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05" r:id="rId3"/>
    <p:sldId id="303" r:id="rId4"/>
    <p:sldId id="306" r:id="rId5"/>
    <p:sldId id="257" r:id="rId6"/>
    <p:sldId id="278" r:id="rId7"/>
    <p:sldId id="290" r:id="rId8"/>
    <p:sldId id="291" r:id="rId9"/>
    <p:sldId id="270" r:id="rId10"/>
    <p:sldId id="284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8" r:id="rId20"/>
    <p:sldId id="307" r:id="rId21"/>
    <p:sldId id="300" r:id="rId22"/>
    <p:sldId id="301" r:id="rId23"/>
    <p:sldId id="302" r:id="rId24"/>
    <p:sldId id="304" r:id="rId25"/>
    <p:sldId id="25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46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9T12:55:17.9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9T12:55:17.9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9T12:55:17.9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2021/11/24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812.png"/><Relationship Id="rId12" Type="http://schemas.openxmlformats.org/officeDocument/2006/relationships/image" Target="../media/image6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50.png"/><Relationship Id="rId5" Type="http://schemas.openxmlformats.org/officeDocument/2006/relationships/image" Target="../media/image62.png"/><Relationship Id="rId10" Type="http://schemas.openxmlformats.org/officeDocument/2006/relationships/image" Target="../media/image640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670.png"/><Relationship Id="rId7" Type="http://schemas.openxmlformats.org/officeDocument/2006/relationships/image" Target="../media/image8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3" Type="http://schemas.openxmlformats.org/officeDocument/2006/relationships/image" Target="../media/image820.png"/><Relationship Id="rId7" Type="http://schemas.openxmlformats.org/officeDocument/2006/relationships/image" Target="../media/image8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5" Type="http://schemas.openxmlformats.org/officeDocument/2006/relationships/image" Target="../media/image840.png"/><Relationship Id="rId10" Type="http://schemas.openxmlformats.org/officeDocument/2006/relationships/image" Target="../media/image89.png"/><Relationship Id="rId4" Type="http://schemas.openxmlformats.org/officeDocument/2006/relationships/image" Target="../media/image830.png"/><Relationship Id="rId9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3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76.png"/><Relationship Id="rId10" Type="http://schemas.openxmlformats.org/officeDocument/2006/relationships/image" Target="../media/image67.e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err="1"/>
              <a:t>Cayley</a:t>
            </a:r>
            <a:r>
              <a:rPr lang="en-US" altLang="zh-CN" dirty="0"/>
              <a:t>-Hamilton</a:t>
            </a:r>
            <a:r>
              <a:rPr lang="zh-CN" altLang="en-US" dirty="0"/>
              <a:t>定理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零化多项式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92110" y="5475926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1" kern="0" dirty="0">
                <a:solidFill>
                  <a:srgbClr val="C00000"/>
                </a:solidFill>
                <a:latin typeface="+mn-ea"/>
              </a:rPr>
              <a:t>问题：</a:t>
            </a:r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零化多项式的存在性、唯一性？</a:t>
            </a:r>
            <a:endParaRPr lang="en-US" altLang="zh-CN" sz="2400" b="1" kern="0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阶方阵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若多项式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0">
                <a:blip r:embed="rId3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382" y="2511461"/>
                <a:ext cx="6404316" cy="667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382" y="2511461"/>
                <a:ext cx="6404316" cy="667234"/>
              </a:xfrm>
              <a:prstGeom prst="rect">
                <a:avLst/>
              </a:prstGeom>
              <a:blipFill rotWithShape="0">
                <a:blip r:embed="rId4"/>
                <a:stretch>
                  <a:fillRect b="-100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10" y="3063784"/>
            <a:ext cx="6404316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400" b="1" i="0" dirty="0">
                <a:latin typeface="+mj-lt"/>
              </a:rPr>
              <a:t>满足</a:t>
            </a:r>
            <a:endParaRPr lang="en-US" altLang="zh-CN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745" y="3538843"/>
                <a:ext cx="6404316" cy="667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745" y="3538843"/>
                <a:ext cx="6404316" cy="667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266" y="4119393"/>
                <a:ext cx="6651589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j-lt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零化多项式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annihilation polynomial</a:t>
                </a:r>
                <a:r>
                  <a:rPr lang="en-US" altLang="zh-CN" sz="2400" b="1" dirty="0">
                    <a:latin typeface="+mn-ea"/>
                  </a:rPr>
                  <a:t>).</a:t>
                </a: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266" y="4119393"/>
                <a:ext cx="6651589" cy="1200329"/>
              </a:xfrm>
              <a:prstGeom prst="rect">
                <a:avLst/>
              </a:prstGeom>
              <a:blipFill rotWithShape="0">
                <a:blip r:embed="rId6"/>
                <a:stretch>
                  <a:fillRect b="-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2747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2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零化多项式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705771"/>
              </a:xfrm>
              <a:prstGeom prst="rect">
                <a:avLst/>
              </a:prstGeom>
              <a:blipFill rotWithShape="0">
                <a:blip r:embed="rId3"/>
                <a:stretch>
                  <a:fillRect l="-1233" b="-1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843784" y="2200102"/>
                <a:ext cx="7415213" cy="1212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0"/>
                  </a:spcBef>
                  <a:buSzTx/>
                  <a:buAutoNum type="arabicParenBoth"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验证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𝝋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𝟒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的零化多项式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ct val="0"/>
                  </a:spcBef>
                  <a:buSzTx/>
                  <a:buAutoNum type="arabicParenBoth"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还有其他的零化多项式吗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?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784" y="2200102"/>
                <a:ext cx="7415213" cy="1212833"/>
              </a:xfrm>
              <a:prstGeom prst="rect">
                <a:avLst/>
              </a:prstGeom>
              <a:blipFill rotWithShape="0">
                <a:blip r:embed="rId4"/>
                <a:stretch>
                  <a:fillRect l="-1479" b="-7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43783" y="3347660"/>
                <a:ext cx="7415213" cy="506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解</a:t>
                </a:r>
                <a:r>
                  <a:rPr lang="en-US" altLang="zh-CN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: 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783" y="3347660"/>
                <a:ext cx="7415213" cy="506742"/>
              </a:xfrm>
              <a:prstGeom prst="rect">
                <a:avLst/>
              </a:prstGeom>
              <a:blipFill rotWithShape="0">
                <a:blip r:embed="rId5"/>
                <a:stretch>
                  <a:fillRect l="-822" b="-216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300631" y="3822132"/>
                <a:ext cx="4591065" cy="674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631" y="3822132"/>
                <a:ext cx="4591065" cy="6742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817470" y="4443993"/>
                <a:ext cx="7415213" cy="607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𝝋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𝟒</m:t>
                    </m:r>
                  </m:oMath>
                </a14:m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的零化多项式</a:t>
                </a:r>
              </a:p>
            </p:txBody>
          </p:sp>
        </mc:Choice>
        <mc:Fallback xmlns="">
          <p:sp>
            <p:nvSpPr>
              <p:cNvPr id="2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470" y="4443993"/>
                <a:ext cx="7415213" cy="607410"/>
              </a:xfrm>
              <a:prstGeom prst="rect">
                <a:avLst/>
              </a:prstGeom>
              <a:blipFill rotWithShape="0">
                <a:blip r:embed="rId7"/>
                <a:stretch>
                  <a:fillRect l="-822" b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30625" y="4913226"/>
                <a:ext cx="7415213" cy="1530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       根据</a:t>
                </a:r>
                <a:r>
                  <a:rPr lang="en-US" altLang="zh-CN" sz="2000" b="1" dirty="0" err="1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Cayley</a:t>
                </a:r>
                <a:r>
                  <a:rPr lang="en-US" altLang="zh-CN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-Hamilton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定理</a:t>
                </a:r>
                <a:r>
                  <a:rPr lang="en-US" altLang="zh-CN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特征多项式</a:t>
                </a:r>
                <a:endPara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𝑬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𝟒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𝝀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𝟒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是矩阵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的零化多项式</a:t>
                </a:r>
                <a:r>
                  <a:rPr lang="en-US" altLang="zh-CN" sz="20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625" y="4913226"/>
                <a:ext cx="7415213" cy="1530740"/>
              </a:xfrm>
              <a:prstGeom prst="rect">
                <a:avLst/>
              </a:prstGeom>
              <a:blipFill rotWithShape="0">
                <a:blip r:embed="rId8"/>
                <a:stretch>
                  <a:fillRect l="-822" b="-27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18111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零化多项式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8067"/>
            <a:ext cx="756126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问题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 marL="361950">
              <a:lnSpc>
                <a:spcPct val="120000"/>
              </a:lnSpc>
            </a:pPr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零化多项式的存在性、唯一性？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46" y="2482727"/>
            <a:ext cx="6404316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70C0"/>
                </a:solidFill>
                <a:latin typeface="+mj-lt"/>
              </a:rPr>
              <a:t>答</a:t>
            </a:r>
            <a:r>
              <a:rPr lang="en-US" altLang="zh-CN" sz="2400" b="1" i="0" dirty="0">
                <a:solidFill>
                  <a:srgbClr val="0070C0"/>
                </a:solidFill>
                <a:latin typeface="+mj-lt"/>
              </a:rPr>
              <a:t>: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738" y="3005721"/>
                <a:ext cx="6404316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400" b="1" i="0" dirty="0">
                    <a:latin typeface="+mj-lt"/>
                  </a:rPr>
                  <a:t>(1) </a:t>
                </a:r>
                <a:r>
                  <a:rPr lang="zh-CN" altLang="en-US" sz="2400" b="1" i="0" dirty="0">
                    <a:latin typeface="+mj-lt"/>
                  </a:rPr>
                  <a:t>特征多项式即为矩阵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的零化多项式</a:t>
                </a:r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738" y="3005721"/>
                <a:ext cx="6404316" cy="646331"/>
              </a:xfrm>
              <a:prstGeom prst="rect">
                <a:avLst/>
              </a:prstGeom>
              <a:blipFill rotWithShape="0">
                <a:blip r:embed="rId2"/>
                <a:stretch>
                  <a:fillRect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668" y="4766743"/>
                <a:ext cx="6404316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的零化多项式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为任意多项式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</a:p>
            </p:txBody>
          </p:sp>
        </mc:Choice>
        <mc:Fallback xmlns="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668" y="4766743"/>
                <a:ext cx="6404316" cy="553998"/>
              </a:xfrm>
              <a:prstGeom prst="rect">
                <a:avLst/>
              </a:prstGeom>
              <a:blipFill rotWithShape="0">
                <a:blip r:embed="rId3"/>
                <a:stretch>
                  <a:fillRect b="-8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38" y="3546759"/>
            <a:ext cx="66515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en-US" altLang="zh-CN" sz="2400" b="1" dirty="0">
                <a:latin typeface="+mj-lt"/>
              </a:rPr>
              <a:t>(2) </a:t>
            </a:r>
            <a:r>
              <a:rPr lang="zh-CN" altLang="en-US" sz="2400" b="1" dirty="0">
                <a:latin typeface="+mj-lt"/>
              </a:rPr>
              <a:t>零化多项式不唯一</a:t>
            </a:r>
            <a:r>
              <a:rPr lang="en-US" altLang="zh-CN" sz="2400" b="1" dirty="0">
                <a:latin typeface="+mj-lt"/>
              </a:rPr>
              <a:t>, </a:t>
            </a:r>
            <a:r>
              <a:rPr lang="zh-CN" altLang="en-US" sz="2400" b="1" dirty="0">
                <a:latin typeface="+mj-lt"/>
              </a:rPr>
              <a:t>且没有次数最高的零化多项式</a:t>
            </a:r>
            <a:r>
              <a:rPr lang="en-US" altLang="zh-CN" sz="2400" b="1" dirty="0">
                <a:latin typeface="+mj-lt"/>
              </a:rPr>
              <a:t>.</a:t>
            </a:r>
            <a:endParaRPr lang="en-US" altLang="zh-CN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67903" y="5401877"/>
                <a:ext cx="2852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altLang="zh-CN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03" y="5401877"/>
                <a:ext cx="285296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01116" y="5852345"/>
                <a:ext cx="321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6666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006666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rgbClr val="006666"/>
                    </a:solidFill>
                    <a:latin typeface="+mn-ea"/>
                  </a:rPr>
                  <a:t>的零化多项式</a:t>
                </a:r>
                <a:r>
                  <a:rPr lang="en-US" altLang="zh-CN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zh-CN" altLang="en-US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116" y="5852345"/>
                <a:ext cx="32103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18" t="-8197" r="-132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64296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最小多项式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97933" y="3211534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1" kern="0" dirty="0">
                <a:solidFill>
                  <a:srgbClr val="C00000"/>
                </a:solidFill>
                <a:latin typeface="+mn-ea"/>
              </a:rPr>
              <a:t>注：</a:t>
            </a:r>
            <a:r>
              <a:rPr lang="zh-CN" altLang="en-US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最小多项式的要素</a:t>
            </a:r>
            <a:endParaRPr lang="en-US" altLang="zh-CN" sz="2000" b="1" kern="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阶方阵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的次数最低的首一零化多项式为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最小多项式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minimal polynomial</a:t>
                </a:r>
                <a:r>
                  <a:rPr lang="en-US" altLang="zh-CN" sz="2400" b="1" dirty="0">
                    <a:latin typeface="+mn-ea"/>
                  </a:rPr>
                  <a:t>).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blipFill rotWithShape="0">
                <a:blip r:embed="rId3"/>
                <a:stretch>
                  <a:fillRect l="-1613" t="-1224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95325" y="5635611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1" kern="0" dirty="0">
                <a:solidFill>
                  <a:srgbClr val="C00000"/>
                </a:solidFill>
                <a:latin typeface="+mn-ea"/>
              </a:rPr>
              <a:t>问题：</a:t>
            </a:r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最小多项式的存在性、唯一性？</a:t>
            </a:r>
            <a:endParaRPr lang="en-US" altLang="zh-CN" sz="2400" b="1" kern="0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>
              <a:xfrm>
                <a:off x="1264296" y="3752469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是零化多项式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;</a:t>
                </a:r>
              </a:p>
            </p:txBody>
          </p:sp>
        </mc:Choice>
        <mc:Fallback xmlns=""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96" y="3752469"/>
                <a:ext cx="7488238" cy="612365"/>
              </a:xfrm>
              <a:prstGeom prst="rect">
                <a:avLst/>
              </a:prstGeom>
              <a:blipFill rotWithShape="0">
                <a:blip r:embed="rId4"/>
                <a:stretch>
                  <a:fillRect l="-814" t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264296" y="4293404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(2) </a:t>
            </a:r>
            <a:r>
              <a:rPr lang="zh-CN" altLang="en-US" sz="2000" b="1" i="0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在</a:t>
            </a:r>
            <a:r>
              <a:rPr lang="zh-CN" altLang="en-US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所有零化多项式中次数最低</a:t>
            </a:r>
            <a:r>
              <a:rPr lang="en-US" altLang="zh-CN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;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264296" y="4800483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(3) </a:t>
            </a:r>
            <a:r>
              <a:rPr lang="zh-CN" altLang="en-US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最高次项系数为</a:t>
            </a:r>
            <a:r>
              <a:rPr lang="en-US" altLang="zh-CN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1(</a:t>
            </a:r>
            <a:r>
              <a:rPr lang="zh-CN" altLang="en-US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首一</a:t>
            </a:r>
            <a:r>
              <a:rPr lang="en-US" altLang="zh-CN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5135287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0" grpId="0"/>
      <p:bldP spid="11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/>
              <p:cNvSpPr txBox="1">
                <a:spLocks noChangeArrowheads="1"/>
              </p:cNvSpPr>
              <p:nvPr/>
            </p:nvSpPr>
            <p:spPr>
              <a:xfrm>
                <a:off x="788736" y="3140472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证明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: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的零化多项式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根据带余除法</a:t>
                </a:r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6" y="3140472"/>
                <a:ext cx="7488238" cy="612365"/>
              </a:xfrm>
              <a:prstGeom prst="rect">
                <a:avLst/>
              </a:prstGeom>
              <a:blipFill>
                <a:blip r:embed="rId3"/>
                <a:stretch>
                  <a:fillRect l="-814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276329"/>
            <a:ext cx="756126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定理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最小多项式可以整除任何零化多项式</a:t>
            </a:r>
            <a:r>
              <a:rPr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>
              <a:xfrm>
                <a:off x="788736" y="3600526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6" y="3600526"/>
                <a:ext cx="6024590" cy="612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"/>
              <p:cNvSpPr txBox="1">
                <a:spLocks noChangeArrowheads="1"/>
              </p:cNvSpPr>
              <p:nvPr/>
            </p:nvSpPr>
            <p:spPr>
              <a:xfrm>
                <a:off x="860394" y="4057558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余项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;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但次数低于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94" y="4057558"/>
                <a:ext cx="7488238" cy="612365"/>
              </a:xfrm>
              <a:prstGeom prst="rect">
                <a:avLst/>
              </a:prstGeom>
              <a:blipFill>
                <a:blip r:embed="rId5"/>
                <a:stretch>
                  <a:fillRect l="-814" t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/>
              <p:cNvSpPr txBox="1">
                <a:spLocks noChangeArrowheads="1"/>
              </p:cNvSpPr>
              <p:nvPr/>
            </p:nvSpPr>
            <p:spPr>
              <a:xfrm>
                <a:off x="860394" y="4551729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因为</a:t>
                </a:r>
                <a:endParaRPr lang="en-US" altLang="zh-CN" sz="2000" b="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94" y="4551729"/>
                <a:ext cx="7488238" cy="612365"/>
              </a:xfrm>
              <a:prstGeom prst="rect">
                <a:avLst/>
              </a:prstGeom>
              <a:blipFill>
                <a:blip r:embed="rId6"/>
                <a:stretch>
                  <a:fillRect l="-814" t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788736" y="5013903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6" y="5013903"/>
                <a:ext cx="6024590" cy="6123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/>
              <p:cNvSpPr txBox="1">
                <a:spLocks noChangeArrowheads="1"/>
              </p:cNvSpPr>
              <p:nvPr/>
            </p:nvSpPr>
            <p:spPr>
              <a:xfrm>
                <a:off x="860394" y="5476077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为零化多项式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定义矛盾</a:t>
                </a:r>
                <a:r>
                  <a:rPr lang="en-US" altLang="zh-CN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因此</a:t>
                </a:r>
                <a:endParaRPr lang="en-US" altLang="zh-CN" sz="2000" b="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94" y="5476077"/>
                <a:ext cx="7488238" cy="612365"/>
              </a:xfrm>
              <a:prstGeom prst="rect">
                <a:avLst/>
              </a:prstGeom>
              <a:blipFill>
                <a:blip r:embed="rId8"/>
                <a:stretch>
                  <a:fillRect l="-814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/>
              <p:cNvSpPr txBox="1">
                <a:spLocks noChangeArrowheads="1"/>
              </p:cNvSpPr>
              <p:nvPr/>
            </p:nvSpPr>
            <p:spPr>
              <a:xfrm>
                <a:off x="860394" y="5965106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 </a:t>
                </a:r>
                <a:r>
                  <a:rPr lang="zh-CN" altLang="en-US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亦即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可以整除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94" y="5965106"/>
                <a:ext cx="7488238" cy="612365"/>
              </a:xfrm>
              <a:prstGeom prst="rect">
                <a:avLst/>
              </a:prstGeom>
              <a:blipFill>
                <a:blip r:embed="rId9"/>
                <a:stretch>
                  <a:fillRect t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8">
            <a:extLst>
              <a:ext uri="{FF2B5EF4-FFF2-40B4-BE49-F238E27FC236}">
                <a16:creationId xmlns:a16="http://schemas.microsoft.com/office/drawing/2014/main" id="{07F876B8-E365-4B2D-BACD-82740D6C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73" y="2312700"/>
            <a:ext cx="75612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特别的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en-US" sz="2400" b="1" i="0" dirty="0">
                <a:latin typeface="+mj-lt"/>
              </a:rPr>
              <a:t>最小</a:t>
            </a:r>
            <a:r>
              <a:rPr lang="zh-CN" altLang="en-US" sz="2400" b="1" dirty="0">
                <a:latin typeface="+mn-ea"/>
              </a:rPr>
              <a:t>多项式可以整除特征多项式</a:t>
            </a:r>
            <a:r>
              <a:rPr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45045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1" grpId="0"/>
      <p:bldP spid="16" grpId="0"/>
      <p:bldP spid="17" grpId="0"/>
      <p:bldP spid="9" grpId="0"/>
      <p:bldP spid="12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/>
              <p:cNvSpPr txBox="1">
                <a:spLocks noChangeArrowheads="1"/>
              </p:cNvSpPr>
              <p:nvPr/>
            </p:nvSpPr>
            <p:spPr>
              <a:xfrm>
                <a:off x="817669" y="3096388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证明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: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均为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的最小多项式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于是</a:t>
                </a:r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" y="3096388"/>
                <a:ext cx="7488238" cy="612365"/>
              </a:xfrm>
              <a:prstGeom prst="rect">
                <a:avLst/>
              </a:prstGeom>
              <a:blipFill rotWithShape="0">
                <a:blip r:embed="rId3"/>
                <a:stretch>
                  <a:fillRect l="-814" t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是唯一的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0">
                <a:blip r:embed="rId4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>
              <a:xfrm>
                <a:off x="695325" y="3561614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561614"/>
                <a:ext cx="6024590" cy="612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"/>
              <p:cNvSpPr txBox="1">
                <a:spLocks noChangeArrowheads="1"/>
              </p:cNvSpPr>
              <p:nvPr/>
            </p:nvSpPr>
            <p:spPr>
              <a:xfrm>
                <a:off x="889327" y="4013474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只差常数倍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即</a:t>
                </a:r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7" y="4013474"/>
                <a:ext cx="7488238" cy="612365"/>
              </a:xfrm>
              <a:prstGeom prst="rect">
                <a:avLst/>
              </a:prstGeom>
              <a:blipFill rotWithShape="0">
                <a:blip r:embed="rId6"/>
                <a:stretch>
                  <a:fillRect l="-896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695325" y="4514907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4514907"/>
                <a:ext cx="6024590" cy="612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/>
              <p:cNvSpPr txBox="1">
                <a:spLocks noChangeArrowheads="1"/>
              </p:cNvSpPr>
              <p:nvPr/>
            </p:nvSpPr>
            <p:spPr>
              <a:xfrm>
                <a:off x="889327" y="5003936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根据最小多项式最高次项系数为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 </a:t>
                </a:r>
                <a:r>
                  <a:rPr lang="zh-CN" altLang="en-US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从而</a:t>
                </a:r>
                <a:endParaRPr lang="en-US" altLang="zh-CN" sz="2000" b="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7" y="5003936"/>
                <a:ext cx="7488238" cy="612365"/>
              </a:xfrm>
              <a:prstGeom prst="rect">
                <a:avLst/>
              </a:prstGeom>
              <a:blipFill rotWithShape="0">
                <a:blip r:embed="rId8"/>
                <a:stretch>
                  <a:fillRect l="-896" t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/>
              <p:cNvSpPr txBox="1">
                <a:spLocks noChangeArrowheads="1"/>
              </p:cNvSpPr>
              <p:nvPr/>
            </p:nvSpPr>
            <p:spPr>
              <a:xfrm>
                <a:off x="965042" y="5468200"/>
                <a:ext cx="5419375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2" y="5468200"/>
                <a:ext cx="5419375" cy="6123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20760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1" grpId="0"/>
      <p:bldP spid="16" grpId="0"/>
      <p:bldP spid="9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/>
              <p:cNvSpPr txBox="1">
                <a:spLocks noChangeArrowheads="1"/>
              </p:cNvSpPr>
              <p:nvPr/>
            </p:nvSpPr>
            <p:spPr>
              <a:xfrm>
                <a:off x="817669" y="3096388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证明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: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所以</a:t>
                </a:r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" y="3096388"/>
                <a:ext cx="7488238" cy="612365"/>
              </a:xfrm>
              <a:prstGeom prst="rect">
                <a:avLst/>
              </a:prstGeom>
              <a:blipFill rotWithShape="0">
                <a:blip r:embed="rId3"/>
                <a:stretch>
                  <a:fillRect l="-814" t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和特征多项式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有相同的根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zh-CN" altLang="en-US" sz="2400" b="1" dirty="0">
                    <a:latin typeface="+mn-ea"/>
                  </a:rPr>
                  <a:t>重数不相同</a:t>
                </a:r>
                <a:r>
                  <a:rPr lang="en-US" altLang="zh-CN" sz="2400" b="1" dirty="0">
                    <a:latin typeface="+mn-ea"/>
                  </a:rPr>
                  <a:t>).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blipFill rotWithShape="0">
                <a:blip r:embed="rId4"/>
                <a:stretch>
                  <a:fillRect l="-1613" t="-1224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>
              <a:xfrm>
                <a:off x="695325" y="3561614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561614"/>
                <a:ext cx="6024590" cy="612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"/>
              <p:cNvSpPr txBox="1">
                <a:spLocks noChangeArrowheads="1"/>
              </p:cNvSpPr>
              <p:nvPr/>
            </p:nvSpPr>
            <p:spPr>
              <a:xfrm>
                <a:off x="830825" y="3967374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的根是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的根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25" y="3967374"/>
                <a:ext cx="7488238" cy="612365"/>
              </a:xfrm>
              <a:prstGeom prst="rect">
                <a:avLst/>
              </a:prstGeom>
              <a:blipFill rotWithShape="0">
                <a:blip r:embed="rId6"/>
                <a:stretch>
                  <a:fillRect l="-814" t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1133194" y="4494049"/>
                <a:ext cx="9681344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反之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的根</a:t>
                </a:r>
                <a:r>
                  <a:rPr lang="en-US" altLang="zh-CN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亦即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的特征值</a:t>
                </a:r>
                <a:r>
                  <a:rPr lang="en-US" altLang="zh-CN" sz="2000" kern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000" kern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故</a:t>
                </a:r>
                <a:endParaRPr lang="en-US" altLang="zh-CN" sz="200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94" y="4494049"/>
                <a:ext cx="9681344" cy="612365"/>
              </a:xfrm>
              <a:prstGeom prst="rect">
                <a:avLst/>
              </a:prstGeom>
              <a:blipFill>
                <a:blip r:embed="rId7"/>
                <a:stretch>
                  <a:fillRect l="-693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/>
              <p:cNvSpPr txBox="1">
                <a:spLocks noChangeArrowheads="1"/>
              </p:cNvSpPr>
              <p:nvPr/>
            </p:nvSpPr>
            <p:spPr>
              <a:xfrm>
                <a:off x="4515579" y="4457295"/>
                <a:ext cx="5135692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b="0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lang="en-US" altLang="zh-CN" sz="2000" b="0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79" y="4457295"/>
                <a:ext cx="5135692" cy="6123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/>
              <p:cNvSpPr txBox="1">
                <a:spLocks noChangeArrowheads="1"/>
              </p:cNvSpPr>
              <p:nvPr/>
            </p:nvSpPr>
            <p:spPr>
              <a:xfrm>
                <a:off x="817669" y="4945855"/>
                <a:ext cx="99876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9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kern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</a:t>
                </a:r>
                <a:r>
                  <a:rPr lang="zh-CN" altLang="en-US" sz="2000" b="0" kern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根据</a:t>
                </a:r>
                <a:endParaRPr lang="en-US" altLang="zh-CN" sz="2000" b="0" i="0" kern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" y="4945855"/>
                <a:ext cx="9987638" cy="612365"/>
              </a:xfrm>
              <a:prstGeom prst="rect">
                <a:avLst/>
              </a:prstGeom>
              <a:blipFill>
                <a:blip r:embed="rId10"/>
                <a:stretch>
                  <a:fillRect l="-610" t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/>
              <p:cNvSpPr txBox="1">
                <a:spLocks noChangeArrowheads="1"/>
              </p:cNvSpPr>
              <p:nvPr/>
            </p:nvSpPr>
            <p:spPr>
              <a:xfrm>
                <a:off x="830825" y="6023913"/>
                <a:ext cx="5419375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9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kern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 </a:t>
                </a:r>
                <a:r>
                  <a:rPr lang="zh-CN" altLang="en-US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kern="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的根</a:t>
                </a:r>
                <a:r>
                  <a:rPr lang="en-US" altLang="zh-CN" sz="2000" b="0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25" y="6023913"/>
                <a:ext cx="5419375" cy="612365"/>
              </a:xfrm>
              <a:prstGeom prst="rect">
                <a:avLst/>
              </a:prstGeom>
              <a:blipFill>
                <a:blip r:embed="rId11"/>
                <a:stretch>
                  <a:fillRect l="-1125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33194" y="5521466"/>
                <a:ext cx="869559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以及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94" y="5521466"/>
                <a:ext cx="8695592" cy="374270"/>
              </a:xfrm>
              <a:prstGeom prst="rect">
                <a:avLst/>
              </a:prstGeom>
              <a:blipFill>
                <a:blip r:embed="rId12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8427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1" grpId="0"/>
      <p:bldP spid="16" grpId="0"/>
      <p:bldP spid="9" grpId="0"/>
      <p:bldP spid="12" grpId="0"/>
      <p:bldP spid="13" grpId="0"/>
      <p:bldP spid="1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/>
              <p:cNvSpPr txBox="1">
                <a:spLocks noChangeArrowheads="1"/>
              </p:cNvSpPr>
              <p:nvPr/>
            </p:nvSpPr>
            <p:spPr>
              <a:xfrm>
                <a:off x="429545" y="2049430"/>
                <a:ext cx="2951765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2400" b="1" kern="0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45" y="2049430"/>
                <a:ext cx="2951765" cy="612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>
              <a:xfrm>
                <a:off x="805143" y="3105957"/>
                <a:ext cx="6904762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kern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的不同特征值</a:t>
                </a:r>
                <a:r>
                  <a:rPr lang="en-US" altLang="zh-CN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的代数重数</a:t>
                </a:r>
                <a:r>
                  <a:rPr lang="en-US" altLang="zh-CN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43" y="3105957"/>
                <a:ext cx="6904762" cy="612365"/>
              </a:xfrm>
              <a:prstGeom prst="rect">
                <a:avLst/>
              </a:prstGeom>
              <a:blipFill rotWithShape="0">
                <a:blip r:embed="rId4"/>
                <a:stretch>
                  <a:fillRect l="-1324" t="-8000" r="-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"/>
              <p:cNvSpPr txBox="1">
                <a:spLocks noChangeArrowheads="1"/>
              </p:cNvSpPr>
              <p:nvPr/>
            </p:nvSpPr>
            <p:spPr>
              <a:xfrm>
                <a:off x="1247289" y="3766991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最小</a:t>
                </a:r>
                <a:r>
                  <a:rPr lang="zh-CN" altLang="en-US" sz="2400" b="1" i="0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 kern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kern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kern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的形式如下</a:t>
                </a:r>
                <a:endParaRPr lang="en-US" altLang="zh-CN" sz="2400" b="1" kern="0" dirty="0">
                  <a:solidFill>
                    <a:schemeClr val="accent4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289" y="3766991"/>
                <a:ext cx="7488238" cy="612365"/>
              </a:xfrm>
              <a:prstGeom prst="rect">
                <a:avLst/>
              </a:prstGeom>
              <a:blipFill rotWithShape="0">
                <a:blip r:embed="rId5"/>
                <a:stretch>
                  <a:fillRect l="-1303" t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636120" y="4409046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ker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 ker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ker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 ker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1" i="1" ker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altLang="zh-CN" sz="24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ker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 ker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b="1" kern="0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20" y="4409046"/>
                <a:ext cx="6024590" cy="612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26270" y="5126576"/>
            <a:ext cx="5419375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1" kern="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其中</a:t>
            </a:r>
            <a:endParaRPr lang="en-US" altLang="zh-CN" sz="2400" b="1" kern="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/>
              <p:cNvSpPr txBox="1">
                <a:spLocks noChangeArrowheads="1"/>
              </p:cNvSpPr>
              <p:nvPr/>
            </p:nvSpPr>
            <p:spPr>
              <a:xfrm>
                <a:off x="992039" y="5582978"/>
                <a:ext cx="4778541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b="1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400" b="1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b="1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1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1" kern="0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39" y="5582978"/>
                <a:ext cx="4778541" cy="6123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/>
              <p:cNvSpPr txBox="1">
                <a:spLocks noChangeArrowheads="1"/>
              </p:cNvSpPr>
              <p:nvPr/>
            </p:nvSpPr>
            <p:spPr>
              <a:xfrm>
                <a:off x="805143" y="1452189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1" kern="0" dirty="0">
                    <a:solidFill>
                      <a:srgbClr val="C00000"/>
                    </a:solidFill>
                    <a:latin typeface="+mn-ea"/>
                  </a:rPr>
                  <a:t>注：</a:t>
                </a:r>
                <a:r>
                  <a:rPr lang="zh-CN" altLang="en-US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kern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kern="0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的特征多项式</a:t>
                </a:r>
                <a:endParaRPr lang="en-US" altLang="zh-CN" sz="2400" b="1" kern="0" dirty="0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43" y="1452189"/>
                <a:ext cx="7488238" cy="612365"/>
              </a:xfrm>
              <a:prstGeom prst="rect">
                <a:avLst/>
              </a:prstGeom>
              <a:blipFill rotWithShape="0">
                <a:blip r:embed="rId8"/>
                <a:stretch>
                  <a:fillRect l="-1221" t="-6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"/>
              <p:cNvSpPr txBox="1">
                <a:spLocks noChangeArrowheads="1"/>
              </p:cNvSpPr>
              <p:nvPr/>
            </p:nvSpPr>
            <p:spPr>
              <a:xfrm>
                <a:off x="636120" y="2609590"/>
                <a:ext cx="638810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altLang="zh-CN" sz="24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 kern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b="1" kern="0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20" y="2609590"/>
                <a:ext cx="6388100" cy="6123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1879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6" grpId="0"/>
      <p:bldP spid="9" grpId="0"/>
      <p:bldP spid="13" grpId="0"/>
      <p:bldP spid="17" grpId="0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098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098442"/>
              </a:xfrm>
              <a:prstGeom prst="rect">
                <a:avLst/>
              </a:prstGeom>
              <a:blipFill rotWithShape="0"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886678" y="2542669"/>
                <a:ext cx="7415213" cy="581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的最小多项式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678" y="2542669"/>
                <a:ext cx="7415213" cy="581057"/>
              </a:xfrm>
              <a:prstGeom prst="rect">
                <a:avLst/>
              </a:prstGeom>
              <a:blipFill rotWithShape="0">
                <a:blip r:embed="rId4"/>
                <a:stretch>
                  <a:fillRect l="-1233" b="-24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 txBox="1">
                <a:spLocks noChangeArrowheads="1"/>
              </p:cNvSpPr>
              <p:nvPr/>
            </p:nvSpPr>
            <p:spPr>
              <a:xfrm>
                <a:off x="817669" y="3146492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解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: </a:t>
                </a: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的特征多项式为</a:t>
                </a:r>
                <a:endParaRPr lang="en-US" altLang="zh-CN" sz="2000" b="1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" y="3146492"/>
                <a:ext cx="7488238" cy="612365"/>
              </a:xfrm>
              <a:prstGeom prst="rect">
                <a:avLst/>
              </a:prstGeom>
              <a:blipFill rotWithShape="0">
                <a:blip r:embed="rId5"/>
                <a:stretch>
                  <a:fillRect l="-814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695325" y="3611718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000" b="1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kern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611718"/>
                <a:ext cx="6024590" cy="6123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>
              <a:xfrm>
                <a:off x="817669" y="4076944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只能为下列之一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0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kern="0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" y="4076944"/>
                <a:ext cx="6024590" cy="612365"/>
              </a:xfrm>
              <a:prstGeom prst="rect">
                <a:avLst/>
              </a:prstGeom>
              <a:blipFill rotWithShape="0">
                <a:blip r:embed="rId7"/>
                <a:stretch>
                  <a:fillRect l="-1012" t="-6000" b="-2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817669" y="4900450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验证可知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" y="4900450"/>
                <a:ext cx="6024590" cy="612365"/>
              </a:xfrm>
              <a:prstGeom prst="rect">
                <a:avLst/>
              </a:prstGeom>
              <a:blipFill rotWithShape="0">
                <a:blip r:embed="rId8"/>
                <a:stretch>
                  <a:fillRect l="-1012" t="-6000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>
              <a:xfrm>
                <a:off x="830195" y="5733467"/>
                <a:ext cx="6024590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故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95" y="5733467"/>
                <a:ext cx="6024590" cy="612365"/>
              </a:xfrm>
              <a:prstGeom prst="rect">
                <a:avLst/>
              </a:prstGeom>
              <a:blipFill rotWithShape="0">
                <a:blip r:embed="rId9"/>
                <a:stretch>
                  <a:fillRect l="-1012" t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7150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6" grpId="0"/>
      <p:bldP spid="7" grpId="0"/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452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452962"/>
              </a:xfrm>
              <a:prstGeom prst="rect">
                <a:avLst/>
              </a:prstGeom>
              <a:blipFill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14791" y="2760782"/>
            <a:ext cx="741521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的最小多项式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.</a:t>
            </a:r>
            <a:endParaRPr lang="zh-CN" altLang="en-US" sz="24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3125954-86B0-4396-9E00-91C8678CCE8F}"/>
              </a:ext>
            </a:extLst>
          </p:cNvPr>
          <p:cNvSpPr txBox="1">
            <a:spLocks noChangeArrowheads="1"/>
          </p:cNvSpPr>
          <p:nvPr/>
        </p:nvSpPr>
        <p:spPr>
          <a:xfrm>
            <a:off x="678278" y="3775666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注</a:t>
            </a:r>
            <a:r>
              <a:rPr lang="en-US" altLang="zh-CN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zh-CN" altLang="en-US" sz="2000" b="1" kern="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该例说明相似的矩阵最小多项式相同，但最小多项式相同的矩阵不一定相似。</a:t>
            </a:r>
            <a:endParaRPr lang="en-US" altLang="zh-CN" sz="2000" b="1" kern="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35A862F0-AC73-419B-A56B-BA35F0F59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78" y="4648423"/>
                <a:ext cx="7415213" cy="475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级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Jordan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块的最小多项式为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𝝀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𝒌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35A862F0-AC73-419B-A56B-BA35F0F59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78" y="4648423"/>
                <a:ext cx="7415213" cy="475579"/>
              </a:xfrm>
              <a:prstGeom prst="rect">
                <a:avLst/>
              </a:prstGeom>
              <a:blipFill>
                <a:blip r:embed="rId4"/>
                <a:stretch>
                  <a:fillRect l="-1233" t="-6410" b="-2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7007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56" y="1358201"/>
            <a:ext cx="7580532" cy="190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 algn="just">
              <a:lnSpc>
                <a:spcPct val="120000"/>
              </a:lnSpc>
            </a:pPr>
            <a:r>
              <a:rPr lang="zh-CN" altLang="en-US" sz="2000" b="1" dirty="0">
                <a:latin typeface="Cambria" panose="02040503050406030204" pitchFamily="18" charset="0"/>
              </a:rPr>
              <a:t>本</a:t>
            </a:r>
            <a:r>
              <a:rPr lang="zh-CN" alt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节将</a:t>
            </a:r>
            <a:r>
              <a:rPr lang="zh-CN" altLang="en-US" sz="2000" b="1" dirty="0">
                <a:latin typeface="Cambria" panose="02040503050406030204" pitchFamily="18" charset="0"/>
              </a:rPr>
              <a:t>给出一个经典的定理</a:t>
            </a:r>
            <a:r>
              <a:rPr lang="en-US" altLang="zh-CN" sz="2000" b="1" dirty="0">
                <a:latin typeface="Cambria" panose="02040503050406030204" pitchFamily="18" charset="0"/>
              </a:rPr>
              <a:t>, </a:t>
            </a:r>
            <a:r>
              <a:rPr lang="zh-CN" altLang="en-US" sz="2000" b="1" dirty="0">
                <a:latin typeface="Cambria" panose="02040503050406030204" pitchFamily="18" charset="0"/>
              </a:rPr>
              <a:t>即</a:t>
            </a:r>
            <a:r>
              <a:rPr lang="en-US" altLang="zh-CN" sz="2000" b="1" dirty="0" err="1">
                <a:latin typeface="Cambria" panose="02040503050406030204" pitchFamily="18" charset="0"/>
              </a:rPr>
              <a:t>Cayley</a:t>
            </a:r>
            <a:r>
              <a:rPr lang="en-US" altLang="zh-CN" sz="2000" b="1" dirty="0">
                <a:latin typeface="Cambria" panose="02040503050406030204" pitchFamily="18" charset="0"/>
              </a:rPr>
              <a:t>-Hamilton</a:t>
            </a:r>
            <a:r>
              <a:rPr lang="zh-CN" altLang="en-US" sz="2000" b="1" dirty="0">
                <a:latin typeface="Cambria" panose="02040503050406030204" pitchFamily="18" charset="0"/>
              </a:rPr>
              <a:t>定理</a:t>
            </a:r>
            <a:r>
              <a:rPr lang="en-US" altLang="zh-CN" sz="2000" b="1" dirty="0">
                <a:latin typeface="Cambria" panose="02040503050406030204" pitchFamily="18" charset="0"/>
              </a:rPr>
              <a:t>. </a:t>
            </a:r>
            <a:r>
              <a:rPr lang="zh-CN" altLang="en-US" sz="2000" b="1" dirty="0">
                <a:latin typeface="Cambria" panose="02040503050406030204" pitchFamily="18" charset="0"/>
              </a:rPr>
              <a:t>它揭示了 一个关于特征多项式的重要的事实</a:t>
            </a:r>
            <a:r>
              <a:rPr lang="en-US" altLang="zh-CN" sz="2000" b="1" dirty="0">
                <a:latin typeface="Cambria" panose="02040503050406030204" pitchFamily="18" charset="0"/>
              </a:rPr>
              <a:t>, </a:t>
            </a:r>
            <a:r>
              <a:rPr lang="zh-CN" altLang="en-US" sz="2000" b="1" dirty="0">
                <a:latin typeface="Cambria" panose="02040503050406030204" pitchFamily="18" charset="0"/>
              </a:rPr>
              <a:t>即</a:t>
            </a:r>
            <a:r>
              <a:rPr lang="zh-CN" alt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每一个矩阵的特征多项式可以使得这个矩阵变为零矩阵</a:t>
            </a:r>
            <a:r>
              <a:rPr lang="en-US" altLang="zh-CN" sz="2000" b="1" dirty="0">
                <a:latin typeface="Cambria" panose="02040503050406030204" pitchFamily="18" charset="0"/>
              </a:rPr>
              <a:t>. </a:t>
            </a:r>
            <a:r>
              <a:rPr lang="en-US" altLang="zh-C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Cayley</a:t>
            </a: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-Hamilton</a:t>
            </a:r>
            <a:r>
              <a:rPr lang="zh-CN" altLang="en-US" sz="2000" b="1" dirty="0">
                <a:latin typeface="Cambria" panose="02040503050406030204" pitchFamily="18" charset="0"/>
              </a:rPr>
              <a:t>定理在控制论理论中有着非常重要的应用</a:t>
            </a: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61950" algn="just">
              <a:lnSpc>
                <a:spcPct val="120000"/>
              </a:lnSpc>
            </a:pPr>
            <a:endParaRPr lang="en-US" altLang="zh-CN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056" y="2967063"/>
                <a:ext cx="7580532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 algn="just">
                  <a:lnSpc>
                    <a:spcPct val="120000"/>
                  </a:lnSpc>
                </a:pPr>
                <a:r>
                  <a:rPr lang="en-US" altLang="zh-CN" sz="2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Cayley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-Hamilton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定理的主要意义在于说明了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每一个矩阵都有零化多项式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所谓零化多项式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就是可以使得矩阵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变为零矩阵的多项式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我们用下面的图形解释这句话的意思：即矩阵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作为输入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经过黑箱之后的输出为零矩阵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其中黑箱所代表的规则为多项式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altLang="zh-CN" sz="2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056" y="2967063"/>
                <a:ext cx="7580532" cy="1938992"/>
              </a:xfrm>
              <a:prstGeom prst="rect">
                <a:avLst/>
              </a:prstGeom>
              <a:blipFill rotWithShape="0">
                <a:blip r:embed="rId2"/>
                <a:stretch>
                  <a:fillRect t="-629" r="-805" b="-31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2017486" y="5484006"/>
            <a:ext cx="1132114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78629" y="5135718"/>
            <a:ext cx="1688814" cy="653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867443" y="5484006"/>
            <a:ext cx="1132114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65827" y="5092341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Cambria" panose="02040503050406030204" pitchFamily="18" charset="0"/>
              </a:rPr>
              <a:t>A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95434" y="5269391"/>
                <a:ext cx="678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  )</m:t>
                      </m:r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34" y="5269391"/>
                <a:ext cx="67839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043899" y="5277007"/>
            <a:ext cx="34015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Cambria" panose="02040503050406030204" pitchFamily="18" charset="0"/>
              </a:rPr>
              <a:t>O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741158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 animBg="1"/>
      <p:bldP spid="17" grpId="0"/>
      <p:bldP spid="18" grpId="0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471242"/>
            <a:ext cx="3965447" cy="720000"/>
          </a:xfrm>
        </p:spPr>
        <p:txBody>
          <a:bodyPr/>
          <a:lstStyle/>
          <a:p>
            <a:r>
              <a:rPr lang="zh-CN" altLang="en-US" dirty="0"/>
              <a:t>最小多项式的求法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/>
              <p:cNvSpPr txBox="1">
                <a:spLocks noChangeArrowheads="1"/>
              </p:cNvSpPr>
              <p:nvPr/>
            </p:nvSpPr>
            <p:spPr>
              <a:xfrm>
                <a:off x="817669" y="3096388"/>
                <a:ext cx="7488238" cy="98233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证明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一方面，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000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能被</a:t>
                </a:r>
                <a14:m>
                  <m:oMath xmlns:m="http://schemas.openxmlformats.org/officeDocument/2006/math">
                    <m:r>
                      <a:rPr lang="en-US" altLang="zh-CN" sz="2000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的最小多项式整除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.</a:t>
                </a:r>
                <a:endParaRPr lang="zh-CN" altLang="en-US" sz="2000" dirty="0"/>
              </a:p>
              <a:p>
                <a:pPr marL="0" indent="0">
                  <a:buNone/>
                </a:pPr>
                <a:endParaRPr lang="en-US" altLang="zh-CN" sz="2000" b="1" kern="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" y="3096388"/>
                <a:ext cx="7488238" cy="982334"/>
              </a:xfrm>
              <a:prstGeom prst="rect">
                <a:avLst/>
              </a:prstGeom>
              <a:blipFill>
                <a:blip r:embed="rId3"/>
                <a:stretch>
                  <a:fillRect l="-814" t="-5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63" y="921847"/>
                <a:ext cx="8865925" cy="1857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  </a:t>
                </a:r>
                <a:r>
                  <a:rPr lang="zh-CN" altLang="en-US" sz="2400" b="1" dirty="0"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是一个分块对角矩阵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latin typeface="+mn-ea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的最小多项式为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 则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的最小公倍式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763" y="921847"/>
                <a:ext cx="8865925" cy="1857432"/>
              </a:xfrm>
              <a:prstGeom prst="rect">
                <a:avLst/>
              </a:prstGeom>
              <a:blipFill>
                <a:blip r:embed="rId4"/>
                <a:stretch>
                  <a:fillRect l="-1375" b="-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D5CDF97C-BE8D-47F6-997D-CE2134F4019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95325" y="4188118"/>
                <a:ext cx="7488238" cy="98233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另一方面，如果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的最小多项式，那么，</a:t>
                </a:r>
                <a:endParaRPr lang="en-US" altLang="zh-CN" sz="2000" b="1" kern="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kern="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D5CDF97C-BE8D-47F6-997D-CE2134F40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4188118"/>
                <a:ext cx="7488238" cy="982334"/>
              </a:xfrm>
              <a:prstGeom prst="rect">
                <a:avLst/>
              </a:prstGeom>
              <a:blipFill>
                <a:blip r:embed="rId5"/>
                <a:stretch>
                  <a:fillRect l="-814" t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83FEB6-EC79-49DD-A6D4-B9E0BDEB521A}"/>
                  </a:ext>
                </a:extLst>
              </p:cNvPr>
              <p:cNvSpPr/>
              <p:nvPr/>
            </p:nvSpPr>
            <p:spPr>
              <a:xfrm>
                <a:off x="548238" y="5189184"/>
                <a:ext cx="2993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en-US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1" i="0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zh-CN" b="1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kern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kern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b="1" i="0" kern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0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0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zh-CN" b="1" i="1" kern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kern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kern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b="1" i="0" kern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0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0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83FEB6-EC79-49DD-A6D4-B9E0BDEB5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38" y="5189184"/>
                <a:ext cx="2993705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29612FF-2CA4-49A5-9D54-D8C4D4B500D7}"/>
                  </a:ext>
                </a:extLst>
              </p:cNvPr>
              <p:cNvSpPr/>
              <p:nvPr/>
            </p:nvSpPr>
            <p:spPr>
              <a:xfrm>
                <a:off x="548238" y="5676815"/>
                <a:ext cx="4588115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kern="0" dirty="0">
                    <a:solidFill>
                      <a:schemeClr val="accent2">
                        <a:lumMod val="50000"/>
                      </a:schemeClr>
                    </a:solidFill>
                  </a:rPr>
                  <a:t>进而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b="1" kern="0" dirty="0">
                    <a:solidFill>
                      <a:schemeClr val="accent2">
                        <a:lumMod val="50000"/>
                      </a:schemeClr>
                    </a:solidFill>
                  </a:rPr>
                  <a:t>由此可知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29612FF-2CA4-49A5-9D54-D8C4D4B50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38" y="5676815"/>
                <a:ext cx="4588115" cy="412870"/>
              </a:xfrm>
              <a:prstGeom prst="rect">
                <a:avLst/>
              </a:prstGeom>
              <a:blipFill>
                <a:blip r:embed="rId7"/>
                <a:stretch>
                  <a:fillRect l="-1195" t="-2941" r="-39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9FCABAA-696F-4B4A-BEA1-38229D0CCEF5}"/>
                  </a:ext>
                </a:extLst>
              </p:cNvPr>
              <p:cNvSpPr/>
              <p:nvPr/>
            </p:nvSpPr>
            <p:spPr>
              <a:xfrm>
                <a:off x="983630" y="6064879"/>
                <a:ext cx="3963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ker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的最小多项式</a:t>
                </a:r>
                <a:r>
                  <a:rPr lang="en-US" altLang="zh-CN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9FCABAA-696F-4B4A-BEA1-38229D0CC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0" y="6064879"/>
                <a:ext cx="3963777" cy="369332"/>
              </a:xfrm>
              <a:prstGeom prst="rect">
                <a:avLst/>
              </a:prstGeom>
              <a:blipFill>
                <a:blip r:embed="rId8"/>
                <a:stretch>
                  <a:fillRect t="-11667" r="-9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4563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5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574327"/>
            <a:ext cx="3965447" cy="720000"/>
          </a:xfrm>
        </p:spPr>
        <p:txBody>
          <a:bodyPr/>
          <a:lstStyle/>
          <a:p>
            <a:r>
              <a:rPr lang="zh-CN" altLang="en-US" dirty="0"/>
              <a:t>最小多项式的求法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/>
              <p:cNvSpPr txBox="1">
                <a:spLocks noChangeArrowheads="1"/>
              </p:cNvSpPr>
              <p:nvPr/>
            </p:nvSpPr>
            <p:spPr>
              <a:xfrm>
                <a:off x="817669" y="3096388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证明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因为初等变换不改变不变因子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所以如果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kern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的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Jordan</a:t>
                </a:r>
              </a:p>
            </p:txBody>
          </p:sp>
        </mc:Choice>
        <mc:Fallback xmlns="">
          <p:sp>
            <p:nvSpPr>
              <p:cNvPr id="1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" y="3096388"/>
                <a:ext cx="7488238" cy="612365"/>
              </a:xfrm>
              <a:prstGeom prst="rect">
                <a:avLst/>
              </a:prstGeom>
              <a:blipFill rotWithShape="0">
                <a:blip r:embed="rId3"/>
                <a:stretch>
                  <a:fillRect l="-814" t="-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的特征矩阵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个不变因子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95794"/>
              </a:xfrm>
              <a:prstGeom prst="rect">
                <a:avLst/>
              </a:prstGeom>
              <a:blipFill rotWithShape="0">
                <a:blip r:embed="rId4"/>
                <a:stretch>
                  <a:fillRect l="-1613" t="-1224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30980" y="3531865"/>
                <a:ext cx="63013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标准形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ker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有相同的各级不变因子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80" y="3531865"/>
                <a:ext cx="630137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065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41429" y="3946701"/>
                <a:ext cx="32193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分析</a:t>
                </a:r>
                <a14:m>
                  <m:oMath xmlns:m="http://schemas.openxmlformats.org/officeDocument/2006/math">
                    <m:r>
                      <a:rPr lang="en-US" altLang="zh-CN" sz="2000" b="1" i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的不变因子可知</a:t>
                </a:r>
                <a:endParaRPr lang="zh-CN" alt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9" y="3946701"/>
                <a:ext cx="3219343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890" t="-7576" r="-1512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70698" y="4353389"/>
                <a:ext cx="20117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0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zh-CN" sz="2000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ker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ker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698" y="4353389"/>
                <a:ext cx="2011705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46415" y="4972481"/>
            <a:ext cx="5845137" cy="1266180"/>
            <a:chOff x="646415" y="4972481"/>
            <a:chExt cx="5845137" cy="1266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646415" y="5335856"/>
                  <a:ext cx="2253116" cy="46166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38100" h="38100" prst="relaxedInset"/>
                </a:sp3d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15" y="5335856"/>
                  <a:ext cx="2253116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3503811" y="4972481"/>
                  <a:ext cx="2987741" cy="126618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38100" h="38100" prst="relaxedInset"/>
                </a:sp3d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3811" y="4972481"/>
                  <a:ext cx="2987741" cy="12661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22225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右箭头 5"/>
            <p:cNvSpPr/>
            <p:nvPr/>
          </p:nvSpPr>
          <p:spPr>
            <a:xfrm>
              <a:off x="2899531" y="5538076"/>
              <a:ext cx="560695" cy="12868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圆角矩形标注 26"/>
              <p:cNvSpPr/>
              <p:nvPr/>
            </p:nvSpPr>
            <p:spPr>
              <a:xfrm>
                <a:off x="6844995" y="6010723"/>
                <a:ext cx="1073811" cy="455876"/>
              </a:xfrm>
              <a:prstGeom prst="wedgeRoundRectCallout">
                <a:avLst>
                  <a:gd name="adj1" fmla="val -108860"/>
                  <a:gd name="adj2" fmla="val -35381"/>
                  <a:gd name="adj3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cene3d>
                <a:camera prst="orthographicFront"/>
                <a:lightRig rig="threePt" dir="t"/>
              </a:scene3d>
              <a:sp3d>
                <a:bevelT w="38100" h="381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7" name="圆角矩形标注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95" y="6010723"/>
                <a:ext cx="1073811" cy="455876"/>
              </a:xfrm>
              <a:prstGeom prst="wedgeRoundRectCallout">
                <a:avLst>
                  <a:gd name="adj1" fmla="val -108860"/>
                  <a:gd name="adj2" fmla="val -35381"/>
                  <a:gd name="adj3" fmla="val 16667"/>
                </a:avLst>
              </a:prstGeom>
              <a:blipFill rotWithShape="0">
                <a:blip r:embed="rId10"/>
                <a:stretch>
                  <a:fillRect b="-14634"/>
                </a:stretch>
              </a:blip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5810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3" grpId="0"/>
      <p:bldP spid="4" grpId="0"/>
      <p:bldP spid="5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098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098442"/>
              </a:xfrm>
              <a:prstGeom prst="rect">
                <a:avLst/>
              </a:prstGeom>
              <a:blipFill rotWithShape="0">
                <a:blip r:embed="rId4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886678" y="2542669"/>
                <a:ext cx="7415213" cy="581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的最小多项式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678" y="2542669"/>
                <a:ext cx="7415213" cy="581057"/>
              </a:xfrm>
              <a:prstGeom prst="rect">
                <a:avLst/>
              </a:prstGeom>
              <a:blipFill rotWithShape="0">
                <a:blip r:embed="rId5"/>
                <a:stretch>
                  <a:fillRect l="-1233" b="-24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 txBox="1">
                <a:spLocks noChangeArrowheads="1"/>
              </p:cNvSpPr>
              <p:nvPr/>
            </p:nvSpPr>
            <p:spPr>
              <a:xfrm>
                <a:off x="817669" y="3146492"/>
                <a:ext cx="7488238" cy="61236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解</a:t>
                </a:r>
                <a:r>
                  <a:rPr lang="en-US" altLang="zh-CN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: </a:t>
                </a:r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 对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kern="0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的特征矩阵作初等变换</a:t>
                </a:r>
                <a:endParaRPr lang="en-US" altLang="zh-CN" sz="2000" b="1" kern="0" dirty="0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" y="3146492"/>
                <a:ext cx="7488238" cy="612365"/>
              </a:xfrm>
              <a:prstGeom prst="rect">
                <a:avLst/>
              </a:prstGeom>
              <a:blipFill rotWithShape="0">
                <a:blip r:embed="rId6"/>
                <a:stretch>
                  <a:fillRect l="-814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486312"/>
              </p:ext>
            </p:extLst>
          </p:nvPr>
        </p:nvGraphicFramePr>
        <p:xfrm>
          <a:off x="536290" y="3685660"/>
          <a:ext cx="3208360" cy="111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公式" r:id="rId7" imgW="1996339" imgH="693358" progId="Equation.3">
                  <p:embed/>
                </p:oleObj>
              </mc:Choice>
              <mc:Fallback>
                <p:oleObj name="公式" r:id="rId7" imgW="1996339" imgH="6933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90" y="3685660"/>
                        <a:ext cx="3208360" cy="111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56449"/>
              </p:ext>
            </p:extLst>
          </p:nvPr>
        </p:nvGraphicFramePr>
        <p:xfrm>
          <a:off x="3825505" y="3732092"/>
          <a:ext cx="2430487" cy="107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公式" r:id="rId9" imgW="1577368" imgH="693358" progId="Equation.3">
                  <p:embed/>
                </p:oleObj>
              </mc:Choice>
              <mc:Fallback>
                <p:oleObj name="公式" r:id="rId9" imgW="1577368" imgH="6933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505" y="3732092"/>
                        <a:ext cx="2430487" cy="1070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91309"/>
              </p:ext>
            </p:extLst>
          </p:nvPr>
        </p:nvGraphicFramePr>
        <p:xfrm>
          <a:off x="1449489" y="5057789"/>
          <a:ext cx="2972908" cy="106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公式" r:id="rId11" imgW="1950720" imgH="693358" progId="Equation.3">
                  <p:embed/>
                </p:oleObj>
              </mc:Choice>
              <mc:Fallback>
                <p:oleObj name="公式" r:id="rId11" imgW="1950720" imgH="6933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489" y="5057789"/>
                        <a:ext cx="2972908" cy="106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52996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最小多项式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098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098442"/>
              </a:xfrm>
              <a:prstGeom prst="rect">
                <a:avLst/>
              </a:prstGeom>
              <a:blipFill rotWithShape="0">
                <a:blip r:embed="rId4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886678" y="2542669"/>
                <a:ext cx="7415213" cy="581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的最小多项式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678" y="2542669"/>
                <a:ext cx="7415213" cy="581057"/>
              </a:xfrm>
              <a:prstGeom prst="rect">
                <a:avLst/>
              </a:prstGeom>
              <a:blipFill rotWithShape="0">
                <a:blip r:embed="rId5"/>
                <a:stretch>
                  <a:fillRect l="-1233" b="-24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26226"/>
              </p:ext>
            </p:extLst>
          </p:nvPr>
        </p:nvGraphicFramePr>
        <p:xfrm>
          <a:off x="714791" y="3354081"/>
          <a:ext cx="3219103" cy="139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6" imgW="2125921" imgH="922051" progId="Equation.DSMT4">
                  <p:embed/>
                </p:oleObj>
              </mc:Choice>
              <mc:Fallback>
                <p:oleObj name="Equation" r:id="rId6" imgW="2125921" imgH="9220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91" y="3354081"/>
                        <a:ext cx="3219103" cy="1399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85689"/>
              </p:ext>
            </p:extLst>
          </p:nvPr>
        </p:nvGraphicFramePr>
        <p:xfrm>
          <a:off x="511563" y="4958175"/>
          <a:ext cx="4981416" cy="34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8" imgW="3530600" imgH="241300" progId="Equation.DSMT4">
                  <p:embed/>
                </p:oleObj>
              </mc:Choice>
              <mc:Fallback>
                <p:oleObj name="Equation" r:id="rId8" imgW="3530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3" y="4958175"/>
                        <a:ext cx="4981416" cy="340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8"/>
          <p:cNvGrpSpPr>
            <a:grpSpLocks/>
          </p:cNvGrpSpPr>
          <p:nvPr/>
        </p:nvGrpSpPr>
        <p:grpSpPr bwMode="auto">
          <a:xfrm>
            <a:off x="3253197" y="5379030"/>
            <a:ext cx="1693771" cy="717987"/>
            <a:chOff x="5020195" y="4858554"/>
            <a:chExt cx="2892368" cy="916406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6272454" y="4858554"/>
              <a:ext cx="14068" cy="4057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5020195" y="5264278"/>
              <a:ext cx="2892368" cy="51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最小多项式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82009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>
                <a:extLst>
                  <a:ext uri="{FF2B5EF4-FFF2-40B4-BE49-F238E27FC236}">
                    <a16:creationId xmlns:a16="http://schemas.microsoft.com/office/drawing/2014/main" id="{F7D0B071-AF1C-4367-A0F6-DDB238C2E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91" y="694231"/>
                <a:ext cx="7415213" cy="1098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>
                <a:extLst>
                  <a:ext uri="{FF2B5EF4-FFF2-40B4-BE49-F238E27FC236}">
                    <a16:creationId xmlns:a16="http://schemas.microsoft.com/office/drawing/2014/main" id="{F7D0B071-AF1C-4367-A0F6-DDB238C2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691" y="694231"/>
                <a:ext cx="7415213" cy="1098442"/>
              </a:xfrm>
              <a:prstGeom prst="rect">
                <a:avLst/>
              </a:prstGeom>
              <a:blipFill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07CF507B-99BE-4119-B654-BB73C957E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578" y="1742569"/>
                <a:ext cx="7415213" cy="581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的最小多项式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07CF507B-99BE-4119-B654-BB73C957E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578" y="1742569"/>
                <a:ext cx="7415213" cy="581057"/>
              </a:xfrm>
              <a:prstGeom prst="rect">
                <a:avLst/>
              </a:prstGeom>
              <a:blipFill>
                <a:blip r:embed="rId4"/>
                <a:stretch>
                  <a:fillRect l="-1316" b="-24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3">
                <a:extLst>
                  <a:ext uri="{FF2B5EF4-FFF2-40B4-BE49-F238E27FC236}">
                    <a16:creationId xmlns:a16="http://schemas.microsoft.com/office/drawing/2014/main" id="{F7D0B071-AF1C-4367-A0F6-DDB238C2E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91" y="2841011"/>
                <a:ext cx="8932324" cy="1068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4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，证明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𝑬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≥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3">
                <a:extLst>
                  <a:ext uri="{FF2B5EF4-FFF2-40B4-BE49-F238E27FC236}">
                    <a16:creationId xmlns:a16="http://schemas.microsoft.com/office/drawing/2014/main" id="{F7D0B071-AF1C-4367-A0F6-DDB238C2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691" y="2841011"/>
                <a:ext cx="8932324" cy="1068947"/>
              </a:xfrm>
              <a:prstGeom prst="rect">
                <a:avLst/>
              </a:prstGeom>
              <a:blipFill>
                <a:blip r:embed="rId5"/>
                <a:stretch>
                  <a:fillRect l="-10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3">
                <a:extLst>
                  <a:ext uri="{FF2B5EF4-FFF2-40B4-BE49-F238E27FC236}">
                    <a16:creationId xmlns:a16="http://schemas.microsoft.com/office/drawing/2014/main" id="{F7D0B071-AF1C-4367-A0F6-DDB238C2E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91" y="4572835"/>
                <a:ext cx="8932324" cy="838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5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𝝀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𝝀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 ，求矩阵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A</m:t>
                    </m:r>
                  </m:oMath>
                </a14:m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的所有可能的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Jordan</a:t>
                </a: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标准形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3">
                <a:extLst>
                  <a:ext uri="{FF2B5EF4-FFF2-40B4-BE49-F238E27FC236}">
                    <a16:creationId xmlns:a16="http://schemas.microsoft.com/office/drawing/2014/main" id="{F7D0B071-AF1C-4367-A0F6-DDB238C2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691" y="4572835"/>
                <a:ext cx="8932324" cy="838306"/>
              </a:xfrm>
              <a:prstGeom prst="rect">
                <a:avLst/>
              </a:prstGeom>
              <a:blipFill>
                <a:blip r:embed="rId6"/>
                <a:stretch>
                  <a:fillRect l="-1023" t="-4348"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27507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261130"/>
                <a:ext cx="7580532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 algn="just">
                  <a:lnSpc>
                    <a:spcPct val="120000"/>
                  </a:lnSpc>
                </a:pPr>
                <a:r>
                  <a:rPr lang="zh-CN" altLang="en-US" sz="2000" b="1" dirty="0">
                    <a:latin typeface="+mn-ea"/>
                  </a:rPr>
                  <a:t>最小多项式是矩阵的一种不变量</a:t>
                </a:r>
                <a:r>
                  <a:rPr lang="en-US" altLang="zh-CN" sz="2000" b="1" dirty="0">
                    <a:latin typeface="+mn-ea"/>
                  </a:rPr>
                  <a:t>, </a:t>
                </a:r>
                <a:r>
                  <a:rPr lang="zh-CN" altLang="en-US" sz="2000" b="1" dirty="0">
                    <a:latin typeface="+mn-ea"/>
                  </a:rPr>
                  <a:t>即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  <a:latin typeface="+mn-ea"/>
                  </a:rPr>
                  <a:t>相似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+mn-ea"/>
                  </a:rPr>
                  <a:t>那么它们的最小多项式相等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它和特征多项式密切相关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latin typeface="+mn-ea"/>
                  </a:rPr>
                  <a:t>而且它的次数不会高于特征多项式的次数</a:t>
                </a:r>
                <a:r>
                  <a:rPr lang="en-US" altLang="zh-CN" sz="2000" b="1" dirty="0">
                    <a:latin typeface="+mn-ea"/>
                  </a:rPr>
                  <a:t>. </a:t>
                </a:r>
                <a:r>
                  <a:rPr lang="zh-CN" altLang="en-US" sz="2000" b="1" dirty="0">
                    <a:latin typeface="+mn-ea"/>
                  </a:rPr>
                  <a:t>因此最小多项式的应用价值比较高</a:t>
                </a:r>
                <a:r>
                  <a:rPr lang="en-US" altLang="zh-CN" sz="2000" b="1" dirty="0">
                    <a:latin typeface="+mn-ea"/>
                  </a:rPr>
                  <a:t>, </a:t>
                </a:r>
                <a:r>
                  <a:rPr lang="zh-CN" altLang="en-US" sz="2000" b="1" dirty="0">
                    <a:latin typeface="+mn-ea"/>
                  </a:rPr>
                  <a:t>在很多情况下</a:t>
                </a:r>
                <a:r>
                  <a:rPr lang="en-US" altLang="zh-CN" sz="2000" b="1" dirty="0">
                    <a:latin typeface="+mn-ea"/>
                  </a:rPr>
                  <a:t>,</a:t>
                </a:r>
                <a:r>
                  <a:rPr lang="zh-CN" altLang="en-US" sz="2000" b="1" dirty="0">
                    <a:latin typeface="+mn-ea"/>
                  </a:rPr>
                  <a:t>它几乎可以取代特征多项式的地位</a:t>
                </a:r>
                <a:r>
                  <a:rPr lang="en-US" altLang="zh-CN" sz="2000" b="1" dirty="0">
                    <a:latin typeface="+mn-ea"/>
                  </a:rPr>
                  <a:t>.</a:t>
                </a:r>
                <a:endParaRPr lang="en-US" altLang="zh-CN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261130"/>
                <a:ext cx="7580532" cy="1569660"/>
              </a:xfrm>
              <a:prstGeom prst="rect">
                <a:avLst/>
              </a:prstGeom>
              <a:blipFill rotWithShape="0">
                <a:blip r:embed="rId2"/>
                <a:stretch>
                  <a:fillRect r="-804" b="-42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056" y="1529614"/>
                <a:ext cx="758053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 algn="just">
                  <a:lnSpc>
                    <a:spcPct val="120000"/>
                  </a:lnSpc>
                </a:pPr>
                <a:r>
                  <a:rPr lang="zh-CN" altLang="en-US" sz="2000" b="1" dirty="0">
                    <a:latin typeface="Cambria" panose="02040503050406030204" pitchFamily="18" charset="0"/>
                  </a:rPr>
                  <a:t>零化多项式的存在性由</a:t>
                </a:r>
                <a:r>
                  <a:rPr lang="en-US" altLang="zh-CN" sz="20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Cayley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-Hamilton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定理保证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现在的问题就是它是否是唯一的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简单的推导大家会发现零化多项式肯定不唯一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且不存在次数最高的零化多项式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于是现在的问题就转化为是否存在次数最低的零化多项式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当然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值得大家注意的是零多项式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是每一个矩阵的零化多项式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而零多项式不规定次数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因此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为了剔除掉这个平凡的因素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" panose="02040503050406030204" pitchFamily="18" charset="0"/>
                  </a:rPr>
                  <a:t>我们定义一个矩阵的次数最低、首一、非零的零化多项式为矩阵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00B0F0"/>
                    </a:solidFill>
                    <a:latin typeface="Cambria" panose="02040503050406030204" pitchFamily="18" charset="0"/>
                  </a:rPr>
                  <a:t>最小多项式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056" y="1529614"/>
                <a:ext cx="7580532" cy="2677656"/>
              </a:xfrm>
              <a:prstGeom prst="rect">
                <a:avLst/>
              </a:prstGeom>
              <a:blipFill>
                <a:blip r:embed="rId3"/>
                <a:stretch>
                  <a:fillRect t="-456" r="-805" b="-20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916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56" y="1529614"/>
            <a:ext cx="75805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 algn="just">
              <a:lnSpc>
                <a:spcPct val="120000"/>
              </a:lnSpc>
            </a:pPr>
            <a:r>
              <a:rPr lang="zh-CN" altLang="en-US" sz="2000" b="1" dirty="0">
                <a:latin typeface="Cambria" panose="02040503050406030204" pitchFamily="18" charset="0"/>
              </a:rPr>
              <a:t>在这一节</a:t>
            </a: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zh-CN" altLang="en-US" sz="2000" b="1" dirty="0">
                <a:latin typeface="Cambria" panose="02040503050406030204" pitchFamily="18" charset="0"/>
              </a:rPr>
              <a:t>大家应该掌握以下几个知识点：</a:t>
            </a:r>
            <a:endParaRPr lang="en-US" altLang="zh-C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195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（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）</a:t>
            </a:r>
            <a:r>
              <a:rPr lang="en-US" altLang="zh-CN" sz="2000" b="1" dirty="0" err="1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Cayley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-Hamilton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定理的结论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理解它的价值</a:t>
            </a:r>
            <a:endParaRPr lang="en-US" altLang="zh-CN" sz="2000" b="1" dirty="0">
              <a:solidFill>
                <a:schemeClr val="accent4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195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（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）理解零化多项式的概念；</a:t>
            </a:r>
            <a:endParaRPr lang="en-US" altLang="zh-CN" sz="2000" b="1" dirty="0">
              <a:solidFill>
                <a:schemeClr val="accent4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195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（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）掌握最小多项式的概念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</a:rPr>
              <a:t>能够用两种方法求解矩阵的最小多项式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62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阶方阵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多项式</a:t>
                </a: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646331"/>
              </a:xfrm>
              <a:prstGeom prst="rect">
                <a:avLst/>
              </a:prstGeom>
              <a:blipFill rotWithShape="0">
                <a:blip r:embed="rId2"/>
                <a:stretch>
                  <a:fillRect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844" y="2195675"/>
                <a:ext cx="7561263" cy="11295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844" y="2195675"/>
                <a:ext cx="7561263" cy="1129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44" y="3372382"/>
            <a:ext cx="756126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定义多项式矩阵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224" y="4131560"/>
                <a:ext cx="7561263" cy="11295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224" y="4131560"/>
                <a:ext cx="7561263" cy="1129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163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Cayley</a:t>
            </a:r>
            <a:r>
              <a:rPr lang="en-US" altLang="zh-CN" dirty="0"/>
              <a:t>-Hamilton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en-US" altLang="zh-CN" sz="2800" b="1" dirty="0" err="1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Cayley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-Hamilton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阶方阵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3" t="-2312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382" y="2570663"/>
                <a:ext cx="4761900" cy="649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382" y="2570663"/>
                <a:ext cx="4761900" cy="6495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3667415"/>
                <a:ext cx="6388101" cy="564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𝑨𝑬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3667415"/>
                <a:ext cx="6388101" cy="5645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847365" y="3317076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5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1" kern="0" dirty="0">
                <a:solidFill>
                  <a:srgbClr val="C00000"/>
                </a:solidFill>
                <a:latin typeface="+mn-ea"/>
              </a:rPr>
              <a:t>错误的证明：</a:t>
            </a:r>
            <a:endParaRPr lang="en-US" altLang="zh-CN" sz="2000" b="1" kern="0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71" y="5310658"/>
                <a:ext cx="7792320" cy="564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71" y="5310658"/>
                <a:ext cx="7792320" cy="5645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847365" y="4928203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5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1" kern="0" dirty="0">
                <a:solidFill>
                  <a:srgbClr val="C00000"/>
                </a:solidFill>
                <a:latin typeface="+mn-ea"/>
              </a:rPr>
              <a:t>注：</a:t>
            </a:r>
            <a:r>
              <a:rPr lang="zh-CN" altLang="en-US" sz="2000" b="1" kern="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特征多项式</a:t>
            </a:r>
            <a:endParaRPr lang="en-US" altLang="zh-CN" sz="2000" b="1" kern="0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3790" y="4349233"/>
            <a:ext cx="702098" cy="369332"/>
            <a:chOff x="1614434" y="4345502"/>
            <a:chExt cx="1330038" cy="563138"/>
          </a:xfrm>
        </p:grpSpPr>
        <p:sp>
          <p:nvSpPr>
            <p:cNvPr id="3" name="矩形标注 2"/>
            <p:cNvSpPr/>
            <p:nvPr/>
          </p:nvSpPr>
          <p:spPr>
            <a:xfrm>
              <a:off x="1614436" y="4384347"/>
              <a:ext cx="1330036" cy="452982"/>
            </a:xfrm>
            <a:prstGeom prst="wedgeRectCallout">
              <a:avLst>
                <a:gd name="adj1" fmla="val 79612"/>
                <a:gd name="adj2" fmla="val -11472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14434" y="4345502"/>
              <a:ext cx="1330036" cy="56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矩阵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29841" y="4351664"/>
            <a:ext cx="727086" cy="369332"/>
            <a:chOff x="5229841" y="4351664"/>
            <a:chExt cx="727086" cy="369332"/>
          </a:xfrm>
        </p:grpSpPr>
        <p:sp>
          <p:nvSpPr>
            <p:cNvPr id="17" name="矩形标注 16"/>
            <p:cNvSpPr/>
            <p:nvPr/>
          </p:nvSpPr>
          <p:spPr>
            <a:xfrm>
              <a:off x="5229841" y="4374707"/>
              <a:ext cx="686296" cy="297091"/>
            </a:xfrm>
            <a:prstGeom prst="wedgeRectCallout">
              <a:avLst>
                <a:gd name="adj1" fmla="val -58418"/>
                <a:gd name="adj2" fmla="val -128826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54830" y="4351664"/>
              <a:ext cx="702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数量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19" y="5875172"/>
                <a:ext cx="7792320" cy="564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619" y="5875172"/>
                <a:ext cx="7792320" cy="5645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87736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Cayley</a:t>
            </a:r>
            <a:r>
              <a:rPr lang="en-US" altLang="zh-CN" dirty="0"/>
              <a:t>-Hamilton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en-US" altLang="zh-CN" sz="2800" b="1" dirty="0" err="1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Cayley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-Hamilton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阶方阵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3" t="-2312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382" y="2570663"/>
                <a:ext cx="4761900" cy="649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382" y="2570663"/>
                <a:ext cx="4761900" cy="6495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3667415"/>
                <a:ext cx="6388101" cy="955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黑体" panose="02010609060101010101" pitchFamily="49" charset="-122"/>
                  </a:rPr>
                  <a:t>因为矩阵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黑体" panose="02010609060101010101" pitchFamily="49" charset="-122"/>
                  </a:rPr>
                  <a:t>和一个</a:t>
                </a:r>
                <a:r>
                  <a:rPr lang="en-US" altLang="zh-CN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Jordan</a:t>
                </a:r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黑体" panose="02010609060101010101" pitchFamily="49" charset="-122"/>
                  </a:rPr>
                  <a:t>标准形相似</a:t>
                </a:r>
                <a:r>
                  <a:rPr lang="en-US" altLang="zh-CN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黑体" panose="02010609060101010101" pitchFamily="49" charset="-122"/>
                  </a:rPr>
                  <a:t>所以存在可逆阵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𝑃𝐽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Cambria" panose="02040503050406030204" pitchFamily="18" charset="0"/>
                    <a:ea typeface="黑体" panose="02010609060101010101" pitchFamily="49" charset="-122"/>
                  </a:rPr>
                  <a:t>其中</a:t>
                </a:r>
                <a:endParaRPr lang="en-US" altLang="zh-CN" sz="2000" dirty="0">
                  <a:solidFill>
                    <a:schemeClr val="accent3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3667415"/>
                <a:ext cx="6388101" cy="955903"/>
              </a:xfrm>
              <a:prstGeom prst="rect">
                <a:avLst/>
              </a:prstGeom>
              <a:blipFill rotWithShape="0">
                <a:blip r:embed="rId4"/>
                <a:stretch>
                  <a:fillRect r="-859" b="-10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847365" y="3317076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5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1" kern="0" dirty="0">
                <a:solidFill>
                  <a:srgbClr val="C00000"/>
                </a:solidFill>
                <a:latin typeface="+mn-ea"/>
              </a:rPr>
              <a:t>正确的证明：</a:t>
            </a:r>
            <a:endParaRPr lang="en-US" altLang="zh-CN" sz="2000" b="1" kern="0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75" y="4038073"/>
                <a:ext cx="6935640" cy="1815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275" y="4038073"/>
                <a:ext cx="6935640" cy="18151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9553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Cayley</a:t>
            </a:r>
            <a:r>
              <a:rPr lang="en-US" altLang="zh-CN" dirty="0"/>
              <a:t>-Hamilton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en-US" altLang="zh-CN" sz="2800" b="1" dirty="0" err="1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Cayley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-Hamilton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阶方阵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3" t="-2312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382" y="2570663"/>
                <a:ext cx="4761900" cy="649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382" y="2570663"/>
                <a:ext cx="4761900" cy="6495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847365" y="3317076"/>
            <a:ext cx="7488238" cy="612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b="1" kern="0" dirty="0">
                <a:solidFill>
                  <a:srgbClr val="C00000"/>
                </a:solidFill>
                <a:latin typeface="+mn-ea"/>
              </a:rPr>
              <a:t>正确的证明：</a:t>
            </a:r>
            <a:endParaRPr lang="en-US" altLang="zh-CN" sz="2000" b="1" kern="0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99" y="3647184"/>
                <a:ext cx="7792320" cy="564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⋯(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099" y="3647184"/>
                <a:ext cx="7792320" cy="5645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1" y="4111340"/>
                <a:ext cx="6236060" cy="556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⋯(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181" y="4111340"/>
                <a:ext cx="6236060" cy="5568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4983" y="4562684"/>
                <a:ext cx="6236060" cy="613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𝑷𝑱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⋯(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𝑷𝑱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4983" y="4562684"/>
                <a:ext cx="6236060" cy="613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742" y="5139603"/>
                <a:ext cx="6236060" cy="564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b="1" i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3742" y="5139603"/>
                <a:ext cx="6236060" cy="5645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347" y="5702537"/>
                <a:ext cx="6236060" cy="556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的表达式代入上式</a:t>
                </a:r>
                <a:r>
                  <a:rPr lang="en-US" altLang="zh-CN" sz="2000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分析可知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000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347" y="5702537"/>
                <a:ext cx="6236060" cy="556819"/>
              </a:xfrm>
              <a:prstGeom prst="rect">
                <a:avLst/>
              </a:prstGeom>
              <a:blipFill rotWithShape="0">
                <a:blip r:embed="rId9"/>
                <a:stretch>
                  <a:fillRect b="-7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01984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Cayley</a:t>
            </a:r>
            <a:r>
              <a:rPr lang="en-US" altLang="zh-CN" dirty="0"/>
              <a:t>-Hamilton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438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2400" dirty="0"/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438279"/>
              </a:xfrm>
              <a:prstGeom prst="rect">
                <a:avLst/>
              </a:prstGeom>
              <a:blipFill rotWithShape="0"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1057201" y="2563456"/>
                <a:ext cx="6875462" cy="50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试计算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𝝋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𝟔</m:t>
                    </m:r>
                    <m:sSup>
                      <m:sSup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𝟔</m:t>
                    </m:r>
                    <m:sSup>
                      <m:sSup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201" y="2563456"/>
                <a:ext cx="6875462" cy="501163"/>
              </a:xfrm>
              <a:prstGeom prst="rect">
                <a:avLst/>
              </a:prstGeom>
              <a:blipFill rotWithShape="0">
                <a:blip r:embed="rId4"/>
                <a:stretch>
                  <a:fillRect l="-1330" t="-2439" b="-268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1069954" y="3132614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1" i="0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𝐀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的特征多项式为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954" y="3132614"/>
                <a:ext cx="687546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976" t="-9091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451644" y="3469157"/>
                <a:ext cx="6875462" cy="434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644" y="3469157"/>
                <a:ext cx="6875462" cy="434799"/>
              </a:xfrm>
              <a:prstGeom prst="rect">
                <a:avLst/>
              </a:prstGeom>
              <a:blipFill rotWithShape="0">
                <a:blip r:embed="rId6"/>
                <a:stretch>
                  <a:fillRect b="-15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26512" y="3857016"/>
            <a:ext cx="6875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563477" y="4053949"/>
                <a:ext cx="6875462" cy="439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zh-CN" sz="2000" b="1" dirty="0"/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477" y="4053949"/>
                <a:ext cx="6875462" cy="439351"/>
              </a:xfrm>
              <a:prstGeom prst="rect">
                <a:avLst/>
              </a:prstGeom>
              <a:blipFill rotWithShape="0">
                <a:blip r:embed="rId7"/>
                <a:stretch>
                  <a:fillRect b="-97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175209" y="4529079"/>
            <a:ext cx="6875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根据带余除法有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05288" y="4898072"/>
                <a:ext cx="3517693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288" y="4898072"/>
                <a:ext cx="3517693" cy="439736"/>
              </a:xfrm>
              <a:prstGeom prst="rect">
                <a:avLst/>
              </a:prstGeom>
              <a:blipFill rotWithShape="0"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175209" y="5302395"/>
                <a:ext cx="5587404" cy="1521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</a:t>
                </a:r>
                <a:r>
                  <a:rPr lang="en-US" altLang="zh-CN" sz="2000" b="1" dirty="0" err="1">
                    <a:solidFill>
                      <a:srgbClr val="006666"/>
                    </a:solidFill>
                    <a:latin typeface="+mn-ea"/>
                    <a:ea typeface="+mn-ea"/>
                  </a:rPr>
                  <a:t>Cayley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-Hamilton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定理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000" b="1" dirty="0"/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5209" y="5302395"/>
                <a:ext cx="5587404" cy="1521763"/>
              </a:xfrm>
              <a:prstGeom prst="rect">
                <a:avLst/>
              </a:prstGeom>
              <a:blipFill rotWithShape="0">
                <a:blip r:embed="rId9"/>
                <a:stretch>
                  <a:fillRect l="-1201" t="-24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85087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4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1938</Words>
  <Application>Microsoft Office PowerPoint</Application>
  <PresentationFormat>宽屏</PresentationFormat>
  <Paragraphs>182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华文楷体</vt:lpstr>
      <vt:lpstr>楷体</vt:lpstr>
      <vt:lpstr>宋体</vt:lpstr>
      <vt:lpstr>微软雅黑</vt:lpstr>
      <vt:lpstr>Arial</vt:lpstr>
      <vt:lpstr>Cambria</vt:lpstr>
      <vt:lpstr>Cambria Math</vt:lpstr>
      <vt:lpstr>Times New Roman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196</cp:revision>
  <dcterms:created xsi:type="dcterms:W3CDTF">2019-05-01T08:28:28Z</dcterms:created>
  <dcterms:modified xsi:type="dcterms:W3CDTF">2021-11-24T09:37:17Z</dcterms:modified>
</cp:coreProperties>
</file>