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270" r:id="rId11"/>
    <p:sldId id="313" r:id="rId12"/>
    <p:sldId id="314" r:id="rId13"/>
    <p:sldId id="315" r:id="rId14"/>
    <p:sldId id="316" r:id="rId15"/>
    <p:sldId id="317" r:id="rId16"/>
    <p:sldId id="318" r:id="rId17"/>
    <p:sldId id="321" r:id="rId18"/>
    <p:sldId id="319" r:id="rId19"/>
    <p:sldId id="320" r:id="rId20"/>
    <p:sldId id="2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0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2020/11/27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7" Type="http://schemas.openxmlformats.org/officeDocument/2006/relationships/image" Target="../media/image1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32.png"/><Relationship Id="rId4" Type="http://schemas.openxmlformats.org/officeDocument/2006/relationships/image" Target="../media/image1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320.png"/><Relationship Id="rId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143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14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奇异值分解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blipFill rotWithShape="1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714790" y="2650722"/>
                <a:ext cx="7112473" cy="60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d>
                      <m:d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得特征值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2650722"/>
                <a:ext cx="7112473" cy="605550"/>
              </a:xfrm>
              <a:prstGeom prst="rect">
                <a:avLst/>
              </a:prstGeom>
              <a:blipFill rotWithShape="1">
                <a:blip r:embed="rId4"/>
                <a:stretch>
                  <a:fillRect l="-857" b="-10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507527" y="3265718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𝟕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𝟓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527" y="3265718"/>
                <a:ext cx="6875462" cy="405624"/>
              </a:xfrm>
              <a:prstGeom prst="rect">
                <a:avLst/>
              </a:prstGeom>
              <a:blipFill rotWithShape="1">
                <a:blip r:embed="rId5"/>
                <a:stretch>
                  <a:fillRect b="-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984666" y="3906934"/>
                <a:ext cx="6875462" cy="432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奇异值为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于是</a:t>
                </a:r>
              </a:p>
            </p:txBody>
          </p:sp>
        </mc:Choice>
        <mc:Fallback xmlns=""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666" y="3906934"/>
                <a:ext cx="6875462" cy="432298"/>
              </a:xfrm>
              <a:prstGeom prst="rect">
                <a:avLst/>
              </a:prstGeom>
              <a:blipFill rotWithShape="1">
                <a:blip r:embed="rId6"/>
                <a:stretch>
                  <a:fillRect l="-976" b="-239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21755" y="4478840"/>
                <a:ext cx="3972048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/>
                        </a:rPr>
                        <m:t>𝑫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  </m:t>
                      </m:r>
                      <m:r>
                        <a:rPr lang="zh-CN" altLang="en-US" sz="2000" b="1">
                          <a:latin typeface="Cambria Math"/>
                        </a:rPr>
                        <m:t>＝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𝟕</m:t>
                                    </m:r>
                                  </m:e>
                                </m:rad>
                              </m:e>
                              <m:e/>
                            </m:mr>
                            <m:mr>
                              <m:e/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𝟓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zh-CN" altLang="en-US" sz="2000" b="1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 i="1"/>
                        <m:t>  </m:t>
                      </m:r>
                      <m:r>
                        <a:rPr lang="en-US" altLang="zh-CN" sz="2000" b="1" i="0" smtClean="0">
                          <a:latin typeface="Cambria Math"/>
                        </a:rPr>
                        <m:t>𝚺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𝟕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𝟓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755" y="4478840"/>
                <a:ext cx="3972048" cy="107054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508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blipFill rotWithShape="1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922688" y="2699936"/>
                <a:ext cx="6875462" cy="603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𝟕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时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,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𝟕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688" y="2699936"/>
                <a:ext cx="6875462" cy="603499"/>
              </a:xfrm>
              <a:prstGeom prst="rect">
                <a:avLst/>
              </a:prstGeom>
              <a:blipFill rotWithShape="1">
                <a:blip r:embed="rId4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934332" y="3940490"/>
                <a:ext cx="6875462" cy="603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正交化单位化得到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𝒗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fPr>
                      <m:num>
                        <m: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>
                                <a:solidFill>
                                  <a:srgbClr val="006666"/>
                                </a:solidFill>
                                <a:latin typeface="+mn-ea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>
                                <a:solidFill>
                                  <a:srgbClr val="006666"/>
                                </a:solidFill>
                                <a:latin typeface="+mn-ea"/>
                                <a:ea typeface="+mn-ea"/>
                              </a:rPr>
                              <m:t>𝟐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>
                                <a:solidFill>
                                  <a:srgbClr val="006666"/>
                                </a:solidFill>
                                <a:latin typeface="+mn-ea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𝒗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0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 </m:t>
                    </m:r>
                    <m:f>
                      <m:fPr>
                        <m:ctrlP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fPr>
                      <m:num>
                        <m: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>
                                <a:solidFill>
                                  <a:srgbClr val="006666"/>
                                </a:solidFill>
                                <a:latin typeface="+mn-ea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>
                                <a:solidFill>
                                  <a:srgbClr val="006666"/>
                                </a:solidFill>
                                <a:latin typeface="+mn-ea"/>
                                <a:ea typeface="+mn-ea"/>
                              </a:rPr>
                              <m:t>𝟐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>
                                <a:solidFill>
                                  <a:srgbClr val="006666"/>
                                </a:solidFill>
                                <a:latin typeface="+mn-ea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332" y="3940490"/>
                <a:ext cx="6875462" cy="603499"/>
              </a:xfrm>
              <a:prstGeom prst="rect">
                <a:avLst/>
              </a:prstGeom>
              <a:blipFill>
                <a:blip r:embed="rId5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922688" y="3303435"/>
                <a:ext cx="6875462" cy="603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𝟓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时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,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𝟓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688" y="3303435"/>
                <a:ext cx="6875462" cy="603499"/>
              </a:xfrm>
              <a:prstGeom prst="rect">
                <a:avLst/>
              </a:prstGeom>
              <a:blipFill rotWithShape="1">
                <a:blip r:embed="rId6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922140" y="4787833"/>
                <a:ext cx="6875462" cy="603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 i="1">
                                <a:latin typeface="Cambria Math"/>
                              </a:rPr>
                              <m:t>𝟐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140" y="4787833"/>
                <a:ext cx="6875462" cy="603499"/>
              </a:xfrm>
              <a:prstGeom prst="rect">
                <a:avLst/>
              </a:prstGeom>
              <a:blipFill rotWithShape="1">
                <a:blip r:embed="rId7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15479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blipFill rotWithShape="1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727616" y="2651168"/>
                <a:ext cx="7207316" cy="909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000" b="1" i="1"/>
                      <m:t>=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𝑨𝑽</m:t>
                    </m:r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 sz="2000" b="1" i="1"/>
                      <m:t>  </m:t>
                    </m:r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ra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616" y="2651168"/>
                <a:ext cx="7207316" cy="909416"/>
              </a:xfrm>
              <a:prstGeom prst="rect">
                <a:avLst/>
              </a:prstGeom>
              <a:blipFill rotWithShape="1">
                <a:blip r:embed="rId4"/>
                <a:stretch>
                  <a:fillRect l="-8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695325" y="4988697"/>
                <a:ext cx="6875462" cy="912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解方程组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i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sz="2000" b="1" i="1"/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单位化得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𝟑𝟓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sz="2000" b="1" i="1"/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988697"/>
                <a:ext cx="6875462" cy="912494"/>
              </a:xfrm>
              <a:prstGeom prst="rect">
                <a:avLst/>
              </a:prstGeom>
              <a:blipFill rotWithShape="0">
                <a:blip r:embed="rId5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7493" y="3560584"/>
                <a:ext cx="411522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93" y="3560584"/>
                <a:ext cx="4115229" cy="12262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9465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066574"/>
              </a:xfrm>
              <a:prstGeom prst="rect">
                <a:avLst/>
              </a:prstGeom>
              <a:blipFill rotWithShape="1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530233" y="2675272"/>
                <a:ext cx="6875462" cy="1555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𝟏𝟒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𝟑𝟓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𝟏𝟒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𝟑𝟓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𝟏𝟒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𝟏𝟎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𝟑𝟓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233" y="2675272"/>
                <a:ext cx="6875462" cy="1555298"/>
              </a:xfrm>
              <a:prstGeom prst="rect">
                <a:avLst/>
              </a:prstGeom>
              <a:blipFill rotWithShape="1">
                <a:blip r:embed="rId4"/>
                <a:stretch>
                  <a:fillRect l="-9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513455" y="4213791"/>
                <a:ext cx="6875462" cy="2202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的奇异值分解为</a:t>
                </a:r>
                <a:endParaRPr lang="en-US" altLang="zh-CN" sz="2000" b="1" dirty="0">
                  <a:solidFill>
                    <a:srgbClr val="006666"/>
                  </a:solidFill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𝑨</m:t>
                      </m:r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𝑼</m:t>
                      </m:r>
                      <m:r>
                        <a:rPr lang="en-US" altLang="zh-CN" sz="1800" b="1" i="0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𝚺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1800" b="1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𝐕</m:t>
                          </m:r>
                        </m:e>
                        <m:sup>
                          <m:r>
                            <a:rPr lang="en-US" altLang="zh-CN" sz="1800" b="1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𝐓</m:t>
                          </m:r>
                        </m:sup>
                      </m:sSup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𝟏𝟒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𝟑𝟓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𝟏𝟒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altLang="zh-CN" sz="18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𝟑𝟓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𝟏𝟒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𝟏𝟎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𝟑𝟓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𝟕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2000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sz="2000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455" y="4213791"/>
                <a:ext cx="6875462" cy="2202141"/>
              </a:xfrm>
              <a:prstGeom prst="rect">
                <a:avLst/>
              </a:prstGeom>
              <a:blipFill rotWithShape="1">
                <a:blip r:embed="rId5"/>
                <a:stretch>
                  <a:fillRect l="-887" t="-1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48612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 rotWithShape="1">
                <a:blip r:embed="rId3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714790" y="2248324"/>
                <a:ext cx="7112473" cy="1220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|=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−15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得特征值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2248324"/>
                <a:ext cx="7112473" cy="1220206"/>
              </a:xfrm>
              <a:prstGeom prst="rect">
                <a:avLst/>
              </a:prstGeom>
              <a:blipFill rotWithShape="1">
                <a:blip r:embed="rId4"/>
                <a:stretch>
                  <a:fillRect l="-857" b="-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507527" y="3265718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𝟏𝟓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527" y="3265718"/>
                <a:ext cx="6875462" cy="405624"/>
              </a:xfrm>
              <a:prstGeom prst="rect">
                <a:avLst/>
              </a:prstGeom>
              <a:blipFill rotWithShape="1">
                <a:blip r:embed="rId5"/>
                <a:stretch>
                  <a:fillRect b="-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984666" y="3906934"/>
                <a:ext cx="6875462" cy="432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正奇异值为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𝟏𝟓</m:t>
                        </m:r>
                      </m:e>
                    </m:ra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于是</a:t>
                </a:r>
              </a:p>
            </p:txBody>
          </p:sp>
        </mc:Choice>
        <mc:Fallback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666" y="3906934"/>
                <a:ext cx="6875462" cy="432298"/>
              </a:xfrm>
              <a:prstGeom prst="rect">
                <a:avLst/>
              </a:prstGeom>
              <a:blipFill>
                <a:blip r:embed="rId6"/>
                <a:stretch>
                  <a:fillRect l="-976" t="-1408" b="-239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21755" y="4478840"/>
                <a:ext cx="3828164" cy="688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/>
                        </a:rPr>
                        <m:t>𝑫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  </m:t>
                      </m:r>
                      <m:r>
                        <a:rPr lang="zh-CN" altLang="en-US" sz="2000" b="1">
                          <a:latin typeface="Cambria Math"/>
                        </a:rPr>
                        <m:t>＝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</m:e>
                          </m:rad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 i="1"/>
                        <m:t>  </m:t>
                      </m:r>
                      <m:r>
                        <a:rPr lang="en-US" altLang="zh-CN" sz="2000" b="1" i="0" smtClean="0">
                          <a:latin typeface="Cambria Math"/>
                        </a:rPr>
                        <m:t>𝚺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755" y="4478840"/>
                <a:ext cx="3828164" cy="6883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9247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909948" y="2265553"/>
                <a:ext cx="6875462" cy="904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𝟏𝟓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时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,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𝟏𝟓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948" y="2265553"/>
                <a:ext cx="6875462" cy="904158"/>
              </a:xfrm>
              <a:prstGeom prst="rect">
                <a:avLst/>
              </a:prstGeom>
              <a:blipFill rotWithShape="1">
                <a:blip r:embed="rId3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909165" y="4038957"/>
                <a:ext cx="6875462" cy="1213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正交化单位化得到</a:t>
                </a:r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165" y="4038957"/>
                <a:ext cx="6875462" cy="1213987"/>
              </a:xfrm>
              <a:prstGeom prst="rect">
                <a:avLst/>
              </a:prstGeom>
              <a:blipFill>
                <a:blip r:embed="rId4"/>
                <a:stretch>
                  <a:fillRect l="-887" t="-3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922688" y="3132747"/>
                <a:ext cx="6875462" cy="906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时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,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688" y="3132747"/>
                <a:ext cx="6875462" cy="906210"/>
              </a:xfrm>
              <a:prstGeom prst="rect">
                <a:avLst/>
              </a:prstGeom>
              <a:blipFill rotWithShape="1">
                <a:blip r:embed="rId5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934332" y="5277721"/>
                <a:ext cx="6875462" cy="122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332" y="5277721"/>
                <a:ext cx="6875462" cy="1226233"/>
              </a:xfrm>
              <a:prstGeom prst="rect">
                <a:avLst/>
              </a:prstGeom>
              <a:blipFill>
                <a:blip r:embed="rId6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 rotWithShape="1">
                <a:blip r:embed="rId7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8323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727616" y="2541440"/>
                <a:ext cx="9111328" cy="904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20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 sz="2000" b="1" i="1"/>
                      <m:t>  </m:t>
                    </m:r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616" y="2541440"/>
                <a:ext cx="9111328" cy="904158"/>
              </a:xfrm>
              <a:prstGeom prst="rect">
                <a:avLst/>
              </a:prstGeom>
              <a:blipFill>
                <a:blip r:embed="rId3"/>
                <a:stretch>
                  <a:fillRect l="-6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727616" y="4445441"/>
                <a:ext cx="6875462" cy="603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解方程组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i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单位化得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616" y="4445441"/>
                <a:ext cx="6875462" cy="603499"/>
              </a:xfrm>
              <a:prstGeom prst="rect">
                <a:avLst/>
              </a:prstGeom>
              <a:blipFill rotWithShape="1">
                <a:blip r:embed="rId4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7493" y="3560584"/>
                <a:ext cx="2289858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𝟓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93" y="3560584"/>
                <a:ext cx="2289858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 rotWithShape="1">
                <a:blip r:embed="rId6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759532" y="5332310"/>
                <a:ext cx="6875462" cy="603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𝑼</m:t>
                    </m:r>
                    <m:r>
                      <a:rPr lang="en-US" altLang="zh-CN" sz="2000" b="1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𝚺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0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𝐕</m:t>
                        </m:r>
                      </m:e>
                      <m:sup>
                        <m:r>
                          <a:rPr lang="en-US" altLang="zh-CN" sz="2000" b="1" i="0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532" y="5332310"/>
                <a:ext cx="6875462" cy="603499"/>
              </a:xfrm>
              <a:prstGeom prst="rect">
                <a:avLst/>
              </a:prstGeom>
              <a:blipFill rotWithShape="1">
                <a:blip r:embed="rId7"/>
                <a:stretch>
                  <a:fillRect l="-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00627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>
                <a:blip r:embed="rId3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714790" y="2248324"/>
                <a:ext cx="7112473" cy="1240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得特征值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2248324"/>
                <a:ext cx="7112473" cy="1240468"/>
              </a:xfrm>
              <a:prstGeom prst="rect">
                <a:avLst/>
              </a:prstGeom>
              <a:blipFill>
                <a:blip r:embed="rId4"/>
                <a:stretch>
                  <a:fillRect l="-857" b="-59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507527" y="3265718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527" y="3265718"/>
                <a:ext cx="6875462" cy="405624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984666" y="3906934"/>
                <a:ext cx="6875462" cy="44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正奇异值为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e>
                    </m:ra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于是</a:t>
                </a:r>
              </a:p>
            </p:txBody>
          </p:sp>
        </mc:Choice>
        <mc:Fallback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666" y="3906934"/>
                <a:ext cx="6875462" cy="443391"/>
              </a:xfrm>
              <a:prstGeom prst="rect">
                <a:avLst/>
              </a:prstGeom>
              <a:blipFill>
                <a:blip r:embed="rId6"/>
                <a:stretch>
                  <a:fillRect l="-976" t="-1370" b="-20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21755" y="4478840"/>
                <a:ext cx="4028089" cy="682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/>
                        </a:rPr>
                        <m:t>𝑫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  </m:t>
                      </m:r>
                      <m:r>
                        <a:rPr lang="zh-CN" altLang="en-US" sz="2000" b="1">
                          <a:latin typeface="Cambria Math"/>
                        </a:rPr>
                        <m:t>＝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 i="1"/>
                        <m:t>  </m:t>
                      </m:r>
                      <m:r>
                        <a:rPr lang="en-US" altLang="zh-CN" sz="2000" b="1" i="0" smtClean="0">
                          <a:latin typeface="Cambria Math"/>
                        </a:rPr>
                        <m:t>𝚺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755" y="4478840"/>
                <a:ext cx="4028089" cy="682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3668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909948" y="2265553"/>
                <a:ext cx="6875462" cy="904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时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,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948" y="2265553"/>
                <a:ext cx="6875462" cy="904158"/>
              </a:xfrm>
              <a:prstGeom prst="rect">
                <a:avLst/>
              </a:prstGeom>
              <a:blipFill>
                <a:blip r:embed="rId3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909165" y="4038957"/>
                <a:ext cx="6875462" cy="1213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，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正交化单位化得到</a:t>
                </a:r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 i="1">
                          <a:solidFill>
                            <a:srgbClr val="FF0000"/>
                          </a:solidFill>
                        </a:rPr>
                        <m:t> 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165" y="4038957"/>
                <a:ext cx="6875462" cy="1213987"/>
              </a:xfrm>
              <a:prstGeom prst="rect">
                <a:avLst/>
              </a:prstGeom>
              <a:blipFill>
                <a:blip r:embed="rId4"/>
                <a:stretch>
                  <a:fillRect l="-887" t="-3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922688" y="3132747"/>
                <a:ext cx="7922374" cy="906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同理当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时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；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AU" altLang="zh-CN" sz="2000" b="1" dirty="0">
                    <a:solidFill>
                      <a:srgbClr val="006666"/>
                    </a:solidFill>
                  </a:rPr>
                  <a:t>0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时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688" y="3132747"/>
                <a:ext cx="7922374" cy="906210"/>
              </a:xfrm>
              <a:prstGeom prst="rect">
                <a:avLst/>
              </a:prstGeom>
              <a:blipFill>
                <a:blip r:embed="rId5"/>
                <a:stretch>
                  <a:fillRect l="-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934332" y="5277721"/>
                <a:ext cx="6875462" cy="122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332" y="5277721"/>
                <a:ext cx="6875462" cy="1226233"/>
              </a:xfrm>
              <a:prstGeom prst="rect">
                <a:avLst/>
              </a:prstGeom>
              <a:blipFill>
                <a:blip r:embed="rId6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>
                <a:blip r:embed="rId7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3895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727616" y="2541440"/>
                <a:ext cx="9111328" cy="122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 sz="2000" b="1" i="1"/>
                      <m:t>  </m:t>
                    </m:r>
                    <m:sSup>
                      <m:sSup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616" y="2541440"/>
                <a:ext cx="9111328" cy="1226233"/>
              </a:xfrm>
              <a:prstGeom prst="rect">
                <a:avLst/>
              </a:prstGeom>
              <a:blipFill>
                <a:blip r:embed="rId3"/>
                <a:stretch>
                  <a:fillRect l="-6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7493" y="3560584"/>
                <a:ext cx="1909112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 i="1"/>
                        <m:t> 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93" y="3560584"/>
                <a:ext cx="1909112" cy="72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>
                <a:blip r:embed="rId5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714791" y="4704313"/>
                <a:ext cx="6875462" cy="603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𝑼</m:t>
                    </m:r>
                    <m:r>
                      <a:rPr lang="en-US" altLang="zh-CN" sz="2000" b="1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𝚺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0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𝐕</m:t>
                        </m:r>
                      </m:e>
                      <m:sup>
                        <m:r>
                          <a:rPr lang="en-US" altLang="zh-CN" sz="2000" b="1" i="0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4704313"/>
                <a:ext cx="6875462" cy="603499"/>
              </a:xfrm>
              <a:prstGeom prst="rect">
                <a:avLst/>
              </a:prstGeom>
              <a:blipFill>
                <a:blip r:embed="rId7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5549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72" y="1459344"/>
                <a:ext cx="7561263" cy="1281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𝑶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𝑶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𝑶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400" b="1" i="1"/>
                      <m:t>    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可逆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272" y="1459344"/>
                <a:ext cx="7561263" cy="1281056"/>
              </a:xfrm>
              <a:prstGeom prst="rect">
                <a:avLst/>
              </a:prstGeom>
              <a:blipFill rotWithShape="0">
                <a:blip r:embed="rId2"/>
                <a:stretch>
                  <a:fillRect t="-9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666" y="2818655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问题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</a:rPr>
                  <a:t>能否为酉矩阵或正交阵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+mn-ea"/>
                  </a:rPr>
                  <a:t>?</a:t>
                </a:r>
                <a:endParaRPr lang="zh-CN" altLang="en-US" sz="2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666" y="2818655"/>
                <a:ext cx="7561263" cy="1052596"/>
              </a:xfrm>
              <a:prstGeom prst="rect">
                <a:avLst/>
              </a:prstGeom>
              <a:blipFill rotWithShape="0">
                <a:blip r:embed="rId3"/>
                <a:stretch>
                  <a:fillRect l="-1694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054" y="5967773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2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为</a:t>
                </a:r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</a:rPr>
                  <a:t>一般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矩阵？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054" y="5967773"/>
                <a:ext cx="7561263" cy="535531"/>
              </a:xfrm>
              <a:prstGeom prst="rect">
                <a:avLst/>
              </a:prstGeom>
              <a:blipFill rotWithShape="0">
                <a:blip r:embed="rId4"/>
                <a:stretch>
                  <a:fillRect t="-3409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055" y="4023651"/>
                <a:ext cx="7561263" cy="1944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1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阶实对称阵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zh-CN" altLang="en-US" sz="2400" b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400" b="1" i="1"/>
                      <m:t>    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为正交阵</a:t>
                </a:r>
                <a:r>
                  <a:rPr lang="en-US" altLang="zh-CN" sz="2400" b="1" i="0" dirty="0">
                    <a:latin typeface="+mj-lt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055" y="4023651"/>
                <a:ext cx="7561263" cy="1944122"/>
              </a:xfrm>
              <a:prstGeom prst="rect">
                <a:avLst/>
              </a:prstGeom>
              <a:blipFill rotWithShape="0">
                <a:blip r:embed="rId5"/>
                <a:stretch>
                  <a:fillRect t="-9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6944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16" y="2078880"/>
                <a:ext cx="7561263" cy="543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是半正定的</a:t>
                </a:r>
                <a:r>
                  <a:rPr lang="en-US" altLang="zh-CN" sz="24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Hermite</a:t>
                </a:r>
                <a:r>
                  <a:rPr lang="zh-CN" altLang="en-US" sz="2400" b="1" dirty="0">
                    <a:latin typeface="+mn-ea"/>
                  </a:rPr>
                  <a:t>矩阵</a:t>
                </a:r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716" y="2078880"/>
                <a:ext cx="7561263" cy="543354"/>
              </a:xfrm>
              <a:prstGeom prst="rect">
                <a:avLst/>
              </a:prstGeom>
              <a:blipFill rotWithShape="0">
                <a:blip r:embed="rId2"/>
                <a:stretch>
                  <a:fillRect t="-2247" b="-179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56" y="1387401"/>
                <a:ext cx="7561263" cy="656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704850" indent="-342900">
                  <a:lnSpc>
                    <a:spcPct val="150000"/>
                  </a:lnSpc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的性质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456" y="1387401"/>
                <a:ext cx="7561263" cy="656142"/>
              </a:xfrm>
              <a:prstGeom prst="rect">
                <a:avLst/>
              </a:prstGeom>
              <a:blipFill rotWithShape="0">
                <a:blip r:embed="rId3"/>
                <a:stretch>
                  <a:fillRect b="-112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13" y="2716663"/>
                <a:ext cx="7561263" cy="543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+mn-ea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的特征值均非负数</a:t>
                </a:r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713" y="2716663"/>
                <a:ext cx="7561263" cy="543354"/>
              </a:xfrm>
              <a:prstGeom prst="rect">
                <a:avLst/>
              </a:prstGeom>
              <a:blipFill rotWithShape="0">
                <a:blip r:embed="rId4"/>
                <a:stretch>
                  <a:fillRect t="-1124" b="-179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14" y="3323824"/>
                <a:ext cx="7561263" cy="592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+mn-ea"/>
                  </a:rPr>
                  <a:t>(3)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rank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/>
                              </a:rPr>
                              <m:t>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rank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714" y="3323824"/>
                <a:ext cx="7561263" cy="592535"/>
              </a:xfrm>
              <a:prstGeom prst="rect">
                <a:avLst/>
              </a:prstGeom>
              <a:blipFill rotWithShape="0">
                <a:blip r:embed="rId5"/>
                <a:stretch>
                  <a:fillRect b="-144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613476" y="1358753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C. </a:t>
            </a:r>
            <a:r>
              <a:rPr lang="en-US" altLang="zh-CN" b="1" dirty="0" err="1">
                <a:latin typeface="Cambria" panose="02040503050406030204" pitchFamily="18" charset="0"/>
                <a:ea typeface="Cambria" panose="02040503050406030204" pitchFamily="18" charset="0"/>
              </a:rPr>
              <a:t>Hermite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 (1822-1901, </a:t>
            </a:r>
            <a:r>
              <a:rPr lang="zh-C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法国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897" y="1756733"/>
            <a:ext cx="2593181" cy="4090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07D52539-B276-48BF-9A22-D843723BC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56" y="4088377"/>
                <a:ext cx="7036494" cy="2036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重要结论：</a:t>
                </a:r>
                <a:r>
                  <a:rPr lang="zh-CN" altLang="en-US" sz="2400" b="1" dirty="0">
                    <a:latin typeface="+mn-ea"/>
                  </a:rPr>
                  <a:t>存在酉矩阵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使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d>
                      <m:d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07D52539-B276-48BF-9A22-D843723BC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456" y="4088377"/>
                <a:ext cx="7036494" cy="2036263"/>
              </a:xfrm>
              <a:prstGeom prst="rect">
                <a:avLst/>
              </a:prstGeom>
              <a:blipFill>
                <a:blip r:embed="rId7"/>
                <a:stretch>
                  <a:fillRect l="-1733" t="-11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7119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816" y="1434853"/>
                <a:ext cx="7561263" cy="2483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是秩为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/>
                      </a:rPr>
                      <m:t>𝑚</m:t>
                    </m:r>
                    <m:r>
                      <a:rPr lang="en-US" altLang="zh-CN" sz="2400" b="0" i="1" dirty="0">
                        <a:latin typeface="Cambria Math"/>
                      </a:rPr>
                      <m:t>×</m:t>
                    </m:r>
                    <m:r>
                      <a:rPr lang="en-US" altLang="zh-CN" sz="2400" b="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复矩阵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的特征值为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≥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奇异值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dirty="0">
                    <a:latin typeface="Cambria" pitchFamily="18" charset="0"/>
                    <a:ea typeface="Cambria" pitchFamily="18" charset="0"/>
                  </a:rPr>
                  <a:t>singular value</a:t>
                </a:r>
                <a:r>
                  <a:rPr lang="en-US" altLang="zh-CN" sz="2400" b="1" dirty="0">
                    <a:latin typeface="+mn-ea"/>
                  </a:rPr>
                  <a:t>).</a:t>
                </a:r>
                <a:endParaRPr lang="zh-CN" altLang="en-US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816" y="1434853"/>
                <a:ext cx="7561263" cy="2483500"/>
              </a:xfrm>
              <a:prstGeom prst="rect">
                <a:avLst/>
              </a:prstGeom>
              <a:blipFill rotWithShape="0">
                <a:blip r:embed="rId2"/>
                <a:stretch>
                  <a:fillRect l="-1612" t="-7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076" y="4332674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≥⋯≥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&gt;0=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=⋯=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076" y="4332674"/>
                <a:ext cx="756126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15" y="3637280"/>
            <a:ext cx="7561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对奇异值进行排序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32" y="4965538"/>
            <a:ext cx="7561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42373" y="5275476"/>
                <a:ext cx="2650789" cy="1110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73" y="5275476"/>
                <a:ext cx="2650789" cy="1110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812258" y="1371013"/>
            <a:ext cx="3563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E. Beltrami (1835-1900, </a:t>
            </a:r>
            <a:r>
              <a:rPr lang="zh-C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意大利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338" y="1793839"/>
            <a:ext cx="2438271" cy="41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784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6" grpId="0"/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816" y="140129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en-US" altLang="zh-CN" sz="2800" dirty="0" err="1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Autonne</a:t>
                </a:r>
                <a:r>
                  <a:rPr lang="en-US" altLang="zh-CN" sz="2800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altLang="zh-CN" sz="2800" dirty="0" err="1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Eckart</a:t>
                </a:r>
                <a:r>
                  <a:rPr lang="en-US" altLang="zh-CN" sz="2800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-Young, 1939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  <a:endParaRPr lang="zh-CN" altLang="en-US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是秩为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/>
                      </a:rPr>
                      <m:t>𝑚</m:t>
                    </m:r>
                    <m:r>
                      <a:rPr lang="en-US" altLang="zh-CN" sz="2400" b="0" i="1" dirty="0">
                        <a:latin typeface="Cambria Math"/>
                      </a:rPr>
                      <m:t>×</m:t>
                    </m:r>
                    <m:r>
                      <a:rPr lang="en-US" altLang="zh-CN" sz="2400" b="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复矩阵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则存在酉矩阵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𝑼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使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altLang="zh-CN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𝚺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816" y="1401297"/>
                <a:ext cx="7561263" cy="1495794"/>
              </a:xfrm>
              <a:prstGeom prst="rect">
                <a:avLst/>
              </a:prstGeom>
              <a:blipFill rotWithShape="0">
                <a:blip r:embed="rId2"/>
                <a:stretch>
                  <a:fillRect l="-1612" t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88" y="2771330"/>
            <a:ext cx="7561263" cy="4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其中</a:t>
            </a:r>
            <a:r>
              <a:rPr lang="en-US" altLang="zh-CN" sz="2400" b="1" dirty="0">
                <a:latin typeface="+mn-ea"/>
              </a:rPr>
              <a:t>, </a:t>
            </a:r>
            <a:endParaRPr lang="en-US" altLang="zh-CN" sz="2400" b="1" i="0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78466" y="2984723"/>
                <a:ext cx="4984250" cy="1500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latin typeface="Cambria Math"/>
                        </a:rPr>
                        <m:t>𝚺</m:t>
                      </m:r>
                      <m:r>
                        <a:rPr lang="en-US" altLang="zh-CN" sz="2400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latin typeface="Cambria Math"/>
                                      </a:rPr>
                                      <m:t>𝑫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𝒎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,</m:t>
                      </m:r>
                      <m:r>
                        <a:rPr lang="en-US" altLang="zh-CN" sz="2400" b="1" i="1">
                          <a:latin typeface="Cambria Math"/>
                        </a:rPr>
                        <m:t>𝑫</m:t>
                      </m:r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400" b="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66" y="2984723"/>
                <a:ext cx="4984250" cy="15009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131898" y="4460480"/>
                <a:ext cx="5255093" cy="497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≥⋯≥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的正奇异值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98" y="4460480"/>
                <a:ext cx="5255093" cy="497957"/>
              </a:xfrm>
              <a:prstGeom prst="rect">
                <a:avLst/>
              </a:prstGeom>
              <a:blipFill>
                <a:blip r:embed="rId4"/>
                <a:stretch>
                  <a:fillRect t="-2469" r="-696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427" y="5001479"/>
                <a:ext cx="6792965" cy="1503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𝑼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𝚺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𝐕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的奇异值分解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dirty="0">
                    <a:latin typeface="Cambria" pitchFamily="18" charset="0"/>
                    <a:ea typeface="Cambria" pitchFamily="18" charset="0"/>
                  </a:rPr>
                  <a:t>singular value decomposition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简记为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Cambria" pitchFamily="18" charset="0"/>
                    <a:ea typeface="Cambria" pitchFamily="18" charset="0"/>
                  </a:rPr>
                  <a:t>SVD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)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427" y="5001479"/>
                <a:ext cx="6792965" cy="1503617"/>
              </a:xfrm>
              <a:prstGeom prst="rect">
                <a:avLst/>
              </a:prstGeom>
              <a:blipFill>
                <a:blip r:embed="rId5"/>
                <a:stretch>
                  <a:fillRect l="-1885" t="-1215" b="-56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765516" y="1467042"/>
            <a:ext cx="43374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Eckart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and Young, 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(1939) A Principal Axis Transformation for Non-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Hermitian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Matrices.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Bulletin of the American Mathematical Society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45, 118-121.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448" y="2759336"/>
            <a:ext cx="4085553" cy="27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850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16" y="1434853"/>
            <a:ext cx="7561263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816" y="2040051"/>
                <a:ext cx="7561263" cy="468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1</a:t>
                </a:r>
                <a:r>
                  <a:rPr lang="en-US" altLang="zh-CN" sz="20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对角化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Cambria Math"/>
                  </a:rPr>
                  <a:t>.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存在酉矩阵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使得</a:t>
                </a:r>
                <a:endParaRPr lang="en-US" altLang="zh-CN" sz="2000" b="1" i="0" dirty="0">
                  <a:solidFill>
                    <a:srgbClr val="006666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816" y="2040051"/>
                <a:ext cx="7561263" cy="468270"/>
              </a:xfrm>
              <a:prstGeom prst="rect">
                <a:avLst/>
              </a:prstGeom>
              <a:blipFill rotWithShape="0">
                <a:blip r:embed="rId2"/>
                <a:stretch>
                  <a:fillRect l="-806" t="-1316"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82176" y="2560552"/>
                <a:ext cx="3145220" cy="81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latin typeface="Cambria Math"/>
                            </a:rPr>
                            <m:t>𝐕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</a:rPr>
                            <m:t>𝐇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altLang="zh-CN" sz="2000" b="1" i="0" smtClean="0">
                                  <a:latin typeface="Cambria Math"/>
                                </a:rPr>
                                <m:t>𝐇</m:t>
                              </m:r>
                            </m:sup>
                          </m:sSup>
                          <m:r>
                            <a:rPr lang="en-US" altLang="zh-CN" sz="2000" b="1" i="0" smtClean="0"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/>
                        </a:rPr>
                        <m:t>𝐕</m:t>
                      </m:r>
                      <m:r>
                        <a:rPr lang="en-US" altLang="zh-CN" sz="2000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1" i="1">
                                            <a:latin typeface="Cambria Math"/>
                                          </a:rPr>
                                          <m:t>𝑫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76" y="2560552"/>
                <a:ext cx="3145220" cy="81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427558"/>
                <a:ext cx="7561263" cy="427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i="0" dirty="0">
                    <a:solidFill>
                      <a:srgbClr val="006666"/>
                    </a:solidFill>
                    <a:latin typeface="Cambria Math"/>
                  </a:rPr>
                  <a:t>,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427558"/>
                <a:ext cx="7561263" cy="427681"/>
              </a:xfrm>
              <a:prstGeom prst="rect">
                <a:avLst/>
              </a:prstGeom>
              <a:blipFill rotWithShape="0">
                <a:blip r:embed="rId4"/>
                <a:stretch>
                  <a:fillRect l="-806" t="-1429"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956072"/>
                <a:ext cx="6067100" cy="468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b="1" i="0" dirty="0">
                    <a:solidFill>
                      <a:srgbClr val="0070C0"/>
                    </a:solidFill>
                    <a:latin typeface="Cambria Math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i="0" dirty="0">
                    <a:solidFill>
                      <a:srgbClr val="0070C0"/>
                    </a:solidFill>
                    <a:latin typeface="Cambria Math"/>
                  </a:rPr>
                  <a:t>的正特征值所对应的特征向量</a:t>
                </a:r>
                <a:r>
                  <a:rPr lang="en-US" altLang="zh-CN" sz="2000" b="1" i="0" dirty="0">
                    <a:solidFill>
                      <a:srgbClr val="0070C0"/>
                    </a:solidFill>
                    <a:latin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956072"/>
                <a:ext cx="6067100" cy="468270"/>
              </a:xfrm>
              <a:prstGeom prst="rect">
                <a:avLst/>
              </a:prstGeom>
              <a:blipFill rotWithShape="0">
                <a:blip r:embed="rId5"/>
                <a:stretch>
                  <a:fillRect t="-1299" r="-2010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21363" y="4606534"/>
                <a:ext cx="3466846" cy="78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𝑫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𝑶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63" y="4606534"/>
                <a:ext cx="3466846" cy="7888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32960" y="5508558"/>
                <a:ext cx="3650487" cy="78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𝑫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/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60" y="5508558"/>
                <a:ext cx="3650487" cy="788870"/>
              </a:xfrm>
              <a:prstGeom prst="rect">
                <a:avLst/>
              </a:prstGeom>
              <a:blipFill rotWithShape="0">
                <a:blip r:embed="rId7"/>
                <a:stretch>
                  <a:fillRect b="-6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8187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1" grpId="0"/>
      <p:bldP spid="12" grpId="0"/>
      <p:bldP spid="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16" y="1434853"/>
            <a:ext cx="7561263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8853" y="1987858"/>
                <a:ext cx="3650487" cy="78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𝑫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/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53" y="1987858"/>
                <a:ext cx="3650487" cy="788870"/>
              </a:xfrm>
              <a:prstGeom prst="rect">
                <a:avLst/>
              </a:prstGeom>
              <a:blipFill rotWithShape="0">
                <a:blip r:embed="rId2"/>
                <a:stretch>
                  <a:fillRect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96058" y="2890877"/>
                <a:ext cx="3383427" cy="78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𝑨𝑽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8" y="2890877"/>
                <a:ext cx="3383427" cy="7888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46736" y="3667148"/>
                <a:ext cx="2400209" cy="418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bSup>
                      <m:r>
                        <a:rPr lang="en-US" altLang="zh-CN" sz="20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b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36" y="3667148"/>
                <a:ext cx="2400209" cy="418513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46624" y="4199374"/>
                <a:ext cx="1309526" cy="418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b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24" y="4199374"/>
                <a:ext cx="1309526" cy="418513"/>
              </a:xfrm>
              <a:prstGeom prst="rect">
                <a:avLst/>
              </a:prstGeom>
              <a:blipFill rotWithShape="1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41987" y="4713842"/>
                <a:ext cx="1953355" cy="418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b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87" y="4713842"/>
                <a:ext cx="1953355" cy="418513"/>
              </a:xfrm>
              <a:prstGeom prst="rect">
                <a:avLst/>
              </a:prstGeom>
              <a:blipFill rotWithShape="1"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43822" y="5218104"/>
                <a:ext cx="1351203" cy="418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b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22" y="5218104"/>
                <a:ext cx="1351203" cy="418513"/>
              </a:xfrm>
              <a:prstGeom prst="rect">
                <a:avLst/>
              </a:prstGeom>
              <a:blipFill rotWithShape="1"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53" y="5807379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2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000" b="1" i="0" dirty="0">
                  <a:solidFill>
                    <a:srgbClr val="006666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853" y="5807379"/>
                <a:ext cx="7561263" cy="470065"/>
              </a:xfrm>
              <a:prstGeom prst="rect">
                <a:avLst/>
              </a:prstGeom>
              <a:blipFill rotWithShape="1">
                <a:blip r:embed="rId8"/>
                <a:stretch>
                  <a:fillRect l="-806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标注 4"/>
          <p:cNvSpPr/>
          <p:nvPr/>
        </p:nvSpPr>
        <p:spPr>
          <a:xfrm>
            <a:off x="1610686" y="4713842"/>
            <a:ext cx="937075" cy="418513"/>
          </a:xfrm>
          <a:prstGeom prst="wedgeRectCallout">
            <a:avLst>
              <a:gd name="adj1" fmla="val -32471"/>
              <a:gd name="adj2" fmla="val 76531"/>
            </a:avLst>
          </a:prstGeom>
          <a:noFill/>
          <a:ln w="254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1822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  <p:bldP spid="18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16" y="1434853"/>
            <a:ext cx="7561263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816" y="2442723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3</a:t>
                </a:r>
                <a:r>
                  <a:rPr lang="en-US" altLang="zh-CN" sz="2000" b="1" dirty="0">
                    <a:latin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扩充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的标准正交基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Cambria Math"/>
                  </a:rPr>
                  <a:t>: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816" y="2442723"/>
                <a:ext cx="756126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06" t="-1333" b="-17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29838" y="3005574"/>
                <a:ext cx="27451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38" y="3005574"/>
                <a:ext cx="27451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02532" y="4295082"/>
                <a:ext cx="5528629" cy="1096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/>
                  <a:t>因此</a:t>
                </a:r>
                <a:endParaRPr lang="en-US" altLang="zh-CN" sz="2000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𝑼</m:t>
                      </m:r>
                      <m:r>
                        <a:rPr lang="en-US" altLang="zh-CN" sz="2000" b="1" i="0" smtClean="0">
                          <a:latin typeface="Cambria Math"/>
                        </a:rPr>
                        <m:t>𝚺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latin typeface="Cambria Math"/>
                            </a:rPr>
                            <m:t>𝐕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</a:rPr>
                            <m:t>𝐇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/>
                                  </a:rPr>
                                  <m:t>𝑫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𝑶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𝑫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𝑯</m:t>
                          </m:r>
                        </m:sup>
                      </m:sSubSup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32" y="4295082"/>
                <a:ext cx="5528629" cy="1096647"/>
              </a:xfrm>
              <a:prstGeom prst="rect">
                <a:avLst/>
              </a:prstGeom>
              <a:blipFill rotWithShape="1">
                <a:blip r:embed="rId4"/>
                <a:stretch>
                  <a:fillRect l="-1103" t="-2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910" y="1960709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2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000" b="1" i="0" dirty="0">
                  <a:solidFill>
                    <a:srgbClr val="006666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910" y="1960709"/>
                <a:ext cx="7561263" cy="470065"/>
              </a:xfrm>
              <a:prstGeom prst="rect">
                <a:avLst/>
              </a:prstGeom>
              <a:blipFill rotWithShape="1">
                <a:blip r:embed="rId5"/>
                <a:stretch>
                  <a:fillRect l="-806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463" y="3569042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4</a:t>
                </a:r>
                <a:r>
                  <a:rPr lang="en-US" altLang="zh-CN" sz="2000" b="1" dirty="0">
                    <a:latin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altLang="zh-CN" sz="2000" b="1" i="0" dirty="0">
                  <a:solidFill>
                    <a:srgbClr val="7030A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463" y="3569042"/>
                <a:ext cx="756126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87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401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奇异值分解的步骤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940" y="3459879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3</a:t>
                </a:r>
                <a:r>
                  <a:rPr lang="en-US" altLang="zh-CN" sz="2000" b="1" dirty="0">
                    <a:latin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扩充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的标准正交基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Cambria Math"/>
                  </a:rPr>
                  <a:t>: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940" y="3459879"/>
                <a:ext cx="756126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806" t="-2667" b="-17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35481" y="4040545"/>
                <a:ext cx="27451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81" y="4040545"/>
                <a:ext cx="274517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002" y="2600680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2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000" b="1" i="0" dirty="0">
                  <a:solidFill>
                    <a:srgbClr val="006666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002" y="2600680"/>
                <a:ext cx="7561263" cy="470065"/>
              </a:xfrm>
              <a:prstGeom prst="rect">
                <a:avLst/>
              </a:prstGeom>
              <a:blipFill rotWithShape="0">
                <a:blip r:embed="rId4"/>
                <a:stretch>
                  <a:fillRect l="-806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463" y="4772167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4</a:t>
                </a:r>
                <a:r>
                  <a:rPr lang="en-US" altLang="zh-CN" sz="2000" b="1" dirty="0">
                    <a:latin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altLang="zh-CN" sz="2000" b="1" i="0" dirty="0">
                  <a:solidFill>
                    <a:srgbClr val="7030A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463" y="4772167"/>
                <a:ext cx="756126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87" t="-1316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816" y="1393875"/>
                <a:ext cx="7561263" cy="468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Step 1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 Math"/>
                  </a:rPr>
                  <a:t> 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求酉矩阵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Cambria Math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Cambria Math"/>
                  </a:rPr>
                  <a:t>对角化</a:t>
                </a:r>
                <a:endParaRPr lang="en-US" altLang="zh-CN" sz="2000" b="1" i="0" dirty="0">
                  <a:solidFill>
                    <a:srgbClr val="006666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816" y="1393875"/>
                <a:ext cx="7561263" cy="468270"/>
              </a:xfrm>
              <a:prstGeom prst="rect">
                <a:avLst/>
              </a:prstGeom>
              <a:blipFill rotWithShape="0">
                <a:blip r:embed="rId6"/>
                <a:stretch>
                  <a:fillRect l="-806"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5" y="1917372"/>
                <a:ext cx="6423290" cy="468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Cambria Math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Cambria Math"/>
                  </a:rPr>
                  <a:t>的正特征值所对应的特征向量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Cambria Math"/>
                  </a:rPr>
                  <a:t>.</a:t>
                </a:r>
                <a:endParaRPr lang="en-US" altLang="zh-CN" sz="2000" b="1" i="0" dirty="0">
                  <a:solidFill>
                    <a:srgbClr val="006666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5" y="1917372"/>
                <a:ext cx="6423290" cy="468270"/>
              </a:xfrm>
              <a:prstGeom prst="rect">
                <a:avLst/>
              </a:prstGeom>
              <a:blipFill rotWithShape="0">
                <a:blip r:embed="rId7"/>
                <a:stretch>
                  <a:fillRect t="-1316"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01905" y="5407753"/>
                <a:ext cx="5467247" cy="775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</a:rPr>
                  <a:t>得到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     </a:t>
                </a:r>
                <a:endParaRPr lang="en-US" altLang="zh-CN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/>
                        </a:rPr>
                        <m:t>𝚺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p>
                          <m:r>
                            <a:rPr lang="en-US" altLang="zh-CN" sz="2400" b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5" y="5407753"/>
                <a:ext cx="5467247" cy="775982"/>
              </a:xfrm>
              <a:prstGeom prst="rect">
                <a:avLst/>
              </a:prstGeom>
              <a:blipFill rotWithShape="0">
                <a:blip r:embed="rId8"/>
                <a:stretch>
                  <a:fillRect l="-1115" t="-3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0932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  <p:bldP spid="13" grpId="0"/>
      <p:bldP spid="11" grpId="0"/>
      <p:bldP spid="1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1115</Words>
  <Application>Microsoft Office PowerPoint</Application>
  <PresentationFormat>宽屏</PresentationFormat>
  <Paragraphs>132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华文楷体</vt:lpstr>
      <vt:lpstr>宋体</vt:lpstr>
      <vt:lpstr>微软雅黑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265</cp:revision>
  <dcterms:created xsi:type="dcterms:W3CDTF">2019-05-01T08:28:28Z</dcterms:created>
  <dcterms:modified xsi:type="dcterms:W3CDTF">2020-11-27T10:48:19Z</dcterms:modified>
</cp:coreProperties>
</file>