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1" r:id="rId3"/>
    <p:sldId id="319" r:id="rId4"/>
    <p:sldId id="320" r:id="rId5"/>
    <p:sldId id="321" r:id="rId6"/>
    <p:sldId id="285" r:id="rId7"/>
    <p:sldId id="322" r:id="rId8"/>
    <p:sldId id="323" r:id="rId9"/>
    <p:sldId id="272" r:id="rId10"/>
    <p:sldId id="324" r:id="rId11"/>
    <p:sldId id="325" r:id="rId12"/>
    <p:sldId id="326" r:id="rId13"/>
    <p:sldId id="327" r:id="rId14"/>
    <p:sldId id="25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2894312" y="2921169"/>
            <a:ext cx="6403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100" dirty="0">
                <a:solidFill>
                  <a:schemeClr val="accent3"/>
                </a:solidFill>
                <a:latin typeface="+mj-ea"/>
                <a:ea typeface="+mj-ea"/>
              </a:rPr>
              <a:t>向量范数的定义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B98B4EA-351F-4952-9DE8-682A42B21C98}"/>
              </a:ext>
            </a:extLst>
          </p:cNvPr>
          <p:cNvCxnSpPr/>
          <p:nvPr/>
        </p:nvCxnSpPr>
        <p:spPr>
          <a:xfrm>
            <a:off x="3936000" y="4706946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DF487F-70FF-48F3-97E7-6E3463741B7E}"/>
              </a:ext>
            </a:extLst>
          </p:cNvPr>
          <p:cNvCxnSpPr/>
          <p:nvPr/>
        </p:nvCxnSpPr>
        <p:spPr>
          <a:xfrm>
            <a:off x="3936000" y="5245323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47E84D5-E855-41FD-A9A6-956491F58314}"/>
              </a:ext>
            </a:extLst>
          </p:cNvPr>
          <p:cNvSpPr/>
          <p:nvPr userDrawn="1"/>
        </p:nvSpPr>
        <p:spPr>
          <a:xfrm>
            <a:off x="4918134" y="4745302"/>
            <a:ext cx="20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理学院</a:t>
            </a:r>
            <a:r>
              <a:rPr lang="en-US" altLang="zh-CN" sz="2400" b="1" dirty="0"/>
              <a:t>    </a:t>
            </a:r>
            <a:r>
              <a:rPr lang="zh-CN" altLang="en-US" sz="2400" b="1" dirty="0"/>
              <a:t>张亮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18" y="817555"/>
            <a:ext cx="2064565" cy="19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760"/>
      </p:ext>
    </p:extLst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DC68EFD-C1EC-4F76-B9BD-75D181F9EE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344400" cy="6953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9DD506-05DE-4E3C-95F8-C09A59D97382}"/>
              </a:ext>
            </a:extLst>
          </p:cNvPr>
          <p:cNvSpPr/>
          <p:nvPr userDrawn="1"/>
        </p:nvSpPr>
        <p:spPr>
          <a:xfrm>
            <a:off x="0" y="558515"/>
            <a:ext cx="12344400" cy="6001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F6C02D-3C8B-4720-8591-1C25439A0CC3}"/>
              </a:ext>
            </a:extLst>
          </p:cNvPr>
          <p:cNvSpPr/>
          <p:nvPr userDrawn="1"/>
        </p:nvSpPr>
        <p:spPr>
          <a:xfrm>
            <a:off x="0" y="531275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DCFF06-EE8F-4516-82B1-0C85604E580C}"/>
              </a:ext>
            </a:extLst>
          </p:cNvPr>
          <p:cNvSpPr/>
          <p:nvPr userDrawn="1"/>
        </p:nvSpPr>
        <p:spPr>
          <a:xfrm>
            <a:off x="0" y="6524458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599BFB-F301-422B-AFEB-354FB12921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36" y="85638"/>
            <a:ext cx="1636364" cy="360000"/>
          </a:xfrm>
          <a:prstGeom prst="rect">
            <a:avLst/>
          </a:prstGeo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C1E2C03-1066-4F09-AA9C-50C8915AF1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574327"/>
            <a:ext cx="6388100" cy="7200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248921762"/>
      </p:ext>
    </p:extLst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4418956" y="3254753"/>
            <a:ext cx="33540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spc="100" dirty="0">
                <a:solidFill>
                  <a:schemeClr val="accent3"/>
                </a:solidFill>
                <a:latin typeface="+mj-ea"/>
                <a:ea typeface="+mj-ea"/>
              </a:rPr>
              <a:t>谢谢</a:t>
            </a:r>
            <a:endParaRPr lang="en-US" altLang="zh-CN" sz="7200" b="1" spc="100" dirty="0">
              <a:solidFill>
                <a:schemeClr val="accent3"/>
              </a:solidFill>
              <a:latin typeface="+mj-ea"/>
              <a:ea typeface="+mj-ea"/>
            </a:endParaRPr>
          </a:p>
          <a:p>
            <a:pPr algn="dist"/>
            <a:r>
              <a:rPr lang="en-US" altLang="zh-CN" sz="2400" b="1" spc="100" dirty="0">
                <a:solidFill>
                  <a:schemeClr val="accent3"/>
                </a:solidFill>
                <a:latin typeface="+mj-ea"/>
                <a:ea typeface="+mj-ea"/>
              </a:rPr>
              <a:t>THANK YOU</a:t>
            </a:r>
            <a:endParaRPr lang="zh-CN" altLang="en-US" sz="2400" b="1" spc="1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17" y="1527975"/>
            <a:ext cx="1501563" cy="140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22204"/>
      </p:ext>
    </p:extLst>
  </p:cSld>
  <p:clrMapOvr>
    <a:masterClrMapping/>
  </p:clrMapOvr>
  <p:transition spd="slow"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BA5F75-4952-46AA-AAD7-00F60292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3FD92-F770-4441-82DC-8B98B4E2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DF5CC-F52C-4BFA-88EA-AA30167DA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DBD2-C522-439D-9C27-93602316D994}" type="datetimeFigureOut">
              <a:rPr lang="zh-CN" altLang="en-US" smtClean="0"/>
              <a:t>2020/11/26 Thursday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DCFBA-E91E-4CCB-979A-0F57AC263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DD520-274C-4F07-AC00-041D25BC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DE16-7891-4560-94C2-7B74448FF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1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01" userDrawn="1">
          <p15:clr>
            <a:srgbClr val="F26B43"/>
          </p15:clr>
        </p15:guide>
        <p15:guide id="2" orient="horz" pos="346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8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87.png"/><Relationship Id="rId7" Type="http://schemas.openxmlformats.org/officeDocument/2006/relationships/image" Target="../media/image1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82.png"/><Relationship Id="rId9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1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19.png"/><Relationship Id="rId10" Type="http://schemas.openxmlformats.org/officeDocument/2006/relationships/image" Target="../media/image27.png"/><Relationship Id="rId4" Type="http://schemas.openxmlformats.org/officeDocument/2006/relationships/image" Target="../media/image182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5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5" Type="http://schemas.openxmlformats.org/officeDocument/2006/relationships/image" Target="../media/image13.png"/><Relationship Id="rId4" Type="http://schemas.openxmlformats.org/officeDocument/2006/relationships/image" Target="../media/image154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png"/><Relationship Id="rId3" Type="http://schemas.openxmlformats.org/officeDocument/2006/relationships/image" Target="../media/image12.png"/><Relationship Id="rId7" Type="http://schemas.openxmlformats.org/officeDocument/2006/relationships/image" Target="../media/image16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3.png"/><Relationship Id="rId11" Type="http://schemas.openxmlformats.org/officeDocument/2006/relationships/image" Target="../media/image168.png"/><Relationship Id="rId5" Type="http://schemas.openxmlformats.org/officeDocument/2006/relationships/image" Target="../media/image162.png"/><Relationship Id="rId10" Type="http://schemas.openxmlformats.org/officeDocument/2006/relationships/image" Target="../media/image167.png"/><Relationship Id="rId4" Type="http://schemas.openxmlformats.org/officeDocument/2006/relationships/image" Target="../media/image161.png"/><Relationship Id="rId9" Type="http://schemas.openxmlformats.org/officeDocument/2006/relationships/image" Target="../media/image16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/>
        </p:nvSpPr>
        <p:spPr bwMode="auto">
          <a:xfrm>
            <a:off x="2171564" y="1687389"/>
            <a:ext cx="7776864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广义逆</a:t>
            </a:r>
          </a:p>
        </p:txBody>
      </p:sp>
      <p:sp>
        <p:nvSpPr>
          <p:cNvPr id="4" name="Rectangle 6"/>
          <p:cNvSpPr>
            <a:spLocks noGrp="1" noChangeArrowheads="1"/>
          </p:cNvSpPr>
          <p:nvPr/>
        </p:nvSpPr>
        <p:spPr bwMode="auto">
          <a:xfrm>
            <a:off x="2243572" y="3418011"/>
            <a:ext cx="777686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/>
              <a:t>主讲人：赵维锐 </a:t>
            </a:r>
            <a:endParaRPr lang="en-US" altLang="zh-CN" dirty="0"/>
          </a:p>
          <a:p>
            <a:r>
              <a:rPr lang="zh-CN" altLang="en-US" dirty="0"/>
              <a:t>单位：武汉理工大学</a:t>
            </a:r>
          </a:p>
        </p:txBody>
      </p:sp>
    </p:spTree>
    <p:extLst>
      <p:ext uri="{BB962C8B-B14F-4D97-AF65-F5344CB8AC3E}">
        <p14:creationId xmlns:p14="http://schemas.microsoft.com/office/powerpoint/2010/main" val="2869572951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广义逆的例子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1254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2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18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1254895"/>
              </a:xfrm>
              <a:prstGeom prst="rect">
                <a:avLst/>
              </a:prstGeom>
              <a:blipFill rotWithShape="1">
                <a:blip r:embed="rId3"/>
                <a:stretch>
                  <a:fillRect l="-12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>
                <a:off x="762261" y="2705207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解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: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由于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列满秩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因此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61" y="2705207"/>
                <a:ext cx="7415213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822" t="-7692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395179" y="3266367"/>
                <a:ext cx="5883701" cy="6646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+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𝑯</m:t>
                                  </m:r>
                                </m:sup>
                              </m:s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𝑯</m:t>
                          </m:r>
                        </m:sup>
                      </m:sSup>
                      <m:r>
                        <a:rPr lang="en-US" altLang="zh-CN" sz="20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zh-CN" sz="2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kumimoji="1"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1" lang="en-US" altLang="zh-CN" sz="2000" b="0" i="1" smtClean="0">
                                        <a:solidFill>
                                          <a:srgbClr val="000000"/>
                                        </a:solidFill>
                                        <a:latin typeface="Cambria Math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179" y="3266367"/>
                <a:ext cx="5883701" cy="66466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425658" y="4174671"/>
                <a:ext cx="7369113" cy="670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0" i="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658" y="4174671"/>
                <a:ext cx="7369113" cy="67056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2245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广义逆的性质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903" y="1281290"/>
                <a:ext cx="7561263" cy="10150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i="0" dirty="0">
                    <a:latin typeface="+mj-lt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i="0" dirty="0">
                    <a:latin typeface="+mj-lt"/>
                  </a:rPr>
                  <a:t>的广义逆为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903" y="1281290"/>
                <a:ext cx="7561263" cy="1015021"/>
              </a:xfrm>
              <a:prstGeom prst="rect">
                <a:avLst/>
              </a:prstGeom>
              <a:blipFill rotWithShape="1">
                <a:blip r:embed="rId2"/>
                <a:stretch>
                  <a:fillRect l="-1612" t="-1796" b="-125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902" y="2537476"/>
                <a:ext cx="7561263" cy="6660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𝑯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𝑯</m:t>
                        </m:r>
                      </m:sup>
                    </m:sSup>
                  </m:oMath>
                </a14:m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902" y="2537476"/>
                <a:ext cx="7561263" cy="666016"/>
              </a:xfrm>
              <a:prstGeom prst="rect">
                <a:avLst/>
              </a:prstGeom>
              <a:blipFill rotWithShape="0">
                <a:blip r:embed="rId3"/>
                <a:stretch>
                  <a:fillRect b="-90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3203492"/>
                <a:ext cx="7561263" cy="10809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𝝀</m:t>
                            </m:r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𝝀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𝝀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≠0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0,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𝜆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3203492"/>
                <a:ext cx="7561263" cy="108093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4" y="4394870"/>
                <a:ext cx="7561263" cy="6206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为正整数，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zh-CN" altLang="en-US" sz="2400" b="1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正规矩阵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4" y="4394870"/>
                <a:ext cx="7561263" cy="620619"/>
              </a:xfrm>
              <a:prstGeom prst="rect">
                <a:avLst/>
              </a:prstGeom>
              <a:blipFill>
                <a:blip r:embed="rId5"/>
                <a:stretch>
                  <a:fillRect b="-176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3" y="5349457"/>
                <a:ext cx="7561263" cy="5028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(4)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𝑯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𝑯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altLang="zh-CN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3" y="5349457"/>
                <a:ext cx="7561263" cy="502895"/>
              </a:xfrm>
              <a:prstGeom prst="rect">
                <a:avLst/>
              </a:prstGeom>
              <a:blipFill rotWithShape="0">
                <a:blip r:embed="rId6"/>
                <a:stretch>
                  <a:fillRect t="-1220" b="-280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90480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6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广义逆的应用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903" y="1281290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a</a:t>
                </a:r>
                <a:r>
                  <a:rPr lang="en-US" altLang="zh-CN" sz="2400" b="1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:r>
                  <a:rPr lang="zh-CN" altLang="en-US" sz="2400" b="1" i="0">
                    <a:latin typeface="+mj-lt"/>
                  </a:rPr>
                  <a:t>线性方程组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𝒎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𝒙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有解的充要条件为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903" y="1281290"/>
                <a:ext cx="7561263" cy="1052596"/>
              </a:xfrm>
              <a:prstGeom prst="rect">
                <a:avLst/>
              </a:prstGeom>
              <a:blipFill>
                <a:blip r:embed="rId2"/>
                <a:stretch>
                  <a:fillRect l="-1612" t="-1734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1149" y="2434545"/>
                <a:ext cx="7561263" cy="538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en-US" altLang="zh-CN" sz="2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149" y="2434545"/>
                <a:ext cx="7561263" cy="53809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036" y="3095042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b.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方程组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有解时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通解为</a:t>
                </a:r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036" y="3095042"/>
                <a:ext cx="7561263" cy="535531"/>
              </a:xfrm>
              <a:prstGeom prst="rect">
                <a:avLst/>
              </a:prstGeom>
              <a:blipFill rotWithShape="0">
                <a:blip r:embed="rId4"/>
                <a:stretch>
                  <a:fillRect t="-3409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036" y="3727264"/>
                <a:ext cx="7561263" cy="538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zh-CN" sz="2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036" y="3727264"/>
                <a:ext cx="7561263" cy="5380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516" y="4306306"/>
                <a:ext cx="7561263" cy="497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其中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𝑨𝒙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的特解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是任意列向量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4516" y="4306306"/>
                <a:ext cx="7561263" cy="497957"/>
              </a:xfrm>
              <a:prstGeom prst="rect">
                <a:avLst/>
              </a:prstGeom>
              <a:blipFill>
                <a:blip r:embed="rId6"/>
                <a:stretch>
                  <a:fillRect t="-2439" b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1127932" y="4848960"/>
                <a:ext cx="7415213" cy="4070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: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CN" sz="2000" b="1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a.</a:t>
                </a:r>
                <a:r>
                  <a:rPr lang="zh-CN" altLang="en-US" sz="2000" b="1" dirty="0">
                    <a:solidFill>
                      <a:srgbClr val="0070C0"/>
                    </a:solidFill>
                    <a:latin typeface="Cambria" panose="02040503050406030204" pitchFamily="18" charset="0"/>
                    <a:ea typeface="+mn-ea"/>
                  </a:rPr>
                  <a:t>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𝑨𝒙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有解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𝑨𝒙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𝑨𝒙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7932" y="4848960"/>
                <a:ext cx="7415213" cy="407099"/>
              </a:xfrm>
              <a:prstGeom prst="rect">
                <a:avLst/>
              </a:prstGeom>
              <a:blipFill rotWithShape="0">
                <a:blip r:embed="rId8"/>
                <a:stretch>
                  <a:fillRect l="-822" t="-8955" b="-23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1800448" y="5622715"/>
                <a:ext cx="461712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𝒙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+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𝒃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𝒃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0448" y="5622715"/>
                <a:ext cx="4617129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1126896" y="6008610"/>
                <a:ext cx="7415213" cy="413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即表明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𝑨𝒙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的一个特解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6896" y="6008610"/>
                <a:ext cx="7415213" cy="413447"/>
              </a:xfrm>
              <a:prstGeom prst="rect">
                <a:avLst/>
              </a:prstGeom>
              <a:blipFill rotWithShape="0">
                <a:blip r:embed="rId10"/>
                <a:stretch>
                  <a:fillRect l="-905" t="-8955" b="-23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30853" y="5274237"/>
                <a:ext cx="40062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反之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.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则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53" y="5274237"/>
                <a:ext cx="4006290" cy="400110"/>
              </a:xfrm>
              <a:prstGeom prst="rect">
                <a:avLst/>
              </a:prstGeom>
              <a:blipFill rotWithShape="0">
                <a:blip r:embed="rId11"/>
                <a:stretch>
                  <a:fillRect l="-1674" t="-7576" r="-609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86158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6" grpId="0"/>
      <p:bldP spid="8" grpId="0"/>
      <p:bldP spid="10" grpId="0"/>
      <p:bldP spid="11" grpId="0"/>
      <p:bldP spid="12" grpId="0"/>
      <p:bldP spid="13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广义逆的应用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903" y="1281290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400" b="1" i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a</a:t>
                </a:r>
                <a:r>
                  <a:rPr lang="en-US" altLang="zh-CN" sz="2400" b="1" i="0"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:r>
                  <a:rPr lang="zh-CN" altLang="en-US" sz="2400" b="1" i="0">
                    <a:latin typeface="+mj-lt"/>
                  </a:rPr>
                  <a:t>线性方程组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/>
                          </a:rPr>
                          <m:t>𝒎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latin typeface="Cambria Math"/>
                      </a:rPr>
                      <m:t>𝒙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有解的充要条件为</a:t>
                </a:r>
                <a:endParaRPr lang="en-US" altLang="zh-CN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903" y="1281290"/>
                <a:ext cx="7561263" cy="1052596"/>
              </a:xfrm>
              <a:prstGeom prst="rect">
                <a:avLst/>
              </a:prstGeom>
              <a:blipFill>
                <a:blip r:embed="rId2"/>
                <a:stretch>
                  <a:fillRect l="-1612" t="-1734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1149" y="2434545"/>
                <a:ext cx="7561263" cy="538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𝒃</m:t>
                      </m:r>
                    </m:oMath>
                  </m:oMathPara>
                </a14:m>
                <a:endParaRPr lang="en-US" altLang="zh-CN" sz="2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149" y="2434545"/>
                <a:ext cx="7561263" cy="5380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036" y="3095042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b.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方程组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×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有解时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通解为</a:t>
                </a:r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036" y="3095042"/>
                <a:ext cx="7561263" cy="535531"/>
              </a:xfrm>
              <a:prstGeom prst="rect">
                <a:avLst/>
              </a:prstGeom>
              <a:blipFill rotWithShape="0">
                <a:blip r:embed="rId4"/>
                <a:stretch>
                  <a:fillRect t="-3409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036" y="3727264"/>
                <a:ext cx="7561263" cy="538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𝑬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altLang="zh-CN" sz="24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036" y="3727264"/>
                <a:ext cx="7561263" cy="5380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516" y="4306306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其中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𝑨𝒙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的特解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zh-CN" altLang="en-US" sz="2400" b="1">
                    <a:solidFill>
                      <a:schemeClr val="tx1"/>
                    </a:solidFill>
                    <a:latin typeface="+mn-ea"/>
                  </a:rPr>
                  <a:t>是任意</a:t>
                </a:r>
                <a:r>
                  <a:rPr lang="zh-CN" altLang="en-US" sz="2400" b="1">
                    <a:latin typeface="+mn-ea"/>
                  </a:rPr>
                  <a:t>适维</a:t>
                </a:r>
                <a:r>
                  <a:rPr lang="zh-CN" altLang="en-US" sz="2400" b="1">
                    <a:solidFill>
                      <a:schemeClr val="tx1"/>
                    </a:solidFill>
                    <a:latin typeface="+mn-ea"/>
                  </a:rPr>
                  <a:t>列向量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4516" y="4306306"/>
                <a:ext cx="7561263" cy="535531"/>
              </a:xfrm>
              <a:prstGeom prst="rect">
                <a:avLst/>
              </a:prstGeom>
              <a:blipFill>
                <a:blip r:embed="rId6"/>
                <a:stretch>
                  <a:fillRect t="-2273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1127932" y="4848960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: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CN" sz="2000" b="1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b.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显然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𝑬</m:t>
                        </m:r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0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𝑪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𝑨𝒙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7932" y="4848960"/>
                <a:ext cx="7415213" cy="400110"/>
              </a:xfrm>
              <a:prstGeom prst="rect">
                <a:avLst/>
              </a:prstGeom>
              <a:blipFill>
                <a:blip r:embed="rId8"/>
                <a:stretch>
                  <a:fillRect l="-822" t="-9091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1800448" y="5622715"/>
                <a:ext cx="4617129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000" b="1" dirty="0">
                    <a:solidFill>
                      <a:srgbClr val="006666"/>
                    </a:solidFill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AU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+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+</m:t>
                    </m:r>
                    <m:d>
                      <m:dPr>
                        <m:ctrlPr>
                          <a:rPr lang="en-AU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AU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𝑬</m:t>
                        </m:r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</m:d>
                    <m:r>
                      <a:rPr lang="en-AU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𝜶</m:t>
                    </m:r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0448" y="5622715"/>
                <a:ext cx="461712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1126896" y="6008610"/>
                <a:ext cx="7415213" cy="413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7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这表明解有表达式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𝒙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𝒃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+(</m:t>
                    </m:r>
                    <m:r>
                      <a:rPr lang="en-AU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𝑬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AU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𝑪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即证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6896" y="6008610"/>
                <a:ext cx="7415213" cy="413447"/>
              </a:xfrm>
              <a:prstGeom prst="rect">
                <a:avLst/>
              </a:prstGeom>
              <a:blipFill>
                <a:blip r:embed="rId10"/>
                <a:stretch>
                  <a:fillRect l="-905" t="-8955" b="-238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130853" y="5274237"/>
                <a:ext cx="665823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反之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AU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6666"/>
                        </a:solidFill>
                        <a:latin typeface="Cambria Math"/>
                      </a:rPr>
                      <m:t>𝑨𝒙</m:t>
                    </m:r>
                    <m:r>
                      <a:rPr lang="en-US" altLang="zh-CN" sz="2000" b="1" i="1" dirty="0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1" dirty="0">
                        <a:solidFill>
                          <a:srgbClr val="006666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的任一解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根据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𝑨</m:t>
                    </m:r>
                    <m:sSup>
                      <m:sSup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+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𝒃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/>
                      </a:rPr>
                      <m:t>𝒃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AU" altLang="zh-CN" sz="20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</a:rPr>
                  <a:t>可以写为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853" y="5274237"/>
                <a:ext cx="6658233" cy="400110"/>
              </a:xfrm>
              <a:prstGeom prst="rect">
                <a:avLst/>
              </a:prstGeom>
              <a:blipFill>
                <a:blip r:embed="rId11"/>
                <a:stretch>
                  <a:fillRect l="-1007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77015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797204"/>
      </p:ext>
    </p:extLst>
  </p:cSld>
  <p:clrMapOvr>
    <a:masterClrMapping/>
  </p:clrMapOvr>
  <p:transition spd="slow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广义逆矩阵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4674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设线性方程组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𝒎𝒏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50000"/>
                  </a:lnSpc>
                </a:pPr>
                <a:r>
                  <a:rPr lang="zh-CN" altLang="en-US" sz="2400" b="1" dirty="0">
                    <a:latin typeface="+mn-ea"/>
                  </a:rPr>
                  <a:t>其解如何表示</a:t>
                </a:r>
                <a:r>
                  <a:rPr lang="en-US" altLang="zh-CN" sz="2400" b="1" dirty="0">
                    <a:latin typeface="+mn-ea"/>
                  </a:rPr>
                  <a:t>?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467453"/>
              </a:xfrm>
              <a:prstGeom prst="rect">
                <a:avLst/>
              </a:prstGeom>
              <a:blipFill rotWithShape="0">
                <a:blip r:embed="rId2"/>
                <a:stretch>
                  <a:fillRect t="-830" b="-8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0217" y="3106474"/>
                <a:ext cx="7561263" cy="1859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讨论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704850" indent="-342900">
                  <a:lnSpc>
                    <a:spcPct val="150000"/>
                  </a:lnSpc>
                  <a:buFont typeface="Wingdings" pitchFamily="2" charset="2"/>
                  <a:buChar char="p"/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为方阵且可逆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;</a:t>
                </a:r>
              </a:p>
              <a:p>
                <a:pPr marL="704850" indent="-342900">
                  <a:lnSpc>
                    <a:spcPct val="150000"/>
                  </a:lnSpc>
                  <a:buFont typeface="Wingdings" pitchFamily="2" charset="2"/>
                  <a:buChar char="p"/>
                </a:pP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为方阵但不可逆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或非方阵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则如何定义逆矩阵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+mn-ea"/>
                  </a:rPr>
                  <a:t>?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4" name="Rectangle 8">
                <a:extLst>
                  <a:ext uri="{FF2B5EF4-FFF2-40B4-BE49-F238E27FC236}">
                    <a16:creationId xmlns=""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0217" y="3106474"/>
                <a:ext cx="7561263" cy="1859163"/>
              </a:xfrm>
              <a:prstGeom prst="rect">
                <a:avLst/>
              </a:prstGeom>
              <a:blipFill rotWithShape="0">
                <a:blip r:embed="rId3"/>
                <a:stretch>
                  <a:fillRect l="-1613" r="-3226" b="-32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84236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广义逆矩阵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903" y="1281290"/>
                <a:ext cx="7561263" cy="3727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矩阵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若存在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满足</a:t>
                </a:r>
                <a:endParaRPr lang="en-US" altLang="zh-CN" sz="2400" b="1" dirty="0">
                  <a:latin typeface="+mn-ea"/>
                </a:endParaRPr>
              </a:p>
              <a:p>
                <a:pPr marL="819150" indent="-457200">
                  <a:lnSpc>
                    <a:spcPct val="120000"/>
                  </a:lnSpc>
                  <a:buAutoNum type="arabicParenBoth"/>
                </a:pPr>
                <a:r>
                  <a:rPr lang="en-US" altLang="zh-CN" sz="2400" b="1" dirty="0"/>
                  <a:t>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𝑨𝑿𝑨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altLang="zh-CN" sz="2400" b="1" dirty="0">
                  <a:solidFill>
                    <a:srgbClr val="0070C0"/>
                  </a:solidFill>
                  <a:latin typeface="+mn-ea"/>
                </a:endParaRPr>
              </a:p>
              <a:p>
                <a:pPr marL="819150" indent="-457200">
                  <a:lnSpc>
                    <a:spcPct val="120000"/>
                  </a:lnSpc>
                  <a:buAutoNum type="arabicParenBoth"/>
                </a:pPr>
                <a:r>
                  <a:rPr lang="en-US" altLang="zh-CN" sz="2400" b="1" dirty="0">
                    <a:latin typeface="+mn-ea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𝑿𝑨𝑿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altLang="zh-CN" sz="2400" b="1" dirty="0">
                  <a:solidFill>
                    <a:srgbClr val="0070C0"/>
                  </a:solidFill>
                  <a:latin typeface="+mn-ea"/>
                </a:endParaRPr>
              </a:p>
              <a:p>
                <a:pPr marL="819150" indent="-457200">
                  <a:lnSpc>
                    <a:spcPct val="120000"/>
                  </a:lnSpc>
                  <a:buAutoNum type="arabicParenBoth"/>
                </a:pPr>
                <a:r>
                  <a:rPr lang="en-US" altLang="zh-CN" sz="2400" b="1" dirty="0">
                    <a:latin typeface="+mn-ea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𝑨𝑿</m:t>
                            </m:r>
                          </m:e>
                        </m:d>
                      </m:e>
                      <m:sup>
                        <m:r>
                          <a:rPr lang="en-AU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𝑨𝑿</m:t>
                    </m:r>
                  </m:oMath>
                </a14:m>
                <a:endParaRPr lang="en-US" altLang="zh-CN" sz="2400" b="1" dirty="0">
                  <a:solidFill>
                    <a:srgbClr val="0070C0"/>
                  </a:solidFill>
                  <a:latin typeface="+mn-ea"/>
                </a:endParaRPr>
              </a:p>
              <a:p>
                <a:pPr marL="819150" indent="-457200">
                  <a:lnSpc>
                    <a:spcPct val="120000"/>
                  </a:lnSpc>
                  <a:buAutoNum type="arabicParenBoth"/>
                </a:pPr>
                <a:r>
                  <a:rPr lang="en-US" altLang="zh-CN" sz="2400" b="1" dirty="0">
                    <a:latin typeface="+mn-ea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𝑿𝑨</m:t>
                            </m:r>
                          </m:e>
                        </m:d>
                      </m:e>
                      <m:sup>
                        <m:r>
                          <a:rPr lang="en-AU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𝑿𝑨</m:t>
                    </m:r>
                  </m:oMath>
                </a14:m>
                <a:endParaRPr lang="en-US" altLang="zh-CN" sz="2400" b="1" dirty="0">
                  <a:solidFill>
                    <a:srgbClr val="0070C0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</a:t>
                </a:r>
                <a:r>
                  <a:rPr lang="en-US" altLang="zh-CN" sz="2400" b="1" dirty="0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Moore-Penrose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逆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或“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”号逆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记作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903" y="1281290"/>
                <a:ext cx="7561263" cy="3727431"/>
              </a:xfrm>
              <a:prstGeom prst="rect">
                <a:avLst/>
              </a:prstGeom>
              <a:blipFill>
                <a:blip r:embed="rId2"/>
                <a:stretch>
                  <a:fillRect l="-1612" t="-490" b="-17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0D00107-8786-41C8-82BD-0B630DFFDFB5}"/>
                  </a:ext>
                </a:extLst>
              </p:cNvPr>
              <p:cNvSpPr/>
              <p:nvPr/>
            </p:nvSpPr>
            <p:spPr>
              <a:xfrm>
                <a:off x="3130337" y="4485717"/>
                <a:ext cx="4717740" cy="1938992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1920</a:t>
                </a:r>
                <a:r>
                  <a:rPr lang="zh-CN" altLang="en-US" sz="2000" b="1" dirty="0"/>
                  <a:t>年</a:t>
                </a:r>
                <a:r>
                  <a:rPr lang="en-US" altLang="zh-CN" sz="2000" b="1" dirty="0"/>
                  <a:t>, </a:t>
                </a:r>
                <a:r>
                  <a:rPr lang="en-US" altLang="zh-CN" sz="2000" b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E.H.Moore</a:t>
                </a:r>
                <a:r>
                  <a:rPr lang="zh-CN" altLang="en-US" sz="2000" b="1" dirty="0"/>
                  <a:t>提出广义逆的定义</a:t>
                </a:r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未能引起注意；</a:t>
                </a:r>
                <a:endParaRPr lang="en-US" altLang="zh-CN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1955</a:t>
                </a:r>
                <a:r>
                  <a:rPr lang="zh-CN" altLang="en-US" sz="2000" b="1" dirty="0"/>
                  <a:t>年</a:t>
                </a:r>
                <a:r>
                  <a:rPr lang="en-US" altLang="zh-CN" sz="2000" b="1" dirty="0"/>
                  <a:t>, </a:t>
                </a:r>
                <a:r>
                  <a:rPr lang="en-US" altLang="zh-CN" sz="2000" b="1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R.Penrose</a:t>
                </a:r>
                <a:r>
                  <a:rPr lang="zh-CN" altLang="en-US" sz="2000" b="1" dirty="0"/>
                  <a:t>证明了广义逆的唯一性</a:t>
                </a:r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并给出广义逆</a:t>
                </a:r>
                <a:r>
                  <a:rPr lang="zh-CN" altLang="en-US" sz="2000" b="1" i="0" dirty="0">
                    <a:latin typeface="+mj-lt"/>
                  </a:rPr>
                  <a:t>记号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0D00107-8786-41C8-82BD-0B630DFFD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337" y="4485717"/>
                <a:ext cx="4717740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1290" r="-258" b="-15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8080633" y="819481"/>
            <a:ext cx="3308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ambria" panose="02040503050406030204" pitchFamily="18" charset="0"/>
                <a:ea typeface="Cambria" panose="02040503050406030204" pitchFamily="18" charset="0"/>
              </a:rPr>
              <a:t>E.H.Moore</a:t>
            </a: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 (1862~1932, </a:t>
            </a:r>
            <a:r>
              <a:rPr lang="zh-CN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美国</a:t>
            </a: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052" y="1264080"/>
            <a:ext cx="1832531" cy="232453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242807" y="3704843"/>
            <a:ext cx="273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ambria" panose="02040503050406030204" pitchFamily="18" charset="0"/>
                <a:ea typeface="Cambria" panose="02040503050406030204" pitchFamily="18" charset="0"/>
              </a:rPr>
              <a:t>R.Penrose</a:t>
            </a: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 (1931~, </a:t>
            </a:r>
            <a:r>
              <a:rPr lang="zh-CN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英国</a:t>
            </a: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5890" y="4097927"/>
            <a:ext cx="1832531" cy="21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2695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广义逆的例子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零</a:t>
                </a:r>
                <a:r>
                  <a:rPr lang="zh-CN" altLang="en-US" sz="2400" b="1" i="0" dirty="0">
                    <a:solidFill>
                      <a:srgbClr val="006666"/>
                    </a:solidFill>
                    <a:latin typeface="+mj-lt"/>
                    <a:ea typeface="+mn-ea"/>
                  </a:rPr>
                  <a:t>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𝒎𝒏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的广义逆为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𝒎𝒏</m:t>
                        </m:r>
                      </m:sub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</m:sup>
                    </m:sSub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𝒏𝒎</m:t>
                        </m:r>
                      </m:sub>
                    </m:sSub>
                  </m:oMath>
                </a14:m>
                <a:endParaRPr lang="en-US" altLang="zh-CN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786041" y="2156000"/>
                <a:ext cx="7415213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验证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:  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𝑿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𝒏𝒎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 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6041" y="2156000"/>
                <a:ext cx="7415213" cy="553998"/>
              </a:xfrm>
              <a:prstGeom prst="rect">
                <a:avLst/>
              </a:prstGeom>
              <a:blipFill rotWithShape="0">
                <a:blip r:embed="rId4"/>
                <a:stretch>
                  <a:fillRect l="-905" b="-87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219201" y="2746171"/>
                <a:ext cx="6096000" cy="157626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819150" indent="-457200">
                  <a:lnSpc>
                    <a:spcPct val="120000"/>
                  </a:lnSpc>
                  <a:buAutoNum type="arabicParenBoth"/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𝒎𝒏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𝒎𝒏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𝒎𝒏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𝒏𝒎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𝒎𝒏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𝒎𝒏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schemeClr val="tx1"/>
                  </a:solidFill>
                  <a:latin typeface="+mn-ea"/>
                </a:endParaRPr>
              </a:p>
              <a:p>
                <a:pPr marL="819150" indent="-457200">
                  <a:lnSpc>
                    <a:spcPct val="120000"/>
                  </a:lnSpc>
                  <a:buAutoNum type="arabicParenBoth"/>
                </a:pPr>
                <a:r>
                  <a:rPr lang="zh-CN" altLang="en-US" sz="2000" b="1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𝒎𝒏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𝒏𝒎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zh-CN" sz="2000" b="1" i="1">
                            <a:latin typeface="Cambria Math"/>
                          </a:rPr>
                          <m:t>𝒎𝒏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altLang="zh-CN" sz="2000" b="1" i="1" dirty="0">
                  <a:solidFill>
                    <a:srgbClr val="FF0000"/>
                  </a:solidFill>
                  <a:latin typeface="+mn-ea"/>
                </a:endParaRPr>
              </a:p>
              <a:p>
                <a:pPr marL="819150" indent="-457200">
                  <a:lnSpc>
                    <a:spcPct val="120000"/>
                  </a:lnSpc>
                  <a:buAutoNum type="arabicParenBoth"/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𝑶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𝒎𝒏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AU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𝒎𝒎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𝒎𝒏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</m:oMath>
                </a14:m>
                <a:endParaRPr lang="en-US" altLang="zh-CN" sz="2000" b="1" dirty="0">
                  <a:solidFill>
                    <a:srgbClr val="FF0000"/>
                  </a:solidFill>
                  <a:latin typeface="+mn-ea"/>
                </a:endParaRPr>
              </a:p>
              <a:p>
                <a:pPr marL="819150" indent="-457200">
                  <a:lnSpc>
                    <a:spcPct val="120000"/>
                  </a:lnSpc>
                  <a:buAutoNum type="arabicParenBoth"/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+mn-ea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𝑿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𝑶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𝒎𝒏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AU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p>
                    </m:sSup>
                    <m:r>
                      <a:rPr lang="en-US" altLang="zh-CN" sz="2000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𝒏𝒏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𝒎𝒏</m:t>
                        </m:r>
                      </m:sub>
                    </m:sSub>
                  </m:oMath>
                </a14:m>
                <a:endParaRPr lang="zh-CN" altLang="en-US" sz="20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1" y="2746171"/>
                <a:ext cx="6096000" cy="1576265"/>
              </a:xfrm>
              <a:prstGeom prst="rect">
                <a:avLst/>
              </a:prstGeom>
              <a:blipFill>
                <a:blip r:embed="rId5"/>
                <a:stretch>
                  <a:fillRect t="-1931" b="-5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1219201" y="4334311"/>
                <a:ext cx="7415213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故根据定义可知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𝒎𝒏</m:t>
                        </m:r>
                      </m:sub>
                      <m:sup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sz="2000" b="1" i="1">
                        <a:solidFill>
                          <a:srgbClr val="0066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  <m:t>𝒏𝒎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</a:t>
                </a:r>
                <a:endParaRPr lang="zh-CN" altLang="en-US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9201" y="4334311"/>
                <a:ext cx="7415213" cy="553998"/>
              </a:xfrm>
              <a:prstGeom prst="rect">
                <a:avLst/>
              </a:prstGeom>
              <a:blipFill rotWithShape="0">
                <a:blip r:embed="rId6"/>
                <a:stretch>
                  <a:fillRect l="-822" b="-879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8242807" y="3704843"/>
            <a:ext cx="273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Cambria" panose="02040503050406030204" pitchFamily="18" charset="0"/>
                <a:ea typeface="Cambria" panose="02040503050406030204" pitchFamily="18" charset="0"/>
              </a:rPr>
              <a:t>R.Penrose</a:t>
            </a: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 (1931~, </a:t>
            </a:r>
            <a:r>
              <a:rPr lang="zh-CN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英国</a:t>
            </a: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5890" y="4097927"/>
            <a:ext cx="1832531" cy="214181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080633" y="819481"/>
            <a:ext cx="3362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S. Hawkins (1942~2018, </a:t>
            </a:r>
            <a:r>
              <a:rPr lang="zh-CN" altLang="en-US" b="1" dirty="0">
                <a:latin typeface="Cambria" panose="02040503050406030204" pitchFamily="18" charset="0"/>
                <a:ea typeface="Cambria" panose="02040503050406030204" pitchFamily="18" charset="0"/>
              </a:rPr>
              <a:t>英国</a:t>
            </a:r>
            <a:r>
              <a:rPr lang="en-US" altLang="zh-CN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5890" y="1288389"/>
            <a:ext cx="1834821" cy="18348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1113" y="4097926"/>
            <a:ext cx="3030513" cy="21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9184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广义逆的例子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62290" y="1259250"/>
                <a:ext cx="7415213" cy="13247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2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:r>
                  <a:rPr lang="zh-CN" altLang="en-US" sz="2400" b="1" i="0" dirty="0">
                    <a:solidFill>
                      <a:srgbClr val="006666"/>
                    </a:solidFill>
                    <a:latin typeface="+mj-lt"/>
                    <a:ea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𝟏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𝟎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>
                              <m:r>
                                <a:rPr lang="en-US" altLang="zh-CN" sz="2400" b="1" i="1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>
                              <m:f>
                                <m:f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90" y="1259250"/>
                <a:ext cx="7415213" cy="1324786"/>
              </a:xfrm>
              <a:prstGeom prst="rect">
                <a:avLst/>
              </a:prstGeom>
              <a:blipFill rotWithShape="0">
                <a:blip r:embed="rId3"/>
                <a:stretch>
                  <a:fillRect l="-12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>
                <a:off x="762289" y="3145447"/>
                <a:ext cx="7415213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3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若方</a:t>
                </a:r>
                <a:r>
                  <a:rPr lang="zh-CN" altLang="en-US" sz="2400" b="1" i="0" dirty="0">
                    <a:solidFill>
                      <a:srgbClr val="006666"/>
                    </a:solidFill>
                    <a:latin typeface="+mj-lt"/>
                    <a:ea typeface="+mn-ea"/>
                  </a:rPr>
                  <a:t>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可逆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6666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89" y="3145447"/>
                <a:ext cx="7415213" cy="470000"/>
              </a:xfrm>
              <a:prstGeom prst="rect">
                <a:avLst/>
              </a:prstGeom>
              <a:blipFill rotWithShape="0">
                <a:blip r:embed="rId4"/>
                <a:stretch>
                  <a:fillRect l="-1234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40" y="3960522"/>
            <a:ext cx="75612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注：可以断定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39" y="4606853"/>
            <a:ext cx="7561263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(1) 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任何矩阵都可以有广义逆矩阵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;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8E0C11F-6794-4FFC-92F4-CE4389D1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496" y="5204475"/>
            <a:ext cx="7561263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61950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(2) 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若矩阵有逆矩阵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zh-CN" altLang="en-US" sz="2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则其逆就是广义逆矩阵</a:t>
            </a:r>
            <a:r>
              <a:rPr lang="en-US" altLang="zh-CN" sz="2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.</a:t>
            </a:r>
            <a:endParaRPr lang="zh-CN" altLang="en-US" sz="2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929303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广义逆的存在唯一性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903" y="1281290"/>
                <a:ext cx="7561263" cy="20948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矩阵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则其广义逆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+mn-ea"/>
                  </a:rPr>
                  <a:t>存在且唯一</a:t>
                </a:r>
                <a:r>
                  <a:rPr lang="en-US" altLang="zh-CN" sz="2400" b="1" dirty="0">
                    <a:latin typeface="+mn-ea"/>
                  </a:rPr>
                  <a:t>;</a:t>
                </a: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𝑩𝑪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的满秩分解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𝑯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𝑪</m:t>
                              </m:r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𝑯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𝑯</m:t>
                                  </m:r>
                                </m:sup>
                              </m:sSup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𝑯</m:t>
                          </m:r>
                        </m:sup>
                      </m:sSup>
                    </m:oMath>
                  </m:oMathPara>
                </a14:m>
                <a:endParaRPr lang="en-US" altLang="zh-CN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903" y="1281290"/>
                <a:ext cx="7561263" cy="2094869"/>
              </a:xfrm>
              <a:prstGeom prst="rect">
                <a:avLst/>
              </a:prstGeom>
              <a:blipFill rotWithShape="0">
                <a:blip r:embed="rId2"/>
                <a:stretch>
                  <a:fillRect l="-1612" t="-8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>
                <a:off x="762261" y="3392768"/>
                <a:ext cx="7415213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: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存在性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根据广义逆的定义可以验证上面所给出的矩阵即为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的广义逆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61" y="3392768"/>
                <a:ext cx="7415213" cy="707886"/>
              </a:xfrm>
              <a:prstGeom prst="rect">
                <a:avLst/>
              </a:prstGeom>
              <a:blipFill rotWithShape="1">
                <a:blip r:embed="rId4"/>
                <a:stretch>
                  <a:fillRect l="-822" t="-4310" b="-1465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08161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广义逆的存在唯一性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903" y="1281290"/>
                <a:ext cx="7561263" cy="20948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矩阵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则其广义逆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+mn-ea"/>
                  </a:rPr>
                  <a:t>存在且唯一</a:t>
                </a:r>
                <a:r>
                  <a:rPr lang="en-US" altLang="zh-CN" sz="2400" b="1" dirty="0">
                    <a:latin typeface="+mn-ea"/>
                  </a:rPr>
                  <a:t>; </a:t>
                </a: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𝑩𝑪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的满秩分解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:endParaRPr lang="en-US" altLang="zh-CN" sz="2400" b="1" dirty="0"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𝑪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𝑯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𝑪</m:t>
                              </m:r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𝑯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𝑯</m:t>
                                  </m:r>
                                </m:sup>
                              </m:sSup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𝑩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𝑯</m:t>
                          </m:r>
                        </m:sup>
                      </m:sSup>
                    </m:oMath>
                  </m:oMathPara>
                </a14:m>
                <a:endParaRPr lang="en-US" altLang="zh-CN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903" y="1281290"/>
                <a:ext cx="7561263" cy="2094869"/>
              </a:xfrm>
              <a:prstGeom prst="rect">
                <a:avLst/>
              </a:prstGeom>
              <a:blipFill rotWithShape="0">
                <a:blip r:embed="rId2"/>
                <a:stretch>
                  <a:fillRect l="-1612" t="-8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774927" y="3421241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证明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: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唯一性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均为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的广义逆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927" y="3421241"/>
                <a:ext cx="7415213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822" t="-7576" b="-257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774926" y="3882914"/>
                <a:ext cx="7415213" cy="4208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由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(1),(3),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𝑨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𝑯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𝒊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𝑯</m:t>
                        </m:r>
                      </m:sup>
                    </m:sSubSup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𝑯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由此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926" y="3882914"/>
                <a:ext cx="7415213" cy="420884"/>
              </a:xfrm>
              <a:prstGeom prst="rect">
                <a:avLst/>
              </a:prstGeom>
              <a:blipFill rotWithShape="1">
                <a:blip r:embed="rId5"/>
                <a:stretch>
                  <a:fillRect l="-822" t="-2899" b="-246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677265" y="4340374"/>
                <a:ext cx="4089807" cy="4397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+mn-ea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+mn-ea"/>
                                </a:rPr>
                                <m:t>𝑯</m:t>
                              </m:r>
                            </m:sup>
                          </m:sSubSup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+mn-ea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+mn-ea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+mn-ea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+mn-ea"/>
                                </a:rPr>
                                <m:t>𝑯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+mn-ea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+mn-ea"/>
                            </a:rPr>
                            <m:t>𝑯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/>
                          <a:ea typeface="+mn-ea"/>
                        </a:rPr>
                        <m:t>𝑨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𝑶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⇒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265" y="4340374"/>
                <a:ext cx="4089807" cy="4397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4641176" y="4352566"/>
                <a:ext cx="2162296" cy="400110"/>
              </a:xfrm>
              <a:prstGeom prst="rec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38100" h="38100" prst="relaxedInset"/>
              </a:sp3d>
              <a:extLst/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𝑨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+mn-ea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+mn-ea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  <a:ea typeface="+mn-ea"/>
                        </a:rPr>
                        <m:t>𝑶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70C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1176" y="4352566"/>
                <a:ext cx="2162296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799185" y="4827858"/>
                <a:ext cx="7415213" cy="4208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由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(2),(4),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rgbClr val="006666"/>
                                    </a:solidFill>
                                    <a:latin typeface="Cambria Math"/>
                                    <a:ea typeface="+mn-ea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000" b="1" i="1" smtClean="0">
                                <a:solidFill>
                                  <a:srgbClr val="006666"/>
                                </a:solidFill>
                                <a:latin typeface="Cambria Math"/>
                                <a:ea typeface="+mn-ea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𝑯</m:t>
                        </m:r>
                      </m:sup>
                    </m:sSup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𝑯</m:t>
                        </m:r>
                      </m:sup>
                    </m:sSup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𝒊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𝑯</m:t>
                        </m:r>
                      </m:sup>
                    </m:sSubSup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由此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185" y="4827858"/>
                <a:ext cx="7415213" cy="420884"/>
              </a:xfrm>
              <a:prstGeom prst="rect">
                <a:avLst/>
              </a:prstGeom>
              <a:blipFill rotWithShape="1">
                <a:blip r:embed="rId8"/>
                <a:stretch>
                  <a:fillRect l="-822" t="-2899" b="-246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87456" y="5248742"/>
                <a:ext cx="7415213" cy="418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𝑯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)=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𝑯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𝑯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𝑯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𝑯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𝑿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456" y="5248742"/>
                <a:ext cx="7415213" cy="418513"/>
              </a:xfrm>
              <a:prstGeom prst="rect">
                <a:avLst/>
              </a:prstGeom>
              <a:blipFill rotWithShape="1">
                <a:blip r:embed="rId9"/>
                <a:stretch>
                  <a:fillRect b="-144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3"/>
              <p:cNvSpPr>
                <a:spLocks noChangeArrowheads="1"/>
              </p:cNvSpPr>
              <p:nvPr/>
            </p:nvSpPr>
            <p:spPr bwMode="auto">
              <a:xfrm>
                <a:off x="1771436" y="5679446"/>
                <a:ext cx="7415213" cy="4397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+mn-ea"/>
                                </a:rPr>
                                <m:t>𝑨</m:t>
                              </m:r>
                              <m:d>
                                <m:dPr>
                                  <m:ctrlPr>
                                    <a:rPr lang="en-US" altLang="zh-CN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+mn-ea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+mn-ea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US" altLang="zh-CN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+mn-ea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zh-CN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  <a:ea typeface="+mn-ea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𝑯</m:t>
                          </m:r>
                        </m:sup>
                      </m:sSup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𝑯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𝑯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𝑶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1436" y="5679446"/>
                <a:ext cx="7415213" cy="43973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760626" y="6112290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𝑶</m:t>
                    </m:r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0626" y="6112290"/>
                <a:ext cx="7415213" cy="400110"/>
              </a:xfrm>
              <a:prstGeom prst="rect">
                <a:avLst/>
              </a:prstGeom>
              <a:blipFill rotWithShape="1">
                <a:blip r:embed="rId11"/>
                <a:stretch>
                  <a:fillRect l="-905" t="-7692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96802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广义逆的存在唯一性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903" y="1281290"/>
                <a:ext cx="7561263" cy="16516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推论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矩阵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列满秩</a:t>
                </a:r>
                <a:r>
                  <a:rPr lang="en-US" altLang="zh-CN" sz="2400" b="1" dirty="0">
                    <a:latin typeface="+mn-ea"/>
                  </a:rPr>
                  <a:t>, </a:t>
                </a: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altLang="zh-CN" sz="2400" b="1" i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𝐇</m:t>
                                  </m:r>
                                </m:sup>
                              </m:sSup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𝐇</m:t>
                          </m:r>
                        </m:sup>
                      </m:sSup>
                    </m:oMath>
                  </m:oMathPara>
                </a14:m>
                <a:endParaRPr lang="en-US" altLang="zh-CN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7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903" y="1281290"/>
                <a:ext cx="7561263" cy="1651671"/>
              </a:xfrm>
              <a:prstGeom prst="rect">
                <a:avLst/>
              </a:prstGeom>
              <a:blipFill rotWithShape="0">
                <a:blip r:embed="rId2"/>
                <a:stretch>
                  <a:fillRect l="-1612" t="-11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902" y="3104779"/>
                <a:ext cx="7561263" cy="11346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i="0" dirty="0">
                    <a:latin typeface="+mj-lt"/>
                  </a:rPr>
                  <a:t>行</a:t>
                </a:r>
                <a:r>
                  <a:rPr lang="zh-CN" altLang="en-US" sz="2400" b="1" dirty="0">
                    <a:latin typeface="+mn-ea"/>
                  </a:rPr>
                  <a:t>满秩</a:t>
                </a:r>
                <a:r>
                  <a:rPr lang="en-US" altLang="zh-CN" sz="2400" b="1" dirty="0">
                    <a:latin typeface="+mn-ea"/>
                  </a:rPr>
                  <a:t>, </a:t>
                </a: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𝐇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𝑨</m:t>
                              </m:r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altLang="zh-CN" sz="2400" b="1" i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zh-CN" sz="2400" b="1" dirty="0">
                  <a:solidFill>
                    <a:srgbClr val="0070C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5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902" y="3104779"/>
                <a:ext cx="7561263" cy="1134606"/>
              </a:xfrm>
              <a:prstGeom prst="rect">
                <a:avLst/>
              </a:prstGeom>
              <a:blipFill rotWithShape="0">
                <a:blip r:embed="rId3"/>
                <a:stretch>
                  <a:fillRect t="-10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287" y="4396346"/>
                <a:ext cx="7561263" cy="1511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𝑼</m:t>
                    </m:r>
                    <m:r>
                      <a:rPr lang="en-US" altLang="zh-CN" sz="2400" b="1" i="0" smtClean="0">
                        <a:latin typeface="Cambria Math"/>
                      </a:rPr>
                      <m:t>𝚺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0" smtClean="0">
                            <a:latin typeface="Cambria Math"/>
                          </a:rPr>
                          <m:t>𝐕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/>
                          </a:rPr>
                          <m:t>𝐇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chemeClr val="tx2"/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2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chemeClr val="tx2"/>
                    </a:solidFill>
                    <a:latin typeface="+mn-ea"/>
                  </a:rPr>
                  <a:t>的奇异值分解</a:t>
                </a:r>
                <a:r>
                  <a:rPr lang="en-US" altLang="zh-CN" sz="2400" b="1" dirty="0">
                    <a:solidFill>
                      <a:schemeClr val="tx2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+mn-ea"/>
                  </a:rPr>
                  <a:t>则</a:t>
                </a:r>
                <a:endParaRPr lang="en-US" altLang="zh-CN" sz="2400" b="1" dirty="0">
                  <a:solidFill>
                    <a:schemeClr val="tx2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𝑽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𝚺</m:t>
                          </m:r>
                        </m:e>
                        <m:sup>
                          <m:r>
                            <a:rPr lang="en-US" altLang="zh-CN" sz="24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𝑼</m:t>
                          </m:r>
                        </m:e>
                        <m:sup>
                          <m:r>
                            <a:rPr lang="en-US" altLang="zh-CN" sz="2400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𝐇</m:t>
                          </m:r>
                        </m:sup>
                      </m:sSup>
                    </m:oMath>
                  </m:oMathPara>
                </a14:m>
                <a:endParaRPr lang="en-US" altLang="zh-CN" sz="2400" b="1" dirty="0">
                  <a:solidFill>
                    <a:schemeClr val="tx2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6287" y="4396346"/>
                <a:ext cx="7561263" cy="1511439"/>
              </a:xfrm>
              <a:prstGeom prst="rect">
                <a:avLst/>
              </a:prstGeom>
              <a:blipFill rotWithShape="1">
                <a:blip r:embed="rId4"/>
                <a:stretch>
                  <a:fillRect l="-1612" t="-12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68951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广义逆的例子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13"/>
              <p:cNvSpPr>
                <a:spLocks noChangeArrowheads="1"/>
              </p:cNvSpPr>
              <p:nvPr/>
            </p:nvSpPr>
            <p:spPr bwMode="auto">
              <a:xfrm>
                <a:off x="714791" y="1494331"/>
                <a:ext cx="7415213" cy="972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例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1 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18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1494331"/>
                <a:ext cx="7415213" cy="972702"/>
              </a:xfrm>
              <a:prstGeom prst="rect">
                <a:avLst/>
              </a:prstGeom>
              <a:blipFill rotWithShape="1">
                <a:blip r:embed="rId3"/>
                <a:stretch>
                  <a:fillRect l="-12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3"/>
              <p:cNvSpPr>
                <a:spLocks noChangeArrowheads="1"/>
              </p:cNvSpPr>
              <p:nvPr/>
            </p:nvSpPr>
            <p:spPr bwMode="auto">
              <a:xfrm>
                <a:off x="762261" y="2705207"/>
                <a:ext cx="741521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解</a:t>
                </a:r>
                <a:r>
                  <a:rPr lang="en-US" altLang="zh-CN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:</a:t>
                </a:r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  求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000" b="1" i="0" dirty="0">
                    <a:solidFill>
                      <a:srgbClr val="006666"/>
                    </a:solidFill>
                    <a:latin typeface="+mn-ea"/>
                    <a:ea typeface="+mn-ea"/>
                  </a:rPr>
                  <a:t>的满秩分解</a:t>
                </a:r>
                <a:r>
                  <a:rPr lang="en-US" altLang="zh-CN" sz="2000" b="1" i="0" dirty="0">
                    <a:solidFill>
                      <a:srgbClr val="006666"/>
                    </a:solidFill>
                    <a:latin typeface="+mn-ea"/>
                    <a:ea typeface="+mn-ea"/>
                  </a:rPr>
                  <a:t>. </a:t>
                </a:r>
                <a:r>
                  <a:rPr lang="zh-CN" altLang="en-US" sz="2000" b="1" i="0" dirty="0">
                    <a:solidFill>
                      <a:srgbClr val="006666"/>
                    </a:solidFill>
                    <a:latin typeface="+mn-ea"/>
                    <a:ea typeface="+mn-ea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作行变换化为行最简形</a:t>
                </a:r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61" y="2705207"/>
                <a:ext cx="7415213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822" t="-7692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3"/>
              <p:cNvSpPr>
                <a:spLocks noChangeArrowheads="1"/>
              </p:cNvSpPr>
              <p:nvPr/>
            </p:nvSpPr>
            <p:spPr bwMode="auto">
              <a:xfrm>
                <a:off x="762261" y="3274588"/>
                <a:ext cx="5358123" cy="906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Cambria Math"/>
                        </a:rPr>
                        <m:t>⟶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261" y="3274588"/>
                <a:ext cx="5358123" cy="9062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3"/>
              <p:cNvSpPr>
                <a:spLocks noChangeArrowheads="1"/>
              </p:cNvSpPr>
              <p:nvPr/>
            </p:nvSpPr>
            <p:spPr bwMode="auto">
              <a:xfrm>
                <a:off x="714791" y="4223448"/>
                <a:ext cx="7415213" cy="906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rgbClr val="006666"/>
                    </a:solidFill>
                    <a:ea typeface="+mn-ea"/>
                  </a:rPr>
                  <a:t>由此得满秩</a:t>
                </a:r>
                <a:r>
                  <a:rPr lang="zh-CN" altLang="en-US" sz="2000" b="1" i="0" dirty="0">
                    <a:solidFill>
                      <a:srgbClr val="006666"/>
                    </a:solidFill>
                    <a:latin typeface="+mj-lt"/>
                    <a:ea typeface="+mn-ea"/>
                  </a:rPr>
                  <a:t>分解：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𝑩𝑪</m:t>
                    </m:r>
                    <m:r>
                      <a:rPr lang="en-US" altLang="zh-CN" sz="2000" b="1" i="1" smtClean="0">
                        <a:solidFill>
                          <a:srgbClr val="006666"/>
                        </a:solidFill>
                        <a:latin typeface="Cambria Math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sz="2000" i="1" ker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zh-CN" sz="2000" i="1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zh-CN" sz="2000" i="1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000" i="1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e>
                            <m:e>
                              <m:r>
                                <a:rPr kumimoji="1" lang="en-US" altLang="zh-CN" sz="2000" i="1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1" lang="en-US" altLang="zh-CN" sz="2000" i="1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2000" i="1" ker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0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791" y="4223448"/>
                <a:ext cx="7415213" cy="906210"/>
              </a:xfrm>
              <a:prstGeom prst="rect">
                <a:avLst/>
              </a:prstGeom>
              <a:blipFill rotWithShape="1">
                <a:blip r:embed="rId6"/>
                <a:stretch>
                  <a:fillRect l="-8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273259" y="5253663"/>
                <a:ext cx="7369113" cy="1226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+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𝑪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𝑯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𝑪</m:t>
                              </m:r>
                              <m:sSup>
                                <m:sSup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𝑪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𝑯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𝑯</m:t>
                                  </m:r>
                                </m:sup>
                              </m:sSup>
                              <m:r>
                                <a:rPr lang="en-US" altLang="zh-CN" sz="20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𝑩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𝑩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𝑯</m:t>
                          </m:r>
                        </m:sup>
                      </m:sSup>
                      <m:r>
                        <a:rPr lang="en-US" altLang="zh-CN" sz="1400" b="1" i="1">
                          <a:solidFill>
                            <a:srgbClr val="006666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kumimoji="1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63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−23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259" y="5253663"/>
                <a:ext cx="7369113" cy="1226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79210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">
      <a:dk1>
        <a:srgbClr val="1C1C1C"/>
      </a:dk1>
      <a:lt1>
        <a:srgbClr val="FFFFFF"/>
      </a:lt1>
      <a:dk2>
        <a:srgbClr val="1C1C1C"/>
      </a:dk2>
      <a:lt2>
        <a:srgbClr val="FFFFFF"/>
      </a:lt2>
      <a:accent1>
        <a:srgbClr val="1C4272"/>
      </a:accent1>
      <a:accent2>
        <a:srgbClr val="1C77C3"/>
      </a:accent2>
      <a:accent3>
        <a:srgbClr val="39A9DB"/>
      </a:accent3>
      <a:accent4>
        <a:srgbClr val="40BCD8"/>
      </a:accent4>
      <a:accent5>
        <a:srgbClr val="F39237"/>
      </a:accent5>
      <a:accent6>
        <a:srgbClr val="D63230"/>
      </a:accent6>
      <a:hlink>
        <a:srgbClr val="0563C1"/>
      </a:hlink>
      <a:folHlink>
        <a:srgbClr val="954F72"/>
      </a:folHlink>
    </a:clrScheme>
    <a:fontScheme name="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</TotalTime>
  <Words>963</Words>
  <Application>Microsoft Office PowerPoint</Application>
  <PresentationFormat>宽屏</PresentationFormat>
  <Paragraphs>106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华文楷体</vt:lpstr>
      <vt:lpstr>宋体</vt:lpstr>
      <vt:lpstr>微软雅黑</vt:lpstr>
      <vt:lpstr>Arial</vt:lpstr>
      <vt:lpstr>Cambria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Alyfant</dc:creator>
  <cp:lastModifiedBy>XiaZaiMa.COM</cp:lastModifiedBy>
  <cp:revision>253</cp:revision>
  <dcterms:created xsi:type="dcterms:W3CDTF">2019-05-01T08:28:28Z</dcterms:created>
  <dcterms:modified xsi:type="dcterms:W3CDTF">2020-11-26T09:59:28Z</dcterms:modified>
</cp:coreProperties>
</file>