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93" r:id="rId3"/>
    <p:sldId id="294" r:id="rId4"/>
    <p:sldId id="257" r:id="rId5"/>
    <p:sldId id="295" r:id="rId6"/>
    <p:sldId id="299" r:id="rId7"/>
    <p:sldId id="301" r:id="rId8"/>
    <p:sldId id="296" r:id="rId9"/>
    <p:sldId id="280" r:id="rId10"/>
    <p:sldId id="297" r:id="rId11"/>
    <p:sldId id="300" r:id="rId12"/>
    <p:sldId id="302" r:id="rId13"/>
    <p:sldId id="298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2894312" y="2921169"/>
            <a:ext cx="6403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100" dirty="0">
                <a:solidFill>
                  <a:schemeClr val="accent3"/>
                </a:solidFill>
                <a:latin typeface="+mj-ea"/>
                <a:ea typeface="+mj-ea"/>
              </a:rPr>
              <a:t>向量范数的定义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B98B4EA-351F-4952-9DE8-682A42B21C98}"/>
              </a:ext>
            </a:extLst>
          </p:cNvPr>
          <p:cNvCxnSpPr/>
          <p:nvPr/>
        </p:nvCxnSpPr>
        <p:spPr>
          <a:xfrm>
            <a:off x="3936000" y="4706946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DF487F-70FF-48F3-97E7-6E3463741B7E}"/>
              </a:ext>
            </a:extLst>
          </p:cNvPr>
          <p:cNvCxnSpPr/>
          <p:nvPr/>
        </p:nvCxnSpPr>
        <p:spPr>
          <a:xfrm>
            <a:off x="3936000" y="5245323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47E84D5-E855-41FD-A9A6-956491F58314}"/>
              </a:ext>
            </a:extLst>
          </p:cNvPr>
          <p:cNvSpPr/>
          <p:nvPr userDrawn="1"/>
        </p:nvSpPr>
        <p:spPr>
          <a:xfrm>
            <a:off x="4918134" y="4745302"/>
            <a:ext cx="20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理学院</a:t>
            </a:r>
            <a:r>
              <a:rPr lang="en-US" altLang="zh-CN" sz="2400" b="1" dirty="0"/>
              <a:t>    </a:t>
            </a:r>
            <a:r>
              <a:rPr lang="zh-CN" altLang="en-US" sz="2400" b="1" dirty="0"/>
              <a:t>张亮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18" y="817555"/>
            <a:ext cx="2064565" cy="19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60"/>
      </p:ext>
    </p:extLst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DC68EFD-C1EC-4F76-B9BD-75D181F9EE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344400" cy="6953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9DD506-05DE-4E3C-95F8-C09A59D97382}"/>
              </a:ext>
            </a:extLst>
          </p:cNvPr>
          <p:cNvSpPr/>
          <p:nvPr userDrawn="1"/>
        </p:nvSpPr>
        <p:spPr>
          <a:xfrm>
            <a:off x="0" y="558515"/>
            <a:ext cx="12344400" cy="6001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F6C02D-3C8B-4720-8591-1C25439A0CC3}"/>
              </a:ext>
            </a:extLst>
          </p:cNvPr>
          <p:cNvSpPr/>
          <p:nvPr userDrawn="1"/>
        </p:nvSpPr>
        <p:spPr>
          <a:xfrm>
            <a:off x="0" y="531275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DCFF06-EE8F-4516-82B1-0C85604E580C}"/>
              </a:ext>
            </a:extLst>
          </p:cNvPr>
          <p:cNvSpPr/>
          <p:nvPr userDrawn="1"/>
        </p:nvSpPr>
        <p:spPr>
          <a:xfrm>
            <a:off x="0" y="6524458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599BFB-F301-422B-AFEB-354FB12921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36" y="85638"/>
            <a:ext cx="1636364" cy="360000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C1E2C03-1066-4F09-AA9C-50C8915AF1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574327"/>
            <a:ext cx="6388100" cy="7200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248921762"/>
      </p:ext>
    </p:extLst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4418956" y="3254753"/>
            <a:ext cx="33540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spc="100" dirty="0">
                <a:solidFill>
                  <a:schemeClr val="accent3"/>
                </a:solidFill>
                <a:latin typeface="+mj-ea"/>
                <a:ea typeface="+mj-ea"/>
              </a:rPr>
              <a:t>谢谢</a:t>
            </a:r>
            <a:endParaRPr lang="en-US" altLang="zh-CN" sz="7200" b="1" spc="100" dirty="0">
              <a:solidFill>
                <a:schemeClr val="accent3"/>
              </a:solidFill>
              <a:latin typeface="+mj-ea"/>
              <a:ea typeface="+mj-ea"/>
            </a:endParaRPr>
          </a:p>
          <a:p>
            <a:pPr algn="dist"/>
            <a:r>
              <a:rPr lang="en-US" altLang="zh-CN" sz="2400" b="1" spc="100" dirty="0">
                <a:solidFill>
                  <a:schemeClr val="accent3"/>
                </a:solidFill>
                <a:latin typeface="+mj-ea"/>
                <a:ea typeface="+mj-ea"/>
              </a:rPr>
              <a:t>THANK YOU</a:t>
            </a:r>
            <a:endParaRPr lang="zh-CN" altLang="en-US" sz="2400" b="1" spc="1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17" y="1527975"/>
            <a:ext cx="1501563" cy="140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22204"/>
      </p:ext>
    </p:extLst>
  </p:cSld>
  <p:clrMapOvr>
    <a:masterClrMapping/>
  </p:clrMapOvr>
  <p:transition spd="slow"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BA5F75-4952-46AA-AAD7-00F60292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3FD92-F770-4441-82DC-8B98B4E2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DF5CC-F52C-4BFA-88EA-AA30167DA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DBD2-C522-439D-9C27-93602316D994}" type="datetimeFigureOut">
              <a:rPr lang="zh-CN" altLang="en-US" smtClean="0"/>
              <a:t>2021/12/8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DCFBA-E91E-4CCB-979A-0F57AC263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DD520-274C-4F07-AC00-041D25BC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DE16-7891-4560-94C2-7B74448FF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01" userDrawn="1">
          <p15:clr>
            <a:srgbClr val="F26B43"/>
          </p15:clr>
        </p15:guide>
        <p15:guide id="2" orient="horz" pos="346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6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0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8.emf"/><Relationship Id="rId1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3.png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/>
        </p:nvSpPr>
        <p:spPr bwMode="auto">
          <a:xfrm>
            <a:off x="2171564" y="1687389"/>
            <a:ext cx="7776864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矩阵范数</a:t>
            </a:r>
          </a:p>
        </p:txBody>
      </p:sp>
      <p:sp>
        <p:nvSpPr>
          <p:cNvPr id="4" name="Rectangle 6"/>
          <p:cNvSpPr>
            <a:spLocks noGrp="1" noChangeArrowheads="1"/>
          </p:cNvSpPr>
          <p:nvPr/>
        </p:nvSpPr>
        <p:spPr bwMode="auto">
          <a:xfrm>
            <a:off x="2243572" y="3418011"/>
            <a:ext cx="777686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主讲人：赵维锐 </a:t>
            </a:r>
            <a:endParaRPr lang="en-US" altLang="zh-CN" dirty="0"/>
          </a:p>
          <a:p>
            <a:r>
              <a:rPr lang="zh-CN" altLang="en-US" dirty="0"/>
              <a:t>单位：武汉理工大学</a:t>
            </a:r>
          </a:p>
        </p:txBody>
      </p:sp>
    </p:spTree>
    <p:extLst>
      <p:ext uri="{BB962C8B-B14F-4D97-AF65-F5344CB8AC3E}">
        <p14:creationId xmlns:p14="http://schemas.microsoft.com/office/powerpoint/2010/main" val="2869572951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矩阵范数与向量范数的相容性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714791" y="1494331"/>
            <a:ext cx="74152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  <a:ea typeface="+mn-ea"/>
              </a:rPr>
              <a:t>2  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矩阵的</a:t>
            </a:r>
            <a:r>
              <a:rPr lang="en-US" altLang="zh-CN" sz="2400" b="1" dirty="0" err="1">
                <a:solidFill>
                  <a:srgbClr val="0066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Frobenius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范数与向量的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  <a:ea typeface="+mn-ea"/>
              </a:rPr>
              <a:t>2-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范数是相容的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  <a:ea typeface="+mn-ea"/>
              </a:rPr>
              <a:t>.</a:t>
            </a:r>
            <a:endParaRPr lang="zh-CN" altLang="en-US" sz="2400" b="1" dirty="0">
              <a:solidFill>
                <a:srgbClr val="006666"/>
              </a:solidFill>
              <a:latin typeface="+mn-ea"/>
              <a:ea typeface="+mn-ea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978031" y="2174644"/>
            <a:ext cx="74152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证明</a:t>
            </a:r>
            <a:r>
              <a:rPr lang="en-US" altLang="zh-CN" sz="2000" b="1" dirty="0">
                <a:solidFill>
                  <a:srgbClr val="006666"/>
                </a:solidFill>
                <a:latin typeface="+mn-ea"/>
                <a:ea typeface="+mn-ea"/>
              </a:rPr>
              <a:t>:</a:t>
            </a:r>
            <a:endParaRPr lang="zh-CN" altLang="en-US" sz="2000" b="1" i="1" dirty="0">
              <a:solidFill>
                <a:srgbClr val="006666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78031" y="2427773"/>
                <a:ext cx="5879238" cy="1404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𝑨</m:t>
                              </m:r>
                              <m:r>
                                <a:rPr kumimoji="1" lang="zh-CN" altLang="en-US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𝜶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𝒊</m:t>
                                  </m:r>
                                  <m: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kumimoji="1" lang="en-US" altLang="zh-CN" sz="2000" b="1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1" lang="en-US" altLang="zh-CN" sz="2000" b="1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kumimoji="1" lang="en-US" altLang="zh-CN" sz="2000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kumimoji="1" lang="en-US" altLang="zh-CN" sz="2000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𝒋</m:t>
                                              </m:r>
                                              <m:r>
                                                <a:rPr kumimoji="1" lang="en-US" altLang="zh-CN" sz="2000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kumimoji="1" lang="en-US" altLang="zh-CN" sz="2000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𝟏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1" lang="en-US" altLang="zh-CN" sz="2000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𝒏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zh-CN" sz="2000" b="1" i="1">
                                                      <a:latin typeface="Cambria Math" panose="02040503050406030204" pitchFamily="18" charset="0"/>
                                                      <a:ea typeface="微软雅黑" panose="020B0503020204020204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sz="2000" b="1" i="1">
                                                      <a:latin typeface="Cambria Math" panose="02040503050406030204" pitchFamily="18" charset="0"/>
                                                      <a:ea typeface="微软雅黑" panose="020B0503020204020204" pitchFamily="34" charset="-122"/>
                                                    </a:rPr>
                                                    <m:t>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sz="2000" b="1" i="1">
                                                      <a:latin typeface="Cambria Math" panose="02040503050406030204" pitchFamily="18" charset="0"/>
                                                      <a:ea typeface="微软雅黑" panose="020B0503020204020204" pitchFamily="34" charset="-122"/>
                                                    </a:rPr>
                                                    <m:t>𝒊𝒋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kumimoji="1" lang="en-US" altLang="zh-CN" sz="2000" b="1" i="1">
                                                      <a:latin typeface="Cambria Math" panose="02040503050406030204" pitchFamily="18" charset="0"/>
                                                      <a:ea typeface="微软雅黑" panose="020B0503020204020204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sz="2000" b="1" i="1">
                                                      <a:latin typeface="Cambria Math" panose="02040503050406030204" pitchFamily="18" charset="0"/>
                                                      <a:ea typeface="微软雅黑" panose="020B0503020204020204" pitchFamily="34" charset="-122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sz="2000" b="1" i="1">
                                                      <a:latin typeface="Cambria Math" panose="02040503050406030204" pitchFamily="18" charset="0"/>
                                                      <a:ea typeface="微软雅黑" panose="020B0503020204020204" pitchFamily="34" charset="-122"/>
                                                    </a:rPr>
                                                    <m:t>𝒋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CN" sz="2000" b="1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kumimoji="1"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kumimoji="1"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𝒊</m:t>
                                  </m:r>
                                  <m: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kumimoji="1" lang="en-US" altLang="zh-CN" sz="2000" b="1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1" lang="en-US" altLang="zh-CN" sz="2000" b="1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ctrlPr>
                                                <a:rPr kumimoji="1" lang="en-US" altLang="zh-CN" sz="2000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m:rPr>
                                                  <m:brk m:alnAt="23"/>
                                                </m:rPr>
                                                <a:rPr kumimoji="1" lang="en-US" altLang="zh-CN" sz="2000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𝒋</m:t>
                                              </m:r>
                                              <m:r>
                                                <a:rPr kumimoji="1" lang="en-US" altLang="zh-CN" sz="2000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kumimoji="1" lang="en-US" altLang="zh-CN" sz="2000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𝟏</m:t>
                                              </m:r>
                                            </m:sub>
                                            <m:sup>
                                              <m:r>
                                                <a:rPr kumimoji="1" lang="en-US" altLang="zh-CN" sz="2000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𝒏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zh-CN" sz="2000" b="1" i="1">
                                                      <a:latin typeface="Cambria Math" panose="02040503050406030204" pitchFamily="18" charset="0"/>
                                                      <a:ea typeface="微软雅黑" panose="020B0503020204020204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sz="2000" b="1" i="1" smtClean="0">
                                                      <a:latin typeface="Cambria Math" panose="02040503050406030204" pitchFamily="18" charset="0"/>
                                                      <a:ea typeface="微软雅黑" panose="020B0503020204020204" pitchFamily="34" charset="-122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a:rPr kumimoji="1" lang="en-US" altLang="zh-CN" sz="2000" b="1" i="1">
                                                      <a:latin typeface="Cambria Math" panose="02040503050406030204" pitchFamily="18" charset="0"/>
                                                      <a:ea typeface="微软雅黑" panose="020B0503020204020204" pitchFamily="34" charset="-122"/>
                                                    </a:rPr>
                                                    <m:t>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sz="2000" b="1" i="1">
                                                      <a:latin typeface="Cambria Math" panose="02040503050406030204" pitchFamily="18" charset="0"/>
                                                      <a:ea typeface="微软雅黑" panose="020B0503020204020204" pitchFamily="34" charset="-122"/>
                                                    </a:rPr>
                                                    <m:t>𝒊𝒋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zh-CN" sz="2000" b="1" i="1" smtClean="0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||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zh-CN" sz="2000" b="1" i="1">
                                                      <a:latin typeface="Cambria Math" panose="02040503050406030204" pitchFamily="18" charset="0"/>
                                                      <a:ea typeface="微软雅黑" panose="020B0503020204020204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sz="2000" b="1" i="1">
                                                      <a:latin typeface="Cambria Math" panose="02040503050406030204" pitchFamily="18" charset="0"/>
                                                      <a:ea typeface="微软雅黑" panose="020B0503020204020204" pitchFamily="34" charset="-122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sz="2000" b="1" i="1">
                                                      <a:latin typeface="Cambria Math" panose="02040503050406030204" pitchFamily="18" charset="0"/>
                                                      <a:ea typeface="微软雅黑" panose="020B0503020204020204" pitchFamily="34" charset="-122"/>
                                                    </a:rPr>
                                                    <m:t>𝒋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zh-CN" sz="2000" b="1" i="1" smtClean="0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|</m:t>
                                              </m:r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CN" sz="2000" b="1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031" y="2427773"/>
                <a:ext cx="5879238" cy="14046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56373" y="3832388"/>
                <a:ext cx="6096000" cy="126156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≤</m:t>
                      </m:r>
                      <m:sSup>
                        <m:sSupPr>
                          <m:ctrlPr>
                            <a:rPr kumimoji="1"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𝒊</m:t>
                                  </m:r>
                                  <m: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𝒏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zh-CN" sz="2000" b="1" i="1" smtClean="0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kumimoji="1" lang="en-US" altLang="zh-CN" sz="2000" b="1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kumimoji="1" lang="en-US" altLang="zh-CN" sz="2000" b="1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𝒋</m:t>
                                          </m:r>
                                          <m:r>
                                            <a:rPr kumimoji="1" lang="en-US" altLang="zh-CN" sz="2000" b="1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=</m:t>
                                          </m:r>
                                          <m:r>
                                            <a:rPr kumimoji="1" lang="en-US" altLang="zh-CN" sz="2000" b="1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zh-CN" sz="2000" b="1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𝒏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sz="2000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kumimoji="1" lang="en-US" altLang="zh-CN" sz="2000" b="1" i="1">
                                                      <a:latin typeface="Cambria Math" panose="02040503050406030204" pitchFamily="18" charset="0"/>
                                                      <a:ea typeface="微软雅黑" panose="020B0503020204020204" pitchFamily="34" charset="-122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zh-CN" sz="2000" b="1" i="1">
                                                          <a:latin typeface="Cambria Math" panose="02040503050406030204" pitchFamily="18" charset="0"/>
                                                          <a:ea typeface="微软雅黑" panose="020B0503020204020204" pitchFamily="34" charset="-122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zh-CN" sz="2000" b="1" i="1">
                                                          <a:latin typeface="Cambria Math" panose="02040503050406030204" pitchFamily="18" charset="0"/>
                                                          <a:ea typeface="微软雅黑" panose="020B0503020204020204" pitchFamily="34" charset="-122"/>
                                                        </a:rPr>
                                                        <m:t>𝒂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zh-CN" sz="2000" b="1" i="1">
                                                          <a:latin typeface="Cambria Math" panose="02040503050406030204" pitchFamily="18" charset="0"/>
                                                          <a:ea typeface="微软雅黑" panose="020B0503020204020204" pitchFamily="34" charset="-122"/>
                                                        </a:rPr>
                                                        <m:t>𝒊𝒋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kumimoji="1" lang="en-US" altLang="zh-CN" sz="2000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  <m:nary>
                                        <m:naryPr>
                                          <m:chr m:val="∑"/>
                                          <m:ctrlPr>
                                            <a:rPr kumimoji="1" lang="en-US" altLang="zh-CN" sz="2000" b="1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kumimoji="1" lang="en-US" altLang="zh-CN" sz="2000" b="1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𝒋</m:t>
                                          </m:r>
                                          <m:r>
                                            <a:rPr kumimoji="1" lang="en-US" altLang="zh-CN" sz="2000" b="1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=</m:t>
                                          </m:r>
                                          <m:r>
                                            <a:rPr kumimoji="1" lang="en-US" altLang="zh-CN" sz="2000" b="1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zh-CN" sz="2000" b="1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𝒏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kumimoji="1" lang="en-US" altLang="zh-CN" sz="2000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kumimoji="1" lang="en-US" altLang="zh-CN" sz="2000" b="1" i="1">
                                                      <a:latin typeface="Cambria Math" panose="02040503050406030204" pitchFamily="18" charset="0"/>
                                                      <a:ea typeface="微软雅黑" panose="020B0503020204020204" pitchFamily="34" charset="-122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kumimoji="1" lang="en-US" altLang="zh-CN" sz="2000" b="1" i="1">
                                                          <a:latin typeface="Cambria Math" panose="02040503050406030204" pitchFamily="18" charset="0"/>
                                                          <a:ea typeface="微软雅黑" panose="020B0503020204020204" pitchFamily="34" charset="-122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kumimoji="1" lang="en-US" altLang="zh-CN" sz="2000" b="1" i="1">
                                                          <a:latin typeface="Cambria Math" panose="02040503050406030204" pitchFamily="18" charset="0"/>
                                                          <a:ea typeface="微软雅黑" panose="020B0503020204020204" pitchFamily="34" charset="-122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kumimoji="1" lang="en-US" altLang="zh-CN" sz="2000" b="1" i="1">
                                                          <a:latin typeface="Cambria Math" panose="02040503050406030204" pitchFamily="18" charset="0"/>
                                                          <a:ea typeface="微软雅黑" panose="020B0503020204020204" pitchFamily="34" charset="-122"/>
                                                        </a:rPr>
                                                        <m:t>𝒋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kumimoji="1" lang="en-US" altLang="zh-CN" sz="2000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73" y="3832388"/>
                <a:ext cx="6096000" cy="12615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490764" y="5160355"/>
                <a:ext cx="5592661" cy="1248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𝒊</m:t>
                                  </m:r>
                                  <m: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𝒏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kumimoji="1" lang="en-US" altLang="zh-CN" sz="2000" b="1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1" lang="en-US" altLang="zh-CN" sz="2000" b="1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𝒋</m:t>
                                      </m:r>
                                      <m:r>
                                        <a:rPr kumimoji="1" lang="en-US" altLang="zh-CN" sz="2000" b="1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=</m:t>
                                      </m:r>
                                      <m:r>
                                        <a:rPr kumimoji="1" lang="en-US" altLang="zh-CN" sz="2000" b="1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kumimoji="1" lang="en-US" altLang="zh-CN" sz="2000" b="1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𝒏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kumimoji="1" lang="en-US" altLang="zh-CN" sz="2000" b="1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kumimoji="1" lang="en-US" altLang="zh-CN" sz="2000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zh-CN" sz="2000" b="1" i="1">
                                                      <a:latin typeface="Cambria Math" panose="02040503050406030204" pitchFamily="18" charset="0"/>
                                                      <a:ea typeface="微软雅黑" panose="020B0503020204020204" pitchFamily="34" charset="-122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zh-CN" sz="2000" b="1" i="1">
                                                      <a:latin typeface="Cambria Math" panose="02040503050406030204" pitchFamily="18" charset="0"/>
                                                      <a:ea typeface="微软雅黑" panose="020B0503020204020204" pitchFamily="34" charset="-122"/>
                                                    </a:rPr>
                                                    <m:t>𝒂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zh-CN" sz="2000" b="1" i="1">
                                                      <a:latin typeface="Cambria Math" panose="02040503050406030204" pitchFamily="18" charset="0"/>
                                                      <a:ea typeface="微软雅黑" panose="020B0503020204020204" pitchFamily="34" charset="-122"/>
                                                    </a:rPr>
                                                    <m:t>𝒊𝒋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kumimoji="1" lang="en-US" altLang="zh-CN" sz="2000" b="1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  <m:t>𝟐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kumimoji="1"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𝒋</m:t>
                                  </m:r>
                                  <m: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kumimoji="1" lang="en-US" altLang="zh-CN" sz="2000" b="1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1" lang="en-US" altLang="zh-CN" sz="2000" b="1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sz="2000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2000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2000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CN" sz="2000" b="1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kumimoji="1"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𝑨</m:t>
                              </m:r>
                            </m:e>
                          </m:d>
                        </m:e>
                        <m:sub>
                          <m:r>
                            <a:rPr kumimoji="1" lang="en-AU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𝑭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kumimoji="1" lang="zh-CN" altLang="en-US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𝜶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000" b="1" i="1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764" y="5160355"/>
                <a:ext cx="5592661" cy="1248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51863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4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矩阵范数与向量范数的相容性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2199733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）矩阵的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-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范数与向量的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1-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范数是相容的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2199733"/>
                <a:ext cx="741521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723498" y="2783205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（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2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）矩阵的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-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范数与向量的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∞</m:t>
                    </m:r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-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范数是相容的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498" y="2783205"/>
                <a:ext cx="7415213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316" t="-10667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518067"/>
            <a:ext cx="75612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6"/>
                </a:solidFill>
                <a:latin typeface="+mn-ea"/>
              </a:rPr>
              <a:t>注</a:t>
            </a:r>
            <a:r>
              <a:rPr lang="en-US" altLang="zh-CN" sz="2400" b="1" dirty="0">
                <a:solidFill>
                  <a:schemeClr val="accent6"/>
                </a:solidFill>
                <a:latin typeface="+mn-ea"/>
              </a:rPr>
              <a:t>:</a:t>
            </a:r>
            <a:r>
              <a:rPr lang="zh-CN" altLang="en-US" sz="2400" b="1" dirty="0">
                <a:solidFill>
                  <a:schemeClr val="accent6"/>
                </a:solidFill>
                <a:latin typeface="+mn-ea"/>
              </a:rPr>
              <a:t>  </a:t>
            </a:r>
            <a:r>
              <a:rPr lang="zh-CN" altLang="en-US" sz="2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其他常见的相容性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388" y="3605458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+mn-ea"/>
                  </a:rPr>
                  <a:t>上的每一种向量范数都有与之相容的矩阵范数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388" y="3605458"/>
                <a:ext cx="7561263" cy="1052596"/>
              </a:xfrm>
              <a:prstGeom prst="rect">
                <a:avLst/>
              </a:prstGeom>
              <a:blipFill rotWithShape="1">
                <a:blip r:embed="rId5"/>
                <a:stretch>
                  <a:fillRect l="-1613" t="-1734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749096" y="4800398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: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‖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‖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是向量范数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则由其所诱导的矩阵范数</a:t>
                </a:r>
              </a:p>
            </p:txBody>
          </p:sp>
        </mc:Choice>
        <mc:Fallback xmlns="">
          <p:sp>
            <p:nvSpPr>
              <p:cNvPr id="1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96" y="4800398"/>
                <a:ext cx="7415213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905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057519" y="5022733"/>
                <a:ext cx="2155975" cy="855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3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𝜶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‖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𝜶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‖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‖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𝜶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‖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519" y="5022733"/>
                <a:ext cx="2155975" cy="85594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695325" y="5882632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≤‖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‖‖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‖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即向量范数与其所诱导的矩阵范数相容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5882632"/>
                <a:ext cx="7415213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822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89181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矩阵范数与向量范数的相容性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1297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3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‖⋅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𝒏</m:t>
                        </m:r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×</m:t>
                        </m:r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上的矩阵范数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𝑷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n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阶可逆阵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对于任意的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定义</a:t>
                </a:r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𝑷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𝟏</m:t>
                                  </m:r>
                                </m:sup>
                              </m:sSup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𝑨𝑷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1297663"/>
              </a:xfrm>
              <a:prstGeom prst="rect">
                <a:avLst/>
              </a:prstGeom>
              <a:blipFill rotWithShape="1">
                <a:blip r:embed="rId3"/>
                <a:stretch>
                  <a:fillRect l="-1233" t="-46009" b="-56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714789" y="2916616"/>
                <a:ext cx="7415213" cy="468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‖⋅‖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  <m: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上的矩阵范数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89" y="2916616"/>
                <a:ext cx="7415213" cy="468462"/>
              </a:xfrm>
              <a:prstGeom prst="rect">
                <a:avLst/>
              </a:prstGeom>
              <a:blipFill rotWithShape="1">
                <a:blip r:embed="rId5"/>
                <a:stretch>
                  <a:fillRect l="-1233" t="-10390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3">
                <a:extLst>
                  <a:ext uri="{FF2B5EF4-FFF2-40B4-BE49-F238E27FC236}">
                    <a16:creationId xmlns:a16="http://schemas.microsoft.com/office/drawing/2014/main" id="{322EBF6D-4120-4383-9959-93AE6709A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3509700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𝑩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𝒌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∈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ℂ</m:t>
                    </m:r>
                  </m:oMath>
                </a14:m>
                <a:r>
                  <a:rPr lang="en-US" altLang="zh-CN" sz="2000" b="1" i="1" dirty="0">
                    <a:solidFill>
                      <a:srgbClr val="006666"/>
                    </a:solidFill>
                    <a:latin typeface="+mn-ea"/>
                    <a:ea typeface="+mn-ea"/>
                  </a:rPr>
                  <a:t>. </a:t>
                </a:r>
                <a:endParaRPr lang="zh-CN" altLang="en-US" sz="2000" b="1" i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Rectangle 13">
                <a:extLst>
                  <a:ext uri="{FF2B5EF4-FFF2-40B4-BE49-F238E27FC236}">
                    <a16:creationId xmlns:a16="http://schemas.microsoft.com/office/drawing/2014/main" id="{322EBF6D-4120-4383-9959-93AE6709A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3509700"/>
                <a:ext cx="7415213" cy="400110"/>
              </a:xfrm>
              <a:prstGeom prst="rect">
                <a:avLst/>
              </a:prstGeom>
              <a:blipFill>
                <a:blip r:embed="rId6"/>
                <a:stretch>
                  <a:fillRect l="-822" t="-9231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3">
                <a:extLst>
                  <a:ext uri="{FF2B5EF4-FFF2-40B4-BE49-F238E27FC236}">
                    <a16:creationId xmlns:a16="http://schemas.microsoft.com/office/drawing/2014/main" id="{9A012BDC-0F4D-407D-864E-24B77C841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4041953"/>
                <a:ext cx="7415213" cy="481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|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𝑨𝑷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;  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13">
                <a:extLst>
                  <a:ext uri="{FF2B5EF4-FFF2-40B4-BE49-F238E27FC236}">
                    <a16:creationId xmlns:a16="http://schemas.microsoft.com/office/drawing/2014/main" id="{9A012BDC-0F4D-407D-864E-24B77C841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4041953"/>
                <a:ext cx="7415213" cy="481286"/>
              </a:xfrm>
              <a:prstGeom prst="rect">
                <a:avLst/>
              </a:prstGeom>
              <a:blipFill>
                <a:blip r:embed="rId7"/>
                <a:stretch>
                  <a:fillRect l="-822" t="-2532" b="-88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3">
                <a:extLst>
                  <a:ext uri="{FF2B5EF4-FFF2-40B4-BE49-F238E27FC236}">
                    <a16:creationId xmlns:a16="http://schemas.microsoft.com/office/drawing/2014/main" id="{71761E3D-3733-4B6A-BF48-B700325CF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777" y="4558060"/>
                <a:ext cx="7415213" cy="481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⇔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𝑨𝑷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𝟎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⇔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𝑷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𝟏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Cambria Math"/>
                      </a:rPr>
                      <m:t>𝑨𝑷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⇔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Cambria Math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Cambria Math"/>
                      </a:rPr>
                      <m:t>.</m:t>
                    </m:r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3">
                <a:extLst>
                  <a:ext uri="{FF2B5EF4-FFF2-40B4-BE49-F238E27FC236}">
                    <a16:creationId xmlns:a16="http://schemas.microsoft.com/office/drawing/2014/main" id="{71761E3D-3733-4B6A-BF48-B700325CF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8777" y="4558060"/>
                <a:ext cx="7415213" cy="4812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>
                <a:extLst>
                  <a:ext uri="{FF2B5EF4-FFF2-40B4-BE49-F238E27FC236}">
                    <a16:creationId xmlns:a16="http://schemas.microsoft.com/office/drawing/2014/main" id="{11320B13-155F-4C4B-9E68-CC80E1052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4" y="5171512"/>
                <a:ext cx="8549343" cy="481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(2)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d>
                              <m:dPr>
                                <m:ctrl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p>
                                    <m:r>
                                      <a:rPr lang="en-US" altLang="zh-CN" sz="20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altLang="zh-CN" sz="2000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𝑨𝑷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>
                <a:extLst>
                  <a:ext uri="{FF2B5EF4-FFF2-40B4-BE49-F238E27FC236}">
                    <a16:creationId xmlns:a16="http://schemas.microsoft.com/office/drawing/2014/main" id="{11320B13-155F-4C4B-9E68-CC80E1052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4" y="5171512"/>
                <a:ext cx="8549343" cy="481286"/>
              </a:xfrm>
              <a:prstGeom prst="rect">
                <a:avLst/>
              </a:prstGeom>
              <a:blipFill>
                <a:blip r:embed="rId9"/>
                <a:stretch>
                  <a:fillRect l="-713" t="-2532" b="-88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77657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6" grpId="0"/>
      <p:bldP spid="7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向量的范数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695325" y="1679098"/>
                <a:ext cx="9052682" cy="481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(3)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d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𝑨𝑷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𝑩𝑷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679098"/>
                <a:ext cx="9052682" cy="481286"/>
              </a:xfrm>
              <a:prstGeom prst="rect">
                <a:avLst/>
              </a:prstGeom>
              <a:blipFill>
                <a:blip r:embed="rId3"/>
                <a:stretch>
                  <a:fillRect l="-673" t="-2532" b="-88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3"/>
              <p:cNvSpPr>
                <a:spLocks noChangeArrowheads="1"/>
              </p:cNvSpPr>
              <p:nvPr/>
            </p:nvSpPr>
            <p:spPr bwMode="auto">
              <a:xfrm>
                <a:off x="695325" y="2379710"/>
                <a:ext cx="7415213" cy="8702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(4)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𝑨𝑩</m:t>
                                </m:r>
                              </m:e>
                            </m:d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𝑨𝑷</m:t>
                            </m:r>
                            <m:sSup>
                              <m:sSupPr>
                                <m:ctrl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𝑨𝑷</m:t>
                            </m:r>
                            <m:sSup>
                              <m:sSupPr>
                                <m:ctrlP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altLang="zh-CN" sz="2000" b="1" i="1" smtClean="0">
                                            <a:solidFill>
                                              <a:srgbClr val="00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​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00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  <m:t>𝑩𝑷</m:t>
                            </m:r>
                          </m:e>
                        </m:d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2379710"/>
                <a:ext cx="7415213" cy="870238"/>
              </a:xfrm>
              <a:prstGeom prst="rect">
                <a:avLst/>
              </a:prstGeom>
              <a:blipFill>
                <a:blip r:embed="rId4"/>
                <a:stretch>
                  <a:fillRect l="-822" t="-9790" b="-7692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>
                <a:off x="765581" y="3255465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‖⋅‖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ℂ</m:t>
                        </m:r>
                      </m:e>
                      <m:sup>
                        <m:r>
                          <a:rPr lang="en-US" altLang="zh-CN" sz="2000" b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  <m:r>
                          <a:rPr lang="en-US" altLang="zh-CN" sz="2000" b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lang="en-US" altLang="zh-CN" sz="2000" b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上的矩阵范数</a:t>
                </a:r>
                <a:r>
                  <a:rPr lang="en-US" altLang="zh-CN" sz="2000" b="1" dirty="0">
                    <a:solidFill>
                      <a:srgbClr val="006666"/>
                    </a:solidFill>
                    <a:ea typeface="+mn-ea"/>
                  </a:rPr>
                  <a:t>.</a:t>
                </a:r>
                <a:endParaRPr lang="zh-CN" altLang="en-US" sz="2000" b="1" dirty="0">
                  <a:solidFill>
                    <a:srgbClr val="006666"/>
                  </a:solidFill>
                  <a:ea typeface="+mn-ea"/>
                </a:endParaRPr>
              </a:p>
            </p:txBody>
          </p:sp>
        </mc:Choice>
        <mc:Fallback xmlns="">
          <p:sp>
            <p:nvSpPr>
              <p:cNvPr id="2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581" y="3255465"/>
                <a:ext cx="7415213" cy="400110"/>
              </a:xfrm>
              <a:prstGeom prst="rect">
                <a:avLst/>
              </a:prstGeom>
              <a:blipFill>
                <a:blip r:embed="rId5"/>
                <a:stretch>
                  <a:fillRect l="-905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16047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797204"/>
      </p:ext>
    </p:extLst>
  </p:cSld>
  <p:clrMapOvr>
    <a:masterClrMapping/>
  </p:clrMapOvr>
  <p:transition spd="slow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3490F8D-C08D-458F-B5BB-05946603E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</a:t>
            </a:r>
            <a:r>
              <a:rPr lang="en-US" altLang="zh-CN" dirty="0" err="1"/>
              <a:t>Matlab</a:t>
            </a:r>
            <a:r>
              <a:rPr lang="zh-CN" altLang="en-US" dirty="0"/>
              <a:t>输入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">
                <a:extLst>
                  <a:ext uri="{FF2B5EF4-FFF2-40B4-BE49-F238E27FC236}">
                    <a16:creationId xmlns:a16="http://schemas.microsoft.com/office/drawing/2014/main" id="{5BE73AE7-ED13-4068-8FB7-AE497E06C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410240"/>
                <a:ext cx="7467600" cy="1098442"/>
              </a:xfrm>
              <a:prstGeom prst="rect">
                <a:avLst/>
              </a:prstGeom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 sz="2400" b="1" dirty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>
                    <a:latin typeface="+mn-ea"/>
                  </a:rPr>
                  <a:t>在</a:t>
                </a:r>
                <a:r>
                  <a:rPr lang="en-US" altLang="zh-CN" sz="2400" b="1" dirty="0" err="1">
                    <a:latin typeface="+mn-ea"/>
                  </a:rPr>
                  <a:t>Matlab</a:t>
                </a:r>
                <a:r>
                  <a:rPr lang="zh-CN" altLang="en-US" sz="2400" b="1" dirty="0">
                    <a:latin typeface="+mn-ea"/>
                  </a:rPr>
                  <a:t>中输入格式</a:t>
                </a:r>
              </a:p>
            </p:txBody>
          </p:sp>
        </mc:Choice>
        <mc:Fallback xmlns="">
          <p:sp>
            <p:nvSpPr>
              <p:cNvPr id="3" name="Rectangle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BE73AE7-ED13-4068-8FB7-AE497E06C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410240"/>
                <a:ext cx="7467600" cy="1098442"/>
              </a:xfrm>
              <a:prstGeom prst="rect">
                <a:avLst/>
              </a:prstGeom>
              <a:blipFill rotWithShape="1">
                <a:blip r:embed="rId2"/>
                <a:stretch>
                  <a:fillRect l="-122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>
            <a:extLst>
              <a:ext uri="{FF2B5EF4-FFF2-40B4-BE49-F238E27FC236}">
                <a16:creationId xmlns:a16="http://schemas.microsoft.com/office/drawing/2014/main" id="{69B1EE96-0496-4BCC-AA43-CB18C97A6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5842285"/>
            <a:ext cx="7034738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chemeClr val="accent6"/>
                </a:solidFill>
                <a:latin typeface="+mn-ea"/>
              </a:rPr>
              <a:t>问题：能否定义矩阵的范数？</a:t>
            </a:r>
          </a:p>
        </p:txBody>
      </p:sp>
      <p:pic>
        <p:nvPicPr>
          <p:cNvPr id="10243" name="Picture 3" descr="C:\Users\Administrator\AppData\Roaming\Tencent\Users\476799644\QQ\WinTemp\RichOle\KFN1Q4S{Q$U%D9K30$V944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29" y="2508682"/>
            <a:ext cx="3517370" cy="267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4">
            <a:extLst>
              <a:ext uri="{FF2B5EF4-FFF2-40B4-BE49-F238E27FC236}">
                <a16:creationId xmlns:a16="http://schemas.microsoft.com/office/drawing/2014/main" id="{5BE73AE7-ED13-4068-8FB7-AE497E06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899" y="5309451"/>
            <a:ext cx="7467600" cy="461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dirty="0">
                <a:latin typeface="+mn-ea"/>
              </a:rPr>
              <a:t>这表明矩阵本质上可以视为向量！</a:t>
            </a:r>
          </a:p>
        </p:txBody>
      </p:sp>
    </p:spTree>
    <p:extLst>
      <p:ext uri="{BB962C8B-B14F-4D97-AF65-F5344CB8AC3E}">
        <p14:creationId xmlns:p14="http://schemas.microsoft.com/office/powerpoint/2010/main" val="236269873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DA7E8A-7114-4738-8BD7-C10A54F0D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矩阵范数的定义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2382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若对于任一</a:t>
                </a:r>
                <a:r>
                  <a:rPr lang="en-US" altLang="zh-CN" sz="2400" b="1" dirty="0">
                    <a:latin typeface="+mn-ea"/>
                  </a:rPr>
                  <a:t>n</a:t>
                </a:r>
                <a:r>
                  <a:rPr lang="zh-CN" altLang="en-US" sz="2400" b="1" dirty="0">
                    <a:latin typeface="+mn-ea"/>
                  </a:rPr>
                  <a:t>阶复方阵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都有一个实数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‖</m:t>
                    </m:r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latin typeface="Cambria Math"/>
                      </a:rPr>
                      <m:t>‖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与之对应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且满足：                       </a:t>
                </a:r>
              </a:p>
              <a:p>
                <a:pPr>
                  <a:lnSpc>
                    <a:spcPct val="120000"/>
                  </a:lnSpc>
                </a:pPr>
                <a:endParaRPr lang="zh-CN" altLang="en-US" sz="2400" b="1" dirty="0">
                  <a:latin typeface="+mn-ea"/>
                </a:endParaRPr>
              </a:p>
              <a:p>
                <a:pPr algn="l">
                  <a:lnSpc>
                    <a:spcPct val="120000"/>
                  </a:lnSpc>
                </a:pP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2382191"/>
              </a:xfrm>
              <a:prstGeom prst="rect">
                <a:avLst/>
              </a:prstGeom>
              <a:blipFill rotWithShape="1">
                <a:blip r:embed="rId2"/>
                <a:stretch>
                  <a:fillRect l="-1613" t="-767" r="-20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7F020D5B-8720-4EC6-B234-B87CD2BD7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868" y="2961750"/>
                <a:ext cx="74676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1</a:t>
                </a:r>
                <a:r>
                  <a:rPr lang="zh-CN" altLang="en-US" sz="2400" b="1" dirty="0">
                    <a:latin typeface="+mn-ea"/>
                  </a:rPr>
                  <a:t>）非负性：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400" b="1" dirty="0">
                    <a:solidFill>
                      <a:schemeClr val="accent2"/>
                    </a:solidFill>
                    <a:latin typeface="+mn-ea"/>
                  </a:rPr>
                  <a:t>; </a:t>
                </a:r>
                <a:r>
                  <a:rPr lang="zh-CN" altLang="en-US" sz="2400" dirty="0">
                    <a:solidFill>
                      <a:schemeClr val="accent2"/>
                    </a:solidFill>
                    <a:latin typeface="+mn-ea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>
                    <a:solidFill>
                      <a:schemeClr val="accent2"/>
                    </a:solidFill>
                    <a:latin typeface="+mn-ea"/>
                  </a:rPr>
                  <a:t>                           </a:t>
                </a:r>
                <a:endParaRPr lang="zh-CN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020D5B-8720-4EC6-B234-B87CD2BD7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0868" y="2961750"/>
                <a:ext cx="746760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224" b="-232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C64DDD07-EA2C-4F94-8885-DAC65B0BD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868" y="3569458"/>
                <a:ext cx="74676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2</a:t>
                </a:r>
                <a:r>
                  <a:rPr lang="zh-CN" altLang="en-US" sz="2400" b="1" dirty="0">
                    <a:latin typeface="+mn-ea"/>
                  </a:rPr>
                  <a:t>）齐次性：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|‖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zh-CN" altLang="en-US" sz="2800" dirty="0">
                  <a:solidFill>
                    <a:schemeClr val="accent2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64DDD07-EA2C-4F94-8885-DAC65B0BD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0868" y="3569458"/>
                <a:ext cx="7467600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1224" b="-247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13DC4A94-0B2E-4BA5-BA3D-D0D84ADD7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868" y="4177165"/>
                <a:ext cx="74676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400" b="1" dirty="0">
                    <a:latin typeface="+mn-ea"/>
                  </a:rPr>
                  <a:t>（</a:t>
                </a:r>
                <a:r>
                  <a:rPr lang="en-US" altLang="zh-CN" sz="2400" b="1" dirty="0">
                    <a:latin typeface="+mn-ea"/>
                  </a:rPr>
                  <a:t>3</a:t>
                </a:r>
                <a:r>
                  <a:rPr lang="zh-CN" altLang="en-US" sz="2400" b="1" dirty="0">
                    <a:latin typeface="+mn-ea"/>
                  </a:rPr>
                  <a:t>）三角不等式：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altLang="zh-CN" sz="28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+‖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/>
                      </a:rPr>
                      <m:t>𝑩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endParaRPr lang="zh-CN" altLang="en-US" sz="2800" dirty="0">
                  <a:solidFill>
                    <a:schemeClr val="accent2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3DC4A94-0B2E-4BA5-BA3D-D0D84ADD7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0868" y="4177165"/>
                <a:ext cx="7467600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224" b="-232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8">
                <a:extLst>
                  <a:ext uri="{FF2B5EF4-FFF2-40B4-BE49-F238E27FC236}">
                    <a16:creationId xmlns:a16="http://schemas.microsoft.com/office/drawing/2014/main" id="{0145ACA6-78A9-4DB4-BF55-33FE7CF12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191" y="5456403"/>
                <a:ext cx="5277272" cy="535531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6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30000"/>
                  </a:spcBef>
                  <a:buSzTx/>
                  <a:buFontTx/>
                  <a:buNone/>
                </a:pPr>
                <a:r>
                  <a:rPr lang="zh-CN" altLang="en-US" sz="2400" b="1" dirty="0">
                    <a:latin typeface="+mn-ea"/>
                    <a:ea typeface="+mn-ea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‖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‖</m:t>
                    </m:r>
                  </m:oMath>
                </a14:m>
                <a:r>
                  <a:rPr lang="zh-CN" altLang="en-US" sz="2400" b="1" dirty="0">
                    <a:latin typeface="+mn-ea"/>
                    <a:ea typeface="+mn-ea"/>
                  </a:rPr>
                  <a:t>为矩阵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  <a:ea typeface="+mn-ea"/>
                  </a:rPr>
                  <a:t>的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  <a:ea typeface="+mn-ea"/>
                  </a:rPr>
                  <a:t>范数</a:t>
                </a:r>
                <a:r>
                  <a:rPr lang="en-US" altLang="zh-CN" sz="2400" b="1" dirty="0">
                    <a:latin typeface="+mn-ea"/>
                    <a:ea typeface="+mn-ea"/>
                  </a:rPr>
                  <a:t>(normed)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28">
                <a:extLst>
                  <a:ext uri="{FF2B5EF4-FFF2-40B4-BE49-F238E27FC236}">
                    <a16:creationId xmlns:a16="http://schemas.microsoft.com/office/drawing/2014/main" xmlns="" id="{0145ACA6-78A9-4DB4-BF55-33FE7CF12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2191" y="5456403"/>
                <a:ext cx="5277272" cy="535531"/>
              </a:xfrm>
              <a:prstGeom prst="rect">
                <a:avLst/>
              </a:prstGeom>
              <a:blipFill rotWithShape="1">
                <a:blip r:embed="rId7"/>
                <a:stretch>
                  <a:fillRect l="-1730" t="-1111" b="-16667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13DC4A94-0B2E-4BA5-BA3D-D0D84ADD7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890" y="4746657"/>
                <a:ext cx="74676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</a:rPr>
                  <a:t>（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+mn-ea"/>
                  </a:rPr>
                  <a:t>4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</a:rPr>
                  <a:t>）相容性：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𝑨𝑩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𝑩</m:t>
                        </m:r>
                      </m:e>
                    </m:d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,∀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𝑩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zh-CN" altLang="en-US" sz="280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13DC4A94-0B2E-4BA5-BA3D-D0D84ADD7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8890" y="4746657"/>
                <a:ext cx="7467600" cy="523220"/>
              </a:xfrm>
              <a:prstGeom prst="rect">
                <a:avLst/>
              </a:prstGeom>
              <a:blipFill>
                <a:blip r:embed="rId8"/>
                <a:stretch>
                  <a:fillRect l="-1306" b="-247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98269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常见矩阵范数</a:t>
            </a:r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786117"/>
              </p:ext>
            </p:extLst>
          </p:nvPr>
        </p:nvGraphicFramePr>
        <p:xfrm>
          <a:off x="5131048" y="2500313"/>
          <a:ext cx="211455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" name="Equation" r:id="rId3" imgW="998310" imgH="487754" progId="Equation.DSMT4">
                  <p:embed/>
                </p:oleObj>
              </mc:Choice>
              <mc:Fallback>
                <p:oleObj name="Equation" r:id="rId3" imgW="998310" imgH="48775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1048" y="2500313"/>
                        <a:ext cx="211455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507985"/>
              </p:ext>
            </p:extLst>
          </p:nvPr>
        </p:nvGraphicFramePr>
        <p:xfrm>
          <a:off x="5194096" y="3786188"/>
          <a:ext cx="2970213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" name="Equation" r:id="rId5" imgW="1402223" imgH="548544" progId="Equation.DSMT4">
                  <p:embed/>
                </p:oleObj>
              </mc:Choice>
              <mc:Fallback>
                <p:oleObj name="Equation" r:id="rId5" imgW="1402223" imgH="54854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096" y="3786188"/>
                        <a:ext cx="2970213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722171"/>
              </p:ext>
            </p:extLst>
          </p:nvPr>
        </p:nvGraphicFramePr>
        <p:xfrm>
          <a:off x="5194096" y="5618658"/>
          <a:ext cx="24892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" name="Equation" r:id="rId7" imgW="1173588" imgH="320008" progId="Equation.DSMT4">
                  <p:embed/>
                </p:oleObj>
              </mc:Choice>
              <mc:Fallback>
                <p:oleObj name="Equation" r:id="rId7" imgW="1173588" imgH="3200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096" y="5618658"/>
                        <a:ext cx="2489200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693738" y="2559050"/>
          <a:ext cx="27844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" name="Equation" r:id="rId9" imgW="1310712" imgH="502952" progId="Equation.DSMT4">
                  <p:embed/>
                </p:oleObj>
              </mc:Choice>
              <mc:Fallback>
                <p:oleObj name="Equation" r:id="rId9" imgW="1310712" imgH="5029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2559050"/>
                        <a:ext cx="2784475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/>
        </p:nvGraphicFramePr>
        <p:xfrm>
          <a:off x="428625" y="3714750"/>
          <a:ext cx="353377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" name="Equation" r:id="rId11" imgW="1668726" imgH="601879" progId="Equation.DSMT4">
                  <p:embed/>
                </p:oleObj>
              </mc:Choice>
              <mc:Fallback>
                <p:oleObj name="Equation" r:id="rId11" imgW="1668726" imgH="6018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3714750"/>
                        <a:ext cx="3533775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94645"/>
              </p:ext>
            </p:extLst>
          </p:nvPr>
        </p:nvGraphicFramePr>
        <p:xfrm>
          <a:off x="714375" y="5590971"/>
          <a:ext cx="294481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" name="Equation" r:id="rId13" imgW="1386732" imgH="449617" progId="Equation.DSMT4">
                  <p:embed/>
                </p:oleObj>
              </mc:Choice>
              <mc:Fallback>
                <p:oleObj name="Equation" r:id="rId13" imgW="1386732" imgH="4496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590971"/>
                        <a:ext cx="2944813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28813" y="5000625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 err="1">
                <a:solidFill>
                  <a:srgbClr val="FF3300"/>
                </a:solidFill>
                <a:latin typeface="Times New Roman" pitchFamily="18" charset="0"/>
              </a:rPr>
              <a:t>Frobenious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</a:rPr>
              <a:t>范数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8">
                <a:extLst>
                  <a:ext uri="{FF2B5EF4-FFF2-40B4-BE49-F238E27FC236}">
                    <a16:creationId xmlns:a16="http://schemas.microsoft.com/office/drawing/2014/main" id="{0145ACA6-78A9-4DB4-BF55-33FE7CF12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788" y="1429834"/>
                <a:ext cx="5277272" cy="557332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15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30000"/>
                  </a:spcBef>
                  <a:buSzTx/>
                  <a:buFontTx/>
                  <a:buNone/>
                </a:pPr>
                <a:r>
                  <a:rPr lang="zh-CN" altLang="en-US" sz="2400" b="1" dirty="0">
                    <a:latin typeface="+mn-ea"/>
                    <a:ea typeface="+mn-ea"/>
                  </a:rPr>
                  <a:t>设矩阵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=(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  <a:ea typeface="+mn-ea"/>
                          </a:rPr>
                          <m:t>𝒊𝒋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)</m:t>
                    </m:r>
                  </m:oMath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Rectangle 28">
                <a:extLst>
                  <a:ext uri="{FF2B5EF4-FFF2-40B4-BE49-F238E27FC236}">
                    <a16:creationId xmlns:a16="http://schemas.microsoft.com/office/drawing/2014/main" xmlns="" id="{0145ACA6-78A9-4DB4-BF55-33FE7CF12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788" y="1429834"/>
                <a:ext cx="5277272" cy="557332"/>
              </a:xfrm>
              <a:prstGeom prst="rect">
                <a:avLst/>
              </a:prstGeom>
              <a:blipFill rotWithShape="1">
                <a:blip r:embed="rId16"/>
                <a:stretch>
                  <a:fillRect l="-1730" b="-17204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8">
                <a:extLst>
                  <a:ext uri="{FF2B5EF4-FFF2-40B4-BE49-F238E27FC236}">
                    <a16:creationId xmlns:a16="http://schemas.microsoft.com/office/drawing/2014/main" id="{0145ACA6-78A9-4DB4-BF55-33FE7CF12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127" y="1466092"/>
                <a:ext cx="5277272" cy="497957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15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30000"/>
                  </a:spcBef>
                  <a:buSzTx/>
                  <a:buFontTx/>
                  <a:buNone/>
                </a:pPr>
                <a:r>
                  <a:rPr lang="zh-CN" altLang="en-US" sz="2400" b="1" dirty="0">
                    <a:latin typeface="+mn-ea"/>
                    <a:ea typeface="+mn-ea"/>
                  </a:rPr>
                  <a:t>设向量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=(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  <a:ea typeface="+mn-ea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)</m:t>
                    </m:r>
                  </m:oMath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3" name="Rectangle 28">
                <a:extLst>
                  <a:ext uri="{FF2B5EF4-FFF2-40B4-BE49-F238E27FC236}">
                    <a16:creationId xmlns:a16="http://schemas.microsoft.com/office/drawing/2014/main" xmlns="" id="{0145ACA6-78A9-4DB4-BF55-33FE7CF12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1127" y="1466092"/>
                <a:ext cx="5277272" cy="497957"/>
              </a:xfrm>
              <a:prstGeom prst="rect">
                <a:avLst/>
              </a:prstGeom>
              <a:blipFill rotWithShape="1">
                <a:blip r:embed="rId17"/>
                <a:stretch>
                  <a:fillRect l="-1613" t="-1205" b="-25301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连接符 23"/>
          <p:cNvCxnSpPr/>
          <p:nvPr/>
        </p:nvCxnSpPr>
        <p:spPr>
          <a:xfrm flipH="1">
            <a:off x="4429125" y="1609507"/>
            <a:ext cx="1" cy="4875183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8792210" y="1258309"/>
            <a:ext cx="3566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F. </a:t>
            </a:r>
            <a:r>
              <a:rPr lang="en-US" altLang="zh-CN" b="1" dirty="0" err="1">
                <a:latin typeface="Cambria" panose="02040503050406030204" pitchFamily="18" charset="0"/>
                <a:ea typeface="Cambria" panose="02040503050406030204" pitchFamily="18" charset="0"/>
              </a:rPr>
              <a:t>Frobenious</a:t>
            </a: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 (1849-1917, </a:t>
            </a:r>
            <a:r>
              <a:rPr lang="zh-CN" altLang="en-US" b="1" dirty="0">
                <a:latin typeface="Cambria" panose="02040503050406030204" pitchFamily="18" charset="0"/>
              </a:rPr>
              <a:t>德国</a:t>
            </a: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06060" y="1663899"/>
            <a:ext cx="2538660" cy="373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1631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常见矩阵范数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8252746" cy="1070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𝒊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‖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zh-CN" altLang="en-US" sz="240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rgbClr val="006666"/>
                        </a:solidFill>
                        <a:latin typeface="Cambria Math"/>
                      </a:rPr>
                      <m:t>‖</m:t>
                    </m:r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altLang="zh-CN" sz="2400" b="1" i="1" dirty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</a:rPr>
                          <m:t>𝑭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rgbClr val="006666"/>
                        </a:solidFill>
                        <a:latin typeface="Cambria Math"/>
                      </a:rPr>
                      <m:t>‖</m:t>
                    </m:r>
                    <m:r>
                      <a:rPr lang="en-US" altLang="zh-CN" sz="2400" b="1" i="1" dirty="0">
                        <a:solidFill>
                          <a:srgbClr val="006666"/>
                        </a:solidFill>
                        <a:latin typeface="Cambria Math"/>
                      </a:rPr>
                      <m:t>𝜶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altLang="zh-CN" sz="2400" b="1" i="1" dirty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∞</m:t>
                            </m:r>
                          </m:sub>
                        </m:sSub>
                      </m:sub>
                    </m:sSub>
                    <m:r>
                      <a:rPr lang="en-US" altLang="zh-CN" sz="2400" b="1" i="1" dirty="0" smtClean="0">
                        <a:solidFill>
                          <a:srgbClr val="006666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8252746" cy="1070421"/>
              </a:xfrm>
              <a:prstGeom prst="rect">
                <a:avLst/>
              </a:prstGeom>
              <a:blipFill rotWithShape="1">
                <a:blip r:embed="rId3"/>
                <a:stretch>
                  <a:fillRect l="-11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777402" y="2783252"/>
            <a:ext cx="6875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000" b="1" dirty="0">
                <a:solidFill>
                  <a:srgbClr val="006666"/>
                </a:solidFill>
                <a:latin typeface="+mn-ea"/>
                <a:ea typeface="+mn-ea"/>
              </a:rPr>
              <a:t>解</a:t>
            </a:r>
            <a:r>
              <a:rPr lang="en-US" altLang="zh-CN" sz="2000" b="1" dirty="0">
                <a:solidFill>
                  <a:srgbClr val="006666"/>
                </a:solidFill>
                <a:latin typeface="+mn-ea"/>
                <a:ea typeface="+mn-ea"/>
              </a:rPr>
              <a:t>:</a:t>
            </a:r>
            <a:endParaRPr lang="zh-CN" altLang="en-US" sz="2000" b="1" dirty="0">
              <a:solidFill>
                <a:srgbClr val="006666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6"/>
              <p:cNvSpPr>
                <a:spLocks noChangeArrowheads="1"/>
              </p:cNvSpPr>
              <p:nvPr/>
            </p:nvSpPr>
            <p:spPr bwMode="auto">
              <a:xfrm>
                <a:off x="769013" y="2983307"/>
                <a:ext cx="6875462" cy="967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𝑨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𝒊</m:t>
                          </m:r>
                          <m:r>
                            <a:rPr kumimoji="1"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kumimoji="1"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𝒏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𝒋</m:t>
                              </m:r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</m:t>
                              </m:r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𝒏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000" b="1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1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1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𝒊𝒋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kumimoji="1" lang="en-US" altLang="zh-CN" sz="2000" b="1" i="1" smtClean="0">
                          <a:latin typeface="Cambria Math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400" b="1" i="1" smtClean="0">
                          <a:latin typeface="Cambria Math"/>
                        </a:rPr>
                        <m:t>𝟏𝟎</m:t>
                      </m:r>
                      <m:r>
                        <a:rPr lang="en-US" altLang="zh-CN" sz="1400" b="1" i="1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sz="14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400" b="1" i="1">
                              <a:latin typeface="Cambria Math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013" y="2983307"/>
                <a:ext cx="6875462" cy="9674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6"/>
              <p:cNvSpPr>
                <a:spLocks noChangeArrowheads="1"/>
              </p:cNvSpPr>
              <p:nvPr/>
            </p:nvSpPr>
            <p:spPr bwMode="auto">
              <a:xfrm>
                <a:off x="714791" y="3966227"/>
                <a:ext cx="6875462" cy="1289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𝑨</m:t>
                              </m:r>
                            </m:e>
                          </m:d>
                        </m:e>
                        <m:sub>
                          <m:r>
                            <a:rPr kumimoji="1" lang="en-AU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𝑭</m:t>
                          </m:r>
                        </m:sub>
                      </m:sSub>
                      <m:r>
                        <a:rPr kumimoji="1" lang="en-US" altLang="zh-CN" sz="2000" b="1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𝒊</m:t>
                              </m:r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=</m:t>
                              </m:r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𝒏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𝒋</m:t>
                                  </m:r>
                                  <m: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=</m:t>
                                  </m:r>
                                  <m: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kumimoji="1" lang="en-US" altLang="zh-CN" sz="2000" b="1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kumimoji="1" lang="en-US" altLang="zh-CN" sz="2000" b="1" i="1"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zh-CN" sz="2000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2000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𝒂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2000" b="1" i="1">
                                                  <a:latin typeface="Cambria Math" panose="02040503050406030204" pitchFamily="18" charset="0"/>
                                                  <a:ea typeface="微软雅黑" panose="020B0503020204020204" pitchFamily="34" charset="-122"/>
                                                </a:rPr>
                                                <m:t>𝒊𝒋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zh-CN" sz="2000" b="1" i="1"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  <m:r>
                        <a:rPr lang="en-US" altLang="zh-CN" sz="1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radPr>
                        <m:deg/>
                        <m:e>
                          <m:r>
                            <a:rPr lang="en-US" altLang="zh-CN" sz="1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𝟐𝟐</m:t>
                          </m:r>
                        </m:e>
                      </m:rad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3966227"/>
                <a:ext cx="6875462" cy="1289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802569" y="5422762"/>
                <a:ext cx="6875462" cy="5519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𝑨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kumimoji="1" lang="en-AU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kumimoji="1" lang="en-AU" altLang="zh-CN" sz="2000" b="1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𝑛</m:t>
                      </m:r>
                      <m:func>
                        <m:funcPr>
                          <m:ctrlPr>
                            <a:rPr kumimoji="1"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000" b="0" i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𝒊</m:t>
                              </m:r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,</m:t>
                              </m:r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000" b="1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kumimoji="1" lang="en-US" altLang="zh-CN" sz="2000" b="1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𝒊𝒋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</m:t>
                          </m:r>
                          <m:r>
                            <a:rPr kumimoji="1" lang="en-US" altLang="zh-CN" sz="2000" b="1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𝟑</m:t>
                          </m:r>
                          <m:r>
                            <a:rPr kumimoji="1"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kumimoji="1"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e>
                      </m:func>
                    </m:oMath>
                  </m:oMathPara>
                </a14:m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2569" y="5422762"/>
                <a:ext cx="6875462" cy="551946"/>
              </a:xfrm>
              <a:prstGeom prst="rect">
                <a:avLst/>
              </a:prstGeom>
              <a:blipFill>
                <a:blip r:embed="rId6"/>
                <a:stretch>
                  <a:fillRect b="-7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34115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常见矩阵范数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518067"/>
            <a:ext cx="75612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6"/>
                </a:solidFill>
                <a:latin typeface="+mn-ea"/>
              </a:rPr>
              <a:t>注</a:t>
            </a:r>
            <a:r>
              <a:rPr lang="en-US" altLang="zh-CN" sz="2400" b="1" dirty="0">
                <a:solidFill>
                  <a:schemeClr val="accent6"/>
                </a:solidFill>
                <a:latin typeface="+mn-ea"/>
              </a:rPr>
              <a:t>:</a:t>
            </a:r>
            <a:r>
              <a:rPr lang="zh-CN" altLang="en-US" sz="2400" b="1" dirty="0">
                <a:solidFill>
                  <a:schemeClr val="accent6"/>
                </a:solidFill>
                <a:latin typeface="+mn-ea"/>
              </a:rPr>
              <a:t>  </a:t>
            </a:r>
            <a:r>
              <a:rPr lang="zh-CN" altLang="en-US" sz="2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其他常用的范数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8">
                <a:extLst>
                  <a:ext uri="{FF2B5EF4-FFF2-40B4-BE49-F238E27FC236}">
                    <a16:creationId xmlns:a16="http://schemas.microsoft.com/office/drawing/2014/main" id="{0145ACA6-78A9-4DB4-BF55-33FE7CF12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427" y="2016024"/>
                <a:ext cx="6667121" cy="66902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30000"/>
                  </a:spcBef>
                  <a:buSzTx/>
                  <a:buFontTx/>
                  <a:buNone/>
                </a:pPr>
                <a:r>
                  <a:rPr lang="zh-CN" altLang="en-US" sz="2400" b="1" dirty="0">
                    <a:latin typeface="+mn-ea"/>
                    <a:ea typeface="+mn-ea"/>
                  </a:rPr>
                  <a:t>设矩阵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  <a:ea typeface="+mn-ea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/>
                                    <a:ea typeface="+mn-ea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latin typeface="Cambria Math"/>
                            <a:ea typeface="+mn-ea"/>
                          </a:rPr>
                          <m:t>𝒏𝒏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  <a:ea typeface="+mn-ea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  <a:ea typeface="+mn-ea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/>
                            <a:ea typeface="+mn-ea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/>
                            <a:ea typeface="+mn-ea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,</a:t>
                </a:r>
                <a:endParaRPr lang="zh-CN" altLang="en-US" sz="2400" b="1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2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145ACA6-78A9-4DB4-BF55-33FE7CF12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427" y="2016024"/>
                <a:ext cx="6667121" cy="669029"/>
              </a:xfrm>
              <a:prstGeom prst="rect">
                <a:avLst/>
              </a:prstGeom>
              <a:blipFill rotWithShape="1">
                <a:blip r:embed="rId3"/>
                <a:stretch>
                  <a:fillRect l="-1277" b="-6306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740085" y="2550829"/>
            <a:ext cx="6667121" cy="1300228"/>
            <a:chOff x="740085" y="2550829"/>
            <a:chExt cx="6667121" cy="1300228"/>
          </a:xfrm>
        </p:grpSpPr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0145ACA6-78A9-4DB4-BF55-33FE7CF12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085" y="3038807"/>
              <a:ext cx="6667121" cy="53553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SzTx/>
                <a:buFontTx/>
                <a:buNone/>
              </a:pPr>
              <a:r>
                <a:rPr lang="en-US" altLang="zh-CN" sz="2400" b="1" dirty="0">
                  <a:latin typeface="+mn-ea"/>
                  <a:ea typeface="+mn-ea"/>
                </a:rPr>
                <a:t>(1)                                      (</a:t>
              </a:r>
              <a:r>
                <a:rPr lang="zh-CN" altLang="en-US" sz="2400" b="1" dirty="0">
                  <a:latin typeface="+mn-ea"/>
                  <a:ea typeface="+mn-ea"/>
                </a:rPr>
                <a:t>列范数</a:t>
              </a:r>
              <a:r>
                <a:rPr lang="en-US" altLang="zh-CN" sz="2400" b="1" dirty="0">
                  <a:latin typeface="+mn-ea"/>
                  <a:ea typeface="+mn-ea"/>
                </a:rPr>
                <a:t>)</a:t>
              </a:r>
              <a:endParaRPr lang="zh-CN" altLang="en-US" sz="2400" b="1" i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1538938" y="2550829"/>
                  <a:ext cx="3084691" cy="130022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20000"/>
                    </a:lnSpc>
                    <a:spcBef>
                      <a:spcPct val="3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𝒋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𝒏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b="1" i="1" smtClean="0"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𝒏</m:t>
                                </m:r>
                              </m:sup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|</m:t>
                                </m:r>
                              </m:e>
                            </m:nary>
                          </m:e>
                        </m:func>
                      </m:oMath>
                    </m:oMathPara>
                  </a14:m>
                  <a:endParaRPr lang="zh-CN" altLang="en-US" sz="2400" b="1" i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8938" y="2550829"/>
                  <a:ext cx="3084691" cy="130022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/>
          <p:cNvGrpSpPr/>
          <p:nvPr/>
        </p:nvGrpSpPr>
        <p:grpSpPr>
          <a:xfrm>
            <a:off x="748493" y="3625026"/>
            <a:ext cx="6667121" cy="1910972"/>
            <a:chOff x="748493" y="3625026"/>
            <a:chExt cx="6667121" cy="1910972"/>
          </a:xfrm>
        </p:grpSpPr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0145ACA6-78A9-4DB4-BF55-33FE7CF12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493" y="4130740"/>
              <a:ext cx="6667121" cy="53553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SzTx/>
                <a:buFontTx/>
                <a:buNone/>
              </a:pPr>
              <a:r>
                <a:rPr lang="en-US" altLang="zh-CN" sz="2400" b="1" dirty="0">
                  <a:latin typeface="+mn-ea"/>
                  <a:ea typeface="+mn-ea"/>
                </a:rPr>
                <a:t>(2)                                      (</a:t>
              </a:r>
              <a:r>
                <a:rPr lang="zh-CN" altLang="en-US" sz="2400" b="1" dirty="0">
                  <a:latin typeface="+mn-ea"/>
                  <a:ea typeface="+mn-ea"/>
                </a:rPr>
                <a:t>行范数</a:t>
              </a:r>
              <a:r>
                <a:rPr lang="en-US" altLang="zh-CN" sz="2400" b="1" dirty="0">
                  <a:latin typeface="+mn-ea"/>
                  <a:ea typeface="+mn-ea"/>
                </a:rPr>
                <a:t>)</a:t>
              </a:r>
              <a:endParaRPr lang="zh-CN" altLang="en-US" sz="2400" b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1533465" y="3625026"/>
                  <a:ext cx="3152017" cy="19109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20000"/>
                    </a:lnSpc>
                    <a:spcBef>
                      <a:spcPct val="3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𝑨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1" i="1" smtClean="0">
                                <a:latin typeface="Cambria Math"/>
                              </a:rPr>
                              <m:t>∞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≤</m:t>
                                </m:r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𝒏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𝒋</m:t>
                                </m:r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𝒏</m:t>
                                </m:r>
                              </m:sup>
                              <m:e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|</m:t>
                                </m:r>
                              </m:e>
                            </m:nary>
                          </m:e>
                        </m:func>
                      </m:oMath>
                    </m:oMathPara>
                  </a14:m>
                  <a:endParaRPr lang="zh-CN" altLang="en-US" sz="2400" b="1" i="1" dirty="0">
                    <a:latin typeface="+mn-ea"/>
                  </a:endParaRPr>
                </a:p>
                <a:p>
                  <a:pPr>
                    <a:lnSpc>
                      <a:spcPct val="120000"/>
                    </a:lnSpc>
                    <a:spcBef>
                      <a:spcPct val="30000"/>
                    </a:spcBef>
                  </a:pPr>
                  <a:endParaRPr lang="zh-CN" altLang="en-US" sz="2400" b="1" i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465" y="3625026"/>
                  <a:ext cx="3152017" cy="191097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738832" y="5892993"/>
                <a:ext cx="3355277" cy="543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3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/>
                          </a:rPr>
                          <m:t>𝑯</m:t>
                        </m:r>
                      </m:sup>
                    </m:sSup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的最大特征值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832" y="5892993"/>
                <a:ext cx="3355277" cy="543354"/>
              </a:xfrm>
              <a:prstGeom prst="rect">
                <a:avLst/>
              </a:prstGeom>
              <a:blipFill rotWithShape="1">
                <a:blip r:embed="rId7"/>
                <a:stretch>
                  <a:fillRect l="-363" t="-1124" r="-1815" b="-17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733367" y="5037677"/>
            <a:ext cx="6667121" cy="843885"/>
            <a:chOff x="759493" y="5037677"/>
            <a:chExt cx="6667121" cy="843885"/>
          </a:xfrm>
        </p:grpSpPr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0145ACA6-78A9-4DB4-BF55-33FE7CF12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493" y="5161258"/>
              <a:ext cx="6667121" cy="53553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30000"/>
                </a:spcBef>
                <a:buSzTx/>
                <a:buFontTx/>
                <a:buNone/>
              </a:pPr>
              <a:r>
                <a:rPr lang="en-US" altLang="zh-CN" sz="2400" b="1" dirty="0">
                  <a:latin typeface="+mn-ea"/>
                  <a:ea typeface="+mn-ea"/>
                </a:rPr>
                <a:t>(3)</a:t>
              </a:r>
              <a:endParaRPr lang="zh-CN" altLang="en-US" sz="2400" b="1" i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582539" y="5037677"/>
                  <a:ext cx="4273670" cy="84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𝑨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400" b="1" i="1"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>
                                        <a:latin typeface="Cambria Math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CN" sz="2400" b="1" i="1">
                                        <a:latin typeface="Cambria Math"/>
                                      </a:rPr>
                                      <m:t>𝒊</m:t>
                                    </m:r>
                                  </m:lim>
                                </m:limLow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>
                                        <a:latin typeface="Cambria Math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altLang="zh-CN" sz="2400" b="1" i="1">
                                        <a:latin typeface="Cambria Math"/>
                                      </a:rPr>
                                      <m:t>𝑯</m:t>
                                    </m:r>
                                  </m:sup>
                                </m:sSup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𝑨</m:t>
                                </m:r>
                                <m:r>
                                  <a:rPr lang="en-US" altLang="zh-CN" sz="2400" b="1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ra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2539" y="5037677"/>
                  <a:ext cx="4273670" cy="84388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566022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常见矩阵范数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518067"/>
            <a:ext cx="75612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6"/>
                </a:solidFill>
                <a:latin typeface="+mn-ea"/>
              </a:rPr>
              <a:t>注</a:t>
            </a:r>
            <a:r>
              <a:rPr lang="en-US" altLang="zh-CN" sz="2400" b="1" dirty="0">
                <a:solidFill>
                  <a:schemeClr val="accent6"/>
                </a:solidFill>
                <a:latin typeface="+mn-ea"/>
              </a:rPr>
              <a:t>:</a:t>
            </a:r>
            <a:r>
              <a:rPr lang="zh-CN" altLang="en-US" sz="2400" b="1" dirty="0">
                <a:solidFill>
                  <a:schemeClr val="accent6"/>
                </a:solidFill>
                <a:latin typeface="+mn-ea"/>
              </a:rPr>
              <a:t>  </a:t>
            </a:r>
            <a:r>
              <a:rPr lang="zh-CN" altLang="en-US" sz="2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其他常用的范数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8">
                <a:extLst>
                  <a:ext uri="{FF2B5EF4-FFF2-40B4-BE49-F238E27FC236}">
                    <a16:creationId xmlns:a16="http://schemas.microsoft.com/office/drawing/2014/main" id="{0145ACA6-78A9-4DB4-BF55-33FE7CF12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427" y="2016024"/>
                <a:ext cx="6667121" cy="1074653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30000"/>
                  </a:spcBef>
                  <a:buSzTx/>
                  <a:buFontTx/>
                  <a:buNone/>
                </a:pPr>
                <a:r>
                  <a:rPr lang="zh-CN" altLang="en-US" sz="2400" b="1" dirty="0">
                    <a:latin typeface="+mn-ea"/>
                    <a:ea typeface="+mn-ea"/>
                  </a:rPr>
                  <a:t>设矩阵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  <a:ea typeface="+mn-ea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/>
                                    <a:ea typeface="+mn-ea"/>
                                  </a:rPr>
                                  <m:t>𝒊𝒋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latin typeface="Cambria Math"/>
                            <a:ea typeface="+mn-ea"/>
                          </a:rPr>
                          <m:t>𝒏𝒏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  <a:ea typeface="+mn-ea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  <a:ea typeface="+mn-ea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/>
                            <a:ea typeface="+mn-ea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/>
                            <a:ea typeface="+mn-ea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  <a:ea typeface="+mn-ea"/>
                      </a:rPr>
                      <m:t>‖</m:t>
                    </m:r>
                    <m:r>
                      <a:rPr lang="en-US" altLang="zh-CN" sz="2400" b="1" i="1" dirty="0" smtClean="0"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400" b="1" i="1" dirty="0" smtClean="0">
                        <a:latin typeface="Cambria Math"/>
                        <a:ea typeface="+mn-ea"/>
                      </a:rPr>
                      <m:t>‖</m:t>
                    </m:r>
                  </m:oMath>
                </a14:m>
                <a:r>
                  <a:rPr lang="zh-CN" altLang="en-US" sz="2400" b="1" dirty="0"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/>
                            <a:ea typeface="+mn-ea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/>
                            <a:ea typeface="+mn-ea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+mn-ea"/>
                    <a:ea typeface="+mn-ea"/>
                  </a:rPr>
                  <a:t>上的向量范数</a:t>
                </a:r>
                <a:r>
                  <a:rPr lang="en-US" altLang="zh-CN" sz="2400" b="1" dirty="0">
                    <a:latin typeface="+mn-ea"/>
                    <a:ea typeface="+mn-ea"/>
                  </a:rPr>
                  <a:t>.  </a:t>
                </a:r>
                <a:r>
                  <a:rPr lang="zh-CN" altLang="en-US" sz="2400" b="1" dirty="0">
                    <a:latin typeface="+mn-ea"/>
                    <a:ea typeface="+mn-ea"/>
                  </a:rPr>
                  <a:t>则</a:t>
                </a:r>
              </a:p>
            </p:txBody>
          </p:sp>
        </mc:Choice>
        <mc:Fallback xmlns="">
          <p:sp>
            <p:nvSpPr>
              <p:cNvPr id="10" name="Rectangle 2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145ACA6-78A9-4DB4-BF55-33FE7CF12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427" y="2016024"/>
                <a:ext cx="6667121" cy="1074653"/>
              </a:xfrm>
              <a:prstGeom prst="rect">
                <a:avLst/>
              </a:prstGeom>
              <a:blipFill rotWithShape="1">
                <a:blip r:embed="rId3"/>
                <a:stretch>
                  <a:fillRect l="-1277" b="-11798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925771" y="3136543"/>
                <a:ext cx="2550185" cy="1008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3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𝜶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‖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𝜶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‖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‖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𝜶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‖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71" y="3136543"/>
                <a:ext cx="2550185" cy="10086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28">
                <a:extLst>
                  <a:ext uri="{FF2B5EF4-FFF2-40B4-BE49-F238E27FC236}">
                    <a16:creationId xmlns:a16="http://schemas.microsoft.com/office/drawing/2014/main" id="{0145ACA6-78A9-4DB4-BF55-33FE7CF12E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038" y="4283505"/>
                <a:ext cx="6667121" cy="978729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30000"/>
                  </a:spcBef>
                  <a:buSzTx/>
                  <a:buFontTx/>
                  <a:buNone/>
                </a:pPr>
                <a:r>
                  <a:rPr lang="zh-CN" altLang="en-US" sz="2400" b="1" dirty="0">
                    <a:latin typeface="+mn-ea"/>
                    <a:ea typeface="+mn-ea"/>
                  </a:rPr>
                  <a:t>是矩阵范数</a:t>
                </a:r>
                <a:r>
                  <a:rPr lang="en-US" altLang="zh-CN" sz="2400" b="1" dirty="0"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latin typeface="+mn-ea"/>
                    <a:ea typeface="+mn-ea"/>
                  </a:rPr>
                  <a:t>称之为由向量范数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‖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400" b="1" i="1" smtClean="0">
                        <a:latin typeface="Cambria Math"/>
                        <a:ea typeface="+mn-ea"/>
                      </a:rPr>
                      <m:t>‖</m:t>
                    </m:r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  <a:ea typeface="+mn-ea"/>
                  </a:rPr>
                  <a:t>诱导的矩阵范数</a:t>
                </a:r>
                <a:r>
                  <a:rPr lang="en-US" altLang="zh-CN" sz="2400" b="1" dirty="0"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Rectangle 2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145ACA6-78A9-4DB4-BF55-33FE7CF12E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3038" y="4283505"/>
                <a:ext cx="6667121" cy="978729"/>
              </a:xfrm>
              <a:prstGeom prst="rect">
                <a:avLst/>
              </a:prstGeom>
              <a:blipFill rotWithShape="1">
                <a:blip r:embed="rId5"/>
                <a:stretch>
                  <a:fillRect l="-1369" t="-617" b="-9259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6552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7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矩阵范数的等价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2382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 smtClean="0">
                                <a:latin typeface="Cambria Math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altLang="zh-CN" sz="2400" b="1" i="1" dirty="0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dirty="0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+mn-ea"/>
                  </a:rPr>
                  <a:t>上定义的两种矩阵范数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如果存在与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无关的正数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使得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则称范数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i="0" dirty="0">
                    <a:latin typeface="+mj-lt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等价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b="1" dirty="0">
                    <a:latin typeface="Cambria" pitchFamily="18" charset="0"/>
                    <a:ea typeface="Cambria" pitchFamily="18" charset="0"/>
                  </a:rPr>
                  <a:t>equivalent</a:t>
                </a:r>
                <a:r>
                  <a:rPr lang="en-US" altLang="zh-CN" sz="2400" b="1" dirty="0">
                    <a:latin typeface="+mn-ea"/>
                  </a:rPr>
                  <a:t>).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2382191"/>
              </a:xfrm>
              <a:prstGeom prst="rect">
                <a:avLst/>
              </a:prstGeom>
              <a:blipFill rotWithShape="1">
                <a:blip r:embed="rId2"/>
                <a:stretch>
                  <a:fillRect l="-1613" t="-767" b="-33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388" y="4083994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+mn-ea"/>
                  </a:rPr>
                  <a:t>上的任意两个矩阵范数都是等价的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388" y="4083994"/>
                <a:ext cx="7561263" cy="1052596"/>
              </a:xfrm>
              <a:prstGeom prst="rect">
                <a:avLst/>
              </a:prstGeom>
              <a:blipFill rotWithShape="1">
                <a:blip r:embed="rId3"/>
                <a:stretch>
                  <a:fillRect l="-1613" t="-1734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62" y="5174440"/>
            <a:ext cx="7561263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zh-CN" altLang="en-US" sz="2400" b="1" dirty="0">
                <a:latin typeface="+mn-ea"/>
              </a:rPr>
              <a:t>证明</a:t>
            </a:r>
            <a:r>
              <a:rPr lang="en-US" altLang="zh-CN" sz="2400" b="1" dirty="0">
                <a:latin typeface="+mn-ea"/>
              </a:rPr>
              <a:t>: </a:t>
            </a:r>
            <a:r>
              <a:rPr lang="zh-CN" altLang="en-US" sz="2400" b="1" dirty="0">
                <a:latin typeface="+mn-ea"/>
              </a:rPr>
              <a:t>略</a:t>
            </a:r>
            <a:r>
              <a:rPr lang="en-US" altLang="zh-CN" sz="2400" b="1" dirty="0">
                <a:latin typeface="+mn-ea"/>
              </a:rPr>
              <a:t>.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518010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598526-04A8-48CB-AA1E-CA813439A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矩阵范数与向量范数的相容性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2382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𝜶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如果向量范数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‖</m:t>
                    </m:r>
                    <m:r>
                      <a:rPr lang="en-US" altLang="zh-CN" sz="2400" b="1" i="1" smtClean="0">
                        <a:latin typeface="Cambria Math"/>
                      </a:rPr>
                      <m:t>𝜶</m:t>
                    </m:r>
                    <m:r>
                      <a:rPr lang="en-US" altLang="zh-CN" sz="2400" b="1" i="1" smtClean="0">
                        <a:latin typeface="Cambria Math"/>
                      </a:rPr>
                      <m:t>‖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与矩阵范数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满足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𝜶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𝒎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/>
                        </a:rPr>
                        <m:t>‖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𝜶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‖</m:t>
                      </m:r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则称矩阵范数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latin typeface="+mn-ea"/>
                  </a:rPr>
                  <a:t>与向量范数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‖</m:t>
                    </m:r>
                    <m:r>
                      <a:rPr lang="en-US" altLang="zh-CN" sz="2400" b="1" i="1" smtClean="0">
                        <a:latin typeface="Cambria Math"/>
                      </a:rPr>
                      <m:t>𝜶</m:t>
                    </m:r>
                    <m:r>
                      <a:rPr lang="en-US" altLang="zh-CN" sz="2400" b="1" i="1" smtClean="0">
                        <a:latin typeface="Cambria Math"/>
                      </a:rPr>
                      <m:t>‖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是相容的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2382191"/>
              </a:xfrm>
              <a:prstGeom prst="rect">
                <a:avLst/>
              </a:prstGeom>
              <a:blipFill rotWithShape="1">
                <a:blip r:embed="rId2"/>
                <a:stretch>
                  <a:fillRect l="-1613" t="-767" b="-33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52531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">
      <a:dk1>
        <a:srgbClr val="1C1C1C"/>
      </a:dk1>
      <a:lt1>
        <a:srgbClr val="FFFFFF"/>
      </a:lt1>
      <a:dk2>
        <a:srgbClr val="1C1C1C"/>
      </a:dk2>
      <a:lt2>
        <a:srgbClr val="FFFFFF"/>
      </a:lt2>
      <a:accent1>
        <a:srgbClr val="1C4272"/>
      </a:accent1>
      <a:accent2>
        <a:srgbClr val="1C77C3"/>
      </a:accent2>
      <a:accent3>
        <a:srgbClr val="39A9DB"/>
      </a:accent3>
      <a:accent4>
        <a:srgbClr val="40BCD8"/>
      </a:accent4>
      <a:accent5>
        <a:srgbClr val="F39237"/>
      </a:accent5>
      <a:accent6>
        <a:srgbClr val="D63230"/>
      </a:accent6>
      <a:hlink>
        <a:srgbClr val="0563C1"/>
      </a:hlink>
      <a:folHlink>
        <a:srgbClr val="954F72"/>
      </a:folHlink>
    </a:clrScheme>
    <a:fontScheme name="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678</Words>
  <Application>Microsoft Office PowerPoint</Application>
  <PresentationFormat>宽屏</PresentationFormat>
  <Paragraphs>81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华文楷体</vt:lpstr>
      <vt:lpstr>宋体</vt:lpstr>
      <vt:lpstr>微软雅黑</vt:lpstr>
      <vt:lpstr>Arial</vt:lpstr>
      <vt:lpstr>Cambria</vt:lpstr>
      <vt:lpstr>Cambria Math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Alyfant</dc:creator>
  <cp:lastModifiedBy>XiaZaiMa.COM</cp:lastModifiedBy>
  <cp:revision>189</cp:revision>
  <dcterms:created xsi:type="dcterms:W3CDTF">2019-05-01T08:28:28Z</dcterms:created>
  <dcterms:modified xsi:type="dcterms:W3CDTF">2021-12-08T08:50:28Z</dcterms:modified>
</cp:coreProperties>
</file>