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07" r:id="rId3"/>
    <p:sldId id="316" r:id="rId4"/>
    <p:sldId id="305" r:id="rId5"/>
    <p:sldId id="306" r:id="rId6"/>
    <p:sldId id="317" r:id="rId7"/>
    <p:sldId id="318" r:id="rId8"/>
    <p:sldId id="320" r:id="rId9"/>
    <p:sldId id="321" r:id="rId10"/>
    <p:sldId id="319" r:id="rId11"/>
    <p:sldId id="311" r:id="rId12"/>
    <p:sldId id="322" r:id="rId13"/>
    <p:sldId id="323" r:id="rId14"/>
    <p:sldId id="1580" r:id="rId15"/>
    <p:sldId id="1582" r:id="rId16"/>
    <p:sldId id="324" r:id="rId17"/>
    <p:sldId id="325" r:id="rId18"/>
    <p:sldId id="326" r:id="rId19"/>
    <p:sldId id="330" r:id="rId20"/>
    <p:sldId id="331" r:id="rId21"/>
    <p:sldId id="332" r:id="rId22"/>
    <p:sldId id="25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8" y="609600"/>
            <a:ext cx="11387666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68" y="1905002"/>
            <a:ext cx="11387666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4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3052234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679311-B2B1-4D91-A8AA-D2431F15CB5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59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2020/12/3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81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50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5.png"/><Relationship Id="rId18" Type="http://schemas.openxmlformats.org/officeDocument/2006/relationships/image" Target="../media/image56.png"/><Relationship Id="rId3" Type="http://schemas.openxmlformats.org/officeDocument/2006/relationships/image" Target="../media/image53.png"/><Relationship Id="rId7" Type="http://schemas.openxmlformats.org/officeDocument/2006/relationships/image" Target="../media/image12.wmf"/><Relationship Id="rId12" Type="http://schemas.openxmlformats.org/officeDocument/2006/relationships/image" Target="../media/image13.wmf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image" Target="../media/image5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12.wmf"/><Relationship Id="rId15" Type="http://schemas.openxmlformats.org/officeDocument/2006/relationships/image" Target="../media/image13.wmf"/><Relationship Id="rId19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0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00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1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矩阵序列与矩阵级数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171564" y="3493512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1458721"/>
                <a:ext cx="7561263" cy="14957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∈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‖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‖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的任何一种矩阵范数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𝝆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‖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‖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1458721"/>
                <a:ext cx="7561263" cy="1495794"/>
              </a:xfrm>
              <a:prstGeom prst="rect">
                <a:avLst/>
              </a:prstGeom>
              <a:blipFill>
                <a:blip r:embed="rId2"/>
                <a:stretch>
                  <a:fillRect l="-1612" t="-12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888" y="4253654"/>
                <a:ext cx="7561263" cy="19389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推论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∈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‖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‖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的任何一种矩阵范数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若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为收敛矩阵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888" y="4253654"/>
                <a:ext cx="7561263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612" t="-943" b="-44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6"/>
              <p:cNvSpPr>
                <a:spLocks noChangeArrowheads="1"/>
              </p:cNvSpPr>
              <p:nvPr/>
            </p:nvSpPr>
            <p:spPr bwMode="auto">
              <a:xfrm>
                <a:off x="886459" y="2954515"/>
                <a:ext cx="6875462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𝝀𝜶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则根据</a:t>
                </a:r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𝝀𝜶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≤‖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‖‖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‖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459" y="2954515"/>
                <a:ext cx="6875462" cy="707886"/>
              </a:xfrm>
              <a:prstGeom prst="rect">
                <a:avLst/>
              </a:prstGeom>
              <a:blipFill>
                <a:blip r:embed="rId5"/>
                <a:stretch>
                  <a:fillRect l="-887" t="-5172" b="-86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886459" y="3673778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𝝆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≤‖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‖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459" y="3673778"/>
                <a:ext cx="687546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887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14925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714791" y="1494331"/>
            <a:ext cx="8252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2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判断下列矩阵是否收敛矩阵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1003905" y="3131258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解：由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𝟖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&lt;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为收敛矩阵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905" y="3131258"/>
                <a:ext cx="6875462" cy="400110"/>
              </a:xfrm>
              <a:prstGeom prst="rect">
                <a:avLst/>
              </a:prstGeom>
              <a:blipFill>
                <a:blip r:embed="rId3"/>
                <a:stretch>
                  <a:fillRect l="-975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611496" y="2076980"/>
                <a:ext cx="1992340" cy="906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496" y="2076980"/>
                <a:ext cx="1992340" cy="9062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66593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1416776"/>
                <a:ext cx="7561263" cy="2703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上的矩阵序列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称无穷和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矩阵级数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(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ambria" pitchFamily="18" charset="0"/>
                    <a:ea typeface="Cambria" pitchFamily="18" charset="0"/>
                  </a:rPr>
                  <a:t>matrix series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1416776"/>
                <a:ext cx="7561263" cy="2703882"/>
              </a:xfrm>
              <a:prstGeom prst="rect">
                <a:avLst/>
              </a:prstGeom>
              <a:blipFill rotWithShape="0">
                <a:blip r:embed="rId2"/>
                <a:stretch>
                  <a:fillRect l="-1612" t="-676" b="-2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025360" y="5461645"/>
            <a:ext cx="8665851" cy="963854"/>
            <a:chOff x="4455343" y="4519943"/>
            <a:chExt cx="8665851" cy="963854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8E0C11F-6794-4FFC-92F4-CE4389D1E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931" y="4756730"/>
              <a:ext cx="756126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361950">
                <a:lnSpc>
                  <a:spcPct val="120000"/>
                </a:lnSpc>
              </a:pPr>
              <a:r>
                <a:rPr lang="zh-CN" altLang="en-US" sz="2400" b="1" dirty="0">
                  <a:latin typeface="+mn-ea"/>
                </a:rPr>
                <a:t>称之为矩阵级数的</a:t>
              </a:r>
              <a:r>
                <a:rPr lang="zh-CN" altLang="en-US" sz="2400" b="1" dirty="0">
                  <a:solidFill>
                    <a:srgbClr val="00B0F0"/>
                  </a:solidFill>
                  <a:latin typeface="+mn-ea"/>
                </a:rPr>
                <a:t>部分和</a:t>
              </a:r>
              <a:r>
                <a:rPr lang="en-US" altLang="zh-CN" sz="2400" b="1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4455343" y="4519943"/>
                  <a:ext cx="1593450" cy="9638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/>
                              </a:rPr>
                              <m:t>𝑵</m:t>
                            </m:r>
                          </m:sub>
                        </m:sSub>
                        <m:r>
                          <a:rPr lang="en-US" altLang="zh-CN" sz="2000" b="1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000" b="1" i="1">
                                <a:latin typeface="Cambria Math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sz="2000" b="1" i="1"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/>
                                  </a:rPr>
                                  <m:t>𝒌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43" y="4519943"/>
                  <a:ext cx="1593450" cy="9638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446818" y="4168011"/>
                <a:ext cx="5441811" cy="1099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18" y="4168011"/>
                <a:ext cx="5441811" cy="10990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号 6"/>
          <p:cNvSpPr/>
          <p:nvPr/>
        </p:nvSpPr>
        <p:spPr>
          <a:xfrm rot="16200000">
            <a:off x="4266689" y="3648183"/>
            <a:ext cx="199643" cy="2769169"/>
          </a:xfrm>
          <a:prstGeom prst="leftBrace">
            <a:avLst>
              <a:gd name="adj1" fmla="val 8333"/>
              <a:gd name="adj2" fmla="val 50435"/>
            </a:avLst>
          </a:prstGeom>
          <a:ln w="25400" cap="rnd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105092" y="5164658"/>
                <a:ext cx="522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092" y="5164658"/>
                <a:ext cx="52283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77457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1416776"/>
                <a:ext cx="7561263" cy="1941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>
                    <a:latin typeface="+mn-ea"/>
                  </a:rPr>
                  <a:t>的部分和序列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𝑵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收敛，则称矩阵级数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收敛的</a:t>
                </a:r>
                <a:r>
                  <a:rPr lang="zh-CN" altLang="en-US" sz="2400" b="1" dirty="0">
                    <a:latin typeface="+mn-ea"/>
                  </a:rPr>
                  <a:t>；不收敛的矩阵级数则为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发散的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1416776"/>
                <a:ext cx="7561263" cy="1941429"/>
              </a:xfrm>
              <a:prstGeom prst="rect">
                <a:avLst/>
              </a:prstGeom>
              <a:blipFill rotWithShape="1">
                <a:blip r:embed="rId2"/>
                <a:stretch>
                  <a:fillRect l="-1612" t="-2508" b="-213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935" y="3351714"/>
                <a:ext cx="7561263" cy="2188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若矩阵级数的每一个位置元所成级数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𝒊𝒋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是绝对收敛的，则称矩阵级数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绝对收敛的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6935" y="3351714"/>
                <a:ext cx="7561263" cy="2188035"/>
              </a:xfrm>
              <a:prstGeom prst="rect">
                <a:avLst/>
              </a:prstGeom>
              <a:blipFill rotWithShape="1">
                <a:blip r:embed="rId3"/>
                <a:stretch>
                  <a:fillRect t="-557" b="-389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96151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81579" y="2783516"/>
                <a:ext cx="6761086" cy="1880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CN" sz="2000" b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000" b="0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000" b="0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 b="0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 dirty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n-US" altLang="zh-CN" sz="2000" b="0" i="1" dirty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altLang="zh-CN" sz="2000" b="0" dirty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dirty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dirty="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2000" i="1" dirty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000" b="0" dirty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 b="0" i="1" dirty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altLang="zh-CN" sz="2000" b="0" dirty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dirty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000" i="1" dirty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n-US" altLang="zh-CN" sz="2000" b="0" i="1" dirty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altLang="zh-CN" sz="2000" b="0" dirty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1" dirty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n-US" altLang="zh-CN" sz="2000" i="1" dirty="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00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 b="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US" altLang="zh-CN" sz="2000" b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e>
                                        </m:rad>
                                        <m:r>
                                          <a:rPr lang="en-US" altLang="zh-CN" sz="2000" b="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00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 b="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US" altLang="zh-CN" sz="2000" b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rad>
                                        <m:r>
                                          <a:rPr lang="en-US" altLang="zh-CN" sz="2000" b="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00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 b="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</m:e>
                                        </m:rad>
                                      </m:e>
                                    </m:d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579" y="2783516"/>
                <a:ext cx="6761086" cy="1880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4FE33AC-A10A-4811-BA69-B69E8B9008FD}"/>
                  </a:ext>
                </a:extLst>
              </p:cNvPr>
              <p:cNvSpPr/>
              <p:nvPr/>
            </p:nvSpPr>
            <p:spPr>
              <a:xfrm>
                <a:off x="847077" y="402223"/>
                <a:ext cx="9078157" cy="2381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AU" altLang="zh-CN" sz="2800" b="1" dirty="0">
                    <a:solidFill>
                      <a:srgbClr val="006666"/>
                    </a:solidFill>
                    <a:latin typeface="+mn-ea"/>
                  </a:rPr>
                  <a:t>3 </a:t>
                </a:r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:endParaRPr lang="en-US" altLang="zh-CN" sz="28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8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b="1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sz="28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8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rad>
                                <m:r>
                                  <a:rPr lang="en-US" altLang="zh-CN" sz="28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8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rad>
                                <m:r>
                                  <a:rPr lang="en-US" altLang="zh-CN" sz="28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8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/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试讨论级数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的敛散性。</a:t>
                </a:r>
                <a:endParaRPr lang="en-US" altLang="zh-CN" sz="28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4FE33AC-A10A-4811-BA69-B69E8B900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77" y="402223"/>
                <a:ext cx="9078157" cy="2381293"/>
              </a:xfrm>
              <a:prstGeom prst="rect">
                <a:avLst/>
              </a:prstGeom>
              <a:blipFill>
                <a:blip r:embed="rId3"/>
                <a:stretch>
                  <a:fillRect l="-1410" t="-281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1E75CA4-A104-4C92-9681-51807CD31453}"/>
              </a:ext>
            </a:extLst>
          </p:cNvPr>
          <p:cNvSpPr/>
          <p:nvPr/>
        </p:nvSpPr>
        <p:spPr>
          <a:xfrm>
            <a:off x="847077" y="30596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solidFill>
                  <a:srgbClr val="006666"/>
                </a:solidFill>
                <a:latin typeface="+mn-ea"/>
              </a:rPr>
              <a:t>解：</a:t>
            </a:r>
            <a:endParaRPr lang="en-US" altLang="zh-CN" b="1" dirty="0">
              <a:solidFill>
                <a:srgbClr val="006666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3AD8BD-C744-4879-9F13-B906834E4FD7}"/>
                  </a:ext>
                </a:extLst>
              </p:cNvPr>
              <p:cNvSpPr txBox="1"/>
              <p:nvPr/>
            </p:nvSpPr>
            <p:spPr bwMode="auto">
              <a:xfrm>
                <a:off x="679884" y="5576624"/>
                <a:ext cx="7762781" cy="1281376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CN" sz="240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rad>
                                    <m:r>
                                      <a:rPr lang="en-US" altLang="zh-CN" sz="240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rad>
                                    <m:r>
                                      <a:rPr lang="en-US" altLang="zh-CN" sz="240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rad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240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ctrlPr>
                            <a:rPr lang="en-US" altLang="zh-CN" sz="24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40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3AD8BD-C744-4879-9F13-B906834E4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884" y="5576624"/>
                <a:ext cx="7762781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algn="ctr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770D4D1-2379-441D-BA48-2F91A926E8ED}"/>
                  </a:ext>
                </a:extLst>
              </p:cNvPr>
              <p:cNvSpPr/>
              <p:nvPr/>
            </p:nvSpPr>
            <p:spPr>
              <a:xfrm>
                <a:off x="679884" y="4574377"/>
                <a:ext cx="3456587" cy="109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40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func>
                      <m:r>
                        <a:rPr lang="en-US" altLang="zh-CN" sz="240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40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770D4D1-2379-441D-BA48-2F91A926E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84" y="4574377"/>
                <a:ext cx="3456587" cy="1091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EE8E20-EBBA-4A02-8CF9-0D3C19791D13}"/>
                  </a:ext>
                </a:extLst>
              </p:cNvPr>
              <p:cNvSpPr/>
              <p:nvPr/>
            </p:nvSpPr>
            <p:spPr>
              <a:xfrm>
                <a:off x="4059243" y="4802487"/>
                <a:ext cx="3088089" cy="582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400" dirty="0">
                    <a:solidFill>
                      <a:srgbClr val="006666"/>
                    </a:solidFill>
                    <a:latin typeface="+mn-ea"/>
                  </a:rPr>
                  <a:t>故，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>
                    <a:solidFill>
                      <a:srgbClr val="006666"/>
                    </a:solidFill>
                    <a:latin typeface="+mn-ea"/>
                  </a:rPr>
                  <a:t>收敛，有</a:t>
                </a:r>
                <a:endParaRPr lang="en-US" altLang="zh-CN" sz="2400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3EE8E20-EBBA-4A02-8CF9-0D3C19791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243" y="4802487"/>
                <a:ext cx="3088089" cy="582019"/>
              </a:xfrm>
              <a:prstGeom prst="rect">
                <a:avLst/>
              </a:prstGeom>
              <a:blipFill>
                <a:blip r:embed="rId6"/>
                <a:stretch>
                  <a:fillRect l="-3162" t="-82105" r="-2174" b="-15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1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88490" y="3159169"/>
                <a:ext cx="8907261" cy="2504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i="1" dirty="0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b="0" i="1" dirty="0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CN" sz="2800" b="0" dirty="0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dirty="0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dirty="0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dirty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800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n-US" altLang="zh-CN" sz="28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altLang="zh-CN" sz="2800" b="0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2800" b="0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sz="2800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smtClean="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b="0" smtClean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800" b="0" i="1" smtClean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800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n-US" altLang="zh-CN" sz="28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altLang="zh-CN" sz="2800" b="0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2800" b="0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sz="2800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zh-CN" altLang="en-US" sz="2800" b="0" i="1" smtClean="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800" b="0" smtClean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800" b="0" i="1" smtClean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zh-CN" sz="2800" b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sz="2800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brk m:alnAt="23"/>
                                      </m:rPr>
                                      <a:rPr lang="en-US" altLang="zh-CN" sz="28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altLang="zh-CN" sz="2800" b="0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altLang="zh-CN" sz="2800" b="0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CN" sz="2800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smtClean="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800" b="0" i="1" smtClean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US" altLang="zh-CN" sz="2800" b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800" b="0" i="1" smtClean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US" altLang="zh-CN" sz="2800" b="0">
                                                <a:solidFill>
                                                  <a:srgbClr val="00666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+2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CN" sz="2800" b="0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2800" b="0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800" b="0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800" b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490" y="3159169"/>
                <a:ext cx="8907261" cy="2504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5370E71-EBFA-4130-80B8-FA348F0A9309}"/>
                  </a:ext>
                </a:extLst>
              </p:cNvPr>
              <p:cNvSpPr/>
              <p:nvPr/>
            </p:nvSpPr>
            <p:spPr>
              <a:xfrm>
                <a:off x="671744" y="348957"/>
                <a:ext cx="6096000" cy="273831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例</a:t>
                </a:r>
                <a:r>
                  <a:rPr lang="en-AU" altLang="zh-CN" sz="2800" b="1" dirty="0">
                    <a:solidFill>
                      <a:srgbClr val="006666"/>
                    </a:solidFill>
                    <a:latin typeface="+mn-ea"/>
                  </a:rPr>
                  <a:t>4 </a:t>
                </a:r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:endParaRPr lang="en-US" altLang="zh-CN" sz="28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8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b="1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8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b="1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8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CN" sz="2800" b="1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2800" b="1" i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800" b="1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+2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/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试讨论级数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8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b="1" dirty="0">
                    <a:solidFill>
                      <a:srgbClr val="006666"/>
                    </a:solidFill>
                    <a:latin typeface="+mn-ea"/>
                  </a:rPr>
                  <a:t>的敛散性。</a:t>
                </a:r>
                <a:endParaRPr lang="en-US" altLang="zh-CN" sz="28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5370E71-EBFA-4130-80B8-FA348F0A9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44" y="348957"/>
                <a:ext cx="6096000" cy="2738314"/>
              </a:xfrm>
              <a:prstGeom prst="rect">
                <a:avLst/>
              </a:prstGeom>
              <a:blipFill>
                <a:blip r:embed="rId3"/>
                <a:stretch>
                  <a:fillRect l="-2000" t="-2227" b="-3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EF28D696-1C0B-414E-9C3C-95EF8422A4FE}"/>
              </a:ext>
            </a:extLst>
          </p:cNvPr>
          <p:cNvSpPr/>
          <p:nvPr/>
        </p:nvSpPr>
        <p:spPr>
          <a:xfrm>
            <a:off x="671744" y="414985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06666"/>
                </a:solidFill>
                <a:latin typeface="+mn-ea"/>
              </a:rPr>
              <a:t>解：</a:t>
            </a:r>
            <a:endParaRPr lang="en-US" altLang="zh-CN" sz="2800" b="1" dirty="0">
              <a:solidFill>
                <a:srgbClr val="00666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152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1416776"/>
                <a:ext cx="7561263" cy="270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latin typeface="Cambria Math"/>
                          </a:rPr>
                          <m:t>𝒌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latin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>
                    <a:latin typeface="+mn-ea"/>
                  </a:rPr>
                  <a:t>绝对收敛的充要条件是正项级数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‖</m:t>
                              </m:r>
                              <m:r>
                                <a:rPr lang="en-US" altLang="zh-CN" sz="2400" b="1" i="1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/>
                            </a:rPr>
                            <m:t>‖</m:t>
                          </m:r>
                        </m:e>
                      </m:nary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收敛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‖⋅‖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上任一矩阵范数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1416776"/>
                <a:ext cx="7561263" cy="2705100"/>
              </a:xfrm>
              <a:prstGeom prst="rect">
                <a:avLst/>
              </a:prstGeom>
              <a:blipFill rotWithShape="1">
                <a:blip r:embed="rId2"/>
                <a:stretch>
                  <a:fillRect l="-1612" t="-1802" b="-2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923035" y="4210291"/>
            <a:ext cx="6875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证明：略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53304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矩阵幂级数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1416776"/>
                <a:ext cx="7561263" cy="27038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∈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ℂ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𝟎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 称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𝑬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矩阵幂级数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1416776"/>
                <a:ext cx="7561263" cy="2703882"/>
              </a:xfrm>
              <a:prstGeom prst="rect">
                <a:avLst/>
              </a:prstGeom>
              <a:blipFill rotWithShape="1">
                <a:blip r:embed="rId2"/>
                <a:stretch>
                  <a:fillRect l="-1612" t="-676" b="-2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55589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矩阵幂级数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03713" y="1416776"/>
            <a:ext cx="7561263" cy="1180855"/>
            <a:chOff x="703713" y="1416776"/>
            <a:chExt cx="7561263" cy="1180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8">
                  <a:extLst>
                    <a:ext uri="{FF2B5EF4-FFF2-40B4-BE49-F238E27FC236}">
                      <a16:creationId xmlns:a16="http://schemas.microsoft.com/office/drawing/2014/main" id="{88E0C11F-6794-4FFC-92F4-CE4389D1E3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3713" y="1416776"/>
                  <a:ext cx="7561263" cy="105259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2800" b="1" dirty="0">
                      <a:solidFill>
                        <a:schemeClr val="accent6"/>
                      </a:solidFill>
                      <a:latin typeface="+mn-ea"/>
                    </a:rPr>
                    <a:t>定理</a:t>
                  </a:r>
                  <a:endParaRPr lang="en-US" altLang="zh-CN" sz="2800" b="1" dirty="0">
                    <a:solidFill>
                      <a:schemeClr val="accent6"/>
                    </a:solidFill>
                    <a:latin typeface="+mn-ea"/>
                  </a:endParaRPr>
                </a:p>
                <a:p>
                  <a:pPr marL="361950">
                    <a:lnSpc>
                      <a:spcPct val="120000"/>
                    </a:lnSpc>
                  </a:pPr>
                  <a:r>
                    <a:rPr lang="zh-CN" altLang="en-US" sz="2400" b="1" dirty="0">
                      <a:latin typeface="+mn-ea"/>
                    </a:rPr>
                    <a:t>设幂级数          的收敛半径为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en-US" altLang="zh-CN" sz="2400" b="1" dirty="0">
                      <a:latin typeface="+mn-ea"/>
                    </a:rPr>
                    <a:t>, </a:t>
                  </a:r>
                  <a:r>
                    <a:rPr lang="zh-CN" altLang="en-US" sz="2400" b="1" dirty="0">
                      <a:latin typeface="+mn-ea"/>
                    </a:rPr>
                    <a:t>则</a:t>
                  </a:r>
                  <a:endParaRPr lang="en-US" altLang="zh-CN" sz="24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8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8E0C11F-6794-4FFC-92F4-CE4389D1E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3713" y="1416776"/>
                  <a:ext cx="7561263" cy="105259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612" t="-1734" b="-867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对象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03305745"/>
                    </p:ext>
                  </p:extLst>
                </p:nvPr>
              </p:nvGraphicFramePr>
              <p:xfrm>
                <a:off x="2406374" y="1805468"/>
                <a:ext cx="881062" cy="792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674" name="Equation" r:id="rId4" imgW="571320" imgH="495000" progId="Equation.DSMT4">
                        <p:embed/>
                      </p:oleObj>
                    </mc:Choice>
                    <mc:Fallback>
                      <p:oleObj name="Equation" r:id="rId4" imgW="571320" imgH="495000" progId="Equation.DSMT4">
                        <p:embed/>
                        <p:pic>
                          <p:nvPicPr>
                            <p:cNvPr id="0" name="对象 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6374" y="1805468"/>
                              <a:ext cx="881062" cy="792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" name="对象 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03305745"/>
                    </p:ext>
                  </p:extLst>
                </p:nvPr>
              </p:nvGraphicFramePr>
              <p:xfrm>
                <a:off x="2406374" y="1805468"/>
                <a:ext cx="881062" cy="79216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563" name="Equation" r:id="rId6" imgW="571320" imgH="495000" progId="Equation.DSMT4">
                        <p:embed/>
                      </p:oleObj>
                    </mc:Choice>
                    <mc:Fallback>
                      <p:oleObj name="Equation" r:id="rId6" imgW="571320" imgH="495000" progId="Equation.DSMT4">
                        <p:embed/>
                        <p:pic>
                          <p:nvPicPr>
                            <p:cNvPr id="0" name="对象 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6374" y="1805468"/>
                              <a:ext cx="881062" cy="7921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839335" y="3104000"/>
            <a:ext cx="7561263" cy="792162"/>
            <a:chOff x="856113" y="3976455"/>
            <a:chExt cx="7561263" cy="792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8">
                  <a:extLst>
                    <a:ext uri="{FF2B5EF4-FFF2-40B4-BE49-F238E27FC236}">
                      <a16:creationId xmlns:a16="http://schemas.microsoft.com/office/drawing/2014/main" id="{88E0C11F-6794-4FFC-92F4-CE4389D1E3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6113" y="4099016"/>
                  <a:ext cx="7561263" cy="5355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 dirty="0">
                      <a:latin typeface="+mn-ea"/>
                    </a:rPr>
                    <a:t>(ii) </a:t>
                  </a:r>
                  <a:r>
                    <a:rPr lang="zh-CN" altLang="en-US" sz="2400" b="1" dirty="0">
                      <a:latin typeface="+mn-ea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𝝆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&gt;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zh-CN" altLang="en-US" sz="2400" b="1" dirty="0">
                      <a:latin typeface="+mn-ea"/>
                    </a:rPr>
                    <a:t>时</a:t>
                  </a:r>
                  <a:r>
                    <a:rPr lang="en-US" altLang="zh-CN" sz="2400" b="1" dirty="0">
                      <a:latin typeface="+mn-ea"/>
                    </a:rPr>
                    <a:t>, </a:t>
                  </a:r>
                  <a:r>
                    <a:rPr lang="zh-CN" altLang="en-US" sz="2400" b="1" dirty="0">
                      <a:latin typeface="+mn-ea"/>
                    </a:rPr>
                    <a:t>矩阵幂级数           发散</a:t>
                  </a:r>
                  <a:r>
                    <a:rPr lang="en-US" altLang="zh-CN" sz="2400" b="1" dirty="0">
                      <a:latin typeface="+mn-ea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6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8E0C11F-6794-4FFC-92F4-CE4389D1E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6113" y="4099016"/>
                  <a:ext cx="7561263" cy="5355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290" t="-2273" b="-1818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对象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99518359"/>
                    </p:ext>
                  </p:extLst>
                </p:nvPr>
              </p:nvGraphicFramePr>
              <p:xfrm>
                <a:off x="5030555" y="3976455"/>
                <a:ext cx="939800" cy="7921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675" name="Equation" r:id="rId9" imgW="609480" imgH="495000" progId="Equation.DSMT4">
                        <p:embed/>
                      </p:oleObj>
                    </mc:Choice>
                    <mc:Fallback>
                      <p:oleObj name="Equation" r:id="rId9" imgW="609480" imgH="495000" progId="Equation.DSMT4">
                        <p:embed/>
                        <p:pic>
                          <p:nvPicPr>
                            <p:cNvPr id="0" name="对象 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30555" y="3976455"/>
                              <a:ext cx="939800" cy="7921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" name="对象 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29959762"/>
                    </p:ext>
                  </p:extLst>
                </p:nvPr>
              </p:nvGraphicFramePr>
              <p:xfrm>
                <a:off x="5030555" y="3976455"/>
                <a:ext cx="939800" cy="7921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564" name="Equation" r:id="rId11" imgW="609480" imgH="495000" progId="Equation.DSMT4">
                        <p:embed/>
                      </p:oleObj>
                    </mc:Choice>
                    <mc:Fallback>
                      <p:oleObj name="Equation" r:id="rId11" imgW="609480" imgH="495000" progId="Equation.DSMT4">
                        <p:embed/>
                        <p:pic>
                          <p:nvPicPr>
                            <p:cNvPr id="0" name="对象 2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30555" y="3976455"/>
                              <a:ext cx="939800" cy="7921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10" name="组合 9"/>
          <p:cNvGrpSpPr/>
          <p:nvPr/>
        </p:nvGrpSpPr>
        <p:grpSpPr>
          <a:xfrm>
            <a:off x="914836" y="2402242"/>
            <a:ext cx="7561263" cy="792162"/>
            <a:chOff x="856113" y="3048195"/>
            <a:chExt cx="7561263" cy="792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8">
                  <a:extLst>
                    <a:ext uri="{FF2B5EF4-FFF2-40B4-BE49-F238E27FC236}">
                      <a16:creationId xmlns:a16="http://schemas.microsoft.com/office/drawing/2014/main" id="{88E0C11F-6794-4FFC-92F4-CE4389D1E3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6113" y="3178520"/>
                  <a:ext cx="7561263" cy="4979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altLang="zh-CN" sz="2400" b="1" dirty="0">
                      <a:latin typeface="+mn-ea"/>
                    </a:rPr>
                    <a:t>(i) </a:t>
                  </a:r>
                  <a:r>
                    <a:rPr lang="zh-CN" altLang="en-US" sz="2400" b="1" dirty="0">
                      <a:latin typeface="+mn-ea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𝝆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&lt;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𝑹</m:t>
                      </m:r>
                    </m:oMath>
                  </a14:m>
                  <a:r>
                    <a:rPr lang="zh-CN" altLang="en-US" sz="2400" b="1" dirty="0">
                      <a:latin typeface="+mn-ea"/>
                    </a:rPr>
                    <a:t>时</a:t>
                  </a:r>
                  <a:r>
                    <a:rPr lang="en-US" altLang="zh-CN" sz="2400" b="1" dirty="0">
                      <a:latin typeface="+mn-ea"/>
                    </a:rPr>
                    <a:t>, </a:t>
                  </a:r>
                  <a:r>
                    <a:rPr lang="zh-CN" altLang="en-US" sz="2400" b="1" dirty="0">
                      <a:latin typeface="+mn-ea"/>
                    </a:rPr>
                    <a:t>矩阵幂级数           绝对收敛</a:t>
                  </a:r>
                  <a:r>
                    <a:rPr lang="en-US" altLang="zh-CN" sz="2400" b="1" dirty="0">
                      <a:latin typeface="+mn-ea"/>
                    </a:rPr>
                    <a:t>;</a:t>
                  </a:r>
                </a:p>
              </p:txBody>
            </p:sp>
          </mc:Choice>
          <mc:Fallback xmlns="">
            <p:sp>
              <p:nvSpPr>
                <p:cNvPr id="5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88E0C11F-6794-4FFC-92F4-CE4389D1E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6113" y="3178520"/>
                  <a:ext cx="7561263" cy="49795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210" t="-2439" b="-2682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对象 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17123437"/>
                    </p:ext>
                  </p:extLst>
                </p:nvPr>
              </p:nvGraphicFramePr>
              <p:xfrm>
                <a:off x="4951195" y="3048195"/>
                <a:ext cx="939800" cy="7921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676" name="Equation" r:id="rId14" imgW="609480" imgH="495000" progId="Equation.DSMT4">
                        <p:embed/>
                      </p:oleObj>
                    </mc:Choice>
                    <mc:Fallback>
                      <p:oleObj name="Equation" r:id="rId14" imgW="609480" imgH="495000" progId="Equation.DSMT4">
                        <p:embed/>
                        <p:pic>
                          <p:nvPicPr>
                            <p:cNvPr id="0" name="对象 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51195" y="3048195"/>
                              <a:ext cx="939800" cy="7921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对象 6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17123437"/>
                    </p:ext>
                  </p:extLst>
                </p:nvPr>
              </p:nvGraphicFramePr>
              <p:xfrm>
                <a:off x="4951195" y="3048195"/>
                <a:ext cx="939800" cy="7921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3565" name="Equation" r:id="rId16" imgW="609480" imgH="495000" progId="Equation.DSMT4">
                        <p:embed/>
                      </p:oleObj>
                    </mc:Choice>
                    <mc:Fallback>
                      <p:oleObj name="Equation" r:id="rId16" imgW="609480" imgH="495000" progId="Equation.DSMT4">
                        <p:embed/>
                        <p:pic>
                          <p:nvPicPr>
                            <p:cNvPr id="0" name="对象 3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51195" y="3048195"/>
                              <a:ext cx="939800" cy="7921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340674" y="4877078"/>
                <a:ext cx="2281394" cy="914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altLang="zh-CN" sz="2400" b="1" i="1">
                          <a:solidFill>
                            <a:srgbClr val="00B0F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B0F0"/>
                                  </a:solidFill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1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𝒌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rgbClr val="00B0F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674" y="4877078"/>
                <a:ext cx="2281394" cy="91409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6"/>
              <p:cNvSpPr>
                <a:spLocks noChangeArrowheads="1"/>
              </p:cNvSpPr>
              <p:nvPr/>
            </p:nvSpPr>
            <p:spPr bwMode="auto">
              <a:xfrm>
                <a:off x="914836" y="4280549"/>
                <a:ext cx="6875462" cy="410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19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注  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的收敛半径为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836" y="4280549"/>
                <a:ext cx="6875462" cy="410946"/>
              </a:xfrm>
              <a:prstGeom prst="rect">
                <a:avLst/>
              </a:prstGeom>
              <a:blipFill>
                <a:blip r:embed="rId20"/>
                <a:stretch>
                  <a:fillRect l="-887" t="-114706" b="-177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79148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79585" y="926672"/>
                <a:ext cx="6096000" cy="20207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例</m:t>
                    </m:r>
                  </m:oMath>
                </a14:m>
                <a:r>
                  <a:rPr lang="en-AU" altLang="zh-CN" sz="2400" b="1" dirty="0">
                    <a:solidFill>
                      <a:srgbClr val="006666"/>
                    </a:solidFill>
                    <a:latin typeface="+mn-ea"/>
                  </a:rPr>
                  <a:t>5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 试判断矩阵幂级数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sup>
                                  <m:r>
                                    <a:rPr lang="en-US" altLang="zh-CN" sz="2400" b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的敛散性。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" y="926672"/>
                <a:ext cx="6096000" cy="2020746"/>
              </a:xfrm>
              <a:prstGeom prst="rect">
                <a:avLst/>
              </a:prstGeom>
              <a:blipFill>
                <a:blip r:embed="rId2"/>
                <a:stretch>
                  <a:fillRect l="-1600" b="-5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46911" y="3283073"/>
                <a:ext cx="6096000" cy="11555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解：若令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11" y="3283073"/>
                <a:ext cx="6096000" cy="1155509"/>
              </a:xfrm>
              <a:prstGeom prst="rect">
                <a:avLst/>
              </a:prstGeom>
              <a:blipFill>
                <a:blip r:embed="rId3"/>
                <a:stretch>
                  <a:fillRect l="-1600" t="-4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983161" y="3644903"/>
                <a:ext cx="1919500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61" y="3644903"/>
                <a:ext cx="1919500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79585" y="5136067"/>
                <a:ext cx="7756482" cy="484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的收敛半径为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，所以，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收敛。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85" y="5136067"/>
                <a:ext cx="7756482" cy="484813"/>
              </a:xfrm>
              <a:prstGeom prst="rect">
                <a:avLst/>
              </a:prstGeom>
              <a:blipFill>
                <a:blip r:embed="rId5"/>
                <a:stretch>
                  <a:fillRect l="-1258" t="-6329" r="-236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00702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 其中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94" t="-1744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2103" y="4356012"/>
                <a:ext cx="6096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称由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 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𝒌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𝟏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𝟐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,⋯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) </a:t>
                </a:r>
                <a:r>
                  <a:rPr lang="zh-CN" altLang="en-US" sz="2400" b="1" dirty="0">
                    <a:latin typeface="+mn-ea"/>
                  </a:rPr>
                  <a:t>排成的序列为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矩阵序列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dirty="0">
                    <a:latin typeface="Cambria" pitchFamily="18" charset="0"/>
                    <a:ea typeface="Cambria" pitchFamily="18" charset="0"/>
                  </a:rPr>
                  <a:t>matrix sequence</a:t>
                </a:r>
                <a:r>
                  <a:rPr lang="en-US" altLang="zh-CN" sz="2400" b="1" dirty="0">
                    <a:latin typeface="+mn-ea"/>
                  </a:rPr>
                  <a:t>)</a:t>
                </a:r>
                <a:r>
                  <a:rPr lang="zh-CN" altLang="en-US" sz="2400" b="1" dirty="0">
                    <a:latin typeface="+mn-ea"/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3" y="4356012"/>
                <a:ext cx="6096000" cy="978729"/>
              </a:xfrm>
              <a:prstGeom prst="rect">
                <a:avLst/>
              </a:prstGeom>
              <a:blipFill rotWithShape="0">
                <a:blip r:embed="rId3"/>
                <a:stretch>
                  <a:fillRect t="-125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81424" y="2459451"/>
                <a:ext cx="3416896" cy="1622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𝟏𝟏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𝟏𝟐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b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𝟐𝟏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𝟐𝟐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b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000" b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b="1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000" b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b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24" y="2459451"/>
                <a:ext cx="3416896" cy="1622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834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49924" y="883863"/>
                <a:ext cx="6096000" cy="220541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defRPr/>
                </a:pPr>
                <a:r>
                  <a:rPr lang="zh-CN" altLang="en-US" sz="2400" kern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定义</a:t>
                </a:r>
                <a:r>
                  <a:rPr lang="zh-CN" altLang="en-US" sz="2400" kern="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,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的幂级数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400" b="1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称为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Neumann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级数。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4" y="883863"/>
                <a:ext cx="6096000" cy="2205412"/>
              </a:xfrm>
              <a:prstGeom prst="rect">
                <a:avLst/>
              </a:prstGeom>
              <a:blipFill>
                <a:blip r:embed="rId2"/>
                <a:stretch>
                  <a:fillRect l="-1500" t="-2210" b="-5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49924" y="3721602"/>
                <a:ext cx="8373207" cy="183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400" kern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定理</a:t>
                </a:r>
                <a:r>
                  <a:rPr lang="zh-CN" altLang="en-US" sz="2400" kern="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  </a:t>
                </a:r>
                <a:r>
                  <a:rPr lang="en-US" altLang="zh-CN" sz="2400" kern="0" dirty="0">
                    <a:solidFill>
                      <a:srgbClr val="00B0F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Neumann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级数收敛</a:t>
                </a:r>
                <a14:m>
                  <m:oMath xmlns:m="http://schemas.openxmlformats.org/officeDocument/2006/math">
                    <m:r>
                      <a:rPr lang="zh-CN" altLang="en-US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.</a:t>
                </a:r>
              </a:p>
              <a:p>
                <a:pPr lvl="0">
                  <a:defRPr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时，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1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1" i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b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400" b="1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1" dirty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+⋯=</m:t>
                      </m:r>
                      <m:sSup>
                        <m:sSupPr>
                          <m:ctrlPr>
                            <a:rPr lang="en-US" altLang="zh-CN" sz="2400" b="1" i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b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dirty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dirty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4" y="3721602"/>
                <a:ext cx="8373207" cy="1838324"/>
              </a:xfrm>
              <a:prstGeom prst="rect">
                <a:avLst/>
              </a:prstGeom>
              <a:blipFill>
                <a:blip r:embed="rId3"/>
                <a:stretch>
                  <a:fillRect l="-1092" t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51360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21324" y="762325"/>
                <a:ext cx="9164514" cy="1304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zh-CN" altLang="en-US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例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</a:rPr>
                  <a:t>6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试判断矩阵幂级数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的敛散性，其中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24" y="762325"/>
                <a:ext cx="9164514" cy="13043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19091" y="2665133"/>
                <a:ext cx="9776188" cy="484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解：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=0.9&lt;1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，所以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b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</a:rPr>
                  <a:t>收敛，且和为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b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4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1" dirty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91" y="2665133"/>
                <a:ext cx="9776188" cy="484813"/>
              </a:xfrm>
              <a:prstGeom prst="rect">
                <a:avLst/>
              </a:prstGeom>
              <a:blipFill>
                <a:blip r:embed="rId3"/>
                <a:stretch>
                  <a:fillRect l="-998" t="-6250" b="-2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50076" y="3397101"/>
                <a:ext cx="7707009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altLang="zh-CN" sz="24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6" y="3397101"/>
                <a:ext cx="7707009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85166" y="4602695"/>
                <a:ext cx="5287986" cy="1264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1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2800" b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166" y="4602695"/>
                <a:ext cx="5287986" cy="1264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42850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𝒌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𝟐</m:t>
                    </m:r>
                    <m:r>
                      <a:rPr lang="en-US" altLang="zh-CN" sz="2400" b="1" i="1" smtClean="0">
                        <a:latin typeface="Cambria Math"/>
                      </a:rPr>
                      <m:t>,⋯,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 其中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103" y="1307719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94" t="-1744" b="-93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81424" y="2412153"/>
                <a:ext cx="3378489" cy="1610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b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b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000" b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b="0">
                                    <a:latin typeface="Cambria Math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sz="2000" b="0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b="0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b="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24" y="2412153"/>
                <a:ext cx="3378489" cy="1610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12103" y="4713411"/>
                <a:ext cx="6096000" cy="557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则称矩阵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序列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收敛于矩阵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 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3" y="4713411"/>
                <a:ext cx="6096000" cy="557332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712103" y="4024926"/>
            <a:ext cx="6681060" cy="680123"/>
            <a:chOff x="712103" y="4024926"/>
            <a:chExt cx="6681060" cy="680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712103" y="4024926"/>
                  <a:ext cx="6096000" cy="680123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marL="361950">
                    <a:lnSpc>
                      <a:spcPct val="120000"/>
                    </a:lnSpc>
                  </a:pPr>
                  <a:r>
                    <a:rPr lang="zh-CN" altLang="en-US" sz="2400" b="1" dirty="0">
                      <a:latin typeface="+mn-ea"/>
                    </a:rPr>
                    <a:t>若当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𝒌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→∞</m:t>
                      </m:r>
                    </m:oMath>
                  </a14:m>
                  <a:r>
                    <a:rPr lang="zh-CN" altLang="en-US" sz="2400" b="1" dirty="0">
                      <a:latin typeface="+mn-ea"/>
                    </a:rPr>
                    <a:t>时</a:t>
                  </a:r>
                  <a:r>
                    <a:rPr lang="en-US" altLang="zh-CN" sz="2400" b="1" dirty="0">
                      <a:latin typeface="+mn-ea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{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𝒊𝒋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  <m:r>
                        <a:rPr lang="en-US" altLang="zh-CN" sz="2400" b="1" i="1" smtClean="0">
                          <a:latin typeface="Cambria Math"/>
                        </a:rPr>
                        <m:t>}</m:t>
                      </m:r>
                    </m:oMath>
                  </a14:m>
                  <a:r>
                    <a:rPr lang="zh-CN" altLang="en-US" sz="2400" b="1" dirty="0">
                      <a:latin typeface="+mn-ea"/>
                    </a:rPr>
                    <a:t>都收敛</a:t>
                  </a:r>
                  <a:r>
                    <a:rPr lang="en-US" altLang="zh-CN" sz="2400" b="1" dirty="0">
                      <a:latin typeface="+mn-ea"/>
                    </a:rPr>
                    <a:t>, </a:t>
                  </a:r>
                  <a:r>
                    <a:rPr lang="zh-CN" altLang="en-US" sz="2400" b="1" dirty="0">
                      <a:latin typeface="+mn-ea"/>
                    </a:rPr>
                    <a:t>且</a:t>
                  </a: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103" y="4024926"/>
                  <a:ext cx="6096000" cy="68012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/>
                <p:cNvSpPr/>
                <p:nvPr/>
              </p:nvSpPr>
              <p:spPr>
                <a:xfrm>
                  <a:off x="5230583" y="4047174"/>
                  <a:ext cx="2162580" cy="648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𝒊𝒋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</m:d>
                              </m:sup>
                            </m:sSubSup>
                          </m:e>
                        </m:func>
                        <m:r>
                          <a:rPr lang="en-US" altLang="zh-CN" sz="24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" name="矩形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583" y="4047174"/>
                  <a:ext cx="2162580" cy="6485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79979" y="5427479"/>
                <a:ext cx="3319498" cy="942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zh-CN" altLang="en-US" sz="2400" b="1" dirty="0">
                    <a:latin typeface="+mn-ea"/>
                  </a:rPr>
                  <a:t>记为</a:t>
                </a:r>
                <a14:m>
                  <m:oMath xmlns:m="http://schemas.openxmlformats.org/officeDocument/2006/math">
                    <m:r>
                      <a:rPr lang="en-AU" altLang="zh-CN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AU" altLang="zh-CN" sz="2400" b="1" i="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zh-CN" altLang="en-US" sz="24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4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𝐥𝐢𝐦</m:t>
                        </m:r>
                      </m:e>
                      <m:lim>
                        <m: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zh-CN" alt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zh-CN" altLang="en-US" sz="24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zh-CN" alt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79" y="5427479"/>
                <a:ext cx="3319498" cy="942181"/>
              </a:xfrm>
              <a:prstGeom prst="rect">
                <a:avLst/>
              </a:prstGeom>
              <a:blipFill>
                <a:blip r:embed="rId7"/>
                <a:stretch>
                  <a:fillRect l="-2752" t="-5161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28837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104000" y="3371059"/>
            <a:ext cx="59292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解：对各位置元求极限，得到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72846" y="1191346"/>
            <a:ext cx="8252746" cy="1517980"/>
            <a:chOff x="672846" y="1191346"/>
            <a:chExt cx="8252746" cy="1517980"/>
          </a:xfrm>
        </p:grpSpPr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672846" y="1770215"/>
              <a:ext cx="8252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rPr>
                <a:t>例</a:t>
              </a:r>
              <a:r>
                <a: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rPr>
                <a:t>1  </a:t>
              </a:r>
              <a:r>
                <a: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rPr>
                <a:t>设矩阵序列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2913209" y="1191346"/>
                  <a:ext cx="3213637" cy="1517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zh-CN" altLang="en-US" sz="2000" b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2000" b="0" i="1">
                                          <a:latin typeface="Cambria Math"/>
                                        </a:rPr>
                                        <m:t>𝑘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0" i="1">
                                          <a:latin typeface="Cambria Math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b="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000" b="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CN" altLang="en-US" sz="2000" b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zh-CN" altLang="en-US" sz="2000" b="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sz="2000" b="0" i="1">
                                          <a:latin typeface="Cambria Math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b="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000" b="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CN" altLang="en-US" sz="2000" b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zh-CN" altLang="en-US" sz="2000" b="0" i="1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000" b="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zh-CN" altLang="en-US" sz="2000" b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 b="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2000" b="0" i="1"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sz="2000" b="0" i="1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zh-CN" altLang="en-US" sz="2000" b="0" i="1">
                                      <a:latin typeface="Cambria Math"/>
                                    </a:rPr>
                                    <m:t>𝑐𝑜𝑠</m:t>
                                  </m:r>
                                  <m:f>
                                    <m:f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0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b="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000" b="0" i="1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209" y="1191346"/>
                  <a:ext cx="3213637" cy="151798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1104000" y="2695030"/>
            <a:ext cx="6875462" cy="512669"/>
            <a:chOff x="1104000" y="2695030"/>
            <a:chExt cx="6875462" cy="51266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1104000" y="2695030"/>
              <a:ext cx="6875462" cy="405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rPr>
                <a:t>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445819" y="2712948"/>
                  <a:ext cx="1115434" cy="4947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000" b="1" i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sz="2000" b="1" i="1">
                                <a:latin typeface="Cambria Math"/>
                              </a:rPr>
                              <m:t>𝒌</m:t>
                            </m:r>
                            <m:r>
                              <a:rPr lang="zh-CN" altLang="en-US" sz="2000" b="1"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1" i="1">
                                <a:latin typeface="Cambria Math"/>
                              </a:rPr>
                              <m:t>𝑨</m:t>
                            </m:r>
                          </m:e>
                          <m:sub>
                            <m:r>
                              <a:rPr lang="zh-CN" altLang="en-US" sz="2000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 sz="2000" b="1" i="1"/>
                          <m:t> 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5819" y="2712948"/>
                  <a:ext cx="1115434" cy="49475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537253" y="5592688"/>
                <a:ext cx="2261966" cy="927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 i="0"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000" b="1" i="1"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000" b="1" i="0">
                              <a:latin typeface="Cambria Math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zh-CN" altLang="en-US" sz="2000" b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𝒆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 sz="2000" b="1" i="1"/>
                        <m:t> 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253" y="5592688"/>
                <a:ext cx="2261966" cy="92724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70568" y="4845602"/>
                <a:ext cx="2122504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 i="0"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000" b="1" i="1"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000" b="1">
                              <a:latin typeface="Cambria Math"/>
                            </a:rPr>
                            <m:t>→∞</m:t>
                          </m:r>
                        </m:lim>
                      </m:limLow>
                      <m:r>
                        <a:rPr lang="zh-CN" altLang="en-US" sz="2000" b="1" i="1">
                          <a:latin typeface="Cambria Math"/>
                        </a:rPr>
                        <m:t>𝐜𝐨𝐬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zh-CN" altLang="en-US" sz="2000" b="1" i="1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b="1" i="1"/>
                        <m:t> 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68" y="4845602"/>
                <a:ext cx="2122504" cy="6705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068645" y="3873508"/>
                <a:ext cx="2385077" cy="7229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 i="0"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000" b="1" i="1"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000" b="1">
                              <a:latin typeface="Cambria Math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zh-CN" altLang="en-US" sz="20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000" b="1">
                              <a:latin typeface="Cambria Math"/>
                            </a:rPr>
                            <m:t>−</m:t>
                          </m:r>
                          <m:r>
                            <a:rPr lang="zh-CN" altLang="en-US" sz="20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latin typeface="Cambria Math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zh-CN" altLang="en-US" sz="20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2000" b="1">
                              <a:latin typeface="Cambria Math"/>
                            </a:rPr>
                            <m:t>+</m:t>
                          </m:r>
                          <m:r>
                            <a:rPr lang="zh-CN" altLang="en-US" sz="2000" b="1" i="1"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zh-CN" altLang="en-US" sz="2000" b="1" i="1">
                              <a:latin typeface="Cambria Math"/>
                            </a:rPr>
                            <m:t>𝟑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b="1" i="1"/>
                        <m:t> 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645" y="3873508"/>
                <a:ext cx="2385077" cy="7229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392725" y="4752244"/>
                <a:ext cx="2484334" cy="857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 i="0"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000" b="1" i="1"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000" b="1">
                              <a:latin typeface="Cambria Math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b="1" i="1">
                                  <a:latin typeface="Cambria Math"/>
                                </a:rPr>
                                <m:t>𝟏</m:t>
                              </m:r>
                              <m:r>
                                <a:rPr lang="zh-CN" altLang="en-US" sz="2000" b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b="1" i="1"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000" b="1" i="1">
                                      <a:latin typeface="Cambria Math"/>
                                    </a:rPr>
                                    <m:t>𝒌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sz="2000" b="1" i="1"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𝒆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b="1" i="1"/>
                        <m:t> 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25" y="4752244"/>
                <a:ext cx="2484334" cy="85722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401114" y="3922360"/>
                <a:ext cx="1605311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 i="0"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000" b="1" i="1"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000" b="1">
                              <a:latin typeface="Cambria Math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/>
                            </a:rPr>
                            <m:t>𝒌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2000" b="1" i="1" smtClean="0">
                          <a:latin typeface="Cambria Math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000" b="1" i="1"/>
                        <m:t> 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14" y="3922360"/>
                <a:ext cx="1605311" cy="6705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162874" y="5852917"/>
            <a:ext cx="698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故</a:t>
            </a:r>
          </a:p>
        </p:txBody>
      </p:sp>
    </p:spTree>
    <p:extLst>
      <p:ext uri="{BB962C8B-B14F-4D97-AF65-F5344CB8AC3E}">
        <p14:creationId xmlns:p14="http://schemas.microsoft.com/office/powerpoint/2010/main" val="247047072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3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1458721"/>
                <a:ext cx="7561263" cy="20724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‖⋅‖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上任意一种矩阵范数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中矩阵序列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收敛于矩阵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的充要条件是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4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4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1458721"/>
                <a:ext cx="7561263" cy="2072427"/>
              </a:xfrm>
              <a:prstGeom prst="rect">
                <a:avLst/>
              </a:prstGeom>
              <a:blipFill rotWithShape="1">
                <a:blip r:embed="rId2"/>
                <a:stretch>
                  <a:fillRect l="-1612" t="-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637608" y="3647797"/>
                <a:ext cx="73681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sz="2000" b="1" i="1" dirty="0">
                            <a:latin typeface="Cambria Math"/>
                          </a:rPr>
                          <m:t>×</m:t>
                        </m:r>
                        <m:r>
                          <a:rPr lang="en-US" altLang="zh-CN" sz="20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上矩阵范数彼此等价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所以只考虑矩阵的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F-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范数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608" y="3647797"/>
                <a:ext cx="7368160" cy="400110"/>
              </a:xfrm>
              <a:prstGeom prst="rect">
                <a:avLst/>
              </a:prstGeom>
              <a:blipFill>
                <a:blip r:embed="rId4"/>
                <a:stretch>
                  <a:fillRect l="-911" t="-7576" r="-83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03858" y="4139710"/>
                <a:ext cx="4157485" cy="913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limLow>
                        <m:limLow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𝒊𝒋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𝒊𝒋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b="1" i="1" dirty="0">
                  <a:solidFill>
                    <a:srgbClr val="0070C0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endParaRPr lang="en-US" altLang="zh-CN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58" y="4139710"/>
                <a:ext cx="4157485" cy="9139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302061" y="4833143"/>
                <a:ext cx="3469924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limLow>
                        <m:limLow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rad>
                        <m:radPr>
                          <m:degHide m:val="on"/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𝒋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𝒊𝒋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1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1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  <m:r>
                                            <a:rPr lang="en-US" altLang="zh-CN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61" y="4833143"/>
                <a:ext cx="3469924" cy="9106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302061" y="5835645"/>
                <a:ext cx="2448491" cy="452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limLow>
                        <m:limLow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𝑭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61" y="5835645"/>
                <a:ext cx="2448491" cy="452753"/>
              </a:xfrm>
              <a:prstGeom prst="rect">
                <a:avLst/>
              </a:prstGeom>
              <a:blipFill rotWithShape="0"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19503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713" y="1416776"/>
                <a:ext cx="7561263" cy="1212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∈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lim</m:t>
                        </m:r>
                      </m:e>
                      <m:lim>
                        <m:r>
                          <a:rPr lang="zh-CN" alt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zh-CN" altLang="en-US" sz="24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为</a:t>
                </a:r>
                <a:r>
                  <a:rPr lang="zh-CN" altLang="en-US" sz="2400" b="1" dirty="0">
                    <a:solidFill>
                      <a:schemeClr val="accent3"/>
                    </a:solidFill>
                    <a:latin typeface="+mn-ea"/>
                  </a:rPr>
                  <a:t>收敛矩阵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713" y="1416776"/>
                <a:ext cx="7561263" cy="1212961"/>
              </a:xfrm>
              <a:prstGeom prst="rect">
                <a:avLst/>
              </a:prstGeom>
              <a:blipFill rotWithShape="0">
                <a:blip r:embed="rId2"/>
                <a:stretch>
                  <a:fillRect l="-1612" t="-1508" b="-15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277" y="2936582"/>
                <a:ext cx="7561263" cy="2075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∈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的特征值，称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𝝆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chemeClr val="accent3"/>
                    </a:solidFill>
                    <a:latin typeface="+mn-ea"/>
                  </a:rPr>
                  <a:t>谱半径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0277" y="2936582"/>
                <a:ext cx="7561263" cy="2075312"/>
              </a:xfrm>
              <a:prstGeom prst="rect">
                <a:avLst/>
              </a:prstGeom>
              <a:blipFill rotWithShape="0">
                <a:blip r:embed="rId3"/>
                <a:stretch>
                  <a:fillRect l="-1694" t="-1176" b="-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7131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98" y="1383220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∈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为收敛矩阵的充要条件是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&lt;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498" y="1383220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6"/>
              <p:cNvSpPr>
                <a:spLocks noChangeArrowheads="1"/>
              </p:cNvSpPr>
              <p:nvPr/>
            </p:nvSpPr>
            <p:spPr bwMode="auto">
              <a:xfrm>
                <a:off x="886459" y="2686641"/>
                <a:ext cx="6875462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证明：矩阵相似于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Cambria" pitchFamily="18" charset="0"/>
                    <a:ea typeface="Cambria" pitchFamily="18" charset="0"/>
                  </a:rPr>
                  <a:t>Jordan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标准形，即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𝑷𝑱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𝑷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其中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459" y="2686641"/>
                <a:ext cx="6875462" cy="407099"/>
              </a:xfrm>
              <a:prstGeom prst="rect">
                <a:avLst/>
              </a:prstGeom>
              <a:blipFill rotWithShape="1">
                <a:blip r:embed="rId4"/>
                <a:stretch>
                  <a:fillRect l="-887" t="-7463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1056398" y="4540682"/>
                <a:ext cx="6875462" cy="1119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从而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US" altLang="zh-CN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1800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limLow>
                        <m:limLow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bSup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6398" y="4540682"/>
                <a:ext cx="6875462" cy="1119922"/>
              </a:xfrm>
              <a:prstGeom prst="rect">
                <a:avLst/>
              </a:prstGeom>
              <a:blipFill rotWithShape="1">
                <a:blip r:embed="rId5"/>
                <a:stretch>
                  <a:fillRect l="-887" t="-2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1256972" y="3181910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𝑱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/>
                      </a:rPr>
                      <m:t>𝐝𝐢𝐚𝐠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Cambria" pitchFamily="18" charset="0"/>
                    <a:ea typeface="Cambria" pitchFamily="18" charset="0"/>
                  </a:rPr>
                  <a:t>Jordan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块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𝑷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为可逆矩阵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6972" y="3181910"/>
                <a:ext cx="687546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66" t="-9091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056398" y="3709851"/>
                <a:ext cx="6875462" cy="753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于是</a:t>
                </a:r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𝑷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zh-CN" sz="2000" b="1" i="0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𝐝𝐢𝐚𝐠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𝒌</m:t>
                              </m:r>
                            </m:sup>
                          </m:sSub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𝒌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6398" y="3709851"/>
                <a:ext cx="6875462" cy="753668"/>
              </a:xfrm>
              <a:prstGeom prst="rect">
                <a:avLst/>
              </a:prstGeom>
              <a:blipFill rotWithShape="1">
                <a:blip r:embed="rId7"/>
                <a:stretch>
                  <a:fillRect l="-887" t="-4065" b="-56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056398" y="5589669"/>
            <a:ext cx="6875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solidFill>
                  <a:schemeClr val="accent5"/>
                </a:solidFill>
                <a:latin typeface="+mn-ea"/>
                <a:ea typeface="+mn-ea"/>
              </a:rPr>
              <a:t>下面分析</a:t>
            </a:r>
            <a:r>
              <a:rPr lang="en-US" altLang="zh-CN" sz="2000" b="1" dirty="0">
                <a:solidFill>
                  <a:schemeClr val="accent5"/>
                </a:solidFill>
                <a:latin typeface="+mn-ea"/>
                <a:ea typeface="+mn-ea"/>
              </a:rPr>
              <a:t>Jordan</a:t>
            </a:r>
            <a:r>
              <a:rPr lang="zh-CN" altLang="en-US" sz="2000" b="1" dirty="0">
                <a:solidFill>
                  <a:schemeClr val="accent5"/>
                </a:solidFill>
                <a:latin typeface="+mn-ea"/>
                <a:ea typeface="+mn-ea"/>
              </a:rPr>
              <a:t>块的极限：</a:t>
            </a:r>
            <a:endParaRPr lang="en-US" altLang="zh-CN" sz="2000" b="1"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13767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6"/>
              <p:cNvSpPr>
                <a:spLocks noChangeArrowheads="1"/>
              </p:cNvSpPr>
              <p:nvPr/>
            </p:nvSpPr>
            <p:spPr bwMode="auto">
              <a:xfrm>
                <a:off x="871840" y="1581458"/>
                <a:ext cx="6875462" cy="10705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以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阶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Cambria" pitchFamily="18" charset="0"/>
                    <a:ea typeface="Cambria" pitchFamily="18" charset="0"/>
                  </a:rPr>
                  <a:t>Jordan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块为例：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</a:t>
                </a:r>
              </a:p>
            </p:txBody>
          </p:sp>
        </mc:Choice>
        <mc:Fallback xmlns="">
          <p:sp>
            <p:nvSpPr>
              <p:cNvPr id="10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840" y="1581458"/>
                <a:ext cx="6875462" cy="1070549"/>
              </a:xfrm>
              <a:prstGeom prst="rect">
                <a:avLst/>
              </a:prstGeom>
              <a:blipFill rotWithShape="1">
                <a:blip r:embed="rId3"/>
                <a:stretch>
                  <a:fillRect l="-8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871840" y="2922931"/>
                <a:ext cx="6875462" cy="1463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𝒌</m:t>
                          </m:r>
                        </m:sup>
                      </m:sSub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𝒌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𝒌</m:t>
                                </m:r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zh-CN" altLang="en-US" sz="20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"/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  <m:r>
                                          <a:rPr lang="zh-CN" altLang="en-US" sz="2000" b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𝒌</m:t>
                                        </m:r>
                                        <m:r>
                                          <a:rPr lang="zh-CN" altLang="en-US" sz="2000" b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zh-CN" altLang="en-US" sz="20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𝒌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𝒌</m:t>
                                </m:r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zh-CN" altLang="en-US" sz="2000" b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sz="2000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zh-CN" altLang="en-US" sz="2000" b="1" i="1">
                                        <a:latin typeface="Cambria Math"/>
                                      </a:rPr>
                                      <m:t>𝒌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840" y="2922931"/>
                <a:ext cx="6875462" cy="14634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819298" y="5018276"/>
                <a:ext cx="2710870" cy="521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sSubSup>
                        <m:sSubSup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bSup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98" y="5018276"/>
                <a:ext cx="2710870" cy="521489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042646" y="5562727"/>
                <a:ext cx="16291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𝝆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46" y="5562727"/>
                <a:ext cx="1629164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863451" y="4514806"/>
            <a:ext cx="6875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这表明</a:t>
            </a:r>
            <a:endParaRPr lang="en-US" altLang="zh-CN" sz="20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945118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" grpId="0"/>
      <p:bldP spid="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98" y="1383220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∈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为收敛矩阵的充要条件是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𝝆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&lt;</m:t>
                    </m:r>
                    <m:r>
                      <a:rPr lang="en-US" altLang="zh-CN" sz="24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498" y="1383220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6"/>
              <p:cNvSpPr>
                <a:spLocks noChangeArrowheads="1"/>
              </p:cNvSpPr>
              <p:nvPr/>
            </p:nvSpPr>
            <p:spPr bwMode="auto">
              <a:xfrm>
                <a:off x="886459" y="2686641"/>
                <a:ext cx="6875462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证明：矩阵相似于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Cambria" pitchFamily="18" charset="0"/>
                    <a:ea typeface="Cambria" pitchFamily="18" charset="0"/>
                  </a:rPr>
                  <a:t>Jordan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标准形，即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𝑷𝑱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𝑷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其中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6459" y="2686641"/>
                <a:ext cx="6875462" cy="407099"/>
              </a:xfrm>
              <a:prstGeom prst="rect">
                <a:avLst/>
              </a:prstGeom>
              <a:blipFill rotWithShape="1">
                <a:blip r:embed="rId4"/>
                <a:stretch>
                  <a:fillRect l="-887" t="-7463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6"/>
              <p:cNvSpPr>
                <a:spLocks noChangeArrowheads="1"/>
              </p:cNvSpPr>
              <p:nvPr/>
            </p:nvSpPr>
            <p:spPr bwMode="auto">
              <a:xfrm>
                <a:off x="1056398" y="4540682"/>
                <a:ext cx="6875462" cy="1137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从而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limLow>
                        <m:limLowPr>
                          <m:ctrlP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zh-CN" alt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zh-CN" altLang="en-US" sz="20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→∞</m:t>
                          </m:r>
                        </m:lim>
                      </m:limLow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bSup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6398" y="4540682"/>
                <a:ext cx="6875462" cy="1137043"/>
              </a:xfrm>
              <a:prstGeom prst="rect">
                <a:avLst/>
              </a:prstGeom>
              <a:blipFill rotWithShape="1">
                <a:blip r:embed="rId5"/>
                <a:stretch>
                  <a:fillRect l="-887" t="-2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6"/>
              <p:cNvSpPr>
                <a:spLocks noChangeArrowheads="1"/>
              </p:cNvSpPr>
              <p:nvPr/>
            </p:nvSpPr>
            <p:spPr bwMode="auto">
              <a:xfrm>
                <a:off x="1256972" y="3181910"/>
                <a:ext cx="68754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𝑱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/>
                      </a:rPr>
                      <m:t>𝐝𝐢𝐚𝐠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𝑱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Cambria" pitchFamily="18" charset="0"/>
                    <a:ea typeface="Cambria" pitchFamily="18" charset="0"/>
                  </a:rPr>
                  <a:t>Jordan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块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𝑷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为可逆矩阵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6972" y="3181910"/>
                <a:ext cx="687546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66" t="-9091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1056398" y="3709851"/>
                <a:ext cx="6875462" cy="753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于是</a:t>
                </a:r>
                <a:endParaRPr lang="en-US" altLang="zh-CN" sz="2000" b="1" i="1" dirty="0">
                  <a:solidFill>
                    <a:srgbClr val="006666"/>
                  </a:solidFill>
                  <a:latin typeface="Cambria Math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𝑷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𝑱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𝑷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diag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𝒌</m:t>
                              </m:r>
                            </m:sup>
                          </m:sSub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𝒔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𝒌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6398" y="3709851"/>
                <a:ext cx="6875462" cy="753668"/>
              </a:xfrm>
              <a:prstGeom prst="rect">
                <a:avLst/>
              </a:prstGeom>
              <a:blipFill rotWithShape="0">
                <a:blip r:embed="rId7"/>
                <a:stretch>
                  <a:fillRect l="-887" t="-4878" b="-56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31724" y="5554833"/>
                <a:ext cx="16291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⇔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𝝆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altLang="zh-CN" sz="20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724" y="5554833"/>
                <a:ext cx="16291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42312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</TotalTime>
  <Words>1020</Words>
  <Application>Microsoft Office PowerPoint</Application>
  <PresentationFormat>宽屏</PresentationFormat>
  <Paragraphs>150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华文楷体</vt:lpstr>
      <vt:lpstr>宋体</vt:lpstr>
      <vt:lpstr>微软雅黑</vt:lpstr>
      <vt:lpstr>Arial</vt:lpstr>
      <vt:lpstr>Cambria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272</cp:revision>
  <dcterms:created xsi:type="dcterms:W3CDTF">2019-05-01T08:28:28Z</dcterms:created>
  <dcterms:modified xsi:type="dcterms:W3CDTF">2020-12-03T09:17:02Z</dcterms:modified>
</cp:coreProperties>
</file>