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307" r:id="rId3"/>
    <p:sldId id="327" r:id="rId4"/>
    <p:sldId id="316" r:id="rId5"/>
    <p:sldId id="328" r:id="rId6"/>
    <p:sldId id="305" r:id="rId7"/>
    <p:sldId id="329" r:id="rId8"/>
    <p:sldId id="330" r:id="rId9"/>
    <p:sldId id="306" r:id="rId10"/>
    <p:sldId id="331" r:id="rId11"/>
    <p:sldId id="332" r:id="rId12"/>
    <p:sldId id="333" r:id="rId13"/>
    <p:sldId id="334" r:id="rId14"/>
    <p:sldId id="317" r:id="rId15"/>
    <p:sldId id="318" r:id="rId16"/>
    <p:sldId id="335" r:id="rId17"/>
    <p:sldId id="336" r:id="rId18"/>
    <p:sldId id="337" r:id="rId19"/>
    <p:sldId id="342" r:id="rId20"/>
    <p:sldId id="339" r:id="rId21"/>
    <p:sldId id="340" r:id="rId22"/>
    <p:sldId id="343" r:id="rId23"/>
    <p:sldId id="350" r:id="rId24"/>
    <p:sldId id="351" r:id="rId25"/>
    <p:sldId id="352" r:id="rId26"/>
    <p:sldId id="353" r:id="rId27"/>
    <p:sldId id="354" r:id="rId28"/>
    <p:sldId id="25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2894312" y="2921169"/>
            <a:ext cx="6403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100" dirty="0">
                <a:solidFill>
                  <a:schemeClr val="accent3"/>
                </a:solidFill>
                <a:latin typeface="+mj-ea"/>
                <a:ea typeface="+mj-ea"/>
              </a:rPr>
              <a:t>向量范数的定义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B98B4EA-351F-4952-9DE8-682A42B21C98}"/>
              </a:ext>
            </a:extLst>
          </p:cNvPr>
          <p:cNvCxnSpPr/>
          <p:nvPr/>
        </p:nvCxnSpPr>
        <p:spPr>
          <a:xfrm>
            <a:off x="3936000" y="4706946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DF487F-70FF-48F3-97E7-6E3463741B7E}"/>
              </a:ext>
            </a:extLst>
          </p:cNvPr>
          <p:cNvCxnSpPr/>
          <p:nvPr/>
        </p:nvCxnSpPr>
        <p:spPr>
          <a:xfrm>
            <a:off x="3936000" y="5245323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47E84D5-E855-41FD-A9A6-956491F58314}"/>
              </a:ext>
            </a:extLst>
          </p:cNvPr>
          <p:cNvSpPr/>
          <p:nvPr userDrawn="1"/>
        </p:nvSpPr>
        <p:spPr>
          <a:xfrm>
            <a:off x="4918134" y="4745302"/>
            <a:ext cx="20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理学院</a:t>
            </a:r>
            <a:r>
              <a:rPr lang="en-US" altLang="zh-CN" sz="2400" b="1" dirty="0"/>
              <a:t>    </a:t>
            </a:r>
            <a:r>
              <a:rPr lang="zh-CN" altLang="en-US" sz="2400" b="1" dirty="0"/>
              <a:t>张亮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18" y="817555"/>
            <a:ext cx="2064565" cy="19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760"/>
      </p:ext>
    </p:extLst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DC68EFD-C1EC-4F76-B9BD-75D181F9EE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344400" cy="6953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9DD506-05DE-4E3C-95F8-C09A59D97382}"/>
              </a:ext>
            </a:extLst>
          </p:cNvPr>
          <p:cNvSpPr/>
          <p:nvPr userDrawn="1"/>
        </p:nvSpPr>
        <p:spPr>
          <a:xfrm>
            <a:off x="0" y="558515"/>
            <a:ext cx="12344400" cy="6001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F6C02D-3C8B-4720-8591-1C25439A0CC3}"/>
              </a:ext>
            </a:extLst>
          </p:cNvPr>
          <p:cNvSpPr/>
          <p:nvPr userDrawn="1"/>
        </p:nvSpPr>
        <p:spPr>
          <a:xfrm>
            <a:off x="0" y="531275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DCFF06-EE8F-4516-82B1-0C85604E580C}"/>
              </a:ext>
            </a:extLst>
          </p:cNvPr>
          <p:cNvSpPr/>
          <p:nvPr userDrawn="1"/>
        </p:nvSpPr>
        <p:spPr>
          <a:xfrm>
            <a:off x="0" y="6524458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599BFB-F301-422B-AFEB-354FB12921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36" y="85638"/>
            <a:ext cx="1636364" cy="360000"/>
          </a:xfrm>
          <a:prstGeom prst="rect">
            <a:avLst/>
          </a:prstGeo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C1E2C03-1066-4F09-AA9C-50C8915AF1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574327"/>
            <a:ext cx="6388100" cy="7200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248921762"/>
      </p:ext>
    </p:extLst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4418956" y="3254753"/>
            <a:ext cx="33540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spc="100" dirty="0">
                <a:solidFill>
                  <a:schemeClr val="accent3"/>
                </a:solidFill>
                <a:latin typeface="+mj-ea"/>
                <a:ea typeface="+mj-ea"/>
              </a:rPr>
              <a:t>谢谢</a:t>
            </a:r>
            <a:endParaRPr lang="en-US" altLang="zh-CN" sz="7200" b="1" spc="100" dirty="0">
              <a:solidFill>
                <a:schemeClr val="accent3"/>
              </a:solidFill>
              <a:latin typeface="+mj-ea"/>
              <a:ea typeface="+mj-ea"/>
            </a:endParaRPr>
          </a:p>
          <a:p>
            <a:pPr algn="dist"/>
            <a:r>
              <a:rPr lang="en-US" altLang="zh-CN" sz="2400" b="1" spc="100" dirty="0">
                <a:solidFill>
                  <a:schemeClr val="accent3"/>
                </a:solidFill>
                <a:latin typeface="+mj-ea"/>
                <a:ea typeface="+mj-ea"/>
              </a:rPr>
              <a:t>THANK YOU</a:t>
            </a:r>
            <a:endParaRPr lang="zh-CN" altLang="en-US" sz="2400" b="1" spc="1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17" y="1527975"/>
            <a:ext cx="1501563" cy="140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22204"/>
      </p:ext>
    </p:extLst>
  </p:cSld>
  <p:clrMapOvr>
    <a:masterClrMapping/>
  </p:clrMapOvr>
  <p:transition spd="slow"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BA5F75-4952-46AA-AAD7-00F60292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3FD92-F770-4441-82DC-8B98B4E2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DF5CC-F52C-4BFA-88EA-AA30167DA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DBD2-C522-439D-9C27-93602316D994}" type="datetimeFigureOut">
              <a:rPr lang="zh-CN" altLang="en-US" smtClean="0"/>
              <a:t>2020/12/8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DCFBA-E91E-4CCB-979A-0F57AC263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DD520-274C-4F07-AC00-041D25BC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DE16-7891-4560-94C2-7B74448FF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1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01" userDrawn="1">
          <p15:clr>
            <a:srgbClr val="F26B43"/>
          </p15:clr>
        </p15:guide>
        <p15:guide id="2" orient="horz" pos="346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7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8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0.png"/><Relationship Id="rId7" Type="http://schemas.openxmlformats.org/officeDocument/2006/relationships/image" Target="../media/image6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45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0.png"/><Relationship Id="rId7" Type="http://schemas.openxmlformats.org/officeDocument/2006/relationships/image" Target="../media/image6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55.png"/><Relationship Id="rId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450.png"/><Relationship Id="rId7" Type="http://schemas.openxmlformats.org/officeDocument/2006/relationships/image" Target="../media/image82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3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3.png"/><Relationship Id="rId4" Type="http://schemas.openxmlformats.org/officeDocument/2006/relationships/image" Target="../media/image8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8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9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/>
        </p:nvSpPr>
        <p:spPr bwMode="auto">
          <a:xfrm>
            <a:off x="2171564" y="1687389"/>
            <a:ext cx="7776864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矩阵函数及其计算</a:t>
            </a:r>
          </a:p>
        </p:txBody>
      </p:sp>
      <p:sp>
        <p:nvSpPr>
          <p:cNvPr id="4" name="Rectangle 6"/>
          <p:cNvSpPr>
            <a:spLocks noGrp="1" noChangeArrowheads="1"/>
          </p:cNvSpPr>
          <p:nvPr/>
        </p:nvSpPr>
        <p:spPr bwMode="auto">
          <a:xfrm>
            <a:off x="2171564" y="3493512"/>
            <a:ext cx="777686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主讲人：赵维锐 </a:t>
            </a:r>
            <a:endParaRPr lang="en-US" altLang="zh-CN" dirty="0"/>
          </a:p>
          <a:p>
            <a:r>
              <a:rPr lang="zh-CN" altLang="en-US" dirty="0"/>
              <a:t>单位：武汉理工大学</a:t>
            </a:r>
          </a:p>
        </p:txBody>
      </p:sp>
    </p:spTree>
    <p:extLst>
      <p:ext uri="{BB962C8B-B14F-4D97-AF65-F5344CB8AC3E}">
        <p14:creationId xmlns:p14="http://schemas.microsoft.com/office/powerpoint/2010/main" val="2869572951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矩阵函数的计算</a:t>
            </a:r>
            <a:r>
              <a:rPr lang="en-US" altLang="zh-CN" dirty="0"/>
              <a:t>: Jordan</a:t>
            </a:r>
            <a:r>
              <a:rPr lang="zh-CN" altLang="en-US" dirty="0"/>
              <a:t>标准形方法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713" y="995583"/>
                <a:ext cx="7561263" cy="1624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2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求矩阵函数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𝑨𝒕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713" y="995583"/>
                <a:ext cx="7561263" cy="1624997"/>
              </a:xfrm>
              <a:prstGeom prst="rect">
                <a:avLst/>
              </a:prstGeom>
              <a:blipFill rotWithShape="0">
                <a:blip r:embed="rId2"/>
                <a:stretch>
                  <a:fillRect l="-12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1499" y="2838004"/>
                <a:ext cx="4842064" cy="4700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zh-CN" sz="2000" b="1" i="0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𝑷𝑱</m:t>
                    </m:r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则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499" y="2838004"/>
                <a:ext cx="4842064" cy="470065"/>
              </a:xfrm>
              <a:prstGeom prst="rect">
                <a:avLst/>
              </a:prstGeom>
              <a:blipFill rotWithShape="0">
                <a:blip r:embed="rId3"/>
                <a:stretch>
                  <a:fillRect l="-1385" b="-155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696" y="3549890"/>
                <a:ext cx="717135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AU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AU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696" y="3549890"/>
                <a:ext cx="717135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1499" y="4161668"/>
                <a:ext cx="6408072" cy="10690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解之得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499" y="4161668"/>
                <a:ext cx="6408072" cy="1069011"/>
              </a:xfrm>
              <a:prstGeom prst="rect">
                <a:avLst/>
              </a:prstGeom>
              <a:blipFill rotWithShape="0">
                <a:blip r:embed="rId5"/>
                <a:stretch>
                  <a:fillRect l="-10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30323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矩阵函数的计算</a:t>
            </a:r>
            <a:r>
              <a:rPr lang="en-US" altLang="zh-CN" dirty="0"/>
              <a:t>: Jordan</a:t>
            </a:r>
            <a:r>
              <a:rPr lang="zh-CN" altLang="en-US" dirty="0"/>
              <a:t>标准形方法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713" y="995583"/>
                <a:ext cx="7561263" cy="1624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2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求矩阵函数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𝑨𝒕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713" y="995583"/>
                <a:ext cx="7561263" cy="1624997"/>
              </a:xfrm>
              <a:prstGeom prst="rect">
                <a:avLst/>
              </a:prstGeom>
              <a:blipFill rotWithShape="0">
                <a:blip r:embed="rId2"/>
                <a:stretch>
                  <a:fillRect l="-12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002" y="2879562"/>
                <a:ext cx="715101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最后计算矩阵函数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𝒛𝒕</m:t>
                        </m:r>
                      </m:sup>
                    </m:sSup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9002" y="2879562"/>
                <a:ext cx="7151019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938" b="-157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79657" y="3396843"/>
                <a:ext cx="8944633" cy="14070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  <a:p>
                <a:pPr>
                  <a:lnSpc>
                    <a:spcPct val="120000"/>
                  </a:lnSpc>
                </a:pP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79657" y="3396843"/>
                <a:ext cx="8944633" cy="14070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53" y="4637752"/>
                <a:ext cx="7955280" cy="1116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53" y="4637752"/>
                <a:ext cx="7955280" cy="11162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60357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矩阵函数的计算</a:t>
            </a:r>
            <a:r>
              <a:rPr lang="en-US" altLang="zh-CN" dirty="0"/>
              <a:t>: Jordan</a:t>
            </a:r>
            <a:r>
              <a:rPr lang="zh-CN" altLang="en-US" dirty="0"/>
              <a:t>标准形方法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713" y="995583"/>
                <a:ext cx="7561263" cy="1624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2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求矩阵函数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𝑨𝒕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713" y="995583"/>
                <a:ext cx="7561263" cy="1624997"/>
              </a:xfrm>
              <a:prstGeom prst="rect">
                <a:avLst/>
              </a:prstGeom>
              <a:blipFill rotWithShape="0">
                <a:blip r:embed="rId2"/>
                <a:stretch>
                  <a:fillRect l="-12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29" y="2836809"/>
                <a:ext cx="7748016" cy="1438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  <a:p>
                <a:pPr>
                  <a:lnSpc>
                    <a:spcPct val="120000"/>
                  </a:lnSpc>
                </a:pP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529" y="2836809"/>
                <a:ext cx="7748016" cy="1438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5135" y="4057271"/>
                <a:ext cx="5449444" cy="10690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5135" y="4057271"/>
                <a:ext cx="5449444" cy="10690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04598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矩阵函数的计算</a:t>
            </a:r>
            <a:r>
              <a:rPr lang="en-US" altLang="zh-CN" dirty="0"/>
              <a:t>: Jordan</a:t>
            </a:r>
            <a:r>
              <a:rPr lang="zh-CN" altLang="en-US" dirty="0"/>
              <a:t>标准形方法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713" y="995583"/>
                <a:ext cx="7561263" cy="1624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2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求矩阵函数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𝑨𝒕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713" y="995583"/>
                <a:ext cx="7561263" cy="1624997"/>
              </a:xfrm>
              <a:prstGeom prst="rect">
                <a:avLst/>
              </a:prstGeom>
              <a:blipFill rotWithShape="0">
                <a:blip r:embed="rId2"/>
                <a:stretch>
                  <a:fillRect l="-12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07" y="3396843"/>
                <a:ext cx="7098905" cy="1485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  <a:p>
                <a:pPr>
                  <a:lnSpc>
                    <a:spcPct val="120000"/>
                  </a:lnSpc>
                </a:pP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807" y="3396843"/>
                <a:ext cx="7098905" cy="14855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287" y="4637752"/>
                <a:ext cx="4233785" cy="10688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287" y="4637752"/>
                <a:ext cx="4233785" cy="10688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97465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矩阵函数的计算</a:t>
            </a:r>
            <a:r>
              <a:rPr lang="en-US" altLang="zh-CN" dirty="0"/>
              <a:t>: </a:t>
            </a:r>
            <a:r>
              <a:rPr lang="zh-CN" altLang="en-US" dirty="0"/>
              <a:t>待定系数法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03" y="3005070"/>
                <a:ext cx="7561263" cy="994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的最小多项式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根据带余除法</a:t>
                </a:r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103" y="3005070"/>
                <a:ext cx="7561263" cy="994247"/>
              </a:xfrm>
              <a:prstGeom prst="rect">
                <a:avLst/>
              </a:prstGeom>
              <a:blipFill rotWithShape="0">
                <a:blip r:embed="rId2"/>
                <a:stretch>
                  <a:fillRect b="-98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03" y="1307719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B0F0"/>
                    </a:solidFill>
                  </a:rPr>
                  <a:t>问题</a:t>
                </a:r>
                <a:r>
                  <a:rPr lang="zh-CN" altLang="en-US" sz="2400" b="1" dirty="0"/>
                  <a:t>：给定矩阵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，计算矩阵函数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103" y="1307719"/>
                <a:ext cx="7561263" cy="535531"/>
              </a:xfrm>
              <a:prstGeom prst="rect">
                <a:avLst/>
              </a:prstGeom>
              <a:blipFill rotWithShape="0">
                <a:blip r:embed="rId3"/>
                <a:stretch>
                  <a:fillRect l="-1290" t="-2299" b="-195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277" y="1586243"/>
                <a:ext cx="7561263" cy="17067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𝒇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277" y="1586243"/>
                <a:ext cx="7561263" cy="17067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528184" y="300507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277" y="4166890"/>
                <a:ext cx="7561263" cy="538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277" y="4166890"/>
                <a:ext cx="7561263" cy="5380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77" y="4642543"/>
            <a:ext cx="7561263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于是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2054" y="5347105"/>
                <a:ext cx="7561263" cy="538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2054" y="5347105"/>
                <a:ext cx="7561263" cy="5380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97131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/>
      <p:bldP spid="9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矩阵函数的计算</a:t>
            </a:r>
            <a:r>
              <a:rPr lang="en-US" altLang="zh-CN" dirty="0"/>
              <a:t>: </a:t>
            </a:r>
            <a:r>
              <a:rPr lang="zh-CN" altLang="en-US" dirty="0"/>
              <a:t>待定系数法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498" y="1383220"/>
                <a:ext cx="7561263" cy="1495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𝑨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∈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dirty="0"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的特征值为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最小多项式为</a:t>
                </a:r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498" y="1383220"/>
                <a:ext cx="7561263" cy="1495794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224" r="-10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2867139"/>
                <a:ext cx="7561263" cy="497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，则</a:t>
                </a:r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2867139"/>
                <a:ext cx="7561263" cy="497957"/>
              </a:xfrm>
              <a:prstGeom prst="rect">
                <a:avLst/>
              </a:prstGeom>
              <a:blipFill rotWithShape="0">
                <a:blip r:embed="rId3"/>
                <a:stretch>
                  <a:fillRect t="-2439" b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152" y="3185531"/>
                <a:ext cx="7561263" cy="2025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),</m:t>
                            </m:r>
                            <m:r>
                              <m:rPr>
                                <m:nor/>
                              </m:r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),</m:t>
                            </m:r>
                            <m:r>
                              <m:rPr>
                                <m:nor/>
                              </m:r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⋯,</m:t>
                            </m:r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),</m:t>
                            </m:r>
                          </m:e>
                        </m:mr>
                        <m:m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),</m:t>
                            </m:r>
                            <m:r>
                              <m:rPr>
                                <m:nor/>
                              </m:r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),</m:t>
                            </m:r>
                            <m:r>
                              <m:rPr>
                                <m:nor/>
                              </m:r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 </m:t>
                            </m:r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⋯,</m:t>
                            </m:r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),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                </m:t>
                            </m:r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m:rPr>
                                <m:nor/>
                              </m:r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   </m:t>
                            </m:r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m:rPr>
                                <m:nor/>
                              </m:r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  </m:t>
                            </m:r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sSup>
                                  <m:sSup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⋯,</m:t>
                                </m:r>
                                <m:sSup>
                                  <m:sSup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𝒎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sz="2400" b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152" y="3185531"/>
                <a:ext cx="7561263" cy="20252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498" y="5261455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chemeClr val="accent3"/>
                    </a:solidFill>
                    <a:latin typeface="+mn-ea"/>
                  </a:rPr>
                  <a:t>关于矩阵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chemeClr val="accent3"/>
                    </a:solidFill>
                    <a:latin typeface="+mn-ea"/>
                  </a:rPr>
                  <a:t>的谱上的值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498" y="5261455"/>
                <a:ext cx="7561263" cy="535531"/>
              </a:xfrm>
              <a:prstGeom prst="rect">
                <a:avLst/>
              </a:prstGeom>
              <a:blipFill rotWithShape="0">
                <a:blip r:embed="rId5"/>
                <a:stretch>
                  <a:fillRect t="-2273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13767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矩阵函数的计算</a:t>
            </a:r>
            <a:r>
              <a:rPr lang="en-US" altLang="zh-CN" dirty="0"/>
              <a:t>: </a:t>
            </a:r>
            <a:r>
              <a:rPr lang="zh-CN" altLang="en-US" dirty="0"/>
              <a:t>待定系数法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498" y="1383220"/>
                <a:ext cx="7561263" cy="1495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矩阵函数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𝒓</m:t>
                    </m:r>
                    <m:r>
                      <a:rPr lang="en-US" altLang="zh-CN" sz="2400" b="1" i="1" smtClean="0"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的充要条件是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𝒇</m:t>
                    </m:r>
                    <m:r>
                      <a:rPr lang="en-US" altLang="zh-CN" sz="2400" b="1" i="1" smtClean="0"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latin typeface="Cambria Math"/>
                      </a:rPr>
                      <m:t>𝝀</m:t>
                    </m:r>
                    <m:r>
                      <a:rPr lang="en-US" altLang="zh-CN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𝒓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𝝀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的谱上的值相等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即</a:t>
                </a:r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498" y="1383220"/>
                <a:ext cx="7561263" cy="1495794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224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355" y="2879014"/>
                <a:ext cx="4772901" cy="5734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</m:d>
                        </m:sup>
                      </m:sSup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400" b="1" i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355" y="2879014"/>
                <a:ext cx="4772901" cy="5734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2368" y="5029350"/>
                <a:ext cx="6766559" cy="9787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=1,2,⋯,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=0,1,⋯,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2368" y="5029350"/>
                <a:ext cx="6766559" cy="978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98" y="5926524"/>
            <a:ext cx="75612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证明：略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354" y="3892348"/>
                <a:ext cx="4772901" cy="105631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𝝀</m:t>
                          </m:r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𝒓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𝝀</m:t>
                          </m:r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400" b="1" i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354" y="3892348"/>
                <a:ext cx="4772901" cy="10563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3" y="3530796"/>
            <a:ext cx="7561263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亦即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111159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1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7" grpId="0"/>
      <p:bldP spid="9" grpId="0"/>
      <p:bldP spid="11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矩阵函数的计算</a:t>
            </a:r>
            <a:r>
              <a:rPr lang="en-US" altLang="zh-CN" dirty="0"/>
              <a:t>: </a:t>
            </a:r>
            <a:r>
              <a:rPr lang="zh-CN" altLang="en-US" dirty="0"/>
              <a:t>待定系数法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713" y="995583"/>
                <a:ext cx="7561263" cy="1624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3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求矩阵函数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713" y="995583"/>
                <a:ext cx="7561263" cy="1624997"/>
              </a:xfrm>
              <a:prstGeom prst="rect">
                <a:avLst/>
              </a:prstGeom>
              <a:blipFill>
                <a:blip r:embed="rId2"/>
                <a:stretch>
                  <a:fillRect l="-12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2763028"/>
                <a:ext cx="7561263" cy="4700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解：首先，求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的最小多项式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根据特征多项式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2763028"/>
                <a:ext cx="7561263" cy="470065"/>
              </a:xfrm>
              <a:prstGeom prst="rect">
                <a:avLst/>
              </a:prstGeom>
              <a:blipFill rotWithShape="0">
                <a:blip r:embed="rId3"/>
                <a:stretch>
                  <a:fillRect l="-806" b="-14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774" y="3197242"/>
                <a:ext cx="484206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774" y="3197242"/>
                <a:ext cx="484206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825" y="3658907"/>
                <a:ext cx="4842064" cy="430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只能为以下之一：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7825" y="3658907"/>
                <a:ext cx="4842064" cy="430374"/>
              </a:xfrm>
              <a:prstGeom prst="rect">
                <a:avLst/>
              </a:prstGeom>
              <a:blipFill rotWithShape="0">
                <a:blip r:embed="rId5"/>
                <a:stretch>
                  <a:fillRect l="-1258" b="-239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3173" y="4093121"/>
                <a:ext cx="7561263" cy="4700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 )(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3173" y="4093121"/>
                <a:ext cx="7561263" cy="4700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774" y="4563186"/>
                <a:ext cx="7561263" cy="430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验证可知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故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774" y="4563186"/>
                <a:ext cx="7561263" cy="430374"/>
              </a:xfrm>
              <a:prstGeom prst="rect">
                <a:avLst/>
              </a:prstGeom>
              <a:blipFill rotWithShape="0">
                <a:blip r:embed="rId7"/>
                <a:stretch>
                  <a:fillRect l="-806" t="-1429" b="-25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773" y="5044292"/>
                <a:ext cx="7561263" cy="4700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773" y="5044292"/>
                <a:ext cx="7561263" cy="4700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36773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矩阵函数的计算</a:t>
            </a:r>
            <a:r>
              <a:rPr lang="en-US" altLang="zh-CN" dirty="0"/>
              <a:t>: </a:t>
            </a:r>
            <a:r>
              <a:rPr lang="zh-CN" altLang="en-US" dirty="0"/>
              <a:t>待定系数法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713" y="995583"/>
                <a:ext cx="7561263" cy="1624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3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求矩阵函数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713" y="995583"/>
                <a:ext cx="7561263" cy="1624997"/>
              </a:xfrm>
              <a:prstGeom prst="rect">
                <a:avLst/>
              </a:prstGeom>
              <a:blipFill>
                <a:blip r:embed="rId2"/>
                <a:stretch>
                  <a:fillRect l="-12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2763028"/>
                <a:ext cx="756126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其次，待定多项式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</a:rPr>
                  <a:t>注意其次数比最小多项式低一次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2763028"/>
                <a:ext cx="756126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06" b="-157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6592" y="3291168"/>
                <a:ext cx="4842064" cy="440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AU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sup>
                    </m:sSup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6592" y="3291168"/>
                <a:ext cx="4842064" cy="440570"/>
              </a:xfrm>
              <a:prstGeom prst="rect">
                <a:avLst/>
              </a:prstGeom>
              <a:blipFill>
                <a:blip r:embed="rId4"/>
                <a:stretch>
                  <a:fillRect l="-1258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377" y="3918095"/>
                <a:ext cx="7602211" cy="4359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，有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377" y="3918095"/>
                <a:ext cx="7602211" cy="435953"/>
              </a:xfrm>
              <a:prstGeom prst="rect">
                <a:avLst/>
              </a:prstGeom>
              <a:blipFill>
                <a:blip r:embed="rId5"/>
                <a:stretch>
                  <a:fillRect l="-802" b="-253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66" y="4326783"/>
                <a:ext cx="7561263" cy="1536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mr>
                          </m:m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=−</m:t>
                                    </m:r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sSup>
                                      <m:sSup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66" y="4326783"/>
                <a:ext cx="7561263" cy="15362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75593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矩阵函数的计算</a:t>
            </a:r>
            <a:r>
              <a:rPr lang="en-US" altLang="zh-CN" dirty="0"/>
              <a:t>: </a:t>
            </a:r>
            <a:r>
              <a:rPr lang="zh-CN" altLang="en-US" dirty="0"/>
              <a:t>待定系数法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713" y="995583"/>
                <a:ext cx="7561263" cy="1624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3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求矩阵函数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713" y="995583"/>
                <a:ext cx="7561263" cy="1624997"/>
              </a:xfrm>
              <a:prstGeom prst="rect">
                <a:avLst/>
              </a:prstGeom>
              <a:blipFill>
                <a:blip r:embed="rId2"/>
                <a:stretch>
                  <a:fillRect l="-12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2763028"/>
                <a:ext cx="756126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最后，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 </a:t>
                </a: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2763028"/>
                <a:ext cx="756126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06" b="-157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08" y="3337734"/>
                <a:ext cx="4842064" cy="4690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808" y="3337734"/>
                <a:ext cx="4842064" cy="4690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377" y="3918095"/>
                <a:ext cx="7602211" cy="509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377" y="3918095"/>
                <a:ext cx="7602211" cy="5092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74" y="4326783"/>
                <a:ext cx="7479590" cy="1298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p>
                                  <m:s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sSup>
                                  <m:s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/>
                                </m:sSup>
                              </m:e>
                              <m:e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sSup>
                                  <m:s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sSup>
                                  <m:s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e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sSup>
                                  <m:s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374" y="4326783"/>
                <a:ext cx="7479590" cy="12983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88580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490F8D-C08D-458F-B5BB-05946603E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矩阵函数的概念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03" y="1307719"/>
                <a:ext cx="7561263" cy="988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已知</a:t>
                </a:r>
                <a:endParaRPr lang="en-US" altLang="zh-CN" sz="2400" b="1" i="1" dirty="0">
                  <a:latin typeface="Cambria Math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𝟕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103" y="1307719"/>
                <a:ext cx="7561263" cy="988732"/>
              </a:xfrm>
              <a:prstGeom prst="rect">
                <a:avLst/>
              </a:prstGeom>
              <a:blipFill rotWithShape="1">
                <a:blip r:embed="rId2"/>
                <a:stretch>
                  <a:fillRect l="-1290" t="-12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90243" y="3648081"/>
                <a:ext cx="6096000" cy="5355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accent6"/>
                    </a:solidFill>
                    <a:latin typeface="+mn-ea"/>
                  </a:rPr>
                  <a:t>问题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：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给定函数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srgbClr val="006666"/>
                        </a:solidFill>
                        <a:latin typeface="Cambria Math"/>
                      </a:rPr>
                      <m:t>𝐬𝐢𝐧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，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43" y="3648081"/>
                <a:ext cx="6096000" cy="535531"/>
              </a:xfrm>
              <a:prstGeom prst="rect">
                <a:avLst/>
              </a:prstGeom>
              <a:blipFill rotWithShape="1">
                <a:blip r:embed="rId3"/>
                <a:stretch>
                  <a:fillRect t="-2273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76844" y="4757983"/>
                <a:ext cx="7431778" cy="468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zh-CN" altLang="en-US" sz="2400" b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zh-CN" alt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zh-CN" altLang="en-US" sz="2400" b="1">
                        <a:solidFill>
                          <a:srgbClr val="0070C0"/>
                        </a:solidFill>
                        <a:latin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400" b="0" i="1">
                        <a:solidFill>
                          <a:srgbClr val="0070C0"/>
                        </a:solidFill>
                        <a:latin typeface="Cambria Math"/>
                      </a:rPr>
                      <m:t>sin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有意义吗？如果有意义，如何计算？</a:t>
                </a:r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44" y="4757983"/>
                <a:ext cx="7431778" cy="468975"/>
              </a:xfrm>
              <a:prstGeom prst="rect">
                <a:avLst/>
              </a:prstGeom>
              <a:blipFill>
                <a:blip r:embed="rId4"/>
                <a:stretch>
                  <a:fillRect l="-656" t="-9211" r="-24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02" y="2417621"/>
                <a:ext cx="7561263" cy="988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/>
                  <a:t>可定义</a:t>
                </a:r>
                <a:endParaRPr lang="en-US" altLang="zh-CN" sz="2400" b="1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𝟕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𝑬</m:t>
                      </m:r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102" y="2417621"/>
                <a:ext cx="7561263" cy="988732"/>
              </a:xfrm>
              <a:prstGeom prst="rect">
                <a:avLst/>
              </a:prstGeom>
              <a:blipFill rotWithShape="1">
                <a:blip r:embed="rId5"/>
                <a:stretch>
                  <a:fillRect l="-1290" t="-12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18349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3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矩阵函数的计算</a:t>
            </a:r>
            <a:r>
              <a:rPr lang="en-US" altLang="zh-CN" dirty="0"/>
              <a:t>: </a:t>
            </a:r>
            <a:r>
              <a:rPr lang="zh-CN" altLang="en-US" dirty="0"/>
              <a:t>待定系数法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713" y="995583"/>
                <a:ext cx="7561263" cy="1624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4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求矩阵函数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𝑨𝒕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713" y="995583"/>
                <a:ext cx="7561263" cy="1624997"/>
              </a:xfrm>
              <a:prstGeom prst="rect">
                <a:avLst/>
              </a:prstGeom>
              <a:blipFill>
                <a:blip r:embed="rId2"/>
                <a:stretch>
                  <a:fillRect l="-12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2763028"/>
                <a:ext cx="7561263" cy="4700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解：首先，求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的最小多项式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根据特征多项式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2763028"/>
                <a:ext cx="7561263" cy="470065"/>
              </a:xfrm>
              <a:prstGeom prst="rect">
                <a:avLst/>
              </a:prstGeom>
              <a:blipFill rotWithShape="0">
                <a:blip r:embed="rId3"/>
                <a:stretch>
                  <a:fillRect l="-806" b="-14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774" y="3197242"/>
                <a:ext cx="484206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774" y="3197242"/>
                <a:ext cx="484206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825" y="3658907"/>
                <a:ext cx="4842064" cy="430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只能为以下之一：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7825" y="3658907"/>
                <a:ext cx="4842064" cy="430374"/>
              </a:xfrm>
              <a:prstGeom prst="rect">
                <a:avLst/>
              </a:prstGeom>
              <a:blipFill rotWithShape="0">
                <a:blip r:embed="rId5"/>
                <a:stretch>
                  <a:fillRect l="-1258" b="-239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3173" y="4093121"/>
                <a:ext cx="7561263" cy="4700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 )(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3173" y="4093121"/>
                <a:ext cx="7561263" cy="4700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774" y="4563186"/>
                <a:ext cx="7561263" cy="430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验证可知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故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774" y="4563186"/>
                <a:ext cx="7561263" cy="430374"/>
              </a:xfrm>
              <a:prstGeom prst="rect">
                <a:avLst/>
              </a:prstGeom>
              <a:blipFill rotWithShape="0">
                <a:blip r:embed="rId7"/>
                <a:stretch>
                  <a:fillRect l="-806" t="-1429" b="-25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773" y="5044292"/>
                <a:ext cx="7561263" cy="4700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773" y="5044292"/>
                <a:ext cx="7561263" cy="4700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113384"/>
      </p:ext>
    </p:extLst>
  </p:cSld>
  <p:clrMapOvr>
    <a:masterClrMapping/>
  </p:clrMapOvr>
  <p:transition spd="slow">
    <p:strips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矩阵函数的计算</a:t>
            </a:r>
            <a:r>
              <a:rPr lang="en-US" altLang="zh-CN" dirty="0"/>
              <a:t>: </a:t>
            </a:r>
            <a:r>
              <a:rPr lang="zh-CN" altLang="en-US" dirty="0"/>
              <a:t>待定系数法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713" y="995583"/>
                <a:ext cx="7561263" cy="1624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4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求矩阵函数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713" y="995583"/>
                <a:ext cx="7561263" cy="1624997"/>
              </a:xfrm>
              <a:prstGeom prst="rect">
                <a:avLst/>
              </a:prstGeom>
              <a:blipFill>
                <a:blip r:embed="rId2"/>
                <a:stretch>
                  <a:fillRect l="-12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2763028"/>
                <a:ext cx="756126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其次，待定多项式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</a:rPr>
                  <a:t>注意其次数比最小多项式低一次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2763028"/>
                <a:ext cx="756126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06" b="-157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6592" y="3291168"/>
                <a:ext cx="4842064" cy="440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endParaRPr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6592" y="3291168"/>
                <a:ext cx="4842064" cy="440570"/>
              </a:xfrm>
              <a:prstGeom prst="rect">
                <a:avLst/>
              </a:prstGeom>
              <a:blipFill rotWithShape="0">
                <a:blip r:embed="rId4"/>
                <a:stretch>
                  <a:fillRect l="-1258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377" y="3918095"/>
                <a:ext cx="8299618" cy="4359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𝒕𝒆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，有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377" y="3918095"/>
                <a:ext cx="8299618" cy="435953"/>
              </a:xfrm>
              <a:prstGeom prst="rect">
                <a:avLst/>
              </a:prstGeom>
              <a:blipFill>
                <a:blip r:embed="rId5"/>
                <a:stretch>
                  <a:fillRect l="-734" b="-253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66" y="4326783"/>
                <a:ext cx="7561263" cy="1536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e>
                            </m:mr>
                          </m:m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=−</m:t>
                                    </m:r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sSup>
                                      <m:sSup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p>
                                    </m:sSup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p>
                                    </m:sSup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p>
                                    </m:sSup>
                                    <m:r>
                                      <a:rPr lang="zh-CN" altLang="en-US" sz="2000" b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p>
                                    </m:sSup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66" y="4326783"/>
                <a:ext cx="7561263" cy="15362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6652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矩阵函数的计算</a:t>
            </a:r>
            <a:r>
              <a:rPr lang="en-US" altLang="zh-CN" dirty="0"/>
              <a:t>: </a:t>
            </a:r>
            <a:r>
              <a:rPr lang="zh-CN" altLang="en-US" dirty="0"/>
              <a:t>待定系数法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713" y="995583"/>
                <a:ext cx="7561263" cy="1624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4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求矩阵函数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713" y="995583"/>
                <a:ext cx="7561263" cy="1624997"/>
              </a:xfrm>
              <a:prstGeom prst="rect">
                <a:avLst/>
              </a:prstGeom>
              <a:blipFill>
                <a:blip r:embed="rId2"/>
                <a:stretch>
                  <a:fillRect l="-12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2763028"/>
                <a:ext cx="756126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最后，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 </a:t>
                </a: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2763028"/>
                <a:ext cx="756126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06" b="-157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08" y="3337734"/>
                <a:ext cx="3020402" cy="4690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808" y="3337734"/>
                <a:ext cx="3020402" cy="4690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377" y="3918095"/>
                <a:ext cx="7602211" cy="509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377" y="3918095"/>
                <a:ext cx="7602211" cy="5092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3" y="4338659"/>
                <a:ext cx="7438025" cy="1123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43" y="4338659"/>
                <a:ext cx="7438025" cy="11237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80649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05164" y="666806"/>
                <a:ext cx="7481454" cy="1228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6666"/>
                    </a:solidFill>
                    <a:latin typeface="+mn-ea"/>
                  </a:rPr>
                  <a:t>例</a:t>
                </a:r>
                <a:r>
                  <a:rPr lang="en-US" altLang="zh-CN" sz="2800" b="1" dirty="0">
                    <a:solidFill>
                      <a:srgbClr val="006666"/>
                    </a:solidFill>
                    <a:latin typeface="+mn-ea"/>
                  </a:rPr>
                  <a:t>5 </a:t>
                </a:r>
                <a:r>
                  <a:rPr lang="zh-CN" altLang="en-US" sz="2800" b="1" dirty="0">
                    <a:solidFill>
                      <a:srgbClr val="006666"/>
                    </a:solidFill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800" b="1" dirty="0">
                    <a:solidFill>
                      <a:srgbClr val="006666"/>
                    </a:solidFill>
                    <a:latin typeface="+mn-ea"/>
                  </a:rPr>
                  <a:t>试求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en-US" altLang="zh-CN" sz="28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endParaRPr lang="zh-CN" altLang="en-US" sz="28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4" y="666806"/>
                <a:ext cx="7481454" cy="1228926"/>
              </a:xfrm>
              <a:prstGeom prst="rect">
                <a:avLst/>
              </a:prstGeom>
              <a:blipFill>
                <a:blip r:embed="rId2"/>
                <a:stretch>
                  <a:fillRect l="-1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05163" y="1923832"/>
                <a:ext cx="9947563" cy="1210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zh-CN" altLang="en-US" sz="2800" dirty="0">
                    <a:solidFill>
                      <a:srgbClr val="006666"/>
                    </a:solidFill>
                    <a:latin typeface="+mn-ea"/>
                  </a:rPr>
                  <a:t>解：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先求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的特征多项式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  <a:p>
                <a:pPr lvl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0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m:rPr>
                              <m:sty m:val="p"/>
                            </m:r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CN" sz="20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3" y="1923832"/>
                <a:ext cx="9947563" cy="1210844"/>
              </a:xfrm>
              <a:prstGeom prst="rect">
                <a:avLst/>
              </a:prstGeom>
              <a:blipFill>
                <a:blip r:embed="rId3"/>
                <a:stretch>
                  <a:fillRect l="-1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301234" y="5272631"/>
                <a:ext cx="3227955" cy="10515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zh-CN" sz="24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34" y="5272631"/>
                <a:ext cx="3227955" cy="1051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36695" y="3264580"/>
                <a:ext cx="4157035" cy="407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的最小多项式为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000" b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;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95" y="3264580"/>
                <a:ext cx="4157035" cy="407099"/>
              </a:xfrm>
              <a:prstGeom prst="rect">
                <a:avLst/>
              </a:prstGeom>
              <a:blipFill>
                <a:blip r:embed="rId5"/>
                <a:stretch>
                  <a:fillRect t="-7576" r="-102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2B22A947-DDD1-4A24-8249-34ACC527E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470" y="3801583"/>
                <a:ext cx="4842064" cy="440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endParaRPr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2B22A947-DDD1-4A24-8249-34ACC527E9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470" y="3801583"/>
                <a:ext cx="4842064" cy="440570"/>
              </a:xfrm>
              <a:prstGeom prst="rect">
                <a:avLst/>
              </a:prstGeom>
              <a:blipFill>
                <a:blip r:embed="rId6"/>
                <a:stretch>
                  <a:fillRect l="-1385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558A8BE1-B918-42AD-A875-85BC65E39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606" y="4403389"/>
                <a:ext cx="8299618" cy="430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𝒕𝒆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，有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558A8BE1-B918-42AD-A875-85BC65E39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0606" y="4403389"/>
                <a:ext cx="8299618" cy="430374"/>
              </a:xfrm>
              <a:prstGeom prst="rect">
                <a:avLst/>
              </a:prstGeom>
              <a:blipFill>
                <a:blip r:embed="rId7"/>
                <a:stretch>
                  <a:fillRect l="-734" b="-239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328BDB3-E237-4C0F-83A2-BDF84A65DE37}"/>
                  </a:ext>
                </a:extLst>
              </p:cNvPr>
              <p:cNvSpPr/>
              <p:nvPr/>
            </p:nvSpPr>
            <p:spPr>
              <a:xfrm>
                <a:off x="3516502" y="5598361"/>
                <a:ext cx="438817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解之得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zh-CN" sz="20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328BDB3-E237-4C0F-83A2-BDF84A65D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502" y="5598361"/>
                <a:ext cx="4388177" cy="400110"/>
              </a:xfrm>
              <a:prstGeom prst="rect">
                <a:avLst/>
              </a:prstGeom>
              <a:blipFill>
                <a:blip r:embed="rId8"/>
                <a:stretch>
                  <a:fillRect l="-1528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3320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2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861082" y="832068"/>
                <a:ext cx="8072582" cy="13835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𝑒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𝐴𝑡</m:t>
                        </m:r>
                      </m:sup>
                    </m:sSup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=</m:t>
                    </m:r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𝑟</m:t>
                    </m:r>
                    <m:d>
                      <m:d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𝐴</m:t>
                        </m:r>
                      </m:e>
                    </m:d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0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𝐸</m:t>
                    </m:r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1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𝐴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</a:t>
                </a:r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𝐴𝑡</m:t>
                          </m:r>
                        </m:sup>
                      </m:sSup>
                      <m:r>
                        <a:rPr lang="en-US" altLang="zh-CN" sz="2000" b="1">
                          <a:solidFill>
                            <a:srgbClr val="006666"/>
                          </a:solidFill>
                          <a:latin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1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−2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−2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6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1−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3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1+3</m:t>
                                </m:r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82" y="832068"/>
                <a:ext cx="8072582" cy="1383520"/>
              </a:xfrm>
              <a:prstGeom prst="rect">
                <a:avLst/>
              </a:prstGeom>
              <a:blipFill>
                <a:blip r:embed="rId2"/>
                <a:stretch>
                  <a:fillRect l="-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61082" y="2392730"/>
                <a:ext cx="9476509" cy="1374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𝑡</m:t>
                    </m:r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=1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，得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𝑒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𝐴</m:t>
                        </m:r>
                      </m:sup>
                    </m:sSup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=</m:t>
                    </m:r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𝑒</m:t>
                    </m:r>
                    <m:d>
                      <m:d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>
                                <a:solidFill>
                                  <a:srgbClr val="006666"/>
                                </a:solidFill>
                                <a:latin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−</m:t>
                              </m:r>
                              <m: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82" y="2392730"/>
                <a:ext cx="9476509" cy="1374287"/>
              </a:xfrm>
              <a:prstGeom prst="rect">
                <a:avLst/>
              </a:prstGeom>
              <a:blipFill>
                <a:blip r:embed="rId3"/>
                <a:stretch>
                  <a:fillRect l="-643" t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7105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86686" y="423611"/>
                <a:ext cx="8469745" cy="1231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6666"/>
                    </a:solidFill>
                    <a:latin typeface="+mn-ea"/>
                  </a:rPr>
                  <a:t>练习 </a:t>
                </a:r>
                <a:r>
                  <a:rPr lang="en-US" altLang="zh-CN" sz="2800" b="1" dirty="0">
                    <a:solidFill>
                      <a:srgbClr val="006666"/>
                    </a:solidFill>
                    <a:latin typeface="+mn-ea"/>
                  </a:rPr>
                  <a:t>1 </a:t>
                </a:r>
                <a:r>
                  <a:rPr lang="zh-CN" altLang="en-US" sz="2800" b="1" dirty="0">
                    <a:solidFill>
                      <a:srgbClr val="006666"/>
                    </a:solidFill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800" b="1" dirty="0">
                    <a:solidFill>
                      <a:srgbClr val="006666"/>
                    </a:solidFill>
                    <a:latin typeface="+mn-ea"/>
                  </a:rPr>
                  <a:t>试求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en-US" altLang="zh-CN" sz="28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zh-CN" sz="28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  <a:endParaRPr lang="zh-CN" altLang="en-US" sz="28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86" y="423611"/>
                <a:ext cx="8469745" cy="1231747"/>
              </a:xfrm>
              <a:prstGeom prst="rect">
                <a:avLst/>
              </a:prstGeom>
              <a:blipFill>
                <a:blip r:embed="rId2"/>
                <a:stretch>
                  <a:fillRect l="-1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15667" y="1655358"/>
                <a:ext cx="10353965" cy="407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解：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的特征多项式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20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sz="20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20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sSup>
                      <m:sSup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 sz="2000" b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altLang="zh-CN" sz="2000" b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;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67" y="1655358"/>
                <a:ext cx="10353965" cy="407099"/>
              </a:xfrm>
              <a:prstGeom prst="rect">
                <a:avLst/>
              </a:prstGeom>
              <a:blipFill>
                <a:blip r:embed="rId3"/>
                <a:stretch>
                  <a:fillRect l="-648" t="-757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15667" y="2214483"/>
                <a:ext cx="491308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最小多项式为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20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altLang="zh-CN" sz="20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20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d>
                      <m:d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20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67" y="2214483"/>
                <a:ext cx="4913083" cy="400110"/>
              </a:xfrm>
              <a:prstGeom prst="rect">
                <a:avLst/>
              </a:prstGeom>
              <a:blipFill>
                <a:blip r:embed="rId4"/>
                <a:stretch>
                  <a:fillRect l="-1365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74C31FF-AE1C-4A56-9AF1-A4DBD163FCCD}"/>
                  </a:ext>
                </a:extLst>
              </p:cNvPr>
              <p:cNvSpPr/>
              <p:nvPr/>
            </p:nvSpPr>
            <p:spPr>
              <a:xfrm>
                <a:off x="1366080" y="4391732"/>
                <a:ext cx="2289667" cy="891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4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4</m:t>
                                  </m:r>
                                  <m: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1">
                                      <a:solidFill>
                                        <a:srgbClr val="006666"/>
                                      </a:solidFill>
                                      <a:latin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74C31FF-AE1C-4A56-9AF1-A4DBD163FC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80" y="4391732"/>
                <a:ext cx="2289667" cy="891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DAB11B87-F544-42F5-BE05-2C2EB087B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6686" y="2906310"/>
                <a:ext cx="4842064" cy="4405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endParaRPr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DAB11B87-F544-42F5-BE05-2C2EB087B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6686" y="2906310"/>
                <a:ext cx="4842064" cy="440570"/>
              </a:xfrm>
              <a:prstGeom prst="rect">
                <a:avLst/>
              </a:prstGeom>
              <a:blipFill>
                <a:blip r:embed="rId6"/>
                <a:stretch>
                  <a:fillRect l="-1258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31F271A3-1C56-4540-A9A1-AF50E503E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822" y="3508116"/>
                <a:ext cx="5727850" cy="4359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，有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31F271A3-1C56-4540-A9A1-AF50E503E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822" y="3508116"/>
                <a:ext cx="5727850" cy="435953"/>
              </a:xfrm>
              <a:prstGeom prst="rect">
                <a:avLst/>
              </a:prstGeom>
              <a:blipFill>
                <a:blip r:embed="rId7"/>
                <a:stretch>
                  <a:fillRect l="-1170" b="-236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B04D6E0-A686-4456-A95A-299B404CB89E}"/>
                  </a:ext>
                </a:extLst>
              </p:cNvPr>
              <p:cNvSpPr/>
              <p:nvPr/>
            </p:nvSpPr>
            <p:spPr>
              <a:xfrm>
                <a:off x="3337004" y="4574121"/>
                <a:ext cx="4875694" cy="526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解之得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00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AU" altLang="zh-CN" sz="200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000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000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2000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200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000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B04D6E0-A686-4456-A95A-299B404CB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004" y="4574121"/>
                <a:ext cx="4875694" cy="526939"/>
              </a:xfrm>
              <a:prstGeom prst="rect">
                <a:avLst/>
              </a:prstGeom>
              <a:blipFill>
                <a:blip r:embed="rId8"/>
                <a:stretch>
                  <a:fillRect l="-1250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48240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2" grpId="0"/>
      <p:bldP spid="13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66872" y="555064"/>
                <a:ext cx="9374909" cy="2463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𝑒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𝐴𝑡</m:t>
                        </m:r>
                      </m:sup>
                    </m:sSup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=</m:t>
                    </m:r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𝑟</m:t>
                    </m:r>
                    <m:d>
                      <m:d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𝐴</m:t>
                        </m:r>
                      </m:e>
                    </m:d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0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𝐸</m:t>
                    </m:r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006666"/>
                            </a:solidFill>
                            <a:latin typeface="+mn-ea"/>
                          </a:rPr>
                          <m:t>1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𝐴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</a:t>
                </a:r>
              </a:p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𝐴𝑡</m:t>
                          </m:r>
                        </m:sup>
                      </m:sSup>
                      <m:r>
                        <a:rPr lang="en-US" altLang="zh-CN" sz="2000" b="1">
                          <a:solidFill>
                            <a:srgbClr val="006666"/>
                          </a:solidFill>
                          <a:latin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4</m:t>
                                    </m:r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4</m:t>
                                    </m:r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4</m:t>
                                    </m:r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4</m:t>
                                    </m:r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4</m:t>
                                    </m:r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4</m:t>
                                    </m:r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4</m:t>
                                    </m:r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4</m:t>
                                    </m:r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4</m:t>
                                    </m:r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72" y="555064"/>
                <a:ext cx="9374909" cy="2463238"/>
              </a:xfrm>
              <a:prstGeom prst="rect">
                <a:avLst/>
              </a:prstGeom>
              <a:blipFill>
                <a:blip r:embed="rId2"/>
                <a:stretch>
                  <a:fillRect l="-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78A2846-B5ED-4063-8593-43BF68326149}"/>
                  </a:ext>
                </a:extLst>
              </p:cNvPr>
              <p:cNvSpPr/>
              <p:nvPr/>
            </p:nvSpPr>
            <p:spPr>
              <a:xfrm>
                <a:off x="866872" y="3164963"/>
                <a:ext cx="9180945" cy="2278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𝑡</m:t>
                    </m:r>
                    <m:r>
                      <a:rPr lang="en-US" altLang="zh-CN" sz="2000" b="1">
                        <a:solidFill>
                          <a:srgbClr val="006666"/>
                        </a:solidFill>
                        <a:latin typeface="+mn-ea"/>
                      </a:rPr>
                      <m:t>=1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，得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  <m:t>𝐴</m:t>
                          </m:r>
                        </m:sup>
                      </m:sSup>
                      <m:r>
                        <a:rPr lang="en-US" altLang="zh-CN" sz="2000" b="1">
                          <a:solidFill>
                            <a:srgbClr val="006666"/>
                          </a:solidFill>
                          <a:latin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000" b="1">
                              <a:solidFill>
                                <a:srgbClr val="006666"/>
                              </a:solidFill>
                              <a:latin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>
                                  <a:solidFill>
                                    <a:srgbClr val="006666"/>
                                  </a:solidFill>
                                  <a:latin typeface="+mn-ea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1">
                                    <a:solidFill>
                                      <a:srgbClr val="006666"/>
                                    </a:solidFill>
                                    <a:latin typeface="+mn-ea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1">
                                        <a:solidFill>
                                          <a:srgbClr val="006666"/>
                                        </a:solidFill>
                                        <a:latin typeface="+mn-ea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78A2846-B5ED-4063-8593-43BF68326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72" y="3164963"/>
                <a:ext cx="9180945" cy="2278572"/>
              </a:xfrm>
              <a:prstGeom prst="rect">
                <a:avLst/>
              </a:prstGeom>
              <a:blipFill>
                <a:blip r:embed="rId3"/>
                <a:stretch>
                  <a:fillRect l="-664" t="-1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01010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15E7D8B-D61D-4EAF-8555-E0C77F218907}"/>
                  </a:ext>
                </a:extLst>
              </p:cNvPr>
              <p:cNvSpPr/>
              <p:nvPr/>
            </p:nvSpPr>
            <p:spPr>
              <a:xfrm>
                <a:off x="658682" y="705320"/>
                <a:ext cx="91195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zh-CN" altLang="en-US" sz="2800" b="1" dirty="0">
                    <a:solidFill>
                      <a:srgbClr val="006666"/>
                    </a:solidFill>
                    <a:latin typeface="+mn-ea"/>
                  </a:rPr>
                  <a:t>练习</a:t>
                </a:r>
                <a:r>
                  <a:rPr lang="en-US" altLang="zh-CN" sz="2800" b="1">
                    <a:solidFill>
                      <a:srgbClr val="006666"/>
                    </a:solidFill>
                    <a:latin typeface="+mn-ea"/>
                  </a:rPr>
                  <a:t>2</a:t>
                </a:r>
                <a:r>
                  <a:rPr lang="en-AU" altLang="zh-CN" sz="2800" b="1">
                    <a:solidFill>
                      <a:srgbClr val="006666"/>
                    </a:solidFill>
                    <a:latin typeface="+mn-ea"/>
                  </a:rPr>
                  <a:t> </a:t>
                </a:r>
                <a:r>
                  <a:rPr lang="zh-CN" altLang="en-US" sz="2800" b="1" dirty="0">
                    <a:solidFill>
                      <a:srgbClr val="006666"/>
                    </a:solidFill>
                    <a:latin typeface="+mn-ea"/>
                  </a:rPr>
                  <a:t>设</a:t>
                </a:r>
                <a:r>
                  <a:rPr lang="en-US" altLang="zh-CN" sz="2800" b="1" dirty="0">
                    <a:solidFill>
                      <a:srgbClr val="006666"/>
                    </a:solidFill>
                    <a:latin typeface="+mn-ea"/>
                  </a:rPr>
                  <a:t>4</a:t>
                </a:r>
                <a:r>
                  <a:rPr lang="zh-CN" altLang="en-US" sz="2800" b="1" dirty="0">
                    <a:solidFill>
                      <a:srgbClr val="006666"/>
                    </a:solidFill>
                    <a:latin typeface="+mn-ea"/>
                  </a:rPr>
                  <a:t>阶方阵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b="1" dirty="0">
                    <a:solidFill>
                      <a:srgbClr val="006666"/>
                    </a:solidFill>
                    <a:latin typeface="+mn-ea"/>
                  </a:rPr>
                  <a:t>的特征值为</a:t>
                </a:r>
                <a14:m>
                  <m:oMath xmlns:m="http://schemas.openxmlformats.org/officeDocument/2006/math">
                    <m:r>
                      <a:rPr lang="zh-CN" altLang="en-US" sz="28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8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zh-CN" altLang="en-US" sz="28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8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,0,0</m:t>
                    </m:r>
                  </m:oMath>
                </a14:m>
                <a:r>
                  <a:rPr lang="zh-CN" altLang="en-US" sz="2800" b="1" dirty="0">
                    <a:solidFill>
                      <a:srgbClr val="006666"/>
                    </a:solidFill>
                    <a:latin typeface="+mn-ea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𝑠𝑖𝑛𝐴</m:t>
                    </m:r>
                  </m:oMath>
                </a14:m>
                <a:r>
                  <a:rPr lang="en-US" altLang="zh-CN" sz="28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𝑐𝑜𝑠𝐴</m:t>
                    </m:r>
                  </m:oMath>
                </a14:m>
                <a:r>
                  <a:rPr lang="zh-CN" altLang="en-US" sz="2800" b="1" dirty="0">
                    <a:solidFill>
                      <a:srgbClr val="006666"/>
                    </a:solidFill>
                    <a:latin typeface="+mn-ea"/>
                  </a:rPr>
                  <a:t>。</a:t>
                </a:r>
                <a:endParaRPr lang="en-US" altLang="zh-CN" sz="28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15E7D8B-D61D-4EAF-8555-E0C77F218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2" y="705320"/>
                <a:ext cx="9119548" cy="523220"/>
              </a:xfrm>
              <a:prstGeom prst="rect">
                <a:avLst/>
              </a:prstGeom>
              <a:blipFill>
                <a:blip r:embed="rId2"/>
                <a:stretch>
                  <a:fillRect l="-1337" t="-12791" r="-40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94A9F39-861B-429D-8222-0A4BD9881B77}"/>
                  </a:ext>
                </a:extLst>
              </p:cNvPr>
              <p:cNvSpPr/>
              <p:nvPr/>
            </p:nvSpPr>
            <p:spPr>
              <a:xfrm>
                <a:off x="921141" y="1533499"/>
                <a:ext cx="2973186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𝑠𝑖𝑛𝐴</m:t>
                      </m:r>
                      <m:r>
                        <a:rPr lang="en-US" altLang="zh-CN" sz="28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94A9F39-861B-429D-8222-0A4BD9881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41" y="1533499"/>
                <a:ext cx="2973186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E5D6BBB-4380-4244-9670-AA7B57F31D38}"/>
                  </a:ext>
                </a:extLst>
              </p:cNvPr>
              <p:cNvSpPr/>
              <p:nvPr/>
            </p:nvSpPr>
            <p:spPr>
              <a:xfrm>
                <a:off x="921141" y="2740243"/>
                <a:ext cx="3669147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𝑐𝑜𝑠𝐴</m:t>
                      </m:r>
                      <m:r>
                        <a:rPr lang="en-US" altLang="zh-CN" sz="2800" b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8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E5D6BBB-4380-4244-9670-AA7B57F31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41" y="2740243"/>
                <a:ext cx="3669147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73376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797204"/>
      </p:ext>
    </p:extLst>
  </p:cSld>
  <p:clrMapOvr>
    <a:masterClrMapping/>
  </p:clrMapOvr>
  <p:transition spd="slow"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490F8D-C08D-458F-B5BB-05946603E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矩阵函数的概念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03" y="1307719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如果函数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𝒇</m:t>
                    </m:r>
                    <m:r>
                      <a:rPr lang="en-US" altLang="zh-CN" sz="2400" b="1" i="1" smtClean="0"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latin typeface="Cambria Math"/>
                      </a:rPr>
                      <m:t>𝒛</m:t>
                    </m:r>
                    <m:r>
                      <a:rPr lang="en-US" altLang="zh-CN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可以表示为幂级数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103" y="1307719"/>
                <a:ext cx="7561263" cy="1052596"/>
              </a:xfrm>
              <a:prstGeom prst="rect">
                <a:avLst/>
              </a:prstGeom>
              <a:blipFill rotWithShape="1">
                <a:blip r:embed="rId2"/>
                <a:stretch>
                  <a:fillRect l="-1694" t="-1744" b="-9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086" y="2360315"/>
                <a:ext cx="4921097" cy="1300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/>
                        </a:rPr>
                        <m:t>𝒇</m:t>
                      </m:r>
                      <m:r>
                        <a:rPr lang="zh-CN" altLang="en-US" sz="2400" b="1">
                          <a:latin typeface="Cambria Math"/>
                        </a:rPr>
                        <m:t>(</m:t>
                      </m:r>
                      <m:r>
                        <a:rPr lang="zh-CN" altLang="en-US" sz="2400" b="1" i="1">
                          <a:latin typeface="Cambria Math"/>
                        </a:rPr>
                        <m:t>𝒛</m:t>
                      </m:r>
                      <m:r>
                        <a:rPr lang="zh-CN" altLang="en-US" sz="2400" b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latin typeface="Cambria Math"/>
                            </a:rPr>
                            <m:t>𝒌</m:t>
                          </m:r>
                          <m:r>
                            <a:rPr lang="zh-CN" altLang="en-US" sz="2400" b="1">
                              <a:latin typeface="Cambria Math"/>
                            </a:rPr>
                            <m:t>=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zh-CN" altLang="en-US" sz="2400" b="1" i="1">
                                  <a:latin typeface="Cambria Math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5086" y="2360315"/>
                <a:ext cx="4921097" cy="13004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448" y="3660736"/>
            <a:ext cx="7561263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则定义</a:t>
            </a: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矩阵函数</a:t>
            </a:r>
            <a:endParaRPr lang="en-US" altLang="zh-CN" sz="2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4833" y="4140305"/>
                <a:ext cx="4125977" cy="1300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/>
                        </a:rPr>
                        <m:t>𝒇</m:t>
                      </m:r>
                      <m:r>
                        <a:rPr lang="zh-CN" altLang="en-US" sz="2400" b="1">
                          <a:latin typeface="Cambria Math"/>
                        </a:rPr>
                        <m:t>(</m:t>
                      </m:r>
                      <m:r>
                        <a:rPr lang="zh-CN" altLang="en-US" sz="2400" b="1" i="1">
                          <a:latin typeface="Cambria Math"/>
                        </a:rPr>
                        <m:t>𝑨</m:t>
                      </m:r>
                      <m:r>
                        <a:rPr lang="zh-CN" altLang="en-US" sz="2400" b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latin typeface="Cambria Math"/>
                            </a:rPr>
                            <m:t>𝒌</m:t>
                          </m:r>
                          <m:r>
                            <a:rPr lang="zh-CN" altLang="en-US" sz="2400" b="1">
                              <a:latin typeface="Cambria Math"/>
                            </a:rPr>
                            <m:t>=</m:t>
                          </m:r>
                          <m:r>
                            <a:rPr lang="zh-CN" altLang="en-US" sz="24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zh-CN" altLang="en-US" sz="2400" b="1" i="1">
                                  <a:latin typeface="Cambria Math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4833" y="4140305"/>
                <a:ext cx="4125977" cy="13004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05246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490F8D-C08D-458F-B5BB-05946603E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矩阵函数的概念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03" y="1344295"/>
                <a:ext cx="7561263" cy="1368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1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  已知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𝒛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𝒛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+⋯+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𝒛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+⋯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103" y="1344295"/>
                <a:ext cx="7561263" cy="1368195"/>
              </a:xfrm>
              <a:prstGeom prst="rect">
                <a:avLst/>
              </a:prstGeom>
              <a:blipFill>
                <a:blip r:embed="rId2"/>
                <a:stretch>
                  <a:fillRect l="-1290" t="-8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111" y="2712490"/>
                <a:ext cx="7561263" cy="1368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6666"/>
                    </a:solidFill>
                  </a:rPr>
                  <a:t>定义</a:t>
                </a:r>
                <a:endParaRPr lang="en-US" altLang="zh-CN" sz="2400" b="1" i="1" dirty="0">
                  <a:solidFill>
                    <a:srgbClr val="006666"/>
                  </a:solidFill>
                  <a:latin typeface="Cambria Math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+⋯+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+⋯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7111" y="2712490"/>
                <a:ext cx="7561263" cy="1368195"/>
              </a:xfrm>
              <a:prstGeom prst="rect">
                <a:avLst/>
              </a:prstGeom>
              <a:blipFill>
                <a:blip r:embed="rId3"/>
                <a:stretch>
                  <a:fillRect l="-1290" t="-8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255" y="4296046"/>
                <a:ext cx="7561263" cy="924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𝑨𝒕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𝑨𝒕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+⋯+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+⋯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255" y="4296046"/>
                <a:ext cx="7561263" cy="924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28837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490F8D-C08D-458F-B5BB-05946603E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矩阵函数的概念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03" y="1344295"/>
                <a:ext cx="7561263" cy="15055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6666"/>
                    </a:solidFill>
                  </a:rPr>
                  <a:t>类似</a:t>
                </a:r>
                <a:r>
                  <a:rPr lang="zh-CN" altLang="en-US" sz="2400" b="1" i="0" dirty="0">
                    <a:solidFill>
                      <a:srgbClr val="006666"/>
                    </a:solidFill>
                    <a:latin typeface="+mj-lt"/>
                  </a:rPr>
                  <a:t>的</a:t>
                </a:r>
                <a:endParaRPr lang="en-US" altLang="zh-CN" sz="2400" b="1" i="0" dirty="0">
                  <a:solidFill>
                    <a:srgbClr val="006666"/>
                  </a:solidFill>
                  <a:latin typeface="+mj-lt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6666"/>
                          </a:solidFill>
                          <a:latin typeface="Cambria Math"/>
                        </a:rPr>
                        <m:t>sin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𝒛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𝟓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𝒛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𝟓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+⋯+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𝒛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+⋯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103" y="1344295"/>
                <a:ext cx="7561263" cy="1505540"/>
              </a:xfrm>
              <a:prstGeom prst="rect">
                <a:avLst/>
              </a:prstGeom>
              <a:blipFill rotWithShape="1">
                <a:blip r:embed="rId2"/>
                <a:stretch>
                  <a:fillRect l="-1290" t="-8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111" y="2712490"/>
            <a:ext cx="7561263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6666"/>
                </a:solidFill>
                <a:latin typeface="+mn-ea"/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542" y="2869582"/>
                <a:ext cx="7561263" cy="1062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smtClean="0">
                          <a:solidFill>
                            <a:srgbClr val="006666"/>
                          </a:solidFill>
                          <a:latin typeface="Cambria Math"/>
                        </a:rPr>
                        <m:t>sin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altLang="zh-CN" sz="24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altLang="zh-CN" sz="2400" b="1" i="1">
                          <a:solidFill>
                            <a:srgbClr val="006666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altLang="zh-CN" sz="2400" b="1" i="1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𝟓</m:t>
                          </m:r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𝟓</m:t>
                          </m:r>
                        </m:sup>
                      </m:sSup>
                      <m:r>
                        <a:rPr lang="en-US" altLang="zh-CN" sz="2400" b="1" i="1">
                          <a:solidFill>
                            <a:srgbClr val="006666"/>
                          </a:solidFill>
                          <a:latin typeface="Cambria Math"/>
                        </a:rPr>
                        <m:t>+⋯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>
                          <a:solidFill>
                            <a:srgbClr val="006666"/>
                          </a:solidFill>
                          <a:latin typeface="Cambria Math"/>
                        </a:rPr>
                        <m:t>+⋯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3542" y="2869582"/>
                <a:ext cx="7561263" cy="10623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87" y="4107741"/>
                <a:ext cx="7561263" cy="10780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b="0" i="0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zh-CN" altLang="en-US" sz="24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4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zh-CN" altLang="en-US" sz="24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zh-CN" altLang="en-US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endChr m:val=""/>
                              <m:ctrlPr>
                                <a:rPr lang="zh-CN" altLang="en-US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zh-CN" altLang="en-US" sz="24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)!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zh-CN" altLang="en-US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87" y="4107741"/>
                <a:ext cx="7561263" cy="10780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55" y="5162023"/>
                <a:ext cx="7561263" cy="10780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b="0" i="0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𝑨</m:t>
                      </m:r>
                      <m:r>
                        <a:rPr lang="zh-CN" altLang="en-US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𝑬</m:t>
                      </m:r>
                      <m:r>
                        <a:rPr lang="zh-CN" altLang="en-US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4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zh-CN" altLang="en-US" sz="24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zh-CN" altLang="en-US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endChr m:val=""/>
                              <m:ctrlPr>
                                <a:rPr lang="zh-CN" altLang="en-US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zh-CN" altLang="en-US" sz="24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)!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zh-CN" altLang="en-US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655" y="5162023"/>
                <a:ext cx="7561263" cy="10780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61633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矩阵函数的计算</a:t>
            </a:r>
            <a:r>
              <a:rPr lang="en-US" altLang="zh-CN" dirty="0"/>
              <a:t>: Jordan</a:t>
            </a:r>
            <a:r>
              <a:rPr lang="zh-CN" altLang="en-US" dirty="0"/>
              <a:t>标准形方法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03" y="1307719"/>
                <a:ext cx="7561263" cy="497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B0F0"/>
                    </a:solidFill>
                  </a:rPr>
                  <a:t>问题</a:t>
                </a:r>
                <a:r>
                  <a:rPr lang="zh-CN" altLang="en-US" sz="2400" b="1" dirty="0"/>
                  <a:t>：给定矩阵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，计算矩阵函数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𝒇</m:t>
                    </m:r>
                    <m:r>
                      <a:rPr lang="en-US" altLang="zh-CN" sz="2400" b="1" i="1" smtClean="0"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103" y="1307719"/>
                <a:ext cx="7561263" cy="497957"/>
              </a:xfrm>
              <a:prstGeom prst="rect">
                <a:avLst/>
              </a:prstGeom>
              <a:blipFill rotWithShape="1">
                <a:blip r:embed="rId2"/>
                <a:stretch>
                  <a:fillRect l="-1290" t="-2469" b="-28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03" y="1967347"/>
                <a:ext cx="756126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/>
                  <a:t>解：矩阵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latin typeface="+mn-ea"/>
                  </a:rPr>
                  <a:t>的</a:t>
                </a:r>
                <a:r>
                  <a:rPr lang="en-US" altLang="zh-CN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Jordan</a:t>
                </a:r>
                <a:r>
                  <a:rPr lang="zh-CN" altLang="en-US" sz="2000" b="1" dirty="0">
                    <a:latin typeface="+mn-ea"/>
                  </a:rPr>
                  <a:t>标准形为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altLang="zh-CN" sz="2000" b="1" dirty="0">
                    <a:latin typeface="+mn-ea"/>
                  </a:rPr>
                  <a:t>, </a:t>
                </a:r>
                <a:r>
                  <a:rPr lang="zh-CN" altLang="en-US" sz="2000" b="1" dirty="0">
                    <a:latin typeface="+mn-ea"/>
                  </a:rPr>
                  <a:t>即</a:t>
                </a:r>
                <a:endParaRPr lang="en-US" altLang="zh-CN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0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103" y="1967347"/>
                <a:ext cx="756126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87" t="-2667" b="-17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2473188"/>
                <a:ext cx="7561263" cy="1266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𝑷𝑱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000" b="1" dirty="0">
                    <a:latin typeface="+mn-ea"/>
                  </a:rPr>
                  <a:t>,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>
                    <a:latin typeface="+mn-ea"/>
                  </a:rPr>
                  <a:t>,   </a:t>
                </a:r>
              </a:p>
            </p:txBody>
          </p:sp>
        </mc:Choice>
        <mc:Fallback xmlns="">
          <p:sp>
            <p:nvSpPr>
              <p:cNvPr id="5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2473188"/>
                <a:ext cx="7561263" cy="126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84784" y="4569381"/>
                <a:ext cx="4369273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i="1" smtClean="0"/>
                        <m:t>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 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𝑃𝐽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84" y="4569381"/>
                <a:ext cx="4369273" cy="9318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626735" y="4000716"/>
                <a:ext cx="3887987" cy="2096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  <m:sup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735" y="4000716"/>
                <a:ext cx="3887987" cy="20967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210024" y="2735395"/>
                <a:ext cx="2042419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024" y="2735395"/>
                <a:ext cx="2042419" cy="93185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02" y="3821254"/>
            <a:ext cx="7561263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于是矩阵函数</a:t>
            </a:r>
            <a:endParaRPr lang="en-US" altLang="zh-CN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047072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5" grpId="0"/>
      <p:bldP spid="4" grpId="0"/>
      <p:bldP spid="6" grpId="0"/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矩阵函数的计算</a:t>
            </a:r>
            <a:r>
              <a:rPr lang="en-US" altLang="zh-CN" dirty="0"/>
              <a:t>: Jordan</a:t>
            </a:r>
            <a:r>
              <a:rPr lang="zh-CN" altLang="en-US" dirty="0"/>
              <a:t>标准形方法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03" y="1307719"/>
                <a:ext cx="7561263" cy="497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B0F0"/>
                    </a:solidFill>
                  </a:rPr>
                  <a:t>问题</a:t>
                </a:r>
                <a:r>
                  <a:rPr lang="zh-CN" altLang="en-US" sz="2400" b="1" dirty="0"/>
                  <a:t>：给定矩阵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，计算矩阵函数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𝒇</m:t>
                    </m:r>
                    <m:r>
                      <a:rPr lang="en-US" altLang="zh-CN" sz="2400" b="1" i="1" smtClean="0"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9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103" y="1307719"/>
                <a:ext cx="7561263" cy="497957"/>
              </a:xfrm>
              <a:prstGeom prst="rect">
                <a:avLst/>
              </a:prstGeom>
              <a:blipFill rotWithShape="0">
                <a:blip r:embed="rId2"/>
                <a:stretch>
                  <a:fillRect l="-1290" t="-2469" b="-28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03" y="1967347"/>
                <a:ext cx="3497921" cy="4298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latin typeface="+mn-ea"/>
                  </a:rPr>
                  <a:t>的</a:t>
                </a:r>
                <a:r>
                  <a:rPr lang="en-US" altLang="zh-CN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Jordan</a:t>
                </a:r>
                <a:r>
                  <a:rPr lang="zh-CN" altLang="en-US" sz="2000" b="1" dirty="0">
                    <a:latin typeface="+mn-ea"/>
                  </a:rPr>
                  <a:t>标准形为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altLang="zh-CN" sz="2000" b="1" dirty="0">
                    <a:latin typeface="+mn-ea"/>
                  </a:rPr>
                  <a:t>, </a:t>
                </a:r>
                <a:r>
                  <a:rPr lang="zh-CN" altLang="en-US" sz="2000" b="1" dirty="0">
                    <a:latin typeface="+mn-ea"/>
                  </a:rPr>
                  <a:t>即</a:t>
                </a:r>
                <a:endParaRPr lang="en-US" altLang="zh-CN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103" y="1967347"/>
                <a:ext cx="3497921" cy="429861"/>
              </a:xfrm>
              <a:prstGeom prst="rect">
                <a:avLst/>
              </a:prstGeom>
              <a:blipFill>
                <a:blip r:embed="rId3"/>
                <a:stretch>
                  <a:fillRect l="-1916" t="-2857" b="-25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2473188"/>
                <a:ext cx="7561263" cy="1266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𝑷𝑱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000" b="1" dirty="0">
                    <a:latin typeface="+mn-ea"/>
                  </a:rPr>
                  <a:t>,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>
                    <a:latin typeface="+mn-ea"/>
                  </a:rPr>
                  <a:t>,   </a:t>
                </a:r>
              </a:p>
            </p:txBody>
          </p:sp>
        </mc:Choice>
        <mc:Fallback xmlns="">
          <p:sp>
            <p:nvSpPr>
              <p:cNvPr id="5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2473188"/>
                <a:ext cx="7561263" cy="126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84784" y="4569381"/>
                <a:ext cx="2230739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b="1" i="1" smtClean="0"/>
                        <m:t> 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84" y="4569381"/>
                <a:ext cx="2230739" cy="9318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210024" y="2735395"/>
                <a:ext cx="2042419" cy="931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024" y="2735395"/>
                <a:ext cx="2042419" cy="9318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02" y="3821254"/>
            <a:ext cx="7561263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/>
              <a:t>于是矩阵函数</a:t>
            </a:r>
            <a:endParaRPr lang="en-US" altLang="zh-CN" sz="20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568920" y="4506406"/>
                <a:ext cx="3335144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920" y="4506406"/>
                <a:ext cx="3335144" cy="107054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22584"/>
      </p:ext>
    </p:extLst>
  </p:cSld>
  <p:clrMapOvr>
    <a:masterClrMapping/>
  </p:clrMapOvr>
  <p:transition spd="slow">
    <p:strips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矩阵函数的计算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03" y="1307719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C00000"/>
                    </a:solidFill>
                    <a:latin typeface="+mn-ea"/>
                  </a:rPr>
                  <a:t>矩阵函数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rgbClr val="C00000"/>
                    </a:solidFill>
                    <a:latin typeface="+mn-ea"/>
                  </a:rPr>
                  <a:t>的计算公式：</a:t>
                </a:r>
                <a:endParaRPr lang="en-US" altLang="zh-CN" sz="2400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103" y="1307719"/>
                <a:ext cx="7561263" cy="535531"/>
              </a:xfrm>
              <a:prstGeom prst="rect">
                <a:avLst/>
              </a:prstGeom>
              <a:blipFill rotWithShape="0">
                <a:blip r:embed="rId2"/>
                <a:stretch>
                  <a:fillRect l="-1290" t="-2299" b="-195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93149" y="2038824"/>
                <a:ext cx="5394617" cy="1070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effectLst>
                <a:glow rad="254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b="1" i="1" smtClean="0">
                          <a:solidFill>
                            <a:srgbClr val="0070C0"/>
                          </a:solidFill>
                        </a:rPr>
                        <m:t> </m:t>
                      </m:r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000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zh-CN" alt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zh-CN" altLang="en-US" sz="2000" b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altLang="zh-CN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zh-CN" altLang="en-US" sz="2000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149" y="2038824"/>
                <a:ext cx="5394617" cy="10705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glow rad="254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03" y="3342521"/>
                <a:ext cx="7561263" cy="430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/>
                  <a:t>其中对于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latin typeface="+mn-ea"/>
                  </a:rPr>
                  <a:t>阶子块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latin typeface="+mn-ea"/>
                  </a:rPr>
                  <a:t>有</a:t>
                </a:r>
                <a:endParaRPr lang="en-US" altLang="zh-CN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103" y="3342521"/>
                <a:ext cx="7561263" cy="430374"/>
              </a:xfrm>
              <a:prstGeom prst="rect">
                <a:avLst/>
              </a:prstGeom>
              <a:blipFill>
                <a:blip r:embed="rId4"/>
                <a:stretch>
                  <a:fillRect l="-887" b="-239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8965" y="3837810"/>
                <a:ext cx="8327537" cy="230441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b="1" smtClean="0">
                          <a:solidFill>
                            <a:srgbClr val="0070C0"/>
                          </a:solidFill>
                        </a:rPr>
                        <m:t> </m:t>
                      </m:r>
                      <m:r>
                        <a:rPr lang="zh-CN" altLang="en-US" sz="2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000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000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bSup>
                        </m:e>
                      </m:nary>
                      <m:r>
                        <a:rPr lang="zh-CN" alt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000" b="1" i="1">
                          <a:solidFill>
                            <a:srgbClr val="0070C0"/>
                          </a:solidFill>
                        </a:rPr>
                        <m:t> 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r>
                                      <a:rPr lang="zh-CN" altLang="en-US" sz="2000" b="1" i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20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p>
                                        <m:r>
                                          <a:rPr lang="zh-CN" altLang="en-US" sz="2000" b="1" i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zh-CN" altLang="en-US" sz="2000" b="1" i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f>
                                  <m:fPr>
                                    <m:ctrlP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zh-CN" altLang="en-US" sz="2000" b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zh-CN" altLang="en-US" sz="2000" b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″</m:t>
                                    </m:r>
                                  </m:sup>
                                </m:sSup>
                                <m:r>
                                  <a:rPr lang="zh-CN" altLang="en-US" sz="2000" b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zh-CN" altLang="en-US" sz="2000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d>
                                      <m:dPr>
                                        <m:endChr m:val=""/>
                                        <m:ctrlPr>
                                          <a:rPr lang="zh-CN" altLang="en-US" sz="20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  <m:r>
                                          <a:rPr lang="zh-CN" altLang="en-US" sz="2000" b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20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zh-CN" altLang="en-US" sz="2000" b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)!</m:t>
                                        </m:r>
                                      </m:e>
                                    </m:d>
                                  </m:den>
                                </m:f>
                                <m:sSup>
                                  <m:sSupPr>
                                    <m:ctrlP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sz="20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  <m:r>
                                          <a:rPr lang="zh-CN" altLang="en-US" sz="2000" b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20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zh-CN" altLang="en-US" sz="2000" b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zh-CN" altLang="en-US" sz="2000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000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000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000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zh-CN" altLang="en-US" sz="2000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000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zh-CN" altLang="en-US" sz="2000" b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p>
                                    <m:r>
                                      <a:rPr lang="zh-CN" altLang="en-US" sz="2000" b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″</m:t>
                                    </m:r>
                                  </m:sup>
                                </m:sSup>
                                <m:r>
                                  <a:rPr lang="zh-CN" altLang="en-US" sz="2000" b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zh-CN" altLang="en-US" sz="2000" b="1" i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en-US" sz="20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p>
                                        <m:r>
                                          <a:rPr lang="zh-CN" altLang="en-US" sz="2000" b="1" i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zh-CN" altLang="en-US" sz="2000" b="1" i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r>
                                      <a:rPr lang="zh-CN" altLang="en-US" sz="2000" b="1" i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</m:e>
                                      <m:sub>
                                        <m:r>
                                          <a:rPr lang="zh-CN" altLang="en-US" sz="20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65" y="3837810"/>
                <a:ext cx="8327537" cy="23044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90450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矩阵函数的计算</a:t>
            </a:r>
            <a:r>
              <a:rPr lang="en-US" altLang="zh-CN" dirty="0"/>
              <a:t>: Jordan</a:t>
            </a:r>
            <a:r>
              <a:rPr lang="zh-CN" altLang="en-US" dirty="0"/>
              <a:t>标准形方法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713" y="995583"/>
                <a:ext cx="7561263" cy="1624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2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32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求矩阵函数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𝑨𝒕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713" y="995583"/>
                <a:ext cx="7561263" cy="1624997"/>
              </a:xfrm>
              <a:prstGeom prst="rect">
                <a:avLst/>
              </a:prstGeom>
              <a:blipFill rotWithShape="0">
                <a:blip r:embed="rId2"/>
                <a:stretch>
                  <a:fillRect l="-12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2763028"/>
                <a:ext cx="7561263" cy="4700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解：首先，求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𝑷𝑱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根据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2763028"/>
                <a:ext cx="7561263" cy="470065"/>
              </a:xfrm>
              <a:prstGeom prst="rect">
                <a:avLst/>
              </a:prstGeom>
              <a:blipFill rotWithShape="0">
                <a:blip r:embed="rId3"/>
                <a:stretch>
                  <a:fillRect l="-806" b="-155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157794"/>
                <a:ext cx="4842064" cy="1076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157794"/>
                <a:ext cx="4842064" cy="10764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4622" y="3180049"/>
                <a:ext cx="4842064" cy="1075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4622" y="3180049"/>
                <a:ext cx="4842064" cy="10751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307" y="4157878"/>
                <a:ext cx="4842064" cy="11211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zh-CN" altLang="en-US" sz="200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307" y="4157878"/>
                <a:ext cx="4842064" cy="11211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83" y="5168905"/>
                <a:ext cx="7561263" cy="10690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得矩阵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的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Jordan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标准形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783" y="5168905"/>
                <a:ext cx="7561263" cy="1069011"/>
              </a:xfrm>
              <a:prstGeom prst="rect">
                <a:avLst/>
              </a:prstGeom>
              <a:blipFill rotWithShape="0">
                <a:blip r:embed="rId7"/>
                <a:stretch>
                  <a:fillRect l="-8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19503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">
      <a:dk1>
        <a:srgbClr val="1C1C1C"/>
      </a:dk1>
      <a:lt1>
        <a:srgbClr val="FFFFFF"/>
      </a:lt1>
      <a:dk2>
        <a:srgbClr val="1C1C1C"/>
      </a:dk2>
      <a:lt2>
        <a:srgbClr val="FFFFFF"/>
      </a:lt2>
      <a:accent1>
        <a:srgbClr val="1C4272"/>
      </a:accent1>
      <a:accent2>
        <a:srgbClr val="1C77C3"/>
      </a:accent2>
      <a:accent3>
        <a:srgbClr val="39A9DB"/>
      </a:accent3>
      <a:accent4>
        <a:srgbClr val="40BCD8"/>
      </a:accent4>
      <a:accent5>
        <a:srgbClr val="F39237"/>
      </a:accent5>
      <a:accent6>
        <a:srgbClr val="D63230"/>
      </a:accent6>
      <a:hlink>
        <a:srgbClr val="0563C1"/>
      </a:hlink>
      <a:folHlink>
        <a:srgbClr val="954F72"/>
      </a:folHlink>
    </a:clrScheme>
    <a:fontScheme name="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</TotalTime>
  <Words>1513</Words>
  <Application>Microsoft Office PowerPoint</Application>
  <PresentationFormat>宽屏</PresentationFormat>
  <Paragraphs>164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华文楷体</vt:lpstr>
      <vt:lpstr>微软雅黑</vt:lpstr>
      <vt:lpstr>Arial</vt:lpstr>
      <vt:lpstr>Cambria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Alyfant</dc:creator>
  <cp:lastModifiedBy>XiaZaiMa.COM</cp:lastModifiedBy>
  <cp:revision>320</cp:revision>
  <dcterms:created xsi:type="dcterms:W3CDTF">2019-05-01T08:28:28Z</dcterms:created>
  <dcterms:modified xsi:type="dcterms:W3CDTF">2020-12-08T09:37:08Z</dcterms:modified>
</cp:coreProperties>
</file>