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7" r:id="rId3"/>
    <p:sldId id="327" r:id="rId4"/>
    <p:sldId id="344" r:id="rId5"/>
    <p:sldId id="316" r:id="rId6"/>
    <p:sldId id="345" r:id="rId7"/>
    <p:sldId id="331" r:id="rId8"/>
    <p:sldId id="346" r:id="rId9"/>
    <p:sldId id="335" r:id="rId10"/>
    <p:sldId id="348" r:id="rId11"/>
    <p:sldId id="355" r:id="rId12"/>
    <p:sldId id="356" r:id="rId13"/>
    <p:sldId id="347" r:id="rId14"/>
    <p:sldId id="349" r:id="rId15"/>
    <p:sldId id="350" r:id="rId16"/>
    <p:sldId id="617" r:id="rId17"/>
    <p:sldId id="618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CCD280-CC64-4C02-A789-E0FD78874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4D8EF1-A0C8-4097-B9A6-366A9C5DB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2020/12/10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矩阵函数的微分与积分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171564" y="3493512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2068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求微分方程组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满足初始条件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2068195"/>
              </a:xfrm>
              <a:prstGeom prst="rect">
                <a:avLst/>
              </a:prstGeom>
              <a:blipFill rotWithShape="0">
                <a:blip r:embed="rId2"/>
                <a:stretch>
                  <a:fillRect l="-1209" b="-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077742"/>
                <a:ext cx="7561263" cy="435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解：首先，求矩阵函数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077742"/>
                <a:ext cx="7561263" cy="435184"/>
              </a:xfrm>
              <a:prstGeom prst="rect">
                <a:avLst/>
              </a:prstGeom>
              <a:blipFill rotWithShape="0">
                <a:blip r:embed="rId3"/>
                <a:stretch>
                  <a:fillRect l="-806" b="-25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64" y="3435459"/>
                <a:ext cx="4842064" cy="1098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964" y="3435459"/>
                <a:ext cx="4842064" cy="1098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59" y="4670774"/>
            <a:ext cx="756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其次，微分方程组的解为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142" y="5238085"/>
                <a:ext cx="6584869" cy="5898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42" y="5238085"/>
                <a:ext cx="6584869" cy="5898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3726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37874" y="559306"/>
                <a:ext cx="7904285" cy="2984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4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求解初值问题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其中：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4" y="559306"/>
                <a:ext cx="7904285" cy="2984343"/>
              </a:xfrm>
              <a:prstGeom prst="rect">
                <a:avLst/>
              </a:prstGeom>
              <a:blipFill>
                <a:blip r:embed="rId2"/>
                <a:stretch>
                  <a:fillRect l="-1235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DDBF9-502D-4916-B227-8FD8759D4CF6}"/>
                  </a:ext>
                </a:extLst>
              </p:cNvPr>
              <p:cNvSpPr/>
              <p:nvPr/>
            </p:nvSpPr>
            <p:spPr>
              <a:xfrm>
                <a:off x="937874" y="4025640"/>
                <a:ext cx="10193216" cy="1026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解：⑴先求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A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的特征多项式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E</m:t>
                          </m:r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A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λ</m:t>
                              </m:r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DDBF9-502D-4916-B227-8FD8759D4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4" y="4025640"/>
                <a:ext cx="10193216" cy="1026178"/>
              </a:xfrm>
              <a:prstGeom prst="rect">
                <a:avLst/>
              </a:prstGeo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D6F98ED-988A-4AC2-BA66-E5FEA639ED52}"/>
                  </a:ext>
                </a:extLst>
              </p:cNvPr>
              <p:cNvSpPr/>
              <p:nvPr/>
            </p:nvSpPr>
            <p:spPr>
              <a:xfrm>
                <a:off x="1033283" y="5713919"/>
                <a:ext cx="4157035" cy="506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𝐴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A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(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𝜆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)=</m:t>
                    </m:r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+mn-ea"/>
                              </a:rPr>
                              <m:t>𝜆</m:t>
                            </m:r>
                            <m: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+mn-ea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D6F98ED-988A-4AC2-BA66-E5FEA639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3" y="5713919"/>
                <a:ext cx="4157035" cy="506742"/>
              </a:xfrm>
              <a:prstGeom prst="rect">
                <a:avLst/>
              </a:prstGeom>
              <a:blipFill>
                <a:blip r:embed="rId4"/>
                <a:stretch>
                  <a:fillRect r="-1028" b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138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28380" y="620594"/>
                <a:ext cx="9827491" cy="511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⑵设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𝜆</m:t>
                        </m:r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𝑡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𝑞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𝑚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𝜆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+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zh-CN" altLang="en-US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𝜆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zh-CN" altLang="en-US" sz="2000" b="1">
                        <a:solidFill>
                          <a:srgbClr val="006666"/>
                        </a:solidFill>
                        <a:latin typeface="+mn-ea"/>
                      </a:rPr>
                      <m:t>𝜆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" y="620594"/>
                <a:ext cx="9827491" cy="511871"/>
              </a:xfrm>
              <a:prstGeom prst="rect">
                <a:avLst/>
              </a:prstGeom>
              <a:blipFill>
                <a:blip r:embed="rId2"/>
                <a:stretch>
                  <a:fillRect l="-682" b="-20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39882B-56EB-4AFF-A765-3C8EBBF87953}"/>
                  </a:ext>
                </a:extLst>
              </p:cNvPr>
              <p:cNvSpPr/>
              <p:nvPr/>
            </p:nvSpPr>
            <p:spPr>
              <a:xfrm>
                <a:off x="528380" y="2310274"/>
                <a:ext cx="58162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解之得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     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𝑡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𝑡</m:t>
                    </m:r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𝑡</m:t>
                    </m:r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39882B-56EB-4AFF-A765-3C8EBBF87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" y="2310274"/>
                <a:ext cx="5816240" cy="400110"/>
              </a:xfrm>
              <a:prstGeom prst="rect">
                <a:avLst/>
              </a:prstGeom>
              <a:blipFill>
                <a:blip r:embed="rId3"/>
                <a:stretch>
                  <a:fillRect l="-115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E756E3-BCD1-4A28-B117-AE1380D88AC4}"/>
                  </a:ext>
                </a:extLst>
              </p:cNvPr>
              <p:cNvSpPr/>
              <p:nvPr/>
            </p:nvSpPr>
            <p:spPr>
              <a:xfrm>
                <a:off x="457358" y="2753652"/>
                <a:ext cx="6183138" cy="1383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⑶则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𝐴𝑡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𝐸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𝐴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6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3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1+3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E756E3-BCD1-4A28-B117-AE1380D88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8" y="2753652"/>
                <a:ext cx="6183138" cy="1383520"/>
              </a:xfrm>
              <a:prstGeom prst="rect">
                <a:avLst/>
              </a:prstGeom>
              <a:blipFill>
                <a:blip r:embed="rId4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DC313C-822D-421E-89FB-79299E7AC4A0}"/>
                  </a:ext>
                </a:extLst>
              </p:cNvPr>
              <p:cNvSpPr/>
              <p:nvPr/>
            </p:nvSpPr>
            <p:spPr>
              <a:xfrm>
                <a:off x="528380" y="4754051"/>
                <a:ext cx="7159682" cy="121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所以，微分方程组的解为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0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A</m:t>
                          </m:r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=</m:t>
                          </m:r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+2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1+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1+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DC313C-822D-421E-89FB-79299E7A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" y="4754051"/>
                <a:ext cx="7159682" cy="1219116"/>
              </a:xfrm>
              <a:prstGeom prst="rect">
                <a:avLst/>
              </a:prstGeom>
              <a:blipFill>
                <a:blip r:embed="rId5"/>
                <a:stretch>
                  <a:fillRect l="-937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8584D3-A158-40C4-86AA-E27BD82DCE67}"/>
                  </a:ext>
                </a:extLst>
              </p:cNvPr>
              <p:cNvSpPr/>
              <p:nvPr/>
            </p:nvSpPr>
            <p:spPr>
              <a:xfrm>
                <a:off x="1392874" y="1121333"/>
                <a:ext cx="1748877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000" b="1" dirty="0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8584D3-A158-40C4-86AA-E27BD82DC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4" y="1121333"/>
                <a:ext cx="1748877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52786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98" y="1383220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一阶</a:t>
            </a:r>
            <a:r>
              <a:rPr lang="zh-CN" altLang="en-US" sz="2400" b="1">
                <a:latin typeface="+mn-ea"/>
              </a:rPr>
              <a:t>常系数线性非</a:t>
            </a:r>
            <a:r>
              <a:rPr lang="zh-CN" altLang="en-US" sz="2400" b="1" dirty="0">
                <a:latin typeface="+mn-ea"/>
              </a:rPr>
              <a:t>齐次微分方程组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638" y="4057695"/>
                <a:ext cx="5978484" cy="14748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𝑨𝒔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638" y="4057695"/>
                <a:ext cx="5978484" cy="1474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4" y="3476610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的解为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583" y="2312475"/>
                <a:ext cx="2585616" cy="1080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583" y="2312475"/>
                <a:ext cx="2585616" cy="1080937"/>
              </a:xfrm>
              <a:prstGeom prst="rect">
                <a:avLst/>
              </a:prstGeom>
              <a:blipFill>
                <a:blip r:embed="rId3"/>
                <a:stretch>
                  <a:fillRect r="-91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5087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8271611" cy="167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</a:rPr>
                  <a:t>5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求微分方程组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满足初始条件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8271611" cy="1674817"/>
              </a:xfrm>
              <a:prstGeom prst="rect">
                <a:avLst/>
              </a:prstGeom>
              <a:blipFill>
                <a:blip r:embed="rId2"/>
                <a:stretch>
                  <a:fillRect l="-1105"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077742"/>
                <a:ext cx="7561263" cy="435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解：首先，求矩阵函数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077742"/>
                <a:ext cx="7561263" cy="435184"/>
              </a:xfrm>
              <a:prstGeom prst="rect">
                <a:avLst/>
              </a:prstGeom>
              <a:blipFill rotWithShape="0">
                <a:blip r:embed="rId3"/>
                <a:stretch>
                  <a:fillRect l="-806" b="-25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64" y="3435459"/>
                <a:ext cx="4842064" cy="1098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964" y="3435459"/>
                <a:ext cx="4842064" cy="1098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73" y="4670774"/>
            <a:ext cx="756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其次，计算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5132439"/>
                <a:ext cx="6584869" cy="1266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𝑨𝒔</m:t>
                          </m:r>
                        </m:sup>
                      </m:sSup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5132439"/>
                <a:ext cx="6584869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3350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8262734" cy="167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</a:rPr>
                  <a:t>5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求微分方程组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满足初始条件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的解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8262734" cy="1674817"/>
              </a:xfrm>
              <a:prstGeom prst="rect">
                <a:avLst/>
              </a:prstGeom>
              <a:blipFill>
                <a:blip r:embed="rId2"/>
                <a:stretch>
                  <a:fillRect l="-1106"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3" y="3077742"/>
            <a:ext cx="7561263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由此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643" y="3136803"/>
                <a:ext cx="4842064" cy="1244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𝑨𝒔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643" y="3136803"/>
                <a:ext cx="4842064" cy="1244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73" y="4380990"/>
            <a:ext cx="7561263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故微分方程组的解为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72" y="4596177"/>
                <a:ext cx="6584869" cy="914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nary>
                        <m:nary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𝑨𝒔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072" y="4596177"/>
                <a:ext cx="6584869" cy="91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295" y="5183738"/>
                <a:ext cx="6584869" cy="1266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295" y="5183738"/>
                <a:ext cx="6584869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1548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Rectangle 18">
                <a:extLst>
                  <a:ext uri="{FF2B5EF4-FFF2-40B4-BE49-F238E27FC236}">
                    <a16:creationId xmlns:a16="http://schemas.microsoft.com/office/drawing/2014/main" id="{8654B686-FF15-471D-98E9-FB016248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92" y="285459"/>
                <a:ext cx="8153400" cy="2850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练习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:endParaRPr lang="en-AU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𝑓</m:t>
                            </m:r>
                            <m: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5000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求微分方程组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𝑑𝑥</m:t>
                        </m:r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num>
                      <m:den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)+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满足初始</a:t>
                </a:r>
                <a:endParaRPr lang="en-AU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5000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条件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(0)=</m:t>
                    </m:r>
                    <m:sSup>
                      <m:sSupPr>
                        <m:ctrlPr>
                          <a:rPr lang="zh-CN" altLang="en-US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的解。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4274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54B686-FF15-471D-98E9-FB0162487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92" y="285459"/>
                <a:ext cx="8153400" cy="2850076"/>
              </a:xfrm>
              <a:prstGeom prst="rect">
                <a:avLst/>
              </a:prstGeom>
              <a:blipFill rotWithShape="0">
                <a:blip r:embed="rId3"/>
                <a:stretch>
                  <a:fillRect l="-1197" t="-1713" b="-40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C50E44-D750-4977-95B4-39D72717E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92" y="3764852"/>
                <a:ext cx="8416031" cy="108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解：由上述定理可知满足所给初始条件的微分方程组解为</a:t>
                </a:r>
                <a:endParaRPr lang="en-AU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5000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x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t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At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x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(0)+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At</m:t>
                          </m:r>
                        </m:sup>
                      </m:sSup>
                      <m:nary>
                        <m:naryPr>
                          <m:ctrl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naryPr>
                        <m:sub>
                          <m: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t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A</m:t>
                              </m:r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𝑠</m:t>
                              </m:r>
                            </m:sup>
                          </m:sSup>
                        </m:e>
                      </m:nary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𝑓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(</m:t>
                      </m:r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𝑠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d</m:t>
                      </m:r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𝑠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C50E44-D750-4977-95B4-39D72717E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92" y="3764852"/>
                <a:ext cx="8416031" cy="1083310"/>
              </a:xfrm>
              <a:prstGeom prst="rect">
                <a:avLst/>
              </a:prstGeom>
              <a:blipFill>
                <a:blip r:embed="rId4"/>
                <a:stretch>
                  <a:fillRect l="-797" t="-3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C6E79C24-0FB2-4F24-AD14-F9A48337A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92" y="5073457"/>
                <a:ext cx="8622437" cy="1022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由前面的例题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4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可知</a:t>
                </a:r>
                <a:endParaRPr lang="en-AU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𝑥</m:t>
                      </m:r>
                      <m:r>
                        <a:rPr lang="zh-CN" altLang="en-US" sz="20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(0)=</m:t>
                      </m:r>
                      <m:sSup>
                        <m:sSupPr>
                          <m:ctrl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(1+2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(1+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(1+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>
                                            <a:solidFill>
                                              <a:srgbClr val="006666"/>
                                            </a:solidFill>
                                            <a:latin typeface="+mn-ea"/>
                                            <a:ea typeface="+mn-ea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而</a:t>
                </a:r>
              </a:p>
            </p:txBody>
          </p:sp>
        </mc:Choice>
        <mc:Fallback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C6E79C24-0FB2-4F24-AD14-F9A48337A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92" y="5073457"/>
                <a:ext cx="8622437" cy="1022652"/>
              </a:xfrm>
              <a:prstGeom prst="rect">
                <a:avLst/>
              </a:prstGeom>
              <a:blipFill>
                <a:blip r:embed="rId5"/>
                <a:stretch>
                  <a:fillRect l="-778" t="-2976" b="-9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2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id="{8AF4CC8A-2F4D-435D-840A-61A1A5BFB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81" y="1680719"/>
                <a:ext cx="5195658" cy="1075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所以有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      </m:t>
                    </m:r>
                    <m:sSup>
                      <m:sSupPr>
                        <m:ctrlPr>
                          <a:rPr lang="zh-CN" altLang="en-US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−</m:t>
                        </m:r>
                        <m:r>
                          <a:rPr lang="zh-CN" altLang="en-US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𝐴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  <m:t>𝑠</m:t>
                        </m:r>
                      </m:sup>
                    </m:sSup>
                    <m:r>
                      <a:rPr lang="zh-CN" altLang="en-US" sz="24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𝑓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s</m:t>
                    </m:r>
                    <m:r>
                      <a:rPr lang="zh-CN" altLang="en-US" sz="2400" b="1">
                        <a:solidFill>
                          <a:srgbClr val="006666"/>
                        </a:solidFill>
                        <a:latin typeface="+mn-ea"/>
                        <a:ea typeface="+mn-ea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b="1">
                            <a:solidFill>
                              <a:srgbClr val="006666"/>
                            </a:solidFill>
                            <a:latin typeface="+mn-ea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>
                                <a:solidFill>
                                  <a:srgbClr val="006666"/>
                                </a:solidFill>
                                <a:latin typeface="+mn-ea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−1</m:t>
                              </m:r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8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1</m:t>
                              </m:r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  <m:t>s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8" name="Rectangle 18">
                <a:extLst>
                  <a:ext uri="{FF2B5EF4-FFF2-40B4-BE49-F238E27FC236}">
                    <a16:creationId xmlns:a16="http://schemas.microsoft.com/office/drawing/2014/main" id="{8AF4CC8A-2F4D-435D-840A-61A1A5BF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81" y="1680719"/>
                <a:ext cx="5195658" cy="1075166"/>
              </a:xfrm>
              <a:prstGeom prst="rect">
                <a:avLst/>
              </a:prstGeom>
              <a:blipFill>
                <a:blip r:embed="rId3"/>
                <a:stretch>
                  <a:fillRect l="-1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F44490-2D65-4BD9-BCC1-34D60818C011}"/>
                  </a:ext>
                </a:extLst>
              </p:cNvPr>
              <p:cNvSpPr/>
              <p:nvPr/>
            </p:nvSpPr>
            <p:spPr>
              <a:xfrm>
                <a:off x="759409" y="2628494"/>
                <a:ext cx="7328147" cy="2657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naryPr>
                        <m:sub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0</m:t>
                          </m:r>
                        </m:sub>
                        <m:sup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1"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sSupPr>
                            <m:e>
                              <m:r>
                                <a:rPr kumimoji="1"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</m:t>
                              </m:r>
                              <m:r>
                                <a:rPr kumimoji="1"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𝐴</m:t>
                              </m:r>
                              <m:r>
                                <a:rPr kumimoji="1"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𝑠</m:t>
                              </m:r>
                            </m:sup>
                          </m:sSup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𝑓</m:t>
                          </m:r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s</m:t>
                          </m:r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)</m:t>
                          </m:r>
                          <m: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𝑑</m:t>
                          </m:r>
                          <m: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𝑠</m:t>
                          </m:r>
                        </m:e>
                      </m:nary>
                      <m:r>
                        <a:rPr kumimoji="1" lang="zh-CN" altLang="en-US" sz="24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[−1</m:t>
                                    </m:r>
                                    <m: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−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8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s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]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𝑑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𝜏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−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s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𝑑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𝜏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[1</m:t>
                                    </m:r>
                                    <m: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−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s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)]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𝑑</m:t>
                                    </m:r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𝜏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kumimoji="1" lang="zh-CN" altLang="en-US" sz="24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r>
                                  <a:rPr kumimoji="1"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F44490-2D65-4BD9-BCC1-34D60818C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9" y="2628494"/>
                <a:ext cx="7328147" cy="2657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602340A1-8644-44D0-8CFC-F450C238B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05" y="5158624"/>
                <a:ext cx="5564819" cy="1699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故有</a:t>
                </a:r>
                <a:endParaRPr lang="en-AU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𝑥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(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𝑡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+mn-ea"/>
                          <a:ea typeface="+mn-ea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>
                              <a:solidFill>
                                <a:srgbClr val="006666"/>
                              </a:solidFill>
                              <a:latin typeface="+mn-ea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+mn-ea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(1+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𝑡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+4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(1+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𝑡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(1+2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𝑡</m:t>
                                </m:r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  <a:ea typeface="+mn-ea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602340A1-8644-44D0-8CFC-F450C238B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05" y="5158624"/>
                <a:ext cx="5564819" cy="1699376"/>
              </a:xfrm>
              <a:prstGeom prst="rect">
                <a:avLst/>
              </a:prstGeom>
              <a:blipFill>
                <a:blip r:embed="rId5"/>
                <a:stretch>
                  <a:fillRect l="-1752" t="-28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CA468D-9B71-4958-A111-6BFE59DCE140}"/>
                  </a:ext>
                </a:extLst>
              </p:cNvPr>
              <p:cNvSpPr/>
              <p:nvPr/>
            </p:nvSpPr>
            <p:spPr>
              <a:xfrm>
                <a:off x="672481" y="309093"/>
                <a:ext cx="6183138" cy="1075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𝐴𝑡</m:t>
                          </m:r>
                        </m:sup>
                      </m:sSup>
                      <m:r>
                        <a:rPr kumimoji="1" lang="en-US" altLang="zh-CN" sz="24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6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1−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3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1+3</m:t>
                                </m:r>
                                <m:r>
                                  <a:rPr kumimoji="1" lang="en-US" altLang="zh-CN" sz="24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CA468D-9B71-4958-A111-6BFE59DCE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1" y="309093"/>
                <a:ext cx="6183138" cy="1075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988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已知</a:t>
                </a:r>
                <a:endParaRPr lang="en-US" altLang="zh-CN" sz="2400" b="1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988732"/>
              </a:xfrm>
              <a:prstGeom prst="rect">
                <a:avLst/>
              </a:prstGeom>
              <a:blipFill rotWithShape="1">
                <a:blip r:embed="rId2"/>
                <a:stretch>
                  <a:fillRect l="-129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0242" y="3648081"/>
                <a:ext cx="7485789" cy="97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以矩阵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为自变量，称之为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的函数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，简称为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矩阵函数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" y="3648081"/>
                <a:ext cx="7485789" cy="978729"/>
              </a:xfrm>
              <a:prstGeom prst="rect">
                <a:avLst/>
              </a:prstGeom>
              <a:blipFill rotWithShape="0">
                <a:blip r:embed="rId3"/>
                <a:stretch>
                  <a:fillRect t="-1242" b="-9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2" y="2417621"/>
                <a:ext cx="7561263" cy="988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/>
                  <a:t>可定义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2" y="2417621"/>
                <a:ext cx="7561263" cy="988732"/>
              </a:xfrm>
              <a:prstGeom prst="rect">
                <a:avLst/>
              </a:prstGeom>
              <a:blipFill rotWithShape="1">
                <a:blip r:embed="rId4"/>
                <a:stretch>
                  <a:fillRect l="-129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34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函数矩阵的概念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称变量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的矩阵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086" y="2151254"/>
                <a:ext cx="6840946" cy="1909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/>
                        </a:rPr>
                        <m:t>𝑨</m:t>
                      </m:r>
                      <m:r>
                        <a:rPr lang="zh-CN" altLang="en-US" sz="2400" b="1"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latin typeface="Cambria Math"/>
                        </a:rPr>
                        <m:t>𝒕</m:t>
                      </m:r>
                      <m:r>
                        <a:rPr lang="zh-CN" altLang="en-US" sz="2400" b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𝟏𝟏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𝟏𝟐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𝒎</m:t>
                                        </m:r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𝒎</m:t>
                                        </m:r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/>
                                          </a:rPr>
                                          <m:t>𝒎𝒏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CN" altLang="en-US" sz="24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086" y="2151254"/>
                <a:ext cx="6840946" cy="19093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70" y="4224052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函数矩阵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31" y="4791184"/>
            <a:ext cx="4125977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例如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5999" y="25782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831" y="5289141"/>
                <a:ext cx="6738945" cy="1305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/>
                        </a:rPr>
                        <m:t>𝑨</m:t>
                      </m:r>
                      <m:r>
                        <a:rPr lang="zh-CN" altLang="en-US" sz="2400" b="1"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latin typeface="Cambria Math"/>
                        </a:rPr>
                        <m:t>𝒕</m:t>
                      </m:r>
                      <m:r>
                        <a:rPr lang="zh-CN" altLang="en-US" sz="2400" b="1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b="0" i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zh-CN" altLang="en-US" sz="2400" b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b="0" i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zh-CN" altLang="en-US" sz="24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831" y="5289141"/>
                <a:ext cx="6738945" cy="13050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5246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函数矩阵的微分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775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设函数矩阵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的位置元均可微（可积）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的微分为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775614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375" b="-4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457" y="3018681"/>
                <a:ext cx="6840946" cy="1297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400" b="1" i="1">
                          <a:latin typeface="Cambria Math"/>
                        </a:rPr>
                        <m:t>𝑨</m:t>
                      </m:r>
                      <m:r>
                        <a:rPr lang="zh-CN" altLang="en-US" sz="2400" b="1"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latin typeface="Cambria Math"/>
                        </a:rPr>
                        <m:t>𝒕</m:t>
                      </m:r>
                      <m:r>
                        <a:rPr lang="zh-CN" altLang="en-US" sz="2400" b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457" y="3018681"/>
                <a:ext cx="6840946" cy="1297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761" y="4387389"/>
                <a:ext cx="4125977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的积分为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761" y="4387389"/>
                <a:ext cx="4125977" cy="497957"/>
              </a:xfrm>
              <a:prstGeom prst="rect">
                <a:avLst/>
              </a:prstGeom>
              <a:blipFill rotWithShape="0">
                <a:blip r:embed="rId4"/>
                <a:stretch>
                  <a:fillRect l="-443"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095999" y="25782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639" y="4794295"/>
                <a:ext cx="6738945" cy="2039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4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𝒅𝒕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2639" y="4794295"/>
                <a:ext cx="6738945" cy="2039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7423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9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函数矩阵的</a:t>
            </a:r>
            <a:r>
              <a:rPr lang="zh-CN" altLang="en-US" dirty="0"/>
              <a:t>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44295"/>
                <a:ext cx="8766005" cy="10786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 已知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/>
                      </a:rPr>
                      <m:t>𝑨</m:t>
                    </m:r>
                    <m:r>
                      <a:rPr lang="zh-CN" altLang="en-US" sz="2400" b="1">
                        <a:latin typeface="Cambria Math"/>
                      </a:rPr>
                      <m:t>(</m:t>
                    </m:r>
                    <m:r>
                      <a:rPr lang="zh-CN" altLang="en-US" sz="2400" b="1" i="1">
                        <a:latin typeface="Cambria Math"/>
                      </a:rPr>
                      <m:t>𝒕</m:t>
                    </m:r>
                    <m:r>
                      <a:rPr lang="zh-CN" altLang="en-US" sz="2400" b="1">
                        <a:latin typeface="Cambria Math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/>
                                </a:rPr>
                                <m:t>sin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zh-CN" altLang="en-US" sz="2400" b="1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zh-CN" altLang="en-US" sz="2400" b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44295"/>
                <a:ext cx="8766005" cy="1078629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854" y="2558111"/>
                <a:ext cx="7561263" cy="1463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解</a:t>
                </a:r>
                <a:endParaRPr lang="en-US" altLang="zh-CN" sz="2000" b="1" dirty="0">
                  <a:solidFill>
                    <a:srgbClr val="006666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854" y="2558111"/>
                <a:ext cx="7561263" cy="1463542"/>
              </a:xfrm>
              <a:prstGeom prst="rect">
                <a:avLst/>
              </a:prstGeom>
              <a:blipFill>
                <a:blip r:embed="rId3"/>
                <a:stretch>
                  <a:fillRect l="-887" t="-4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502" y="4021653"/>
                <a:ext cx="7561263" cy="1644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nary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502" y="4021653"/>
                <a:ext cx="7561263" cy="1644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8837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函数矩阵微分的性质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性质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为同阶可微矩阵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94" t="-2326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79" y="2366002"/>
                <a:ext cx="6840946" cy="7938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679" y="2366002"/>
                <a:ext cx="6840946" cy="7938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135" y="3311336"/>
                <a:ext cx="7213231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可微矩阵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135" y="3311336"/>
                <a:ext cx="7213231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352"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095999" y="257824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3800642"/>
                <a:ext cx="6738945" cy="1416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3800642"/>
                <a:ext cx="6738945" cy="14162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261" y="5089938"/>
                <a:ext cx="7213231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为可微矩阵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261" y="5089938"/>
                <a:ext cx="7213231" cy="545534"/>
              </a:xfrm>
              <a:prstGeom prst="rect">
                <a:avLst/>
              </a:prstGeom>
              <a:blipFill rotWithShape="0">
                <a:blip r:embed="rId6"/>
                <a:stretch>
                  <a:fillRect l="-1352" t="-1124" b="-17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23" y="5413045"/>
                <a:ext cx="7213231" cy="10468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223" y="5413045"/>
                <a:ext cx="7213231" cy="10468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39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  <p:bldP spid="11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函数矩阵微分的性质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369655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阶矩阵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证明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369655"/>
                <a:ext cx="7561263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1209"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342" y="1955025"/>
                <a:ext cx="4842064" cy="934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𝒕𝑨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𝒕𝑨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𝒕𝑨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8342" y="1955025"/>
                <a:ext cx="4842064" cy="934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775" y="3077241"/>
                <a:ext cx="7171357" cy="469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证明  注意到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𝒕𝑨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行第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列元素为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775" y="3077241"/>
                <a:ext cx="7171357" cy="469039"/>
              </a:xfrm>
              <a:prstGeom prst="rect">
                <a:avLst/>
              </a:prstGeom>
              <a:blipFill rotWithShape="0">
                <a:blip r:embed="rId4"/>
                <a:stretch>
                  <a:fillRect l="-850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341" y="2689796"/>
                <a:ext cx="3605498" cy="109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𝒕𝑨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341" y="2689796"/>
                <a:ext cx="3605498" cy="10992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408" y="3602880"/>
                <a:ext cx="6408072" cy="469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𝒕𝑨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的各位置元逐项微分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08" y="3602880"/>
                <a:ext cx="6408072" cy="469039"/>
              </a:xfrm>
              <a:prstGeom prst="rect">
                <a:avLst/>
              </a:prstGeom>
              <a:blipFill rotWithShape="0">
                <a:blip r:embed="rId6"/>
                <a:stretch>
                  <a:fillRect l="-1047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094" y="3853296"/>
                <a:ext cx="6408072" cy="109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𝒕𝑨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094" y="3853296"/>
                <a:ext cx="6408072" cy="10992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605" y="5240732"/>
                <a:ext cx="6922384" cy="109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𝒕𝑨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𝒕𝑨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605" y="5240732"/>
                <a:ext cx="6922384" cy="10992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2" y="4849994"/>
            <a:ext cx="6408072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从而</a:t>
            </a:r>
            <a:endParaRPr lang="en-US" altLang="zh-CN" sz="2000" b="1" dirty="0">
              <a:solidFill>
                <a:srgbClr val="0066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3032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3" y="1307719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已知一阶</a:t>
            </a:r>
            <a:r>
              <a:rPr lang="zh-CN" altLang="en-US" sz="2400" b="1">
                <a:latin typeface="+mn-ea"/>
              </a:rPr>
              <a:t>常系数线性齐次微分方程</a:t>
            </a:r>
            <a:r>
              <a:rPr lang="zh-CN" altLang="en-US" sz="2400" b="1" dirty="0">
                <a:latin typeface="+mn-ea"/>
              </a:rPr>
              <a:t>组</a:t>
            </a:r>
            <a:endParaRPr lang="en-US" altLang="zh-CN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351" y="4272282"/>
                <a:ext cx="7561263" cy="765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351" y="4272282"/>
                <a:ext cx="7561263" cy="765722"/>
              </a:xfrm>
              <a:prstGeom prst="rect">
                <a:avLst/>
              </a:prstGeom>
              <a:blipFill>
                <a:blip r:embed="rId2"/>
                <a:stretch>
                  <a:fillRect l="-1290" b="-3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76237" y="35129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初始</a:t>
            </a:r>
            <a:r>
              <a:rPr lang="zh-CN" altLang="en-US" sz="2400" b="1" i="0" dirty="0">
                <a:latin typeface="+mj-lt"/>
              </a:rPr>
              <a:t>条件为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40186" y="1868118"/>
                <a:ext cx="4300152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)+⋯+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)+⋯+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)+⋯+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86" y="1868118"/>
                <a:ext cx="4300152" cy="1479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94548" y="3889039"/>
                <a:ext cx="33365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48" y="3889039"/>
                <a:ext cx="333655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13" y="5156336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则</a:t>
            </a:r>
            <a:r>
              <a:rPr lang="zh-CN" altLang="en-US" sz="2400" b="1"/>
              <a:t>微分方程组可以写</a:t>
            </a:r>
            <a:r>
              <a:rPr lang="zh-CN" altLang="en-US" sz="2400" b="1" dirty="0"/>
              <a:t>为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57" y="5309299"/>
                <a:ext cx="7561263" cy="1080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657" y="5309299"/>
                <a:ext cx="7561263" cy="1080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20255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4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函数矩阵的</a:t>
            </a:r>
            <a:r>
              <a:rPr lang="zh-CN" altLang="en-US" dirty="0"/>
              <a:t>应用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98" y="1383220"/>
            <a:ext cx="75612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一阶</a:t>
            </a:r>
            <a:r>
              <a:rPr lang="zh-CN" altLang="en-US" sz="2400" b="1">
                <a:latin typeface="+mn-ea"/>
              </a:rPr>
              <a:t>常系数线性齐次微分方程</a:t>
            </a:r>
            <a:r>
              <a:rPr lang="zh-CN" altLang="en-US" sz="2400" b="1" dirty="0">
                <a:latin typeface="+mn-ea"/>
              </a:rPr>
              <a:t>组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58" y="4855784"/>
            <a:ext cx="756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证明：略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915" y="4083701"/>
                <a:ext cx="4772901" cy="5655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915" y="4083701"/>
                <a:ext cx="4772901" cy="5655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4" y="3476610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的解为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583" y="2312475"/>
                <a:ext cx="2585616" cy="1080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zh-CN" altLang="en-US" sz="24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)=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583" y="2312475"/>
                <a:ext cx="2585616" cy="1080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11159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4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794</Words>
  <Application>Microsoft Office PowerPoint</Application>
  <PresentationFormat>宽屏</PresentationFormat>
  <Paragraphs>112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华文楷体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343</cp:revision>
  <dcterms:created xsi:type="dcterms:W3CDTF">2019-05-01T08:28:28Z</dcterms:created>
  <dcterms:modified xsi:type="dcterms:W3CDTF">2020-12-10T09:58:24Z</dcterms:modified>
</cp:coreProperties>
</file>