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660" r:id="rId1"/>
  </p:sldMasterIdLst>
  <p:notesMasterIdLst>
    <p:notesMasterId r:id="rId12"/>
  </p:notesMasterIdLst>
  <p:sldIdLst>
    <p:sldId id="358" r:id="rId2"/>
    <p:sldId id="360" r:id="rId3"/>
    <p:sldId id="363" r:id="rId4"/>
    <p:sldId id="364" r:id="rId5"/>
    <p:sldId id="365" r:id="rId6"/>
    <p:sldId id="366" r:id="rId7"/>
    <p:sldId id="367" r:id="rId8"/>
    <p:sldId id="368" r:id="rId9"/>
    <p:sldId id="369" r:id="rId10"/>
    <p:sldId id="261" r:id="rId11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BCBEC0"/>
    <a:srgbClr val="C3E2C1"/>
    <a:srgbClr val="6BA8D0"/>
    <a:srgbClr val="9FD18B"/>
    <a:srgbClr val="DBE8F3"/>
    <a:srgbClr val="A1C5E0"/>
    <a:srgbClr val="E9F4E7"/>
    <a:srgbClr val="6AC17B"/>
    <a:srgbClr val="E6E7E8"/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85" autoAdjust="0"/>
    <p:restoredTop sz="94434" autoAdjust="0"/>
  </p:normalViewPr>
  <p:slideViewPr>
    <p:cSldViewPr showGuides="1">
      <p:cViewPr varScale="1">
        <p:scale>
          <a:sx n="82" d="100"/>
          <a:sy n="82" d="100"/>
        </p:scale>
        <p:origin x="-90" y="-318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538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26635A-5FE9-4009-AA79-07E17DAC15A1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12C62-5689-417A-8733-1A890D31F36A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evelandfed.org/en/newsroom-and-events/publications/economic-commentary/economic-commentary-archives/1994-economic-commentaries/ec-19940101-monetary-policy-and-inflation-1993-in-perspective.aspx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hlinkClick r:id="rId3"/>
              </a:rPr>
              <a:t>https://www.clevelandfed.org/en/newsroom-and-events/publications/economic-commentary/economic-commentary-archives/1994-economic-commentaries/ec-19940101-monetary-policy-and-inflation-1993-in-perspective.aspx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12C62-5689-417A-8733-1A890D31F36A}" type="slidenum">
              <a:rPr lang="en-GB" smtClean="0"/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WB_PPTcover-BLU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225"/>
          <a:stretch/>
        </p:blipFill>
        <p:spPr>
          <a:xfrm>
            <a:off x="2" y="12599"/>
            <a:ext cx="9905998" cy="68328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134137" y="245287"/>
            <a:ext cx="1449701" cy="5540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8134132" y="6283800"/>
            <a:ext cx="1449706" cy="2269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51000" y="2008097"/>
            <a:ext cx="5316116" cy="1495525"/>
          </a:xfrm>
        </p:spPr>
        <p:txBody>
          <a:bodyPr anchor="b">
            <a:normAutofit/>
          </a:bodyPr>
          <a:lstStyle>
            <a:lvl1pPr algn="r">
              <a:defRPr sz="3500" baseline="0">
                <a:solidFill>
                  <a:schemeClr val="bg1"/>
                </a:solidFill>
                <a:latin typeface="Cover Titl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1893" y="3703460"/>
            <a:ext cx="5035223" cy="726458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Cover Description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26" descr="Visual Identitiy Band"/>
          <p:cNvPicPr preferRelativeResize="0"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1039623"/>
            <a:ext cx="9905997" cy="4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066818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CWB_PPTcover-Grn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252"/>
          <a:stretch/>
        </p:blipFill>
        <p:spPr>
          <a:xfrm>
            <a:off x="3" y="12600"/>
            <a:ext cx="9908664" cy="6832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134137" y="245287"/>
            <a:ext cx="1449701" cy="5540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8134132" y="6283800"/>
            <a:ext cx="1449706" cy="226951"/>
          </a:xfrm>
          <a:prstGeom prst="rect">
            <a:avLst/>
          </a:prstGeom>
        </p:spPr>
      </p:pic>
      <p:pic>
        <p:nvPicPr>
          <p:cNvPr id="10" name="Picture 26" descr="Visual Identitiy Band"/>
          <p:cNvPicPr preferRelativeResize="0"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1039623"/>
            <a:ext cx="9905997" cy="4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251000" y="2008097"/>
            <a:ext cx="5316116" cy="1495525"/>
          </a:xfrm>
        </p:spPr>
        <p:txBody>
          <a:bodyPr anchor="b">
            <a:normAutofit/>
          </a:bodyPr>
          <a:lstStyle>
            <a:lvl1pPr algn="r">
              <a:defRPr sz="3500" baseline="0">
                <a:solidFill>
                  <a:schemeClr val="bg1"/>
                </a:solidFill>
                <a:latin typeface="Cover Titl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31893" y="3703460"/>
            <a:ext cx="5035223" cy="726458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Cover Description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0689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ater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WB_PPT_Divider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121" b="2696"/>
          <a:stretch/>
        </p:blipFill>
        <p:spPr>
          <a:xfrm>
            <a:off x="2350" y="1088141"/>
            <a:ext cx="9903650" cy="5757259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40234" y="4833001"/>
            <a:ext cx="9259747" cy="1029600"/>
          </a:xfrm>
        </p:spPr>
        <p:txBody>
          <a:bodyPr anchor="t">
            <a:normAutofit/>
          </a:bodyPr>
          <a:lstStyle>
            <a:lvl1pPr algn="l">
              <a:defRPr sz="3500" baseline="0">
                <a:solidFill>
                  <a:schemeClr val="accent5"/>
                </a:solidFill>
                <a:latin typeface="Cover Titl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40234" y="3709800"/>
            <a:ext cx="9243814" cy="96604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Cover Description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24092" y="6370184"/>
            <a:ext cx="946930" cy="36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79082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/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24091" y="1323001"/>
            <a:ext cx="9259747" cy="4847010"/>
          </a:xfrm>
          <a:prstGeom prst="rect">
            <a:avLst/>
          </a:prstGeom>
        </p:spPr>
        <p:txBody>
          <a:bodyPr vert="horz" lIns="0" tIns="72000" rIns="0" bIns="0" rtlCol="0">
            <a:normAutofit/>
          </a:bodyPr>
          <a:lstStyle>
            <a:lvl1pPr marL="328142" marR="0" indent="-328142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None/>
              <a:tabLst>
                <a:tab pos="6164618" algn="r"/>
              </a:tabLst>
              <a:defRPr baseline="0">
                <a:solidFill>
                  <a:schemeClr val="accent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328142" indent="-328142">
              <a:lnSpc>
                <a:spcPct val="130000"/>
              </a:lnSpc>
              <a:spcBef>
                <a:spcPts val="0"/>
              </a:spcBef>
              <a:buNone/>
              <a:tabLst>
                <a:tab pos="6164618" algn="r"/>
              </a:tabLst>
            </a:pPr>
            <a:r>
              <a:rPr lang="en-GB" dirty="0" smtClean="0">
                <a:solidFill>
                  <a:srgbClr val="6D6E71"/>
                </a:solidFill>
                <a:latin typeface="Arial" charset="0"/>
              </a:rPr>
              <a:t>Edit Page Title	#</a:t>
            </a:r>
          </a:p>
          <a:p>
            <a:pPr marL="328142" indent="-328142">
              <a:lnSpc>
                <a:spcPct val="130000"/>
              </a:lnSpc>
              <a:spcBef>
                <a:spcPts val="0"/>
              </a:spcBef>
              <a:buNone/>
              <a:tabLst>
                <a:tab pos="6164618" algn="r"/>
              </a:tabLst>
            </a:pPr>
            <a:r>
              <a:rPr lang="en-GB" dirty="0" smtClean="0">
                <a:solidFill>
                  <a:srgbClr val="6D6E71"/>
                </a:solidFill>
                <a:latin typeface="Arial" charset="0"/>
              </a:rPr>
              <a:t>Edit Page Title	#</a:t>
            </a:r>
          </a:p>
          <a:p>
            <a:pPr marL="328142" indent="-328142">
              <a:lnSpc>
                <a:spcPct val="130000"/>
              </a:lnSpc>
              <a:spcBef>
                <a:spcPts val="0"/>
              </a:spcBef>
              <a:buNone/>
              <a:tabLst>
                <a:tab pos="6164618" algn="r"/>
              </a:tabLst>
            </a:pPr>
            <a:r>
              <a:rPr lang="en-GB" dirty="0" smtClean="0">
                <a:solidFill>
                  <a:srgbClr val="6D6E71"/>
                </a:solidFill>
                <a:latin typeface="Arial" charset="0"/>
              </a:rPr>
              <a:t>Edit Page Title	#</a:t>
            </a:r>
          </a:p>
          <a:p>
            <a:pPr marL="328142" indent="-328142">
              <a:lnSpc>
                <a:spcPct val="130000"/>
              </a:lnSpc>
              <a:spcBef>
                <a:spcPts val="0"/>
              </a:spcBef>
              <a:buNone/>
              <a:tabLst>
                <a:tab pos="6164618" algn="r"/>
              </a:tabLst>
            </a:pPr>
            <a:r>
              <a:rPr lang="en-GB" dirty="0" smtClean="0">
                <a:solidFill>
                  <a:srgbClr val="6D6E71"/>
                </a:solidFill>
                <a:latin typeface="Arial" charset="0"/>
              </a:rPr>
              <a:t>Edit Page Title	#</a:t>
            </a:r>
          </a:p>
        </p:txBody>
      </p:sp>
    </p:spTree>
    <p:extLst>
      <p:ext uri="{BB962C8B-B14F-4D97-AF65-F5344CB8AC3E}">
        <p14:creationId xmlns:p14="http://schemas.microsoft.com/office/powerpoint/2010/main" xmlns="" val="331622951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/>
          </p:nvPr>
        </p:nvSpPr>
        <p:spPr>
          <a:xfrm>
            <a:off x="324091" y="1323001"/>
            <a:ext cx="9259747" cy="48470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11876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324091" y="1323001"/>
            <a:ext cx="4488509" cy="48470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idx="12"/>
          </p:nvPr>
        </p:nvSpPr>
        <p:spPr>
          <a:xfrm>
            <a:off x="5093400" y="1323001"/>
            <a:ext cx="4490438" cy="48470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46380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4091" y="199800"/>
            <a:ext cx="9259747" cy="70200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 noChangeAspect="1"/>
          </p:cNvSpPr>
          <p:nvPr>
            <p:ph type="body" idx="1"/>
          </p:nvPr>
        </p:nvSpPr>
        <p:spPr>
          <a:xfrm>
            <a:off x="324091" y="1323001"/>
            <a:ext cx="9259747" cy="48470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2" name="Picture 26" descr="Visual Identitiy Band"/>
          <p:cNvPicPr preferRelativeResize="0"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1039623"/>
            <a:ext cx="9905997" cy="4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24092" y="6370184"/>
            <a:ext cx="946930" cy="361884"/>
          </a:xfrm>
          <a:prstGeom prst="rect">
            <a:avLst/>
          </a:prstGeom>
        </p:spPr>
      </p:pic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9223410" y="6447452"/>
            <a:ext cx="357028" cy="29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>
            <a:lvl1pPr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fld id="{6E0DC809-1827-F44D-A8AA-8C566384234E}" type="slidenum">
              <a:rPr lang="en-US" sz="900" baseline="0">
                <a:solidFill>
                  <a:srgbClr val="6D6E71"/>
                </a:solidFill>
                <a:latin typeface="+mn-lt"/>
              </a:rPr>
              <a:pPr algn="r" eaLnBrk="1" hangingPunct="1"/>
              <a:t>‹#›</a:t>
            </a:fld>
            <a:endParaRPr lang="en-US" sz="900" baseline="0">
              <a:solidFill>
                <a:srgbClr val="6D6E71"/>
              </a:solidFill>
              <a:latin typeface="+mn-lt"/>
            </a:endParaRPr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5661057" y="6471270"/>
            <a:ext cx="3473490" cy="252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132630" bIns="0" anchor="ctr"/>
          <a:lstStyle/>
          <a:p>
            <a:pPr marL="562284" indent="-562284" algn="r" defTabSz="1122860">
              <a:spcBef>
                <a:spcPct val="40000"/>
              </a:spcBef>
              <a:spcAft>
                <a:spcPct val="40000"/>
              </a:spcAft>
              <a:defRPr/>
            </a:pPr>
            <a:r>
              <a:rPr lang="en-GB" sz="900" baseline="0" dirty="0" smtClean="0">
                <a:solidFill>
                  <a:srgbClr val="6D6E71"/>
                </a:solidFill>
                <a:latin typeface="+mn-lt"/>
                <a:ea typeface="+mn-ea"/>
              </a:rPr>
              <a:t>Document Title</a:t>
            </a:r>
            <a:endParaRPr lang="en-GB" sz="900" baseline="0" dirty="0">
              <a:solidFill>
                <a:srgbClr val="6D6E7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315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80" r:id="rId3"/>
    <p:sldLayoutId id="2147483701" r:id="rId4"/>
    <p:sldLayoutId id="2147483666" r:id="rId5"/>
    <p:sldLayoutId id="2147483668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baseline="0">
          <a:solidFill>
            <a:schemeClr val="accent5"/>
          </a:solidFill>
          <a:latin typeface="Slide Heading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3"/>
        </a:buClr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Body Level 1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SzPct val="10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latin typeface="Body Level 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SzPct val="80000"/>
        <a:buFont typeface="Courier New" panose="02070309020205020404" pitchFamily="49" charset="0"/>
        <a:buChar char="o"/>
        <a:defRPr sz="1500" kern="1200" baseline="0">
          <a:solidFill>
            <a:schemeClr val="tx1"/>
          </a:solidFill>
          <a:latin typeface="Body Level 3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SzPct val="60000"/>
        <a:buFont typeface="Wingdings" panose="05000000000000000000" pitchFamily="2" charset="2"/>
        <a:buChar char="q"/>
        <a:defRPr sz="1400" kern="1200" baseline="0">
          <a:solidFill>
            <a:schemeClr val="tx1"/>
          </a:solidFill>
          <a:latin typeface="Body Level 4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-"/>
        <a:defRPr sz="1200" kern="1200" baseline="0">
          <a:solidFill>
            <a:schemeClr val="tx1"/>
          </a:solidFill>
          <a:latin typeface="Body Level 5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Periods where Fed held rates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0" y="2209800"/>
          <a:ext cx="7315198" cy="2392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92508"/>
                <a:gridCol w="1280227"/>
                <a:gridCol w="1535065"/>
                <a:gridCol w="1303699"/>
                <a:gridCol w="1303699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2002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Jul2003</a:t>
                      </a:r>
                      <a:r>
                        <a:rPr lang="en-GB" baseline="0" dirty="0" smtClean="0"/>
                        <a:t> – Jun 2004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2020</a:t>
                      </a:r>
                    </a:p>
                    <a:p>
                      <a:r>
                        <a:rPr lang="en-GB" dirty="0" smtClean="0"/>
                        <a:t>(forecast)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EFFR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3.00%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1.75%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1.25%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1.75%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GDP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2.80%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1.70%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3.10%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2.00%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Unemployment</a:t>
                      </a:r>
                      <a:r>
                        <a:rPr lang="en-GB" baseline="0" dirty="0" smtClean="0"/>
                        <a:t> Rate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5.50%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6.00%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6.00%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3.70%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Inflation</a:t>
                      </a:r>
                      <a:r>
                        <a:rPr lang="en-GB" baseline="0" dirty="0" smtClean="0"/>
                        <a:t> Rate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2.70%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2.40%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3.3%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2.70%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29600" y="6248400"/>
            <a:ext cx="10668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1993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None/>
            </a:pPr>
            <a:r>
              <a:rPr lang="en-GB" sz="1200" dirty="0" smtClean="0"/>
              <a:t>1993 </a:t>
            </a:r>
            <a:r>
              <a:rPr lang="en-GB" sz="1200" dirty="0" smtClean="0"/>
              <a:t>was characterised by substantial swings in the outlook for economic activity and inflation</a:t>
            </a:r>
          </a:p>
          <a:p>
            <a:pPr lvl="0">
              <a:buNone/>
            </a:pPr>
            <a:r>
              <a:rPr lang="en-GB" sz="1200" dirty="0" smtClean="0"/>
              <a:t>Initial </a:t>
            </a:r>
            <a:r>
              <a:rPr lang="en-GB" sz="1200" dirty="0" smtClean="0"/>
              <a:t>projection in 1992 of 1993’s </a:t>
            </a:r>
            <a:r>
              <a:rPr lang="en-GB" sz="1200" dirty="0" smtClean="0"/>
              <a:t>economy: </a:t>
            </a:r>
            <a:r>
              <a:rPr lang="en-GB" sz="1200" dirty="0" smtClean="0"/>
              <a:t>FOMC projected that the economy would grow at a healthy pace in 1993</a:t>
            </a:r>
          </a:p>
          <a:p>
            <a:pPr lvl="1"/>
            <a:r>
              <a:rPr lang="en-GB" sz="1200" dirty="0" smtClean="0"/>
              <a:t>Expecting a 3-3.25% of </a:t>
            </a:r>
            <a:r>
              <a:rPr lang="en-GB" sz="1200" dirty="0" smtClean="0"/>
              <a:t>GDP</a:t>
            </a:r>
          </a:p>
          <a:p>
            <a:pPr lvl="1"/>
            <a:r>
              <a:rPr lang="en-GB" sz="1200" dirty="0" smtClean="0"/>
              <a:t>Downward </a:t>
            </a:r>
            <a:r>
              <a:rPr lang="en-GB" sz="1200" dirty="0" smtClean="0"/>
              <a:t>trend of inflation: CPI between 2.5% to 2.75%</a:t>
            </a:r>
          </a:p>
          <a:p>
            <a:pPr lvl="0">
              <a:buNone/>
            </a:pPr>
            <a:r>
              <a:rPr lang="en-GB" sz="1200" dirty="0" smtClean="0"/>
              <a:t>Second </a:t>
            </a:r>
            <a:r>
              <a:rPr lang="en-GB" sz="1200" dirty="0" smtClean="0"/>
              <a:t>quarter of 1993</a:t>
            </a:r>
          </a:p>
          <a:p>
            <a:pPr lvl="1"/>
            <a:r>
              <a:rPr lang="en-GB" sz="1200" dirty="0" smtClean="0"/>
              <a:t>Revise estimate of real GDP growth rose less </a:t>
            </a:r>
            <a:r>
              <a:rPr lang="en-GB" sz="1200" dirty="0" smtClean="0"/>
              <a:t>than </a:t>
            </a:r>
            <a:r>
              <a:rPr lang="en-GB" sz="1200" dirty="0" smtClean="0"/>
              <a:t>1 percent in the first 3 months of 1993</a:t>
            </a:r>
          </a:p>
          <a:p>
            <a:pPr lvl="1"/>
            <a:r>
              <a:rPr lang="en-GB" sz="1200" dirty="0" smtClean="0"/>
              <a:t>CPI was accelerating, at 4.25% in Apr 1993</a:t>
            </a:r>
          </a:p>
          <a:p>
            <a:pPr lvl="1"/>
            <a:r>
              <a:rPr lang="en-GB" sz="1200" dirty="0" smtClean="0"/>
              <a:t>H</a:t>
            </a:r>
            <a:r>
              <a:rPr lang="en-GB" sz="1200" dirty="0" smtClean="0"/>
              <a:t>igh </a:t>
            </a:r>
            <a:r>
              <a:rPr lang="en-GB" sz="1200" dirty="0" smtClean="0"/>
              <a:t>inflation rate </a:t>
            </a:r>
            <a:r>
              <a:rPr lang="en-GB" sz="1200" dirty="0" smtClean="0"/>
              <a:t>was </a:t>
            </a:r>
            <a:r>
              <a:rPr lang="en-GB" sz="1200" dirty="0" smtClean="0"/>
              <a:t>unexpected because there has been a deceleration in M2 growth and historically, M2 growth and inflation rate has been somewhat </a:t>
            </a:r>
            <a:r>
              <a:rPr lang="en-GB" sz="1200" dirty="0" smtClean="0"/>
              <a:t>correlated</a:t>
            </a:r>
            <a:endParaRPr lang="en-GB" sz="1200" dirty="0" smtClean="0"/>
          </a:p>
          <a:p>
            <a:pPr lvl="0">
              <a:buNone/>
            </a:pPr>
            <a:r>
              <a:rPr lang="en-GB" sz="1200" dirty="0" smtClean="0"/>
              <a:t>Third quarter of 1993:</a:t>
            </a:r>
          </a:p>
          <a:p>
            <a:pPr lvl="1"/>
            <a:r>
              <a:rPr lang="en-GB" sz="1200" dirty="0" smtClean="0"/>
              <a:t>Central bank showed tightening </a:t>
            </a:r>
            <a:r>
              <a:rPr lang="en-GB" sz="1200" dirty="0" smtClean="0"/>
              <a:t>bias due to inflation </a:t>
            </a:r>
            <a:r>
              <a:rPr lang="en-GB" sz="1200" dirty="0" smtClean="0"/>
              <a:t>concern </a:t>
            </a:r>
            <a:endParaRPr lang="en-GB" sz="1200" dirty="0" smtClean="0"/>
          </a:p>
          <a:p>
            <a:pPr lvl="1"/>
            <a:r>
              <a:rPr lang="en-GB" sz="1200" dirty="0" smtClean="0"/>
              <a:t>Revised real </a:t>
            </a:r>
            <a:r>
              <a:rPr lang="en-GB" sz="1200" dirty="0" smtClean="0"/>
              <a:t>GDP growth to be 2.25% to 2.75% </a:t>
            </a:r>
          </a:p>
          <a:p>
            <a:pPr lvl="1"/>
            <a:r>
              <a:rPr lang="en-GB" sz="1200" dirty="0" smtClean="0"/>
              <a:t>CPI revised upwards to 3 to 3.25%</a:t>
            </a:r>
          </a:p>
          <a:p>
            <a:pPr lvl="0">
              <a:buNone/>
            </a:pPr>
            <a:r>
              <a:rPr lang="en-GB" sz="1200" b="1" dirty="0" smtClean="0"/>
              <a:t>The </a:t>
            </a:r>
            <a:r>
              <a:rPr lang="en-GB" sz="1200" b="1" dirty="0" smtClean="0"/>
              <a:t>mere hint of policy tightening bias in May 1993 appear sufficient to reassure market participants of a monetary </a:t>
            </a:r>
            <a:r>
              <a:rPr lang="en-GB" sz="1200" b="1" dirty="0" smtClean="0"/>
              <a:t>policy response </a:t>
            </a:r>
            <a:r>
              <a:rPr lang="en-GB" sz="1200" b="1" dirty="0" smtClean="0"/>
              <a:t>in the event of a persistent inflation flare up</a:t>
            </a:r>
            <a:r>
              <a:rPr lang="en-GB" sz="1200" dirty="0" smtClean="0"/>
              <a:t> </a:t>
            </a:r>
            <a:endParaRPr lang="en-GB" sz="12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9600" y="6238875"/>
            <a:ext cx="10668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6089233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8573947" cy="648600"/>
          </a:xfrm>
        </p:spPr>
        <p:txBody>
          <a:bodyPr/>
          <a:lstStyle/>
          <a:p>
            <a:r>
              <a:rPr lang="en-GB" dirty="0" err="1" smtClean="0"/>
              <a:t>EuroDollar</a:t>
            </a:r>
            <a:r>
              <a:rPr lang="en-GB" dirty="0" smtClean="0"/>
              <a:t> Futures Moves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4091" y="1323001"/>
            <a:ext cx="9259747" cy="126779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2000" dirty="0" err="1" smtClean="0">
                <a:latin typeface="Cover Description"/>
              </a:rPr>
              <a:t>EuroDollar</a:t>
            </a:r>
            <a:r>
              <a:rPr lang="en-GB" sz="2000" dirty="0" smtClean="0">
                <a:latin typeface="Cover Description"/>
              </a:rPr>
              <a:t> futures did not move much on a daily and weekly basis 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1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ver Description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2000" dirty="0" smtClean="0">
                <a:latin typeface="Cover Description"/>
              </a:rPr>
              <a:t>Data used: EDc1 to EDc16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ver Description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29600" y="6238875"/>
            <a:ext cx="10668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1993 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76400" y="5257800"/>
          <a:ext cx="2242820" cy="1085850"/>
        </p:xfrm>
        <a:graphic>
          <a:graphicData uri="http://schemas.openxmlformats.org/drawingml/2006/table">
            <a:tbl>
              <a:tblPr/>
              <a:tblGrid>
                <a:gridCol w="1611630"/>
                <a:gridCol w="631190"/>
              </a:tblGrid>
              <a:tr h="1809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dirty="0" smtClean="0">
                          <a:solidFill>
                            <a:schemeClr val="tx2"/>
                          </a:solidFill>
                          <a:latin typeface="Arial"/>
                          <a:ea typeface="Times New Roman"/>
                          <a:cs typeface="Arial"/>
                        </a:rPr>
                        <a:t>Daily </a:t>
                      </a:r>
                      <a:r>
                        <a:rPr lang="en-GB" sz="1100" b="1" dirty="0">
                          <a:solidFill>
                            <a:schemeClr val="tx2"/>
                          </a:solidFill>
                          <a:latin typeface="Arial"/>
                          <a:ea typeface="Times New Roman"/>
                          <a:cs typeface="Arial"/>
                        </a:rPr>
                        <a:t>moves</a:t>
                      </a:r>
                      <a:endParaRPr lang="en-GB" sz="1000" dirty="0">
                        <a:solidFill>
                          <a:schemeClr val="tx2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chemeClr val="tx2"/>
                          </a:solidFill>
                          <a:latin typeface="Arial"/>
                          <a:ea typeface="Times New Roman"/>
                          <a:cs typeface="Arial"/>
                        </a:rPr>
                        <a:t>1993</a:t>
                      </a:r>
                      <a:endParaRPr lang="en-GB" sz="1000">
                        <a:solidFill>
                          <a:schemeClr val="tx2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7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dirty="0">
                          <a:solidFill>
                            <a:schemeClr val="tx2"/>
                          </a:solidFill>
                          <a:latin typeface="Arial"/>
                          <a:ea typeface="Times New Roman"/>
                          <a:cs typeface="Arial"/>
                        </a:rPr>
                        <a:t>Between -5bp to 5bp</a:t>
                      </a:r>
                      <a:endParaRPr lang="en-GB" sz="1000" dirty="0">
                        <a:solidFill>
                          <a:schemeClr val="tx2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tx2"/>
                          </a:solidFill>
                          <a:latin typeface="Arial"/>
                          <a:ea typeface="Times New Roman"/>
                          <a:cs typeface="Arial"/>
                        </a:rPr>
                        <a:t>69.92%</a:t>
                      </a:r>
                      <a:endParaRPr lang="en-GB" sz="1000">
                        <a:solidFill>
                          <a:schemeClr val="tx2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dirty="0">
                          <a:solidFill>
                            <a:schemeClr val="tx2"/>
                          </a:solidFill>
                          <a:latin typeface="Arial"/>
                          <a:ea typeface="Times New Roman"/>
                          <a:cs typeface="Arial"/>
                        </a:rPr>
                        <a:t>Less than -5bp</a:t>
                      </a:r>
                      <a:endParaRPr lang="en-GB" sz="1000" dirty="0">
                        <a:solidFill>
                          <a:schemeClr val="tx2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tx2"/>
                          </a:solidFill>
                          <a:latin typeface="Arial"/>
                          <a:ea typeface="Times New Roman"/>
                          <a:cs typeface="Arial"/>
                        </a:rPr>
                        <a:t>16.10%</a:t>
                      </a:r>
                      <a:endParaRPr lang="en-GB" sz="1000">
                        <a:solidFill>
                          <a:schemeClr val="tx2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dirty="0">
                          <a:solidFill>
                            <a:schemeClr val="tx2"/>
                          </a:solidFill>
                          <a:latin typeface="Arial"/>
                          <a:ea typeface="Times New Roman"/>
                          <a:cs typeface="Arial"/>
                        </a:rPr>
                        <a:t>Less than -10bp</a:t>
                      </a:r>
                      <a:endParaRPr lang="en-GB" sz="1000" dirty="0">
                        <a:solidFill>
                          <a:schemeClr val="tx2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tx2"/>
                          </a:solidFill>
                          <a:latin typeface="Arial"/>
                          <a:ea typeface="Times New Roman"/>
                          <a:cs typeface="Arial"/>
                        </a:rPr>
                        <a:t>5.03%</a:t>
                      </a:r>
                      <a:endParaRPr lang="en-GB" sz="1000">
                        <a:solidFill>
                          <a:schemeClr val="tx2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dirty="0">
                          <a:solidFill>
                            <a:schemeClr val="tx2"/>
                          </a:solidFill>
                          <a:latin typeface="Arial"/>
                          <a:ea typeface="Times New Roman"/>
                          <a:cs typeface="Arial"/>
                        </a:rPr>
                        <a:t>More than 5bp</a:t>
                      </a:r>
                      <a:endParaRPr lang="en-GB" sz="1000" dirty="0">
                        <a:solidFill>
                          <a:schemeClr val="tx2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tx2"/>
                          </a:solidFill>
                          <a:latin typeface="Arial"/>
                          <a:ea typeface="Times New Roman"/>
                          <a:cs typeface="Arial"/>
                        </a:rPr>
                        <a:t>13.99%</a:t>
                      </a:r>
                      <a:endParaRPr lang="en-GB" sz="1000" dirty="0">
                        <a:solidFill>
                          <a:schemeClr val="tx2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chemeClr val="tx2"/>
                          </a:solidFill>
                          <a:latin typeface="Arial"/>
                          <a:ea typeface="Times New Roman"/>
                          <a:cs typeface="Arial"/>
                        </a:rPr>
                        <a:t>More than 10bp</a:t>
                      </a:r>
                      <a:endParaRPr lang="en-GB" sz="1000">
                        <a:solidFill>
                          <a:schemeClr val="tx2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tx2"/>
                          </a:solidFill>
                          <a:latin typeface="Arial"/>
                          <a:ea typeface="Times New Roman"/>
                          <a:cs typeface="Arial"/>
                        </a:rPr>
                        <a:t>5.03%</a:t>
                      </a:r>
                      <a:endParaRPr lang="en-GB" sz="1000" dirty="0">
                        <a:solidFill>
                          <a:schemeClr val="tx2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95400"/>
            <a:ext cx="4662017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1371599"/>
            <a:ext cx="4572000" cy="3765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553200" y="5257800"/>
          <a:ext cx="2242820" cy="1085850"/>
        </p:xfrm>
        <a:graphic>
          <a:graphicData uri="http://schemas.openxmlformats.org/drawingml/2006/table">
            <a:tbl>
              <a:tblPr/>
              <a:tblGrid>
                <a:gridCol w="1611630"/>
                <a:gridCol w="631190"/>
              </a:tblGrid>
              <a:tr h="1809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chemeClr val="tx2"/>
                          </a:solidFill>
                          <a:latin typeface="Arial"/>
                          <a:ea typeface="Times New Roman"/>
                          <a:cs typeface="Arial"/>
                        </a:rPr>
                        <a:t>Weekly moves</a:t>
                      </a:r>
                      <a:endParaRPr lang="en-GB" sz="1000">
                        <a:solidFill>
                          <a:schemeClr val="tx2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chemeClr val="tx2"/>
                          </a:solidFill>
                          <a:latin typeface="Arial"/>
                          <a:ea typeface="Times New Roman"/>
                          <a:cs typeface="Arial"/>
                        </a:rPr>
                        <a:t>1993</a:t>
                      </a:r>
                      <a:endParaRPr lang="en-GB" sz="1000">
                        <a:solidFill>
                          <a:schemeClr val="tx2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7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chemeClr val="tx2"/>
                          </a:solidFill>
                          <a:latin typeface="Arial"/>
                          <a:ea typeface="Times New Roman"/>
                          <a:cs typeface="Arial"/>
                        </a:rPr>
                        <a:t>Between -5bp to 5bp</a:t>
                      </a:r>
                      <a:endParaRPr lang="en-GB" sz="1000">
                        <a:solidFill>
                          <a:schemeClr val="tx2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tx2"/>
                          </a:solidFill>
                          <a:latin typeface="Arial"/>
                          <a:ea typeface="Times New Roman"/>
                          <a:cs typeface="Arial"/>
                        </a:rPr>
                        <a:t>32.61%</a:t>
                      </a:r>
                      <a:endParaRPr lang="en-GB" sz="1000">
                        <a:solidFill>
                          <a:schemeClr val="tx2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chemeClr val="tx2"/>
                          </a:solidFill>
                          <a:latin typeface="Arial"/>
                          <a:ea typeface="Times New Roman"/>
                          <a:cs typeface="Arial"/>
                        </a:rPr>
                        <a:t>Less than -5bp</a:t>
                      </a:r>
                      <a:endParaRPr lang="en-GB" sz="1000">
                        <a:solidFill>
                          <a:schemeClr val="tx2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tx2"/>
                          </a:solidFill>
                          <a:latin typeface="Arial"/>
                          <a:ea typeface="Times New Roman"/>
                          <a:cs typeface="Arial"/>
                        </a:rPr>
                        <a:t>39.04%</a:t>
                      </a:r>
                      <a:endParaRPr lang="en-GB" sz="1000">
                        <a:solidFill>
                          <a:schemeClr val="tx2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chemeClr val="tx2"/>
                          </a:solidFill>
                          <a:latin typeface="Arial"/>
                          <a:ea typeface="Times New Roman"/>
                          <a:cs typeface="Arial"/>
                        </a:rPr>
                        <a:t>Less than -10bp</a:t>
                      </a:r>
                      <a:endParaRPr lang="en-GB" sz="1000">
                        <a:solidFill>
                          <a:schemeClr val="tx2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tx2"/>
                          </a:solidFill>
                          <a:latin typeface="Arial"/>
                          <a:ea typeface="Times New Roman"/>
                          <a:cs typeface="Arial"/>
                        </a:rPr>
                        <a:t>23.44%</a:t>
                      </a:r>
                      <a:endParaRPr lang="en-GB" sz="1000">
                        <a:solidFill>
                          <a:schemeClr val="tx2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dirty="0">
                          <a:solidFill>
                            <a:schemeClr val="tx2"/>
                          </a:solidFill>
                          <a:latin typeface="Arial"/>
                          <a:ea typeface="Times New Roman"/>
                          <a:cs typeface="Arial"/>
                        </a:rPr>
                        <a:t>More than 5bp</a:t>
                      </a:r>
                      <a:endParaRPr lang="en-GB" sz="1000" dirty="0">
                        <a:solidFill>
                          <a:schemeClr val="tx2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tx2"/>
                          </a:solidFill>
                          <a:latin typeface="Arial"/>
                          <a:ea typeface="Times New Roman"/>
                          <a:cs typeface="Arial"/>
                        </a:rPr>
                        <a:t>28.35%</a:t>
                      </a:r>
                      <a:endParaRPr lang="en-GB" sz="1000">
                        <a:solidFill>
                          <a:schemeClr val="tx2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chemeClr val="tx2"/>
                          </a:solidFill>
                          <a:latin typeface="Arial"/>
                          <a:ea typeface="Times New Roman"/>
                          <a:cs typeface="Arial"/>
                        </a:rPr>
                        <a:t>More than 10bp</a:t>
                      </a:r>
                      <a:endParaRPr lang="en-GB" sz="1000">
                        <a:solidFill>
                          <a:schemeClr val="tx2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tx2"/>
                          </a:solidFill>
                          <a:latin typeface="Arial"/>
                          <a:ea typeface="Times New Roman"/>
                          <a:cs typeface="Arial"/>
                        </a:rPr>
                        <a:t>20.56%</a:t>
                      </a:r>
                      <a:endParaRPr lang="en-GB" sz="1000" dirty="0">
                        <a:solidFill>
                          <a:schemeClr val="tx2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5029200" y="1295400"/>
            <a:ext cx="0" cy="52578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29600" y="6477000"/>
            <a:ext cx="1066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2002</a:t>
            </a:r>
            <a:endParaRPr lang="en-GB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029200" y="1295400"/>
            <a:ext cx="0" cy="52578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95400"/>
            <a:ext cx="4457700" cy="3700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00200" y="5181600"/>
          <a:ext cx="2242820" cy="1085850"/>
        </p:xfrm>
        <a:graphic>
          <a:graphicData uri="http://schemas.openxmlformats.org/drawingml/2006/table">
            <a:tbl>
              <a:tblPr/>
              <a:tblGrid>
                <a:gridCol w="1611630"/>
                <a:gridCol w="631190"/>
              </a:tblGrid>
              <a:tr h="1809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chemeClr val="tx2"/>
                          </a:solidFill>
                          <a:latin typeface="Arial"/>
                          <a:ea typeface="Times New Roman"/>
                          <a:cs typeface="Arial"/>
                        </a:rPr>
                        <a:t>Daily moves</a:t>
                      </a:r>
                      <a:endParaRPr lang="en-GB" sz="1000">
                        <a:solidFill>
                          <a:schemeClr val="tx2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chemeClr val="tx2"/>
                          </a:solidFill>
                          <a:latin typeface="Arial"/>
                          <a:ea typeface="Times New Roman"/>
                          <a:cs typeface="Arial"/>
                        </a:rPr>
                        <a:t>2002</a:t>
                      </a:r>
                      <a:endParaRPr lang="en-GB" sz="1000">
                        <a:solidFill>
                          <a:schemeClr val="tx2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7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chemeClr val="tx2"/>
                          </a:solidFill>
                          <a:latin typeface="Arial"/>
                          <a:ea typeface="Times New Roman"/>
                          <a:cs typeface="Arial"/>
                        </a:rPr>
                        <a:t>Between -5bp to 5bp</a:t>
                      </a:r>
                      <a:endParaRPr lang="en-GB" sz="1000">
                        <a:solidFill>
                          <a:schemeClr val="tx2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tx2"/>
                          </a:solidFill>
                          <a:latin typeface="Arial"/>
                          <a:ea typeface="Times New Roman"/>
                          <a:cs typeface="Arial"/>
                        </a:rPr>
                        <a:t>55.39%</a:t>
                      </a:r>
                      <a:endParaRPr lang="en-GB" sz="1000">
                        <a:solidFill>
                          <a:schemeClr val="tx2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chemeClr val="tx2"/>
                          </a:solidFill>
                          <a:latin typeface="Arial"/>
                          <a:ea typeface="Times New Roman"/>
                          <a:cs typeface="Arial"/>
                        </a:rPr>
                        <a:t>Less than -5bp</a:t>
                      </a:r>
                      <a:endParaRPr lang="en-GB" sz="1000">
                        <a:solidFill>
                          <a:schemeClr val="tx2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tx2"/>
                          </a:solidFill>
                          <a:latin typeface="Arial"/>
                          <a:ea typeface="Times New Roman"/>
                          <a:cs typeface="Arial"/>
                        </a:rPr>
                        <a:t>27.14%</a:t>
                      </a:r>
                      <a:endParaRPr lang="en-GB" sz="1000">
                        <a:solidFill>
                          <a:schemeClr val="tx2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chemeClr val="tx2"/>
                          </a:solidFill>
                          <a:latin typeface="Arial"/>
                          <a:ea typeface="Times New Roman"/>
                          <a:cs typeface="Arial"/>
                        </a:rPr>
                        <a:t>Less than -10bp</a:t>
                      </a:r>
                      <a:endParaRPr lang="en-GB" sz="1000">
                        <a:solidFill>
                          <a:schemeClr val="tx2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tx2"/>
                          </a:solidFill>
                          <a:latin typeface="Arial"/>
                          <a:ea typeface="Times New Roman"/>
                          <a:cs typeface="Arial"/>
                        </a:rPr>
                        <a:t>12.11%</a:t>
                      </a:r>
                      <a:endParaRPr lang="en-GB" sz="1000">
                        <a:solidFill>
                          <a:schemeClr val="tx2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chemeClr val="tx2"/>
                          </a:solidFill>
                          <a:latin typeface="Arial"/>
                          <a:ea typeface="Times New Roman"/>
                          <a:cs typeface="Arial"/>
                        </a:rPr>
                        <a:t>More than 5bp</a:t>
                      </a:r>
                      <a:endParaRPr lang="en-GB" sz="1000">
                        <a:solidFill>
                          <a:schemeClr val="tx2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tx2"/>
                          </a:solidFill>
                          <a:latin typeface="Arial"/>
                          <a:ea typeface="Times New Roman"/>
                          <a:cs typeface="Arial"/>
                        </a:rPr>
                        <a:t>17.47%</a:t>
                      </a:r>
                      <a:endParaRPr lang="en-GB" sz="1000">
                        <a:solidFill>
                          <a:schemeClr val="tx2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chemeClr val="tx2"/>
                          </a:solidFill>
                          <a:latin typeface="Arial"/>
                          <a:ea typeface="Times New Roman"/>
                          <a:cs typeface="Arial"/>
                        </a:rPr>
                        <a:t>More than 10bp</a:t>
                      </a:r>
                      <a:endParaRPr lang="en-GB" sz="1000">
                        <a:solidFill>
                          <a:schemeClr val="tx2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tx2"/>
                          </a:solidFill>
                          <a:latin typeface="Arial"/>
                          <a:ea typeface="Times New Roman"/>
                          <a:cs typeface="Arial"/>
                        </a:rPr>
                        <a:t>9.35%</a:t>
                      </a:r>
                      <a:endParaRPr lang="en-GB" sz="1000" dirty="0">
                        <a:solidFill>
                          <a:schemeClr val="tx2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1295400"/>
            <a:ext cx="4267200" cy="358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553200" y="5105400"/>
          <a:ext cx="2242820" cy="1085850"/>
        </p:xfrm>
        <a:graphic>
          <a:graphicData uri="http://schemas.openxmlformats.org/drawingml/2006/table">
            <a:tbl>
              <a:tblPr/>
              <a:tblGrid>
                <a:gridCol w="1611630"/>
                <a:gridCol w="631190"/>
              </a:tblGrid>
              <a:tr h="1809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dirty="0">
                          <a:solidFill>
                            <a:schemeClr val="tx2"/>
                          </a:solidFill>
                          <a:latin typeface="Arial"/>
                          <a:ea typeface="Times New Roman"/>
                          <a:cs typeface="Arial"/>
                        </a:rPr>
                        <a:t>Weekly moves</a:t>
                      </a:r>
                      <a:endParaRPr lang="en-GB" sz="1000" dirty="0">
                        <a:solidFill>
                          <a:schemeClr val="tx2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dirty="0">
                          <a:solidFill>
                            <a:schemeClr val="tx2"/>
                          </a:solidFill>
                          <a:latin typeface="Arial"/>
                          <a:ea typeface="Times New Roman"/>
                          <a:cs typeface="Arial"/>
                        </a:rPr>
                        <a:t>2002</a:t>
                      </a:r>
                      <a:endParaRPr lang="en-GB" sz="1000" dirty="0">
                        <a:solidFill>
                          <a:schemeClr val="tx2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7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dirty="0">
                          <a:solidFill>
                            <a:schemeClr val="tx2"/>
                          </a:solidFill>
                          <a:latin typeface="Arial"/>
                          <a:ea typeface="Times New Roman"/>
                          <a:cs typeface="Arial"/>
                        </a:rPr>
                        <a:t>Between -5bp to 5bp</a:t>
                      </a:r>
                      <a:endParaRPr lang="en-GB" sz="1000" dirty="0">
                        <a:solidFill>
                          <a:schemeClr val="tx2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tx2"/>
                          </a:solidFill>
                          <a:latin typeface="Arial"/>
                          <a:ea typeface="Times New Roman"/>
                          <a:cs typeface="Arial"/>
                        </a:rPr>
                        <a:t>27.70%</a:t>
                      </a:r>
                      <a:endParaRPr lang="en-GB" sz="1000" dirty="0">
                        <a:solidFill>
                          <a:schemeClr val="tx2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chemeClr val="tx2"/>
                          </a:solidFill>
                          <a:latin typeface="Arial"/>
                          <a:ea typeface="Times New Roman"/>
                          <a:cs typeface="Arial"/>
                        </a:rPr>
                        <a:t>Less than -5bp</a:t>
                      </a:r>
                      <a:endParaRPr lang="en-GB" sz="1000">
                        <a:solidFill>
                          <a:schemeClr val="tx2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tx2"/>
                          </a:solidFill>
                          <a:latin typeface="Arial"/>
                          <a:ea typeface="Times New Roman"/>
                          <a:cs typeface="Arial"/>
                        </a:rPr>
                        <a:t>46.72%</a:t>
                      </a:r>
                      <a:endParaRPr lang="en-GB" sz="1000">
                        <a:solidFill>
                          <a:schemeClr val="tx2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chemeClr val="tx2"/>
                          </a:solidFill>
                          <a:latin typeface="Arial"/>
                          <a:ea typeface="Times New Roman"/>
                          <a:cs typeface="Arial"/>
                        </a:rPr>
                        <a:t>Less than -10bp</a:t>
                      </a:r>
                      <a:endParaRPr lang="en-GB" sz="1000">
                        <a:solidFill>
                          <a:schemeClr val="tx2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tx2"/>
                          </a:solidFill>
                          <a:latin typeface="Arial"/>
                          <a:ea typeface="Times New Roman"/>
                          <a:cs typeface="Arial"/>
                        </a:rPr>
                        <a:t>33.10%</a:t>
                      </a:r>
                      <a:endParaRPr lang="en-GB" sz="1000">
                        <a:solidFill>
                          <a:schemeClr val="tx2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chemeClr val="tx2"/>
                          </a:solidFill>
                          <a:latin typeface="Arial"/>
                          <a:ea typeface="Times New Roman"/>
                          <a:cs typeface="Arial"/>
                        </a:rPr>
                        <a:t>More than 5bp</a:t>
                      </a:r>
                      <a:endParaRPr lang="en-GB" sz="1000">
                        <a:solidFill>
                          <a:schemeClr val="tx2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tx2"/>
                          </a:solidFill>
                          <a:latin typeface="Arial"/>
                          <a:ea typeface="Times New Roman"/>
                          <a:cs typeface="Arial"/>
                        </a:rPr>
                        <a:t>25.58%</a:t>
                      </a:r>
                      <a:endParaRPr lang="en-GB" sz="1000" dirty="0">
                        <a:solidFill>
                          <a:schemeClr val="tx2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chemeClr val="tx2"/>
                          </a:solidFill>
                          <a:latin typeface="Arial"/>
                          <a:ea typeface="Times New Roman"/>
                          <a:cs typeface="Arial"/>
                        </a:rPr>
                        <a:t>More than 10bp</a:t>
                      </a:r>
                      <a:endParaRPr lang="en-GB" sz="1000">
                        <a:solidFill>
                          <a:schemeClr val="tx2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tx2"/>
                          </a:solidFill>
                          <a:latin typeface="Arial"/>
                          <a:ea typeface="Times New Roman"/>
                          <a:cs typeface="Arial"/>
                        </a:rPr>
                        <a:t>18.69%</a:t>
                      </a:r>
                      <a:endParaRPr lang="en-GB" sz="1000" dirty="0">
                        <a:solidFill>
                          <a:schemeClr val="tx2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29600" y="6553200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Jul 2003 to Jun 2004</a:t>
            </a:r>
            <a:endParaRPr lang="en-GB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029200" y="1295400"/>
            <a:ext cx="0" cy="52578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295400"/>
            <a:ext cx="4741769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92476" y="1295400"/>
            <a:ext cx="4813524" cy="4042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47800" y="5334000"/>
          <a:ext cx="2514600" cy="1085850"/>
        </p:xfrm>
        <a:graphic>
          <a:graphicData uri="http://schemas.openxmlformats.org/drawingml/2006/table">
            <a:tbl>
              <a:tblPr/>
              <a:tblGrid>
                <a:gridCol w="1600200"/>
                <a:gridCol w="914400"/>
              </a:tblGrid>
              <a:tr h="1809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dirty="0">
                          <a:solidFill>
                            <a:schemeClr val="tx2"/>
                          </a:solidFill>
                          <a:latin typeface="Arial"/>
                          <a:ea typeface="Times New Roman"/>
                          <a:cs typeface="Arial"/>
                        </a:rPr>
                        <a:t>Daily moves</a:t>
                      </a:r>
                      <a:endParaRPr lang="en-GB" sz="1000" dirty="0">
                        <a:solidFill>
                          <a:schemeClr val="tx2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dirty="0">
                          <a:solidFill>
                            <a:schemeClr val="tx2"/>
                          </a:solidFill>
                          <a:latin typeface="Arial"/>
                          <a:ea typeface="Times New Roman"/>
                          <a:cs typeface="Arial"/>
                        </a:rPr>
                        <a:t>2003-2004</a:t>
                      </a:r>
                      <a:endParaRPr lang="en-GB" sz="1000" dirty="0">
                        <a:solidFill>
                          <a:schemeClr val="tx2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7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chemeClr val="tx2"/>
                          </a:solidFill>
                          <a:latin typeface="Arial"/>
                          <a:ea typeface="Times New Roman"/>
                          <a:cs typeface="Arial"/>
                        </a:rPr>
                        <a:t>Between -5bp to 5bp</a:t>
                      </a:r>
                      <a:endParaRPr lang="en-GB" sz="1000">
                        <a:solidFill>
                          <a:schemeClr val="tx2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tx2"/>
                          </a:solidFill>
                          <a:latin typeface="Arial"/>
                          <a:ea typeface="Times New Roman"/>
                          <a:cs typeface="Arial"/>
                        </a:rPr>
                        <a:t>62.06%</a:t>
                      </a:r>
                      <a:endParaRPr lang="en-GB" sz="1000">
                        <a:solidFill>
                          <a:schemeClr val="tx2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chemeClr val="tx2"/>
                          </a:solidFill>
                          <a:latin typeface="Arial"/>
                          <a:ea typeface="Times New Roman"/>
                          <a:cs typeface="Arial"/>
                        </a:rPr>
                        <a:t>Less than -5bp</a:t>
                      </a:r>
                      <a:endParaRPr lang="en-GB" sz="1000">
                        <a:solidFill>
                          <a:schemeClr val="tx2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tx2"/>
                          </a:solidFill>
                          <a:latin typeface="Arial"/>
                          <a:ea typeface="Times New Roman"/>
                          <a:cs typeface="Arial"/>
                        </a:rPr>
                        <a:t>17.37%</a:t>
                      </a:r>
                      <a:endParaRPr lang="en-GB" sz="1000">
                        <a:solidFill>
                          <a:schemeClr val="tx2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chemeClr val="tx2"/>
                          </a:solidFill>
                          <a:latin typeface="Arial"/>
                          <a:ea typeface="Times New Roman"/>
                          <a:cs typeface="Arial"/>
                        </a:rPr>
                        <a:t>Less than -10bp</a:t>
                      </a:r>
                      <a:endParaRPr lang="en-GB" sz="1000">
                        <a:solidFill>
                          <a:schemeClr val="tx2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tx2"/>
                          </a:solidFill>
                          <a:latin typeface="Arial"/>
                          <a:ea typeface="Times New Roman"/>
                          <a:cs typeface="Arial"/>
                        </a:rPr>
                        <a:t>6.82%</a:t>
                      </a:r>
                      <a:endParaRPr lang="en-GB" sz="1000">
                        <a:solidFill>
                          <a:schemeClr val="tx2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chemeClr val="tx2"/>
                          </a:solidFill>
                          <a:latin typeface="Arial"/>
                          <a:ea typeface="Times New Roman"/>
                          <a:cs typeface="Arial"/>
                        </a:rPr>
                        <a:t>More than 5bp</a:t>
                      </a:r>
                      <a:endParaRPr lang="en-GB" sz="1000">
                        <a:solidFill>
                          <a:schemeClr val="tx2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tx2"/>
                          </a:solidFill>
                          <a:latin typeface="Arial"/>
                          <a:ea typeface="Times New Roman"/>
                          <a:cs typeface="Arial"/>
                        </a:rPr>
                        <a:t>20.56%</a:t>
                      </a:r>
                      <a:endParaRPr lang="en-GB" sz="1000">
                        <a:solidFill>
                          <a:schemeClr val="tx2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chemeClr val="tx2"/>
                          </a:solidFill>
                          <a:latin typeface="Arial"/>
                          <a:ea typeface="Times New Roman"/>
                          <a:cs typeface="Arial"/>
                        </a:rPr>
                        <a:t>More than 10bp</a:t>
                      </a:r>
                      <a:endParaRPr lang="en-GB" sz="1000">
                        <a:solidFill>
                          <a:schemeClr val="tx2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tx2"/>
                          </a:solidFill>
                          <a:latin typeface="Arial"/>
                          <a:ea typeface="Times New Roman"/>
                          <a:cs typeface="Arial"/>
                        </a:rPr>
                        <a:t>9.41%</a:t>
                      </a:r>
                      <a:endParaRPr lang="en-GB" sz="1000" dirty="0">
                        <a:solidFill>
                          <a:schemeClr val="tx2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477000" y="5334000"/>
          <a:ext cx="2493010" cy="1085850"/>
        </p:xfrm>
        <a:graphic>
          <a:graphicData uri="http://schemas.openxmlformats.org/drawingml/2006/table">
            <a:tbl>
              <a:tblPr/>
              <a:tblGrid>
                <a:gridCol w="1578610"/>
                <a:gridCol w="914400"/>
              </a:tblGrid>
              <a:tr h="1809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dirty="0">
                          <a:solidFill>
                            <a:schemeClr val="tx2"/>
                          </a:solidFill>
                          <a:latin typeface="Arial"/>
                          <a:ea typeface="Times New Roman"/>
                          <a:cs typeface="Arial"/>
                        </a:rPr>
                        <a:t>Weekly moves</a:t>
                      </a:r>
                      <a:endParaRPr lang="en-GB" sz="1000" dirty="0">
                        <a:solidFill>
                          <a:schemeClr val="tx2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chemeClr val="tx2"/>
                          </a:solidFill>
                          <a:latin typeface="Arial"/>
                          <a:ea typeface="Times New Roman"/>
                          <a:cs typeface="Arial"/>
                        </a:rPr>
                        <a:t>2003-2004</a:t>
                      </a:r>
                      <a:endParaRPr lang="en-GB" sz="1000">
                        <a:solidFill>
                          <a:schemeClr val="tx2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7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chemeClr val="tx2"/>
                          </a:solidFill>
                          <a:latin typeface="Arial"/>
                          <a:ea typeface="Times New Roman"/>
                          <a:cs typeface="Arial"/>
                        </a:rPr>
                        <a:t>Between -5bp to 5bp</a:t>
                      </a:r>
                      <a:endParaRPr lang="en-GB" sz="1000">
                        <a:solidFill>
                          <a:schemeClr val="tx2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tx2"/>
                          </a:solidFill>
                          <a:latin typeface="Arial"/>
                          <a:ea typeface="Times New Roman"/>
                          <a:cs typeface="Arial"/>
                        </a:rPr>
                        <a:t>38.26%</a:t>
                      </a:r>
                      <a:endParaRPr lang="en-GB" sz="1000">
                        <a:solidFill>
                          <a:schemeClr val="tx2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chemeClr val="tx2"/>
                          </a:solidFill>
                          <a:latin typeface="Arial"/>
                          <a:ea typeface="Times New Roman"/>
                          <a:cs typeface="Arial"/>
                        </a:rPr>
                        <a:t>Less than -5bp</a:t>
                      </a:r>
                      <a:endParaRPr lang="en-GB" sz="1000">
                        <a:solidFill>
                          <a:schemeClr val="tx2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tx2"/>
                          </a:solidFill>
                          <a:latin typeface="Arial"/>
                          <a:ea typeface="Times New Roman"/>
                          <a:cs typeface="Arial"/>
                        </a:rPr>
                        <a:t>24.42%</a:t>
                      </a:r>
                      <a:endParaRPr lang="en-GB" sz="1000">
                        <a:solidFill>
                          <a:schemeClr val="tx2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chemeClr val="tx2"/>
                          </a:solidFill>
                          <a:latin typeface="Arial"/>
                          <a:ea typeface="Times New Roman"/>
                          <a:cs typeface="Arial"/>
                        </a:rPr>
                        <a:t>Less than -10bp</a:t>
                      </a:r>
                      <a:endParaRPr lang="en-GB" sz="1000">
                        <a:solidFill>
                          <a:schemeClr val="tx2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tx2"/>
                          </a:solidFill>
                          <a:latin typeface="Arial"/>
                          <a:ea typeface="Times New Roman"/>
                          <a:cs typeface="Arial"/>
                        </a:rPr>
                        <a:t>17.07%</a:t>
                      </a:r>
                      <a:endParaRPr lang="en-GB" sz="1000" dirty="0">
                        <a:solidFill>
                          <a:schemeClr val="tx2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chemeClr val="tx2"/>
                          </a:solidFill>
                          <a:latin typeface="Arial"/>
                          <a:ea typeface="Times New Roman"/>
                          <a:cs typeface="Arial"/>
                        </a:rPr>
                        <a:t>More than 5bp</a:t>
                      </a:r>
                      <a:endParaRPr lang="en-GB" sz="1000">
                        <a:solidFill>
                          <a:schemeClr val="tx2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tx2"/>
                          </a:solidFill>
                          <a:latin typeface="Arial"/>
                          <a:ea typeface="Times New Roman"/>
                          <a:cs typeface="Arial"/>
                        </a:rPr>
                        <a:t>37.33%</a:t>
                      </a:r>
                      <a:endParaRPr lang="en-GB" sz="1000" dirty="0">
                        <a:solidFill>
                          <a:schemeClr val="tx2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chemeClr val="tx2"/>
                          </a:solidFill>
                          <a:latin typeface="Arial"/>
                          <a:ea typeface="Times New Roman"/>
                          <a:cs typeface="Arial"/>
                        </a:rPr>
                        <a:t>More than 10bp</a:t>
                      </a:r>
                      <a:endParaRPr lang="en-GB" sz="1000">
                        <a:solidFill>
                          <a:schemeClr val="tx2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tx2"/>
                          </a:solidFill>
                          <a:latin typeface="Arial"/>
                          <a:ea typeface="Times New Roman"/>
                          <a:cs typeface="Arial"/>
                        </a:rPr>
                        <a:t>27.95%</a:t>
                      </a:r>
                      <a:endParaRPr lang="en-GB" sz="1000" dirty="0">
                        <a:solidFill>
                          <a:schemeClr val="tx2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D6E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29600" y="6553200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573947" cy="648600"/>
          </a:xfrm>
        </p:spPr>
        <p:txBody>
          <a:bodyPr/>
          <a:lstStyle/>
          <a:p>
            <a:r>
              <a:rPr lang="en-GB" dirty="0" err="1" smtClean="0"/>
              <a:t>EDcm</a:t>
            </a:r>
            <a:r>
              <a:rPr lang="en-GB" dirty="0" smtClean="0"/>
              <a:t> Spread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4091" y="1323001"/>
            <a:ext cx="9259747" cy="126779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2000" dirty="0" err="1" smtClean="0">
                <a:latin typeface="Cover Description"/>
              </a:rPr>
              <a:t>Edcm</a:t>
            </a:r>
            <a:r>
              <a:rPr lang="en-GB" sz="2000" dirty="0" smtClean="0">
                <a:latin typeface="Cover Description"/>
              </a:rPr>
              <a:t> spreads narrowed in 1993 and 2002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ver Description"/>
                <a:ea typeface="+mn-ea"/>
                <a:cs typeface="+mn-cs"/>
              </a:rPr>
              <a:t>Edcm</a:t>
            </a:r>
            <a:r>
              <a:rPr kumimoji="0" lang="en-GB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ver Description"/>
                <a:ea typeface="+mn-ea"/>
                <a:cs typeface="+mn-cs"/>
              </a:rPr>
              <a:t> spreads widened between Jul 2003 to Jun 2004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ver Description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1993</a:t>
            </a:r>
            <a:endParaRPr lang="en-GB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95400"/>
            <a:ext cx="5862637" cy="4582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705600" y="2667000"/>
            <a:ext cx="2802038" cy="1143000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>
              <a:buNone/>
            </a:pPr>
            <a:r>
              <a:rPr lang="en-GB" sz="1200" dirty="0" smtClean="0"/>
              <a:t>  Next Rate Decision: 4 Feb 1994</a:t>
            </a:r>
          </a:p>
          <a:p>
            <a:pPr lvl="0">
              <a:buNone/>
            </a:pPr>
            <a:r>
              <a:rPr lang="en-GB" sz="1200" dirty="0" smtClean="0"/>
              <a:t>	</a:t>
            </a:r>
            <a:r>
              <a:rPr lang="en-GB" sz="1200" dirty="0" smtClean="0"/>
              <a:t>Fed raised rates to keep economy healthy </a:t>
            </a:r>
          </a:p>
          <a:p>
            <a:pPr lvl="0">
              <a:buNone/>
            </a:pPr>
            <a:r>
              <a:rPr lang="en-GB" sz="1200" dirty="0" smtClean="0"/>
              <a:t>	3.00% to 3.25%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9600" y="6238875"/>
            <a:ext cx="10668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2002</a:t>
            </a:r>
            <a:endParaRPr lang="en-GB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1143000"/>
            <a:ext cx="6162675" cy="4832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9600" y="6238875"/>
            <a:ext cx="10668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2819400"/>
            <a:ext cx="2802038" cy="1143000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>
              <a:buNone/>
            </a:pPr>
            <a:r>
              <a:rPr lang="en-GB" sz="1200" dirty="0" smtClean="0"/>
              <a:t>  Next Rate Decision: 6 Nov 2002</a:t>
            </a:r>
          </a:p>
          <a:p>
            <a:pPr lvl="0">
              <a:buNone/>
            </a:pPr>
            <a:r>
              <a:rPr lang="en-GB" sz="1200" dirty="0" smtClean="0"/>
              <a:t>	</a:t>
            </a:r>
            <a:r>
              <a:rPr lang="en-GB" sz="1200" dirty="0" smtClean="0"/>
              <a:t>Fed lowered rates to fight sluggish growth </a:t>
            </a:r>
          </a:p>
          <a:p>
            <a:pPr lvl="0">
              <a:buNone/>
            </a:pPr>
            <a:r>
              <a:rPr lang="en-GB" sz="1200" dirty="0" smtClean="0"/>
              <a:t>	1.75% to 1.25%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Jul 2003 to Jun 2004</a:t>
            </a:r>
            <a:endParaRPr lang="en-GB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71600"/>
            <a:ext cx="6200775" cy="4899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9600" y="6238875"/>
            <a:ext cx="10668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0" y="3048000"/>
            <a:ext cx="2802038" cy="1143000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>
              <a:buNone/>
            </a:pPr>
            <a:r>
              <a:rPr lang="en-GB" sz="1200" dirty="0" smtClean="0"/>
              <a:t>  Next Rate Decision: 30 Jun 2004</a:t>
            </a:r>
          </a:p>
          <a:p>
            <a:pPr lvl="0">
              <a:buNone/>
            </a:pPr>
            <a:r>
              <a:rPr lang="en-GB" sz="1200" dirty="0" smtClean="0"/>
              <a:t>	</a:t>
            </a:r>
            <a:r>
              <a:rPr lang="en-GB" sz="1200" dirty="0" smtClean="0"/>
              <a:t>Fed hiked rates</a:t>
            </a:r>
          </a:p>
          <a:p>
            <a:pPr lvl="0">
              <a:buNone/>
            </a:pPr>
            <a:r>
              <a:rPr lang="en-GB" sz="1200" dirty="0" smtClean="0"/>
              <a:t>	1.00% to 1.25%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Standard Chartered Template">
      <a:dk1>
        <a:srgbClr val="005C84"/>
      </a:dk1>
      <a:lt1>
        <a:sysClr val="window" lastClr="FFFFFF"/>
      </a:lt1>
      <a:dk2>
        <a:srgbClr val="000F46"/>
      </a:dk2>
      <a:lt2>
        <a:srgbClr val="E6E7E8"/>
      </a:lt2>
      <a:accent1>
        <a:srgbClr val="0075B0"/>
      </a:accent1>
      <a:accent2>
        <a:srgbClr val="009FDA"/>
      </a:accent2>
      <a:accent3>
        <a:srgbClr val="3F9C35"/>
      </a:accent3>
      <a:accent4>
        <a:srgbClr val="69BE28"/>
      </a:accent4>
      <a:accent5>
        <a:srgbClr val="6D6E71"/>
      </a:accent5>
      <a:accent6>
        <a:srgbClr val="939598"/>
      </a:accent6>
      <a:hlink>
        <a:srgbClr val="6D6E71"/>
      </a:hlink>
      <a:folHlink>
        <a:srgbClr val="2890C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tandardChartered_GlobalTemplate_Edit" id="{F6B87342-6B81-4D6D-A50D-E2D2D73676CB}" vid="{2987BD1D-0BCF-44F0-BC5D-89E75A8139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501</Words>
  <Application>Microsoft Office PowerPoint</Application>
  <PresentationFormat>A4 Paper (210x297 mm)</PresentationFormat>
  <Paragraphs>136</Paragraphs>
  <Slides>10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Blank</vt:lpstr>
      <vt:lpstr>Periods where Fed held rates</vt:lpstr>
      <vt:lpstr>EuroDollar Futures Moves</vt:lpstr>
      <vt:lpstr>1993 </vt:lpstr>
      <vt:lpstr>2002</vt:lpstr>
      <vt:lpstr>Jul 2003 to Jun 2004</vt:lpstr>
      <vt:lpstr>EDcm Spread</vt:lpstr>
      <vt:lpstr>1993</vt:lpstr>
      <vt:lpstr>2002</vt:lpstr>
      <vt:lpstr>Jul 2003 to Jun 2004</vt:lpstr>
      <vt:lpstr>1993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2019-12-03T07:56:46Z</dcterms:created>
  <dcterms:modified xsi:type="dcterms:W3CDTF">2019-12-03T23:17:16Z</dcterms:modified>
</cp:coreProperties>
</file>