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8"/>
  </p:notesMasterIdLst>
  <p:handoutMasterIdLst>
    <p:handoutMasterId r:id="rId29"/>
  </p:handoutMasterIdLst>
  <p:sldIdLst>
    <p:sldId id="256" r:id="rId2"/>
    <p:sldId id="268" r:id="rId3"/>
    <p:sldId id="275" r:id="rId4"/>
    <p:sldId id="257" r:id="rId5"/>
    <p:sldId id="276" r:id="rId6"/>
    <p:sldId id="277" r:id="rId7"/>
    <p:sldId id="286" r:id="rId8"/>
    <p:sldId id="258" r:id="rId9"/>
    <p:sldId id="278" r:id="rId10"/>
    <p:sldId id="288" r:id="rId11"/>
    <p:sldId id="287" r:id="rId12"/>
    <p:sldId id="289" r:id="rId13"/>
    <p:sldId id="291" r:id="rId14"/>
    <p:sldId id="290" r:id="rId15"/>
    <p:sldId id="292" r:id="rId16"/>
    <p:sldId id="293" r:id="rId17"/>
    <p:sldId id="260" r:id="rId18"/>
    <p:sldId id="279" r:id="rId19"/>
    <p:sldId id="280" r:id="rId20"/>
    <p:sldId id="294" r:id="rId21"/>
    <p:sldId id="295" r:id="rId22"/>
    <p:sldId id="296" r:id="rId23"/>
    <p:sldId id="297" r:id="rId24"/>
    <p:sldId id="298" r:id="rId25"/>
    <p:sldId id="299"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ng, Ying" initials="Y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3" autoAdjust="0"/>
    <p:restoredTop sz="98834" autoAdjust="0"/>
  </p:normalViewPr>
  <p:slideViewPr>
    <p:cSldViewPr>
      <p:cViewPr varScale="1">
        <p:scale>
          <a:sx n="124" d="100"/>
          <a:sy n="124" d="100"/>
        </p:scale>
        <p:origin x="1728" y="168"/>
      </p:cViewPr>
      <p:guideLst>
        <p:guide orient="horz" pos="2160"/>
        <p:guide pos="2880"/>
      </p:guideLst>
    </p:cSldViewPr>
  </p:slideViewPr>
  <p:notesTextViewPr>
    <p:cViewPr>
      <p:scale>
        <a:sx n="100" d="100"/>
        <a:sy n="100" d="100"/>
      </p:scale>
      <p:origin x="0" y="0"/>
    </p:cViewPr>
  </p:notesTextViewPr>
  <p:notesViewPr>
    <p:cSldViewPr>
      <p:cViewPr varScale="1">
        <p:scale>
          <a:sx n="93" d="100"/>
          <a:sy n="93" d="100"/>
        </p:scale>
        <p:origin x="374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2A6FB2-50A8-E346-9A72-379023257F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BBB384-6BB7-7348-B992-C19CE42EF2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F0B595-3BE2-5248-98C1-CEC9A2E17E09}" type="datetimeFigureOut">
              <a:rPr lang="en-US" smtClean="0"/>
              <a:t>1/7/20</a:t>
            </a:fld>
            <a:endParaRPr lang="en-US"/>
          </a:p>
        </p:txBody>
      </p:sp>
      <p:sp>
        <p:nvSpPr>
          <p:cNvPr id="4" name="Footer Placeholder 3">
            <a:extLst>
              <a:ext uri="{FF2B5EF4-FFF2-40B4-BE49-F238E27FC236}">
                <a16:creationId xmlns:a16="http://schemas.microsoft.com/office/drawing/2014/main" id="{0F5CD727-585F-964F-BEA5-897E5E460A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B851FCB-E3DC-9941-9000-28E038B9F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5D0268-EC89-494E-983F-2DAD05D66388}" type="slidenum">
              <a:rPr lang="en-US" smtClean="0"/>
              <a:t>‹#›</a:t>
            </a:fld>
            <a:endParaRPr lang="en-US"/>
          </a:p>
        </p:txBody>
      </p:sp>
    </p:spTree>
    <p:extLst>
      <p:ext uri="{BB962C8B-B14F-4D97-AF65-F5344CB8AC3E}">
        <p14:creationId xmlns:p14="http://schemas.microsoft.com/office/powerpoint/2010/main" val="1258817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E6AE-B566-4016-A2F6-E32B7C7CBAF5}" type="datetimeFigureOut">
              <a:rPr lang="en-US" smtClean="0"/>
              <a:pPr/>
              <a:t>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BD6E6A-D9D1-43C9-B583-887292866AE9}" type="slidenum">
              <a:rPr lang="en-US" smtClean="0"/>
              <a:pPr/>
              <a:t>‹#›</a:t>
            </a:fld>
            <a:endParaRPr lang="en-US"/>
          </a:p>
        </p:txBody>
      </p:sp>
    </p:spTree>
    <p:extLst>
      <p:ext uri="{BB962C8B-B14F-4D97-AF65-F5344CB8AC3E}">
        <p14:creationId xmlns:p14="http://schemas.microsoft.com/office/powerpoint/2010/main" val="19096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D6E6A-D9D1-43C9-B583-887292866AE9}" type="slidenum">
              <a:rPr lang="en-US" smtClean="0"/>
              <a:pPr/>
              <a:t>1</a:t>
            </a:fld>
            <a:endParaRPr lang="en-US"/>
          </a:p>
        </p:txBody>
      </p:sp>
    </p:spTree>
    <p:extLst>
      <p:ext uri="{BB962C8B-B14F-4D97-AF65-F5344CB8AC3E}">
        <p14:creationId xmlns:p14="http://schemas.microsoft.com/office/powerpoint/2010/main" val="416952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D6E6A-D9D1-43C9-B583-887292866AE9}" type="slidenum">
              <a:rPr lang="en-US" smtClean="0"/>
              <a:pPr/>
              <a:t>2</a:t>
            </a:fld>
            <a:endParaRPr lang="en-US"/>
          </a:p>
        </p:txBody>
      </p:sp>
    </p:spTree>
    <p:extLst>
      <p:ext uri="{BB962C8B-B14F-4D97-AF65-F5344CB8AC3E}">
        <p14:creationId xmlns:p14="http://schemas.microsoft.com/office/powerpoint/2010/main" val="273790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D6E6A-D9D1-43C9-B583-887292866AE9}" type="slidenum">
              <a:rPr lang="en-US" smtClean="0"/>
              <a:pPr/>
              <a:t>3</a:t>
            </a:fld>
            <a:endParaRPr lang="en-US"/>
          </a:p>
        </p:txBody>
      </p:sp>
    </p:spTree>
    <p:extLst>
      <p:ext uri="{BB962C8B-B14F-4D97-AF65-F5344CB8AC3E}">
        <p14:creationId xmlns:p14="http://schemas.microsoft.com/office/powerpoint/2010/main" val="270019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D6E6A-D9D1-43C9-B583-887292866AE9}" type="slidenum">
              <a:rPr lang="en-US" smtClean="0"/>
              <a:pPr/>
              <a:t>4</a:t>
            </a:fld>
            <a:endParaRPr lang="en-US"/>
          </a:p>
        </p:txBody>
      </p:sp>
    </p:spTree>
    <p:extLst>
      <p:ext uri="{BB962C8B-B14F-4D97-AF65-F5344CB8AC3E}">
        <p14:creationId xmlns:p14="http://schemas.microsoft.com/office/powerpoint/2010/main" val="302562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CCBD6E6A-D9D1-43C9-B583-887292866AE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D6E6A-D9D1-43C9-B583-887292866AE9}" type="slidenum">
              <a:rPr lang="en-US" smtClean="0"/>
              <a:pPr/>
              <a:t>8</a:t>
            </a:fld>
            <a:endParaRPr lang="en-US"/>
          </a:p>
        </p:txBody>
      </p:sp>
    </p:spTree>
    <p:extLst>
      <p:ext uri="{BB962C8B-B14F-4D97-AF65-F5344CB8AC3E}">
        <p14:creationId xmlns:p14="http://schemas.microsoft.com/office/powerpoint/2010/main" val="103821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CBD6E6A-D9D1-43C9-B583-887292866AE9}" type="slidenum">
              <a:rPr lang="en-US" smtClean="0"/>
              <a:pPr/>
              <a:t>17</a:t>
            </a:fld>
            <a:endParaRPr lang="en-US"/>
          </a:p>
        </p:txBody>
      </p:sp>
    </p:spTree>
    <p:extLst>
      <p:ext uri="{BB962C8B-B14F-4D97-AF65-F5344CB8AC3E}">
        <p14:creationId xmlns:p14="http://schemas.microsoft.com/office/powerpoint/2010/main" val="3439267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CCBD6E6A-D9D1-43C9-B583-887292866AE9}"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D6E6A-D9D1-43C9-B583-887292866AE9}" type="slidenum">
              <a:rPr lang="en-US" smtClean="0"/>
              <a:pPr/>
              <a:t>20</a:t>
            </a:fld>
            <a:endParaRPr lang="en-US"/>
          </a:p>
        </p:txBody>
      </p:sp>
    </p:spTree>
    <p:extLst>
      <p:ext uri="{BB962C8B-B14F-4D97-AF65-F5344CB8AC3E}">
        <p14:creationId xmlns:p14="http://schemas.microsoft.com/office/powerpoint/2010/main" val="123996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1/7/20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1/7/20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20.png"/><Relationship Id="rId5" Type="http://schemas.openxmlformats.org/officeDocument/2006/relationships/image" Target="../media/image270.png"/><Relationship Id="rId10" Type="http://schemas.openxmlformats.org/officeDocument/2006/relationships/image" Target="../media/image310.png"/><Relationship Id="rId4" Type="http://schemas.openxmlformats.org/officeDocument/2006/relationships/image" Target="../media/image260.png"/><Relationship Id="rId9" Type="http://schemas.openxmlformats.org/officeDocument/2006/relationships/image" Target="../media/image290.png"/></Relationships>
</file>

<file path=ppt/slides/_rels/slide19.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3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3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774825"/>
          </a:xfrm>
        </p:spPr>
        <p:txBody>
          <a:bodyPr>
            <a:noAutofit/>
          </a:bodyPr>
          <a:lstStyle/>
          <a:p>
            <a:r>
              <a:rPr lang="en-US" sz="3600" b="1" dirty="0">
                <a:latin typeface="Arial" panose="020B0604020202020204" pitchFamily="34" charset="0"/>
                <a:cs typeface="Arial" panose="020B0604020202020204" pitchFamily="34" charset="0"/>
              </a:rPr>
              <a:t>Rare-Variant Kernel Machine Test</a:t>
            </a:r>
          </a:p>
        </p:txBody>
      </p:sp>
      <p:sp>
        <p:nvSpPr>
          <p:cNvPr id="4" name="Rectangle 3"/>
          <p:cNvSpPr/>
          <p:nvPr/>
        </p:nvSpPr>
        <p:spPr>
          <a:xfrm>
            <a:off x="1219200" y="4038600"/>
            <a:ext cx="7239000" cy="369332"/>
          </a:xfrm>
          <a:prstGeom prst="rect">
            <a:avLst/>
          </a:prstGeom>
        </p:spPr>
        <p:txBody>
          <a:bodyPr wrap="square">
            <a:spAutoFit/>
          </a:bodyPr>
          <a:lstStyle/>
          <a:p>
            <a:r>
              <a:rPr lang="en-US" dirty="0">
                <a:latin typeface="Arial" panose="020B0604020202020204" pitchFamily="34" charset="0"/>
                <a:ea typeface="+mj-ea"/>
                <a:cs typeface="Arial" panose="020B0604020202020204" pitchFamily="34" charset="0"/>
              </a:rPr>
              <a:t>Department of Pediatrics, Children’s Hospital of Pittsburgh of UPMC</a:t>
            </a:r>
          </a:p>
        </p:txBody>
      </p:sp>
      <p:sp>
        <p:nvSpPr>
          <p:cNvPr id="5" name="Rectangle 4"/>
          <p:cNvSpPr/>
          <p:nvPr/>
        </p:nvSpPr>
        <p:spPr>
          <a:xfrm>
            <a:off x="4184265" y="3244334"/>
            <a:ext cx="976999" cy="400110"/>
          </a:xfrm>
          <a:prstGeom prst="rect">
            <a:avLst/>
          </a:prstGeom>
        </p:spPr>
        <p:txBody>
          <a:bodyPr wrap="none">
            <a:spAutoFit/>
          </a:bodyPr>
          <a:lstStyle/>
          <a:p>
            <a:r>
              <a:rPr lang="en-US" sz="2000" b="1" dirty="0">
                <a:latin typeface="Arial" panose="020B0604020202020204" pitchFamily="34" charset="0"/>
                <a:ea typeface="+mj-ea"/>
                <a:cs typeface="Arial" panose="020B0604020202020204" pitchFamily="34" charset="0"/>
              </a:rPr>
              <a:t>Qi Yan</a:t>
            </a:r>
          </a:p>
        </p:txBody>
      </p:sp>
    </p:spTree>
    <p:extLst>
      <p:ext uri="{BB962C8B-B14F-4D97-AF65-F5344CB8AC3E}">
        <p14:creationId xmlns:p14="http://schemas.microsoft.com/office/powerpoint/2010/main" val="248247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764268"/>
            <a:ext cx="2438616" cy="369332"/>
          </a:xfrm>
          <a:prstGeom prst="rect">
            <a:avLst/>
          </a:prstGeom>
        </p:spPr>
        <p:txBody>
          <a:bodyPr wrap="none">
            <a:spAutoFit/>
          </a:bodyPr>
          <a:lstStyle/>
          <a:p>
            <a:r>
              <a:rPr lang="en-US">
                <a:latin typeface="Times New Roman" charset="0"/>
                <a:ea typeface="宋体" charset="-122"/>
              </a:rPr>
              <a:t>Take </a:t>
            </a:r>
            <a:r>
              <a:rPr lang="en-US" dirty="0">
                <a:latin typeface="Times New Roman" charset="0"/>
                <a:ea typeface="宋体" charset="-122"/>
              </a:rPr>
              <a:t>the first derivative</a:t>
            </a:r>
            <a:r>
              <a:rPr lang="en-US" dirty="0"/>
              <a:t> </a:t>
            </a:r>
          </a:p>
        </p:txBody>
      </p:sp>
      <mc:AlternateContent xmlns:mc="http://schemas.openxmlformats.org/markup-compatibility/2006" xmlns:a14="http://schemas.microsoft.com/office/drawing/2010/main">
        <mc:Choice Requires="a14">
          <p:sp>
            <p:nvSpPr>
              <p:cNvPr id="5" name="Rectangle 4"/>
              <p:cNvSpPr/>
              <p:nvPr/>
            </p:nvSpPr>
            <p:spPr>
              <a:xfrm>
                <a:off x="1066800" y="2353489"/>
                <a:ext cx="6629400" cy="6183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charset="0"/>
                            </a:rPr>
                            <m:t>𝑑𝑙</m:t>
                          </m:r>
                        </m:num>
                        <m:den>
                          <m:r>
                            <a:rPr lang="en-US" i="1">
                              <a:latin typeface="Cambria Math" charset="0"/>
                            </a:rPr>
                            <m:t>𝑑</m:t>
                          </m:r>
                          <m:r>
                            <a:rPr lang="en-US" i="1">
                              <a:latin typeface="Cambria Math" charset="0"/>
                            </a:rPr>
                            <m:t>𝜏</m:t>
                          </m:r>
                        </m:den>
                      </m:f>
                      <m:r>
                        <a:rPr lang="en-US" i="0">
                          <a:latin typeface="Cambria Math" charset="0"/>
                        </a:rPr>
                        <m:t>=−</m:t>
                      </m:r>
                      <m:f>
                        <m:fPr>
                          <m:ctrlPr>
                            <a:rPr lang="en-US" i="1">
                              <a:latin typeface="Cambria Math" panose="02040503050406030204" pitchFamily="18" charset="0"/>
                            </a:rPr>
                          </m:ctrlPr>
                        </m:fPr>
                        <m:num>
                          <m:r>
                            <a:rPr lang="en-US" i="0">
                              <a:latin typeface="Cambria Math" charset="0"/>
                            </a:rPr>
                            <m:t>1</m:t>
                          </m:r>
                        </m:num>
                        <m:den>
                          <m:r>
                            <a:rPr lang="en-US" i="0">
                              <a:latin typeface="Cambria Math" charset="0"/>
                            </a:rPr>
                            <m:t>2</m:t>
                          </m:r>
                        </m:den>
                      </m:f>
                      <m:r>
                        <m:rPr>
                          <m:sty m:val="p"/>
                        </m:rPr>
                        <a:rPr lang="en-US" i="0">
                          <a:latin typeface="Cambria Math" charset="0"/>
                        </a:rPr>
                        <m:t>tr</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0">
                                  <a:latin typeface="Cambria Math" charset="0"/>
                                </a:rPr>
                                <m:t>𝚺</m:t>
                              </m:r>
                            </m:e>
                            <m:sup>
                              <m:r>
                                <a:rPr lang="en-US" b="0" i="0">
                                  <a:latin typeface="Cambria Math" charset="0"/>
                                </a:rPr>
                                <m:t>−1</m:t>
                              </m:r>
                            </m:sup>
                          </m:sSup>
                          <m:r>
                            <a:rPr lang="en-US" b="1" i="0">
                              <a:latin typeface="Cambria Math" charset="0"/>
                            </a:rPr>
                            <m:t>𝐆𝐖</m:t>
                          </m:r>
                          <m:sSup>
                            <m:sSupPr>
                              <m:ctrlPr>
                                <a:rPr lang="en-US" b="1" i="1">
                                  <a:latin typeface="Cambria Math" panose="02040503050406030204" pitchFamily="18" charset="0"/>
                                </a:rPr>
                              </m:ctrlPr>
                            </m:sSupPr>
                            <m:e>
                              <m:r>
                                <a:rPr lang="en-US" b="1" i="0">
                                  <a:latin typeface="Cambria Math" charset="0"/>
                                </a:rPr>
                                <m:t>𝐆</m:t>
                              </m:r>
                            </m:e>
                            <m:sup>
                              <m:r>
                                <a:rPr lang="en-US" b="0" i="0">
                                  <a:latin typeface="Cambria Math" charset="0"/>
                                </a:rPr>
                                <m:t>′</m:t>
                              </m:r>
                            </m:sup>
                          </m:sSup>
                        </m:e>
                      </m:d>
                      <m:r>
                        <a:rPr lang="en-US" b="0" i="0">
                          <a:latin typeface="Cambria Math" charset="0"/>
                        </a:rPr>
                        <m:t>+</m:t>
                      </m:r>
                      <m:f>
                        <m:fPr>
                          <m:ctrlPr>
                            <a:rPr lang="en-US" b="0" i="1">
                              <a:latin typeface="Cambria Math" panose="02040503050406030204" pitchFamily="18" charset="0"/>
                            </a:rPr>
                          </m:ctrlPr>
                        </m:fPr>
                        <m:num>
                          <m:r>
                            <a:rPr lang="en-US" b="0" i="0">
                              <a:latin typeface="Cambria Math" charset="0"/>
                            </a:rPr>
                            <m:t>1</m:t>
                          </m:r>
                        </m:num>
                        <m:den>
                          <m:r>
                            <a:rPr lang="en-US" b="0" i="0">
                              <a:latin typeface="Cambria Math" charset="0"/>
                            </a:rPr>
                            <m:t>2</m:t>
                          </m:r>
                        </m:den>
                      </m:f>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r>
                                <a:rPr lang="en-US" b="1" i="0">
                                  <a:latin typeface="Cambria Math" charset="0"/>
                                </a:rPr>
                                <m:t>𝐲</m:t>
                              </m:r>
                              <m:r>
                                <a:rPr lang="en-US" b="0" i="0">
                                  <a:latin typeface="Cambria Math" charset="0"/>
                                </a:rPr>
                                <m:t>−</m:t>
                              </m:r>
                              <m:r>
                                <a:rPr lang="en-US" b="1" i="0">
                                  <a:latin typeface="Cambria Math" charset="0"/>
                                </a:rPr>
                                <m:t>𝐗</m:t>
                              </m:r>
                              <m:r>
                                <a:rPr lang="en-US" b="1" i="0">
                                  <a:latin typeface="Cambria Math" charset="0"/>
                                </a:rPr>
                                <m:t>𝛃</m:t>
                              </m:r>
                            </m:e>
                          </m:d>
                        </m:e>
                        <m:sup>
                          <m:r>
                            <a:rPr lang="en-US" b="0" i="0">
                              <a:latin typeface="Cambria Math" charset="0"/>
                            </a:rPr>
                            <m:t>′</m:t>
                          </m:r>
                        </m:sup>
                      </m:sSup>
                      <m:sSup>
                        <m:sSupPr>
                          <m:ctrlPr>
                            <a:rPr lang="en-US" b="0" i="1">
                              <a:latin typeface="Cambria Math" panose="02040503050406030204" pitchFamily="18" charset="0"/>
                            </a:rPr>
                          </m:ctrlPr>
                        </m:sSupPr>
                        <m:e>
                          <m:r>
                            <a:rPr lang="en-US" b="1" i="0">
                              <a:latin typeface="Cambria Math" charset="0"/>
                            </a:rPr>
                            <m:t>𝚺</m:t>
                          </m:r>
                        </m:e>
                        <m:sup>
                          <m:r>
                            <a:rPr lang="en-US" b="0" i="0">
                              <a:latin typeface="Cambria Math" charset="0"/>
                            </a:rPr>
                            <m:t>−1</m:t>
                          </m:r>
                        </m:sup>
                      </m:sSup>
                      <m:r>
                        <a:rPr lang="en-US" b="1" i="0">
                          <a:latin typeface="Cambria Math" charset="0"/>
                        </a:rPr>
                        <m:t>𝐆𝐖</m:t>
                      </m:r>
                      <m:sSup>
                        <m:sSupPr>
                          <m:ctrlPr>
                            <a:rPr lang="en-US" b="1" i="1">
                              <a:latin typeface="Cambria Math" panose="02040503050406030204" pitchFamily="18" charset="0"/>
                            </a:rPr>
                          </m:ctrlPr>
                        </m:sSupPr>
                        <m:e>
                          <m:r>
                            <a:rPr lang="en-US" b="1" i="0">
                              <a:latin typeface="Cambria Math" charset="0"/>
                            </a:rPr>
                            <m:t>𝐆</m:t>
                          </m:r>
                        </m:e>
                        <m:sup>
                          <m:r>
                            <a:rPr lang="en-US" b="0" i="0">
                              <a:latin typeface="Cambria Math" charset="0"/>
                            </a:rPr>
                            <m:t>′</m:t>
                          </m:r>
                        </m:sup>
                      </m:sSup>
                      <m:sSup>
                        <m:sSupPr>
                          <m:ctrlPr>
                            <a:rPr lang="en-US" b="1" i="1">
                              <a:latin typeface="Cambria Math" panose="02040503050406030204" pitchFamily="18" charset="0"/>
                            </a:rPr>
                          </m:ctrlPr>
                        </m:sSupPr>
                        <m:e>
                          <m:r>
                            <a:rPr lang="en-US" b="1" i="0">
                              <a:latin typeface="Cambria Math" charset="0"/>
                            </a:rPr>
                            <m:t>𝚺</m:t>
                          </m:r>
                        </m:e>
                        <m:sup>
                          <m:r>
                            <a:rPr lang="en-US" b="0" i="0">
                              <a:latin typeface="Cambria Math" charset="0"/>
                            </a:rPr>
                            <m:t>−1</m:t>
                          </m:r>
                        </m:sup>
                      </m:sSup>
                      <m:d>
                        <m:dPr>
                          <m:ctrlPr>
                            <a:rPr lang="en-US" b="1" i="1">
                              <a:latin typeface="Cambria Math" panose="02040503050406030204" pitchFamily="18" charset="0"/>
                            </a:rPr>
                          </m:ctrlPr>
                        </m:dPr>
                        <m:e>
                          <m:r>
                            <a:rPr lang="en-US" b="1" i="0">
                              <a:latin typeface="Cambria Math" charset="0"/>
                            </a:rPr>
                            <m:t>𝐲</m:t>
                          </m:r>
                          <m:r>
                            <a:rPr lang="en-US" b="0" i="0">
                              <a:latin typeface="Cambria Math" charset="0"/>
                            </a:rPr>
                            <m:t>−</m:t>
                          </m:r>
                          <m:r>
                            <a:rPr lang="en-US" b="1" i="0">
                              <a:latin typeface="Cambria Math" charset="0"/>
                            </a:rPr>
                            <m:t>𝐗</m:t>
                          </m:r>
                          <m:r>
                            <a:rPr lang="en-US" b="1" i="0">
                              <a:latin typeface="Cambria Math" charset="0"/>
                            </a:rPr>
                            <m:t>𝛃</m:t>
                          </m:r>
                        </m:e>
                      </m:d>
                      <m:r>
                        <a:rPr lang="en-US" b="0" i="0">
                          <a:latin typeface="Cambria Math" charset="0"/>
                        </a:rPr>
                        <m:t>,</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66800" y="2353489"/>
                <a:ext cx="6629400" cy="61831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81000" y="3255025"/>
                <a:ext cx="8534400" cy="646331"/>
              </a:xfrm>
              <a:prstGeom prst="rect">
                <a:avLst/>
              </a:prstGeom>
            </p:spPr>
            <p:txBody>
              <a:bodyPr wrap="square">
                <a:spAutoFit/>
              </a:bodyPr>
              <a:lstStyle/>
              <a:p>
                <a:r>
                  <a:rPr lang="en-US" dirty="0">
                    <a:latin typeface="Times New Roman" charset="0"/>
                    <a:ea typeface="宋体" charset="-122"/>
                  </a:rPr>
                  <a:t>The first term is fixed and independent of </a:t>
                </a:r>
                <a14:m>
                  <m:oMath xmlns:m="http://schemas.openxmlformats.org/officeDocument/2006/math">
                    <m:r>
                      <a:rPr lang="en-US" b="1" i="1">
                        <a:effectLst/>
                        <a:latin typeface="Cambria Math" charset="0"/>
                        <a:ea typeface="宋体" charset="-122"/>
                        <a:cs typeface="Times New Roman" charset="0"/>
                      </a:rPr>
                      <m:t>𝐲</m:t>
                    </m:r>
                  </m:oMath>
                </a14:m>
                <a:r>
                  <a:rPr lang="en-US" dirty="0">
                    <a:effectLst/>
                    <a:latin typeface="Times New Roman" charset="0"/>
                    <a:ea typeface="宋体" charset="-122"/>
                  </a:rPr>
                  <a:t>. We take twice the second term to be derived as our test statistic</a:t>
                </a:r>
                <a:r>
                  <a:rPr lang="en-US" i="1" dirty="0">
                    <a:effectLst/>
                    <a:latin typeface="Times New Roman" charset="0"/>
                    <a:ea typeface="宋体" charset="-122"/>
                  </a:rPr>
                  <a:t> </a:t>
                </a:r>
                <a14:m>
                  <m:oMath xmlns:m="http://schemas.openxmlformats.org/officeDocument/2006/math">
                    <m:r>
                      <m:rPr>
                        <m:sty m:val="p"/>
                      </m:rPr>
                      <a:rPr lang="en-US">
                        <a:effectLst/>
                        <a:latin typeface="Cambria Math" charset="0"/>
                        <a:ea typeface="宋体" charset="-122"/>
                        <a:cs typeface="Times New Roman" charset="0"/>
                      </a:rPr>
                      <m:t>Q</m:t>
                    </m:r>
                  </m:oMath>
                </a14:m>
                <a:r>
                  <a:rPr lang="en-US" dirty="0">
                    <a:effectLst/>
                    <a:latin typeface="Times New Roman" charset="0"/>
                    <a:ea typeface="宋体" charset="-122"/>
                  </a:rPr>
                  <a:t>.</a:t>
                </a:r>
                <a:r>
                  <a:rPr lang="en-US" dirty="0">
                    <a:effectLst/>
                  </a:rPr>
                  <a:t>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81000" y="3255025"/>
                <a:ext cx="8534400" cy="646331"/>
              </a:xfrm>
              <a:prstGeom prst="rect">
                <a:avLst/>
              </a:prstGeom>
              <a:blipFill rotWithShape="0">
                <a:blip r:embed="rId3"/>
                <a:stretch>
                  <a:fillRect l="-643"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362200" y="3901356"/>
                <a:ext cx="3893694"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m:rPr>
                              <m:sty m:val="p"/>
                            </m:rPr>
                            <a:rPr lang="en-US">
                              <a:solidFill>
                                <a:srgbClr val="FF0000"/>
                              </a:solidFill>
                              <a:latin typeface="Cambria Math"/>
                            </a:rPr>
                            <m:t>Q</m:t>
                          </m:r>
                          <m:r>
                            <a:rPr lang="en-US">
                              <a:solidFill>
                                <a:srgbClr val="FF0000"/>
                              </a:solidFill>
                              <a:latin typeface="Cambria Math"/>
                            </a:rPr>
                            <m:t>=</m:t>
                          </m:r>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e>
                        <m:sup>
                          <m:r>
                            <a:rPr lang="en-US"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r>
                        <a:rPr lang="en-US" b="1" i="1">
                          <a:solidFill>
                            <a:srgbClr val="FF0000"/>
                          </a:solidFill>
                          <a:latin typeface="Cambria Math"/>
                        </a:rPr>
                        <m:t>𝐆𝐖</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a:rPr>
                            <m:t>𝐆</m:t>
                          </m:r>
                        </m:e>
                        <m:sup>
                          <m:r>
                            <a:rPr lang="en-US" b="1"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oMath>
                  </m:oMathPara>
                </a14:m>
                <a:endParaRPr lang="en-US"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362200" y="3901356"/>
                <a:ext cx="3893694" cy="442044"/>
              </a:xfrm>
              <a:prstGeom prst="rect">
                <a:avLst/>
              </a:prstGeom>
              <a:blipFill rotWithShape="0">
                <a:blip r:embed="rId4"/>
                <a:stretch>
                  <a:fillRect r="-5643" b="-6849"/>
                </a:stretch>
              </a:blipFill>
            </p:spPr>
            <p:txBody>
              <a:bodyPr/>
              <a:lstStyle/>
              <a:p>
                <a:r>
                  <a:rPr lang="en-US">
                    <a:noFill/>
                  </a:rPr>
                  <a:t> </a:t>
                </a:r>
              </a:p>
            </p:txBody>
          </p:sp>
        </mc:Fallback>
      </mc:AlternateContent>
      <p:sp>
        <p:nvSpPr>
          <p:cNvPr id="8" name="Rectangle 7"/>
          <p:cNvSpPr/>
          <p:nvPr/>
        </p:nvSpPr>
        <p:spPr>
          <a:xfrm>
            <a:off x="381000" y="4507468"/>
            <a:ext cx="5736416" cy="369332"/>
          </a:xfrm>
          <a:prstGeom prst="rect">
            <a:avLst/>
          </a:prstGeom>
        </p:spPr>
        <p:txBody>
          <a:bodyPr wrap="none">
            <a:spAutoFit/>
          </a:bodyPr>
          <a:lstStyle/>
          <a:p>
            <a:r>
              <a:rPr lang="en-US" dirty="0">
                <a:latin typeface="Times New Roman"/>
                <a:cs typeface="Times New Roman"/>
              </a:rPr>
              <a:t>where the parameters are estimated under </a:t>
            </a:r>
            <a:r>
              <a:rPr lang="en-US" i="1" dirty="0">
                <a:latin typeface="Times New Roman"/>
                <a:cs typeface="Times New Roman"/>
              </a:rPr>
              <a:t>H</a:t>
            </a:r>
            <a:r>
              <a:rPr lang="en-US" i="1" baseline="-25000" dirty="0">
                <a:latin typeface="Times New Roman"/>
                <a:cs typeface="Times New Roman"/>
              </a:rPr>
              <a:t>0 </a:t>
            </a:r>
            <a:r>
              <a:rPr lang="en-US" dirty="0">
                <a:latin typeface="Times New Roman"/>
                <a:cs typeface="Times New Roman"/>
              </a:rPr>
              <a:t>(i.e., </a:t>
            </a:r>
            <a:r>
              <a:rPr lang="en-US" i="1" dirty="0">
                <a:latin typeface="Times New Roman"/>
                <a:cs typeface="Times New Roman"/>
              </a:rPr>
              <a:t>H</a:t>
            </a:r>
            <a:r>
              <a:rPr lang="en-US" i="1" baseline="-25000" dirty="0">
                <a:latin typeface="Times New Roman"/>
                <a:cs typeface="Times New Roman"/>
              </a:rPr>
              <a:t>0</a:t>
            </a:r>
            <a:r>
              <a:rPr lang="en-US" dirty="0">
                <a:latin typeface="Times New Roman"/>
                <a:cs typeface="Times New Roman"/>
              </a:rPr>
              <a:t>: </a:t>
            </a:r>
            <a:r>
              <a:rPr lang="en-US" i="1" dirty="0" err="1">
                <a:latin typeface="Times New Roman"/>
                <a:cs typeface="Times New Roman"/>
              </a:rPr>
              <a:t>τ</a:t>
            </a:r>
            <a:r>
              <a:rPr lang="en-US" i="1" dirty="0">
                <a:latin typeface="Times New Roman"/>
                <a:cs typeface="Times New Roman"/>
              </a:rPr>
              <a:t> </a:t>
            </a:r>
            <a:r>
              <a:rPr lang="en-US" dirty="0">
                <a:latin typeface="Times New Roman"/>
                <a:cs typeface="Times New Roman"/>
              </a:rPr>
              <a:t>= 0)</a:t>
            </a:r>
          </a:p>
        </p:txBody>
      </p:sp>
      <p:sp>
        <p:nvSpPr>
          <p:cNvPr id="9" name="Rectangle 8"/>
          <p:cNvSpPr/>
          <p:nvPr/>
        </p:nvSpPr>
        <p:spPr>
          <a:xfrm>
            <a:off x="862796" y="5111332"/>
            <a:ext cx="1652804" cy="369332"/>
          </a:xfrm>
          <a:prstGeom prst="rect">
            <a:avLst/>
          </a:prstGeom>
        </p:spPr>
        <p:txBody>
          <a:bodyPr wrap="none">
            <a:spAutoFit/>
          </a:bodyPr>
          <a:lstStyle/>
          <a:p>
            <a:r>
              <a:rPr lang="en-US" dirty="0">
                <a:latin typeface="Times New Roman"/>
                <a:cs typeface="Times New Roman"/>
              </a:rPr>
              <a:t>Thus, under </a:t>
            </a:r>
            <a:r>
              <a:rPr lang="en-US" i="1" dirty="0">
                <a:latin typeface="Times New Roman"/>
                <a:cs typeface="Times New Roman"/>
              </a:rPr>
              <a:t>H</a:t>
            </a:r>
            <a:r>
              <a:rPr lang="en-US" i="1" baseline="-25000" dirty="0">
                <a:latin typeface="Times New Roman"/>
                <a:cs typeface="Times New Roman"/>
              </a:rPr>
              <a:t>0</a:t>
            </a:r>
            <a:r>
              <a:rPr lang="en-US" dirty="0">
                <a:latin typeface="Times New Roman"/>
                <a:cs typeface="Times New Roman"/>
              </a:rPr>
              <a:t>:</a:t>
            </a:r>
          </a:p>
        </p:txBody>
      </p:sp>
      <p:sp>
        <p:nvSpPr>
          <p:cNvPr id="10" name="Rectangle 9"/>
          <p:cNvSpPr/>
          <p:nvPr/>
        </p:nvSpPr>
        <p:spPr>
          <a:xfrm>
            <a:off x="4540335" y="5111332"/>
            <a:ext cx="3713110" cy="369332"/>
          </a:xfrm>
          <a:prstGeom prst="rect">
            <a:avLst/>
          </a:prstGeom>
        </p:spPr>
        <p:txBody>
          <a:bodyPr wrap="square">
            <a:spAutoFit/>
          </a:bodyPr>
          <a:lstStyle/>
          <a:p>
            <a:r>
              <a:rPr lang="en-US" i="1" dirty="0">
                <a:latin typeface="Times New Roman"/>
                <a:cs typeface="Times New Roman"/>
              </a:rPr>
              <a:t>“still a linear mixed model”</a:t>
            </a:r>
          </a:p>
        </p:txBody>
      </p:sp>
      <mc:AlternateContent xmlns:mc="http://schemas.openxmlformats.org/markup-compatibility/2006" xmlns:a14="http://schemas.microsoft.com/office/drawing/2010/main">
        <mc:Choice Requires="a14">
          <p:sp>
            <p:nvSpPr>
              <p:cNvPr id="11" name="Rectangle 10"/>
              <p:cNvSpPr/>
              <p:nvPr/>
            </p:nvSpPr>
            <p:spPr>
              <a:xfrm>
                <a:off x="2667000" y="5111332"/>
                <a:ext cx="1760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0" smtClean="0">
                          <a:latin typeface="Cambria Math" charset="0"/>
                        </a:rPr>
                        <m:t>𝐮</m:t>
                      </m:r>
                      <m:r>
                        <a:rPr lang="en-US">
                          <a:latin typeface="Cambria Math"/>
                        </a:rPr>
                        <m:t>+</m:t>
                      </m:r>
                      <m:r>
                        <a:rPr lang="en-US" b="1" i="1">
                          <a:latin typeface="Cambria Math"/>
                        </a:rPr>
                        <m:t>𝛆</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667000" y="5111332"/>
                <a:ext cx="1760417"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760966" y="5522573"/>
                <a:ext cx="1446165" cy="4023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i="1">
                              <a:latin typeface="Cambria Math"/>
                            </a:rPr>
                            <m:t>𝚺</m:t>
                          </m:r>
                        </m:e>
                      </m:acc>
                      <m:r>
                        <a:rPr lang="en-US">
                          <a:latin typeface="Cambria Math"/>
                        </a:rPr>
                        <m:t>=</m:t>
                      </m:r>
                      <m:acc>
                        <m:accPr>
                          <m:chr m:val="̂"/>
                          <m:ctrlPr>
                            <a:rPr lang="en-US" b="1" i="1">
                              <a:latin typeface="Cambria Math" panose="02040503050406030204" pitchFamily="18" charset="0"/>
                            </a:rPr>
                          </m:ctrlPr>
                        </m:accPr>
                        <m:e>
                          <m:r>
                            <a:rPr lang="en-US" b="1" i="1">
                              <a:latin typeface="Cambria Math"/>
                            </a:rPr>
                            <m:t>𝐊</m:t>
                          </m:r>
                        </m:e>
                      </m:acc>
                      <m:r>
                        <a:rPr lang="en-US">
                          <a:latin typeface="Cambria Math"/>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𝜎</m:t>
                              </m:r>
                            </m:e>
                          </m:acc>
                        </m:e>
                        <m:sub>
                          <m:r>
                            <a:rPr lang="en-US" i="1">
                              <a:latin typeface="Cambria Math"/>
                            </a:rPr>
                            <m:t>𝐸</m:t>
                          </m:r>
                        </m:sub>
                        <m:sup>
                          <m:r>
                            <a:rPr lang="en-US" i="1">
                              <a:latin typeface="Cambria Math"/>
                            </a:rPr>
                            <m:t>2</m:t>
                          </m:r>
                        </m:sup>
                      </m:sSubSup>
                      <m:r>
                        <a:rPr lang="en-US" b="1" i="1">
                          <a:latin typeface="Cambria Math"/>
                        </a:rPr>
                        <m:t>𝐈</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760966" y="5522573"/>
                <a:ext cx="1446165" cy="402354"/>
              </a:xfrm>
              <a:prstGeom prst="rect">
                <a:avLst/>
              </a:prstGeom>
              <a:blipFill rotWithShape="0">
                <a:blip r:embed="rId6"/>
                <a:stretch>
                  <a:fillRect t="-6061" r="-2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772080" y="5827373"/>
                <a:ext cx="2561920" cy="573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i="1">
                              <a:latin typeface="Cambria Math"/>
                            </a:rPr>
                            <m:t>𝛃</m:t>
                          </m:r>
                        </m:e>
                      </m:acc>
                      <m:r>
                        <a:rPr lang="en-US" i="1">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a:rPr>
                                    <m:t>𝐗</m:t>
                                  </m:r>
                                </m:e>
                                <m:sup>
                                  <m:r>
                                    <a:rPr lang="en-US" i="1">
                                      <a:latin typeface="Cambria Math"/>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1">
                                          <a:latin typeface="Cambria Math"/>
                                        </a:rPr>
                                        <m:t>𝚺</m:t>
                                      </m:r>
                                    </m:e>
                                  </m:acc>
                                </m:e>
                                <m:sup>
                                  <m:r>
                                    <a:rPr lang="en-US" i="1">
                                      <a:latin typeface="Cambria Math"/>
                                    </a:rPr>
                                    <m:t>−</m:t>
                                  </m:r>
                                  <m:r>
                                    <a:rPr lang="en-US">
                                      <a:latin typeface="Cambria Math"/>
                                    </a:rPr>
                                    <m:t>1</m:t>
                                  </m:r>
                                </m:sup>
                              </m:sSup>
                              <m:r>
                                <a:rPr lang="en-US" b="1" i="1">
                                  <a:latin typeface="Cambria Math"/>
                                </a:rPr>
                                <m:t>𝐗</m:t>
                              </m:r>
                            </m:e>
                          </m:d>
                        </m:e>
                        <m:sup>
                          <m:r>
                            <a:rPr lang="en-US" i="1">
                              <a:latin typeface="Cambria Math"/>
                            </a:rPr>
                            <m:t>−1</m:t>
                          </m:r>
                        </m:sup>
                      </m:sSup>
                      <m:sSup>
                        <m:sSupPr>
                          <m:ctrlPr>
                            <a:rPr lang="en-US" i="1">
                              <a:latin typeface="Cambria Math" panose="02040503050406030204" pitchFamily="18" charset="0"/>
                            </a:rPr>
                          </m:ctrlPr>
                        </m:sSupPr>
                        <m:e>
                          <m:r>
                            <a:rPr lang="en-US" b="1" i="1">
                              <a:latin typeface="Cambria Math"/>
                            </a:rPr>
                            <m:t>𝐗</m:t>
                          </m:r>
                        </m:e>
                        <m:sup>
                          <m:r>
                            <a:rPr lang="en-US" i="1">
                              <a:latin typeface="Cambria Math"/>
                            </a:rPr>
                            <m:t>′</m:t>
                          </m:r>
                        </m:sup>
                      </m:sSup>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b="1" i="1">
                                  <a:latin typeface="Cambria Math"/>
                                </a:rPr>
                                <m:t>𝚺</m:t>
                              </m:r>
                            </m:e>
                          </m:acc>
                        </m:e>
                        <m:sup>
                          <m:r>
                            <a:rPr lang="en-US" i="1">
                              <a:latin typeface="Cambria Math"/>
                            </a:rPr>
                            <m:t>−1</m:t>
                          </m:r>
                        </m:sup>
                      </m:sSup>
                      <m:r>
                        <a:rPr lang="en-US" b="1" i="1">
                          <a:latin typeface="Cambria Math"/>
                        </a:rPr>
                        <m:t>𝐲</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772080" y="5827373"/>
                <a:ext cx="2561920" cy="573427"/>
              </a:xfrm>
              <a:prstGeom prst="rect">
                <a:avLst/>
              </a:prstGeom>
              <a:blipFill rotWithShape="0">
                <a:blip r:embed="rId7"/>
                <a:stretch>
                  <a:fillRect/>
                </a:stretch>
              </a:blipFill>
            </p:spPr>
            <p:txBody>
              <a:bodyPr/>
              <a:lstStyle/>
              <a:p>
                <a:r>
                  <a:rPr lang="en-US">
                    <a:noFill/>
                  </a:rPr>
                  <a:t> </a:t>
                </a:r>
              </a:p>
            </p:txBody>
          </p:sp>
        </mc:Fallback>
      </mc:AlternateContent>
      <p:sp>
        <p:nvSpPr>
          <p:cNvPr id="15"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16" name="Rectangle 15"/>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02055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4800" y="1841985"/>
            <a:ext cx="6248400" cy="369332"/>
          </a:xfrm>
          <a:prstGeom prst="rect">
            <a:avLst/>
          </a:prstGeom>
        </p:spPr>
        <p:txBody>
          <a:bodyPr wrap="square">
            <a:spAutoFit/>
          </a:bodyPr>
          <a:lstStyle/>
          <a:p>
            <a:pPr indent="228600" algn="just"/>
            <a:r>
              <a:rPr lang="en-US" dirty="0">
                <a:latin typeface="Times New Roman" charset="0"/>
                <a:ea typeface="宋体" charset="-122"/>
                <a:cs typeface="Times New Roman" charset="0"/>
              </a:rPr>
              <a:t>Under null hypothesis, the variance of residual is</a:t>
            </a:r>
            <a:endParaRPr lang="en-US" sz="1600" dirty="0">
              <a:effectLst/>
              <a:latin typeface="Calibri" charset="0"/>
              <a:ea typeface="宋体" charset="-122"/>
              <a:cs typeface="Times New Roman" charset="0"/>
            </a:endParaRPr>
          </a:p>
        </p:txBody>
      </p:sp>
      <mc:AlternateContent xmlns:mc="http://schemas.openxmlformats.org/markup-compatibility/2006" xmlns:a14="http://schemas.microsoft.com/office/drawing/2010/main">
        <mc:Choice Requires="a14">
          <p:sp>
            <p:nvSpPr>
              <p:cNvPr id="13" name="Rectangle 12"/>
              <p:cNvSpPr/>
              <p:nvPr/>
            </p:nvSpPr>
            <p:spPr>
              <a:xfrm>
                <a:off x="533400" y="2406732"/>
                <a:ext cx="8229600" cy="5100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v</m:t>
                      </m:r>
                      <m:r>
                        <m:rPr>
                          <m:sty m:val="p"/>
                        </m:rPr>
                        <a:rPr lang="en-US" i="0">
                          <a:latin typeface="Cambria Math" charset="0"/>
                        </a:rPr>
                        <m:t>ar</m:t>
                      </m:r>
                      <m:d>
                        <m:dPr>
                          <m:ctrlPr>
                            <a:rPr lang="en-US" i="1">
                              <a:latin typeface="Cambria Math" panose="02040503050406030204" pitchFamily="18" charset="0"/>
                            </a:rPr>
                          </m:ctrlPr>
                        </m:dPr>
                        <m:e>
                          <m:r>
                            <a:rPr lang="en-US" b="1" i="0">
                              <a:latin typeface="Cambria Math" charset="0"/>
                            </a:rPr>
                            <m:t>𝐲</m:t>
                          </m:r>
                          <m:r>
                            <a:rPr lang="en-US" b="0" i="0">
                              <a:latin typeface="Cambria Math" charset="0"/>
                            </a:rPr>
                            <m:t>−</m:t>
                          </m:r>
                          <m:r>
                            <a:rPr lang="en-US" b="1" i="0">
                              <a:latin typeface="Cambria Math" charset="0"/>
                            </a:rPr>
                            <m:t>𝐗</m:t>
                          </m:r>
                          <m:acc>
                            <m:accPr>
                              <m:chr m:val="̂"/>
                              <m:ctrlPr>
                                <a:rPr lang="en-US" b="1" i="1">
                                  <a:latin typeface="Cambria Math" panose="02040503050406030204" pitchFamily="18" charset="0"/>
                                </a:rPr>
                              </m:ctrlPr>
                            </m:accPr>
                            <m:e>
                              <m:r>
                                <a:rPr lang="en-US" b="1" i="0">
                                  <a:latin typeface="Cambria Math" charset="0"/>
                                </a:rPr>
                                <m:t>𝛃</m:t>
                              </m:r>
                            </m:e>
                          </m:acc>
                        </m:e>
                      </m:d>
                      <m:r>
                        <a:rPr lang="en-US" b="0" i="0">
                          <a:latin typeface="Cambria Math" charset="0"/>
                        </a:rPr>
                        <m:t>=</m:t>
                      </m:r>
                      <m:r>
                        <m:rPr>
                          <m:sty m:val="p"/>
                        </m:rPr>
                        <a:rPr lang="en-US" b="0" i="0">
                          <a:latin typeface="Cambria Math" charset="0"/>
                        </a:rPr>
                        <m:t>var</m:t>
                      </m:r>
                      <m:d>
                        <m:dPr>
                          <m:ctrlPr>
                            <a:rPr lang="en-US" b="0" i="1">
                              <a:latin typeface="Cambria Math" panose="02040503050406030204" pitchFamily="18" charset="0"/>
                            </a:rPr>
                          </m:ctrlPr>
                        </m:dPr>
                        <m:e>
                          <m:r>
                            <a:rPr lang="en-US" b="1" i="0">
                              <a:latin typeface="Cambria Math" charset="0"/>
                            </a:rPr>
                            <m:t>𝐲</m:t>
                          </m:r>
                          <m:r>
                            <a:rPr lang="en-US" b="0" i="0">
                              <a:latin typeface="Cambria Math" charset="0"/>
                            </a:rPr>
                            <m:t>−</m:t>
                          </m:r>
                          <m:r>
                            <a:rPr lang="en-US" b="1" i="0">
                              <a:latin typeface="Cambria Math" charset="0"/>
                            </a:rPr>
                            <m:t>𝐗</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𝐲</m:t>
                          </m:r>
                        </m:e>
                      </m:d>
                      <m:r>
                        <a:rPr lang="en-US" b="0" i="0">
                          <a:latin typeface="Cambria Math" charset="0"/>
                        </a:rPr>
                        <m:t>=</m:t>
                      </m:r>
                      <m:acc>
                        <m:accPr>
                          <m:chr m:val="̂"/>
                          <m:ctrlPr>
                            <a:rPr lang="en-US" b="0" i="1">
                              <a:latin typeface="Cambria Math" panose="02040503050406030204" pitchFamily="18" charset="0"/>
                            </a:rPr>
                          </m:ctrlPr>
                        </m:accPr>
                        <m:e>
                          <m:r>
                            <a:rPr lang="en-US" b="1" i="0">
                              <a:latin typeface="Cambria Math" charset="0"/>
                            </a:rPr>
                            <m:t>𝚺</m:t>
                          </m:r>
                        </m:e>
                      </m:acc>
                      <m:r>
                        <a:rPr lang="en-US" b="0" i="0">
                          <a:latin typeface="Cambria Math" charset="0"/>
                        </a:rPr>
                        <m:t>−</m:t>
                      </m:r>
                      <m:r>
                        <a:rPr lang="en-US" b="1" i="0">
                          <a:latin typeface="Cambria Math" charset="0"/>
                        </a:rPr>
                        <m:t>𝐗</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r>
                        <a:rPr lang="en-US" b="0" i="0">
                          <a:latin typeface="Cambria Math" charset="0"/>
                        </a:rPr>
                        <m:t>=</m:t>
                      </m:r>
                      <m:sSub>
                        <m:sSubPr>
                          <m:ctrlPr>
                            <a:rPr lang="en-US" b="0" i="1">
                              <a:latin typeface="Cambria Math" panose="02040503050406030204" pitchFamily="18" charset="0"/>
                            </a:rPr>
                          </m:ctrlPr>
                        </m:sSubPr>
                        <m:e>
                          <m:r>
                            <a:rPr lang="en-US" b="1" i="0">
                              <a:latin typeface="Cambria Math" charset="0"/>
                            </a:rPr>
                            <m:t>𝐏</m:t>
                          </m:r>
                        </m:e>
                        <m:sub>
                          <m:r>
                            <a:rPr lang="en-US" b="0" i="0">
                              <a:latin typeface="Cambria Math" charset="0"/>
                            </a:rPr>
                            <m:t>0</m:t>
                          </m:r>
                        </m:sub>
                      </m:sSub>
                      <m:r>
                        <a:rPr lang="en-US" b="0" i="0">
                          <a:latin typeface="Cambria Math" charset="0"/>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33400" y="2406732"/>
                <a:ext cx="8229600" cy="51001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33400" y="3168732"/>
                <a:ext cx="8229600" cy="683713"/>
              </a:xfrm>
              <a:prstGeom prst="rect">
                <a:avLst/>
              </a:prstGeom>
            </p:spPr>
            <p:txBody>
              <a:bodyPr wrap="square">
                <a:spAutoFit/>
              </a:bodyPr>
              <a:lstStyle/>
              <a:p>
                <a:r>
                  <a:rPr lang="en-US" dirty="0">
                    <a:latin typeface="Times New Roman" charset="0"/>
                    <a:ea typeface="宋体" charset="-122"/>
                  </a:rPr>
                  <a:t>The statistic </a:t>
                </a:r>
                <a14:m>
                  <m:oMath xmlns:m="http://schemas.openxmlformats.org/officeDocument/2006/math">
                    <m:r>
                      <m:rPr>
                        <m:sty m:val="p"/>
                      </m:rPr>
                      <a:rPr lang="en-US">
                        <a:effectLst/>
                        <a:latin typeface="Cambria Math" charset="0"/>
                        <a:ea typeface="宋体" charset="-122"/>
                        <a:cs typeface="Times New Roman" charset="0"/>
                      </a:rPr>
                      <m:t>Q</m:t>
                    </m:r>
                  </m:oMath>
                </a14:m>
                <a:r>
                  <a:rPr lang="en-US" dirty="0">
                    <a:effectLst/>
                    <a:latin typeface="Times New Roman" charset="0"/>
                    <a:ea typeface="宋体" charset="-122"/>
                  </a:rPr>
                  <a:t> is a quadratic form of </a:t>
                </a:r>
                <a14:m>
                  <m:oMath xmlns:m="http://schemas.openxmlformats.org/officeDocument/2006/math">
                    <m:d>
                      <m:dPr>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𝐲</m:t>
                        </m:r>
                        <m:r>
                          <a:rPr lang="en-US" i="1">
                            <a:effectLst/>
                            <a:latin typeface="Cambria Math" charset="0"/>
                            <a:ea typeface="宋体" charset="-122"/>
                            <a:cs typeface="Times New Roman" charset="0"/>
                          </a:rPr>
                          <m:t>−</m:t>
                        </m:r>
                        <m:r>
                          <a:rPr lang="en-US" b="1" i="1">
                            <a:effectLst/>
                            <a:latin typeface="Cambria Math" charset="0"/>
                            <a:ea typeface="宋体" charset="-122"/>
                            <a:cs typeface="Times New Roman" charset="0"/>
                          </a:rPr>
                          <m:t>𝐗</m:t>
                        </m:r>
                        <m:acc>
                          <m:accPr>
                            <m:chr m:val="̂"/>
                            <m:ctrlPr>
                              <a:rPr lang="en-US" b="1"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𝛃</m:t>
                            </m:r>
                          </m:e>
                        </m:acc>
                      </m:e>
                    </m:d>
                  </m:oMath>
                </a14:m>
                <a:r>
                  <a:rPr lang="en-US" dirty="0">
                    <a:effectLst/>
                    <a:latin typeface="Times New Roman" charset="0"/>
                    <a:ea typeface="宋体" charset="-122"/>
                  </a:rPr>
                  <a:t> and follows a mixture of chi-square distributions under </a:t>
                </a:r>
                <a:r>
                  <a:rPr lang="en-US" i="1" dirty="0">
                    <a:effectLst/>
                    <a:latin typeface="Times New Roman" charset="0"/>
                    <a:ea typeface="宋体" charset="-122"/>
                  </a:rPr>
                  <a:t>H</a:t>
                </a:r>
                <a:r>
                  <a:rPr lang="en-US" baseline="-25000" dirty="0">
                    <a:effectLst/>
                    <a:latin typeface="Times New Roman" charset="0"/>
                    <a:ea typeface="宋体" charset="-122"/>
                  </a:rPr>
                  <a:t>0</a:t>
                </a:r>
                <a:r>
                  <a:rPr lang="en-US" dirty="0">
                    <a:effectLst/>
                    <a:latin typeface="Times New Roman" charset="0"/>
                    <a:ea typeface="宋体" charset="-122"/>
                  </a:rPr>
                  <a:t>. Thus,</a:t>
                </a:r>
                <a:r>
                  <a:rPr lang="en-US" dirty="0">
                    <a:effectLst/>
                  </a:rPr>
                  <a:t> </a:t>
                </a:r>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533400" y="3168732"/>
                <a:ext cx="8229600" cy="683713"/>
              </a:xfrm>
              <a:prstGeom prst="rect">
                <a:avLst/>
              </a:prstGeom>
              <a:blipFill rotWithShape="0">
                <a:blip r:embed="rId3"/>
                <a:stretch>
                  <a:fillRect l="-667" t="-357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448291" y="4104434"/>
                <a:ext cx="146847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charset="0"/>
                        </a:rPr>
                        <m:t>Q</m:t>
                      </m:r>
                      <m:r>
                        <a:rPr lang="en-US" i="0">
                          <a:solidFill>
                            <a:srgbClr val="FF0000"/>
                          </a:solidFill>
                          <a:latin typeface="Cambria Math" charset="0"/>
                        </a:rPr>
                        <m:t>~</m:t>
                      </m:r>
                      <m:nary>
                        <m:naryPr>
                          <m:chr m:val="∑"/>
                          <m:limLoc m:val="undOvr"/>
                          <m:ctrlPr>
                            <a:rPr lang="en-US" i="1">
                              <a:solidFill>
                                <a:srgbClr val="FF0000"/>
                              </a:solidFill>
                              <a:latin typeface="Cambria Math" panose="02040503050406030204" pitchFamily="18" charset="0"/>
                            </a:rPr>
                          </m:ctrlPr>
                        </m:naryPr>
                        <m:sub>
                          <m:r>
                            <a:rPr lang="en-US" i="1">
                              <a:solidFill>
                                <a:srgbClr val="FF0000"/>
                              </a:solidFill>
                              <a:latin typeface="Cambria Math" charset="0"/>
                            </a:rPr>
                            <m:t>𝑖</m:t>
                          </m:r>
                          <m:r>
                            <a:rPr lang="en-US" i="0">
                              <a:solidFill>
                                <a:srgbClr val="FF0000"/>
                              </a:solidFill>
                              <a:latin typeface="Cambria Math" charset="0"/>
                            </a:rPr>
                            <m:t>=1</m:t>
                          </m:r>
                        </m:sub>
                        <m:sup>
                          <m:r>
                            <a:rPr lang="en-US" i="1">
                              <a:solidFill>
                                <a:srgbClr val="FF0000"/>
                              </a:solidFill>
                              <a:latin typeface="Cambria Math" charset="0"/>
                            </a:rPr>
                            <m:t>𝑞</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𝜆</m:t>
                              </m:r>
                            </m:e>
                            <m:sub>
                              <m:r>
                                <a:rPr lang="en-US" i="1">
                                  <a:solidFill>
                                    <a:srgbClr val="FF0000"/>
                                  </a:solidFill>
                                  <a:latin typeface="Cambria Math" charset="0"/>
                                </a:rPr>
                                <m:t>𝑖</m:t>
                              </m:r>
                            </m:sub>
                          </m:sSub>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charset="0"/>
                                </a:rPr>
                                <m:t>𝜒</m:t>
                              </m:r>
                            </m:e>
                            <m:sub>
                              <m:r>
                                <a:rPr lang="en-US" i="0">
                                  <a:solidFill>
                                    <a:srgbClr val="FF0000"/>
                                  </a:solidFill>
                                  <a:latin typeface="Cambria Math" charset="0"/>
                                </a:rPr>
                                <m:t>1,</m:t>
                              </m:r>
                              <m:r>
                                <a:rPr lang="en-US" i="1">
                                  <a:solidFill>
                                    <a:srgbClr val="FF0000"/>
                                  </a:solidFill>
                                  <a:latin typeface="Cambria Math" charset="0"/>
                                </a:rPr>
                                <m:t>𝑖</m:t>
                              </m:r>
                            </m:sub>
                            <m:sup>
                              <m:r>
                                <a:rPr lang="en-US" i="0">
                                  <a:solidFill>
                                    <a:srgbClr val="FF0000"/>
                                  </a:solidFill>
                                  <a:latin typeface="Cambria Math" charset="0"/>
                                </a:rPr>
                                <m:t>2</m:t>
                              </m:r>
                            </m:sup>
                          </m:sSubSup>
                        </m:e>
                      </m:nary>
                    </m:oMath>
                  </m:oMathPara>
                </a14:m>
                <a:endParaRPr lang="en-US"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448291" y="4104434"/>
                <a:ext cx="1468479" cy="8485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33400" y="5105400"/>
                <a:ext cx="6400800" cy="470385"/>
              </a:xfrm>
              <a:prstGeom prst="rect">
                <a:avLst/>
              </a:prstGeom>
            </p:spPr>
            <p:txBody>
              <a:bodyPr wrap="square">
                <a:spAutoFit/>
              </a:bodyPr>
              <a:lstStyle/>
              <a:p>
                <a:r>
                  <a:rPr lang="en-US" dirty="0">
                    <a:latin typeface="Times New Roman" charset="0"/>
                    <a:ea typeface="宋体" charset="-122"/>
                  </a:rPr>
                  <a:t>where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𝜆</m:t>
                        </m:r>
                      </m:e>
                      <m:sub>
                        <m:r>
                          <a:rPr lang="en-US" i="1">
                            <a:effectLst/>
                            <a:latin typeface="Cambria Math" charset="0"/>
                            <a:ea typeface="宋体" charset="-122"/>
                            <a:cs typeface="Times New Roman" charset="0"/>
                          </a:rPr>
                          <m:t>𝑖</m:t>
                        </m:r>
                      </m:sub>
                    </m:sSub>
                  </m:oMath>
                </a14:m>
                <a:r>
                  <a:rPr lang="en-US" dirty="0">
                    <a:effectLst/>
                    <a:latin typeface="Times New Roman" charset="0"/>
                    <a:ea typeface="宋体" charset="-122"/>
                  </a:rPr>
                  <a:t> is the eigenvalues of the matrix </a:t>
                </a:r>
                <a14:m>
                  <m:oMath xmlns:m="http://schemas.openxmlformats.org/officeDocument/2006/math">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i="1">
                            <a:effectLst/>
                            <a:latin typeface="Cambria Math" charset="0"/>
                            <a:ea typeface="宋体" charset="-122"/>
                            <a:cs typeface="Times New Roman" charset="0"/>
                          </a:rPr>
                          <m:t>′</m:t>
                        </m:r>
                      </m:sup>
                    </m:sSup>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sSub>
                      <m:sSubPr>
                        <m:ctrlPr>
                          <a:rPr lang="en-US" b="1" i="1">
                            <a:effectLst/>
                            <a:latin typeface="Cambria Math" panose="02040503050406030204" pitchFamily="18" charset="0"/>
                            <a:cs typeface="Times New Roman" charset="0"/>
                          </a:rPr>
                        </m:ctrlPr>
                      </m:sSubPr>
                      <m:e>
                        <m:r>
                          <a:rPr lang="en-US" b="1" i="1">
                            <a:effectLst/>
                            <a:latin typeface="Cambria Math" charset="0"/>
                            <a:ea typeface="宋体" charset="-122"/>
                            <a:cs typeface="Times New Roman" charset="0"/>
                          </a:rPr>
                          <m:t>𝐏</m:t>
                        </m:r>
                      </m:e>
                      <m:sub>
                        <m:r>
                          <a:rPr lang="en-US" b="1" i="1">
                            <a:effectLst/>
                            <a:latin typeface="Cambria Math" charset="0"/>
                            <a:ea typeface="宋体" charset="-122"/>
                            <a:cs typeface="Times New Roman" charset="0"/>
                          </a:rPr>
                          <m:t>𝟎</m:t>
                        </m:r>
                      </m:sub>
                    </m:sSub>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r>
                      <a:rPr lang="en-US" b="1" i="1">
                        <a:effectLst/>
                        <a:latin typeface="Cambria Math" charset="0"/>
                        <a:ea typeface="宋体" charset="-122"/>
                        <a:cs typeface="Times New Roman" charset="0"/>
                      </a:rPr>
                      <m:t>𝐆</m:t>
                    </m:r>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oMath>
                </a14:m>
                <a:r>
                  <a:rPr lang="en-US" dirty="0">
                    <a:effectLst/>
                    <a:latin typeface="Times New Roman" charset="0"/>
                    <a:ea typeface="宋体" charset="-122"/>
                  </a:rPr>
                  <a:t> .</a:t>
                </a:r>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533400" y="5105400"/>
                <a:ext cx="6400800" cy="470385"/>
              </a:xfrm>
              <a:prstGeom prst="rect">
                <a:avLst/>
              </a:prstGeom>
              <a:blipFill rotWithShape="0">
                <a:blip r:embed="rId5"/>
                <a:stretch>
                  <a:fillRect l="-857" b="-18182"/>
                </a:stretch>
              </a:blipFill>
            </p:spPr>
            <p:txBody>
              <a:bodyPr/>
              <a:lstStyle/>
              <a:p>
                <a:r>
                  <a:rPr lang="en-US">
                    <a:noFill/>
                  </a:rPr>
                  <a:t> </a:t>
                </a:r>
              </a:p>
            </p:txBody>
          </p:sp>
        </mc:Fallback>
      </mc:AlternateContent>
      <p:sp>
        <p:nvSpPr>
          <p:cNvPr id="17"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18" name="Rectangle 17"/>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72543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Family Sequence Kernel Association Test (</a:t>
            </a:r>
            <a:r>
              <a:rPr lang="en-US" altLang="zh-CN" sz="2400" b="1" dirty="0" err="1">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famSKAT</a:t>
            </a: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 for Quantitative Traits for Family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5"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mc:AlternateContent xmlns:mc="http://schemas.openxmlformats.org/markup-compatibility/2006" xmlns:a14="http://schemas.microsoft.com/office/drawing/2010/main">
        <mc:Choice Requires="a14">
          <p:sp>
            <p:nvSpPr>
              <p:cNvPr id="6" name="Rectangle 5"/>
              <p:cNvSpPr/>
              <p:nvPr/>
            </p:nvSpPr>
            <p:spPr>
              <a:xfrm>
                <a:off x="2057401" y="2182656"/>
                <a:ext cx="2318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0" smtClean="0">
                          <a:solidFill>
                            <a:srgbClr val="FF0000"/>
                          </a:solidFill>
                          <a:latin typeface="Cambria Math" charset="0"/>
                        </a:rPr>
                        <m:t>𝐮</m:t>
                      </m:r>
                      <m:r>
                        <a:rPr lang="en-US">
                          <a:latin typeface="Cambria Math"/>
                        </a:rPr>
                        <m:t>+</m:t>
                      </m:r>
                      <m:r>
                        <a:rPr lang="en-US" b="1" i="1">
                          <a:latin typeface="Cambria Math"/>
                        </a:rPr>
                        <m:t>𝛆</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057401" y="2182656"/>
                <a:ext cx="2318263" cy="369332"/>
              </a:xfrm>
              <a:prstGeom prst="rect">
                <a:avLst/>
              </a:prstGeom>
              <a:blipFill rotWithShape="0">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589577" y="2203809"/>
                <a:ext cx="14470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𝛄</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r>
                            <m:rPr>
                              <m:sty m:val="p"/>
                            </m:rPr>
                            <a:rPr lang="en-US">
                              <a:latin typeface="Cambria Math"/>
                            </a:rPr>
                            <m:t>τ</m:t>
                          </m:r>
                          <m:r>
                            <a:rPr lang="en-US" b="1" i="1">
                              <a:latin typeface="Cambria Math"/>
                            </a:rPr>
                            <m:t>𝐖</m:t>
                          </m:r>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589577" y="2203809"/>
                <a:ext cx="1447063" cy="369332"/>
              </a:xfrm>
              <a:prstGeom prst="rect">
                <a:avLst/>
              </a:prstGeom>
              <a:blipFill rotWithShape="0">
                <a:blip r:embed="rId3"/>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295396" y="2183527"/>
                <a:ext cx="1433918" cy="405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𝛆</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sSubSup>
                            <m:sSubSupPr>
                              <m:ctrlPr>
                                <a:rPr lang="en-US" i="1">
                                  <a:latin typeface="Cambria Math" panose="02040503050406030204" pitchFamily="18" charset="0"/>
                                </a:rPr>
                              </m:ctrlPr>
                            </m:sSubSupPr>
                            <m:e>
                              <m:r>
                                <m:rPr>
                                  <m:sty m:val="p"/>
                                </m:rPr>
                                <a:rPr lang="en-US">
                                  <a:latin typeface="Cambria Math"/>
                                </a:rPr>
                                <m:t>σ</m:t>
                              </m:r>
                            </m:e>
                            <m:sub>
                              <m:r>
                                <m:rPr>
                                  <m:sty m:val="p"/>
                                </m:rPr>
                                <a:rPr lang="en-US">
                                  <a:latin typeface="Cambria Math"/>
                                </a:rPr>
                                <m:t>E</m:t>
                              </m:r>
                            </m:sub>
                            <m:sup>
                              <m:r>
                                <a:rPr lang="en-US">
                                  <a:latin typeface="Cambria Math"/>
                                </a:rPr>
                                <m:t>2</m:t>
                              </m:r>
                            </m:sup>
                          </m:sSubSup>
                          <m:r>
                            <a:rPr lang="en-US" b="1" i="1">
                              <a:latin typeface="Cambria Math"/>
                            </a:rPr>
                            <m:t>𝐈</m:t>
                          </m:r>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295396" y="2183527"/>
                <a:ext cx="1433918" cy="40504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057401" y="2761891"/>
                <a:ext cx="2318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1">
                          <a:latin typeface="Cambria Math" charset="0"/>
                        </a:rPr>
                        <m:t>𝛅</m:t>
                      </m:r>
                      <m:r>
                        <a:rPr lang="en-US">
                          <a:latin typeface="Cambria Math"/>
                        </a:rPr>
                        <m:t>+</m:t>
                      </m:r>
                      <m:r>
                        <a:rPr lang="en-US" b="1" i="1">
                          <a:latin typeface="Cambria Math"/>
                        </a:rPr>
                        <m:t>𝛆</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057401" y="2761891"/>
                <a:ext cx="2318263" cy="369332"/>
              </a:xfrm>
              <a:prstGeom prst="rect">
                <a:avLst/>
              </a:prstGeom>
              <a:blipFill rotWithShape="0">
                <a:blip r:embed="rId5"/>
                <a:stretch>
                  <a:fillRect b="-13115"/>
                </a:stretch>
              </a:blipFill>
            </p:spPr>
            <p:txBody>
              <a:bodyPr/>
              <a:lstStyle/>
              <a:p>
                <a:r>
                  <a:rPr lang="en-US">
                    <a:noFill/>
                  </a:rPr>
                  <a:t> </a:t>
                </a:r>
              </a:p>
            </p:txBody>
          </p:sp>
        </mc:Fallback>
      </mc:AlternateContent>
      <p:cxnSp>
        <p:nvCxnSpPr>
          <p:cNvPr id="12" name="Straight Arrow Connector 11"/>
          <p:cNvCxnSpPr/>
          <p:nvPr/>
        </p:nvCxnSpPr>
        <p:spPr>
          <a:xfrm flipH="1">
            <a:off x="3794973" y="2493414"/>
            <a:ext cx="1" cy="258117"/>
          </a:xfrm>
          <a:prstGeom prst="straightConnector1">
            <a:avLst/>
          </a:prstGeom>
          <a:ln w="19050">
            <a:solidFill>
              <a:schemeClr val="tx1"/>
            </a:solidFill>
            <a:headEnd w="med" len="lg"/>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4589577" y="2744065"/>
                <a:ext cx="163743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charset="0"/>
                        </a:rPr>
                        <m:t>𝛅</m:t>
                      </m:r>
                      <m:r>
                        <a:rPr lang="en-US" b="0" i="0">
                          <a:latin typeface="Cambria Math" charset="0"/>
                        </a:rPr>
                        <m:t>~</m:t>
                      </m:r>
                      <m:r>
                        <a:rPr lang="en-US" b="0" i="1">
                          <a:latin typeface="Cambria Math" charset="0"/>
                        </a:rPr>
                        <m:t>𝑁</m:t>
                      </m:r>
                      <m:d>
                        <m:dPr>
                          <m:ctrlPr>
                            <a:rPr lang="en-US" b="0" i="1">
                              <a:latin typeface="Cambria Math" panose="02040503050406030204" pitchFamily="18" charset="0"/>
                            </a:rPr>
                          </m:ctrlPr>
                        </m:dPr>
                        <m:e>
                          <m:r>
                            <a:rPr lang="en-US" b="0" i="0">
                              <a:latin typeface="Cambria Math" charset="0"/>
                            </a:rPr>
                            <m:t>0, </m:t>
                          </m:r>
                          <m:sSubSup>
                            <m:sSubSupPr>
                              <m:ctrlPr>
                                <a:rPr lang="en-US" b="0" i="1">
                                  <a:latin typeface="Cambria Math" panose="02040503050406030204" pitchFamily="18" charset="0"/>
                                </a:rPr>
                              </m:ctrlPr>
                            </m:sSubSupPr>
                            <m:e>
                              <m:r>
                                <a:rPr lang="en-US" b="0" i="1">
                                  <a:latin typeface="Cambria Math" charset="0"/>
                                </a:rPr>
                                <m:t>𝜎</m:t>
                              </m:r>
                            </m:e>
                            <m:sub>
                              <m:r>
                                <a:rPr lang="en-US" b="0" i="1">
                                  <a:latin typeface="Cambria Math" charset="0"/>
                                </a:rPr>
                                <m:t>𝛿</m:t>
                              </m:r>
                            </m:sub>
                            <m:sup>
                              <m:r>
                                <a:rPr lang="en-US" b="0" i="0">
                                  <a:latin typeface="Cambria Math" charset="0"/>
                                </a:rPr>
                                <m:t>2</m:t>
                              </m:r>
                            </m:sup>
                          </m:sSubSup>
                          <m:r>
                            <a:rPr lang="en-US" b="1" i="0">
                              <a:latin typeface="Cambria Math" charset="0"/>
                            </a:rPr>
                            <m:t>𝚽</m:t>
                          </m:r>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589577" y="2744065"/>
                <a:ext cx="1637435" cy="40498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85800" y="5926388"/>
                <a:ext cx="4961615" cy="369332"/>
              </a:xfrm>
              <a:prstGeom prst="rect">
                <a:avLst/>
              </a:prstGeom>
            </p:spPr>
            <p:txBody>
              <a:bodyPr wrap="none">
                <a:spAutoFit/>
              </a:bodyPr>
              <a:lstStyle/>
              <a:p>
                <a:r>
                  <a:rPr lang="en-US" u="sng" dirty="0">
                    <a:latin typeface="Times New Roman" panose="02020603050405020304" pitchFamily="18" charset="0"/>
                    <a:cs typeface="Times New Roman" panose="02020603050405020304" pitchFamily="18" charset="0"/>
                  </a:rPr>
                  <a:t>Under the null hypothesis (</a:t>
                </a:r>
                <a:r>
                  <a:rPr lang="en-US" i="1" u="sng" dirty="0" err="1">
                    <a:latin typeface="Times New Roman"/>
                    <a:cs typeface="Times New Roman"/>
                  </a:rPr>
                  <a:t>τ</a:t>
                </a:r>
                <a:r>
                  <a:rPr lang="en-US" i="1" u="sng" dirty="0">
                    <a:latin typeface="Times New Roman"/>
                    <a:cs typeface="Times New Roman"/>
                  </a:rPr>
                  <a:t> </a:t>
                </a:r>
                <a:r>
                  <a:rPr lang="en-US" u="sng" dirty="0">
                    <a:latin typeface="Times New Roman"/>
                    <a:cs typeface="Times New Roman"/>
                  </a:rPr>
                  <a:t>= 0)</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1" i="1">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charset="0"/>
                      </a:rPr>
                      <m:t>𝛅</m:t>
                    </m:r>
                    <m:r>
                      <a:rPr lang="en-US">
                        <a:latin typeface="Cambria Math"/>
                      </a:rPr>
                      <m:t>+</m:t>
                    </m:r>
                    <m:r>
                      <a:rPr lang="en-US" b="1" i="1">
                        <a:latin typeface="Cambria Math"/>
                      </a:rPr>
                      <m:t>𝛆</m:t>
                    </m:r>
                  </m:oMath>
                </a14:m>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685800" y="5926388"/>
                <a:ext cx="4961615" cy="369332"/>
              </a:xfrm>
              <a:prstGeom prst="rect">
                <a:avLst/>
              </a:prstGeom>
              <a:blipFill rotWithShape="0">
                <a:blip r:embed="rId7"/>
                <a:stretch>
                  <a:fillRect l="-1107" t="-9836" b="-22951"/>
                </a:stretch>
              </a:blipFill>
            </p:spPr>
            <p:txBody>
              <a:bodyPr/>
              <a:lstStyle/>
              <a:p>
                <a:r>
                  <a:rPr lang="en-US">
                    <a:noFill/>
                  </a:rPr>
                  <a:t> </a:t>
                </a:r>
              </a:p>
            </p:txBody>
          </p:sp>
        </mc:Fallback>
      </mc:AlternateContent>
      <p:pic>
        <p:nvPicPr>
          <p:cNvPr id="15" name="Picture 14"/>
          <p:cNvPicPr/>
          <p:nvPr/>
        </p:nvPicPr>
        <p:blipFill>
          <a:blip r:embed="rId8">
            <a:extLst>
              <a:ext uri="{28A0092B-C50C-407E-A947-70E740481C1C}">
                <a14:useLocalDpi xmlns:a14="http://schemas.microsoft.com/office/drawing/2010/main"/>
              </a:ext>
            </a:extLst>
          </a:blip>
          <a:srcRect/>
          <a:stretch>
            <a:fillRect/>
          </a:stretch>
        </p:blipFill>
        <p:spPr bwMode="auto">
          <a:xfrm>
            <a:off x="2057401" y="3360277"/>
            <a:ext cx="5334000" cy="1979074"/>
          </a:xfrm>
          <a:prstGeom prst="rect">
            <a:avLst/>
          </a:prstGeom>
          <a:noFill/>
        </p:spPr>
      </p:pic>
      <p:sp>
        <p:nvSpPr>
          <p:cNvPr id="18" name="Rectangle 17"/>
          <p:cNvSpPr/>
          <p:nvPr/>
        </p:nvSpPr>
        <p:spPr>
          <a:xfrm>
            <a:off x="685800" y="1728005"/>
            <a:ext cx="426911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The random variable for familial correlation</a:t>
            </a:r>
            <a:endParaRPr lang="en-US" dirty="0"/>
          </a:p>
        </p:txBody>
      </p:sp>
    </p:spTree>
    <p:extLst>
      <p:ext uri="{BB962C8B-B14F-4D97-AF65-F5344CB8AC3E}">
        <p14:creationId xmlns:p14="http://schemas.microsoft.com/office/powerpoint/2010/main" val="28290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238044" y="2145222"/>
                <a:ext cx="3893694"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m:rPr>
                              <m:sty m:val="p"/>
                            </m:rPr>
                            <a:rPr lang="en-US">
                              <a:solidFill>
                                <a:srgbClr val="FF0000"/>
                              </a:solidFill>
                              <a:latin typeface="Cambria Math"/>
                            </a:rPr>
                            <m:t>Q</m:t>
                          </m:r>
                          <m:r>
                            <a:rPr lang="en-US">
                              <a:solidFill>
                                <a:srgbClr val="FF0000"/>
                              </a:solidFill>
                              <a:latin typeface="Cambria Math"/>
                            </a:rPr>
                            <m:t>=</m:t>
                          </m:r>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e>
                        <m:sup>
                          <m:r>
                            <a:rPr lang="en-US"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r>
                        <a:rPr lang="en-US" b="1" i="1">
                          <a:solidFill>
                            <a:srgbClr val="FF0000"/>
                          </a:solidFill>
                          <a:latin typeface="Cambria Math"/>
                        </a:rPr>
                        <m:t>𝐆𝐖</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a:rPr>
                            <m:t>𝐆</m:t>
                          </m:r>
                        </m:e>
                        <m:sup>
                          <m:r>
                            <a:rPr lang="en-US" b="1"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oMath>
                  </m:oMathPara>
                </a14:m>
                <a:endParaRPr lang="en-US"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2238044" y="2145222"/>
                <a:ext cx="3893694" cy="442044"/>
              </a:xfrm>
              <a:prstGeom prst="rect">
                <a:avLst/>
              </a:prstGeom>
              <a:blipFill rotWithShape="0">
                <a:blip r:embed="rId2"/>
                <a:stretch>
                  <a:fillRect r="-563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771444" y="2670469"/>
                <a:ext cx="2569228"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charset="0"/>
                            </a:rPr>
                            <m:t>𝛃</m:t>
                          </m:r>
                        </m:e>
                      </m:acc>
                      <m:r>
                        <a:rPr lang="en-US" b="0" i="0">
                          <a:latin typeface="Cambria Math" charset="0"/>
                        </a:rPr>
                        <m:t>=</m:t>
                      </m:r>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𝐲</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771444" y="2670469"/>
                <a:ext cx="2569228" cy="459100"/>
              </a:xfrm>
              <a:prstGeom prst="rect">
                <a:avLst/>
              </a:prstGeom>
              <a:blipFill rotWithShape="0">
                <a:blip r:embed="rId3"/>
                <a:stretch>
                  <a:fillRect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819400" y="3212772"/>
                <a:ext cx="1742465" cy="388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charset="0"/>
                            </a:rPr>
                            <m:t>𝚺</m:t>
                          </m:r>
                        </m:e>
                      </m:acc>
                      <m:r>
                        <a:rPr lang="en-US" b="0" i="0">
                          <a:latin typeface="Cambria Math" charset="0"/>
                        </a:rPr>
                        <m:t>=</m:t>
                      </m:r>
                      <m:sSubSup>
                        <m:sSubSupPr>
                          <m:ctrlPr>
                            <a:rPr lang="en-US" b="0" i="1">
                              <a:latin typeface="Cambria Math" panose="02040503050406030204" pitchFamily="18" charset="0"/>
                            </a:rPr>
                          </m:ctrlPr>
                        </m:sSubSupPr>
                        <m:e>
                          <m:acc>
                            <m:accPr>
                              <m:chr m:val="̂"/>
                              <m:ctrlPr>
                                <a:rPr lang="en-US" b="0" i="1">
                                  <a:latin typeface="Cambria Math" panose="02040503050406030204" pitchFamily="18" charset="0"/>
                                </a:rPr>
                              </m:ctrlPr>
                            </m:accPr>
                            <m:e>
                              <m:r>
                                <a:rPr lang="en-US" b="0" i="1">
                                  <a:latin typeface="Cambria Math" charset="0"/>
                                </a:rPr>
                                <m:t>𝜎</m:t>
                              </m:r>
                            </m:e>
                          </m:acc>
                        </m:e>
                        <m:sub>
                          <m:r>
                            <a:rPr lang="en-US" b="0" i="1">
                              <a:latin typeface="Cambria Math" charset="0"/>
                            </a:rPr>
                            <m:t>𝛿</m:t>
                          </m:r>
                        </m:sub>
                        <m:sup>
                          <m:r>
                            <a:rPr lang="en-US" b="0" i="0">
                              <a:latin typeface="Cambria Math" charset="0"/>
                            </a:rPr>
                            <m:t>2</m:t>
                          </m:r>
                        </m:sup>
                      </m:sSubSup>
                      <m:r>
                        <a:rPr lang="en-US" b="1" i="0">
                          <a:latin typeface="Cambria Math" charset="0"/>
                        </a:rPr>
                        <m:t>𝚽</m:t>
                      </m:r>
                      <m:r>
                        <a:rPr lang="en-US" b="0" i="0">
                          <a:latin typeface="Cambria Math" charset="0"/>
                        </a:rPr>
                        <m:t>+</m:t>
                      </m:r>
                      <m:sSubSup>
                        <m:sSubSupPr>
                          <m:ctrlPr>
                            <a:rPr lang="en-US" b="0" i="1">
                              <a:latin typeface="Cambria Math" panose="02040503050406030204" pitchFamily="18" charset="0"/>
                            </a:rPr>
                          </m:ctrlPr>
                        </m:sSubSupPr>
                        <m:e>
                          <m:acc>
                            <m:accPr>
                              <m:chr m:val="̂"/>
                              <m:ctrlPr>
                                <a:rPr lang="en-US" b="0" i="1">
                                  <a:latin typeface="Cambria Math" panose="02040503050406030204" pitchFamily="18" charset="0"/>
                                </a:rPr>
                              </m:ctrlPr>
                            </m:accPr>
                            <m:e>
                              <m:r>
                                <a:rPr lang="en-US" b="0" i="1">
                                  <a:latin typeface="Cambria Math" charset="0"/>
                                </a:rPr>
                                <m:t>𝜎</m:t>
                              </m:r>
                            </m:e>
                          </m:acc>
                        </m:e>
                        <m:sub>
                          <m:r>
                            <a:rPr lang="en-US" b="0" i="1">
                              <a:latin typeface="Cambria Math" charset="0"/>
                            </a:rPr>
                            <m:t>𝐸</m:t>
                          </m:r>
                        </m:sub>
                        <m:sup>
                          <m:r>
                            <a:rPr lang="en-US" b="0" i="0">
                              <a:latin typeface="Cambria Math" charset="0"/>
                            </a:rPr>
                            <m:t>2</m:t>
                          </m:r>
                        </m:sup>
                      </m:sSubSup>
                      <m:r>
                        <a:rPr lang="en-US" b="1" i="0">
                          <a:latin typeface="Cambria Math" charset="0"/>
                        </a:rPr>
                        <m:t>𝐈</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819400" y="3212772"/>
                <a:ext cx="1742465" cy="388568"/>
              </a:xfrm>
              <a:prstGeom prst="rect">
                <a:avLst/>
              </a:prstGeom>
              <a:blipFill rotWithShape="0">
                <a:blip r:embed="rId4"/>
                <a:stretch>
                  <a:fillRect t="-4688" r="-2105" b="-3125"/>
                </a:stretch>
              </a:blipFill>
            </p:spPr>
            <p:txBody>
              <a:bodyPr/>
              <a:lstStyle/>
              <a:p>
                <a:r>
                  <a:rPr lang="en-US">
                    <a:noFill/>
                  </a:rPr>
                  <a:t> </a:t>
                </a:r>
              </a:p>
            </p:txBody>
          </p:sp>
        </mc:Fallback>
      </mc:AlternateContent>
      <p:sp>
        <p:nvSpPr>
          <p:cNvPr id="7" name="Rectangle 6"/>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Family Sequence Kernel Association Test (</a:t>
            </a:r>
            <a:r>
              <a:rPr lang="en-US" altLang="zh-CN" sz="2400" b="1" dirty="0" err="1">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famSKAT</a:t>
            </a: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 for Quantitative Traits for Family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9" name="Rectangle 8"/>
              <p:cNvSpPr/>
              <p:nvPr/>
            </p:nvSpPr>
            <p:spPr>
              <a:xfrm>
                <a:off x="2346345" y="4590346"/>
                <a:ext cx="146847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charset="0"/>
                        </a:rPr>
                        <m:t>Q</m:t>
                      </m:r>
                      <m:r>
                        <a:rPr lang="en-US" i="0">
                          <a:solidFill>
                            <a:srgbClr val="FF0000"/>
                          </a:solidFill>
                          <a:latin typeface="Cambria Math" charset="0"/>
                        </a:rPr>
                        <m:t>~</m:t>
                      </m:r>
                      <m:nary>
                        <m:naryPr>
                          <m:chr m:val="∑"/>
                          <m:limLoc m:val="undOvr"/>
                          <m:ctrlPr>
                            <a:rPr lang="en-US" i="1">
                              <a:solidFill>
                                <a:srgbClr val="FF0000"/>
                              </a:solidFill>
                              <a:latin typeface="Cambria Math" panose="02040503050406030204" pitchFamily="18" charset="0"/>
                            </a:rPr>
                          </m:ctrlPr>
                        </m:naryPr>
                        <m:sub>
                          <m:r>
                            <a:rPr lang="en-US" i="1">
                              <a:solidFill>
                                <a:srgbClr val="FF0000"/>
                              </a:solidFill>
                              <a:latin typeface="Cambria Math" charset="0"/>
                            </a:rPr>
                            <m:t>𝑖</m:t>
                          </m:r>
                          <m:r>
                            <a:rPr lang="en-US" i="0">
                              <a:solidFill>
                                <a:srgbClr val="FF0000"/>
                              </a:solidFill>
                              <a:latin typeface="Cambria Math" charset="0"/>
                            </a:rPr>
                            <m:t>=1</m:t>
                          </m:r>
                        </m:sub>
                        <m:sup>
                          <m:r>
                            <a:rPr lang="en-US" i="1">
                              <a:solidFill>
                                <a:srgbClr val="FF0000"/>
                              </a:solidFill>
                              <a:latin typeface="Cambria Math" charset="0"/>
                            </a:rPr>
                            <m:t>𝑞</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𝜆</m:t>
                              </m:r>
                            </m:e>
                            <m:sub>
                              <m:r>
                                <a:rPr lang="en-US" i="1">
                                  <a:solidFill>
                                    <a:srgbClr val="FF0000"/>
                                  </a:solidFill>
                                  <a:latin typeface="Cambria Math" charset="0"/>
                                </a:rPr>
                                <m:t>𝑖</m:t>
                              </m:r>
                            </m:sub>
                          </m:sSub>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charset="0"/>
                                </a:rPr>
                                <m:t>𝜒</m:t>
                              </m:r>
                            </m:e>
                            <m:sub>
                              <m:r>
                                <a:rPr lang="en-US" i="0">
                                  <a:solidFill>
                                    <a:srgbClr val="FF0000"/>
                                  </a:solidFill>
                                  <a:latin typeface="Cambria Math" charset="0"/>
                                </a:rPr>
                                <m:t>1,</m:t>
                              </m:r>
                              <m:r>
                                <a:rPr lang="en-US" i="1">
                                  <a:solidFill>
                                    <a:srgbClr val="FF0000"/>
                                  </a:solidFill>
                                  <a:latin typeface="Cambria Math" charset="0"/>
                                </a:rPr>
                                <m:t>𝑖</m:t>
                              </m:r>
                            </m:sub>
                            <m:sup>
                              <m:r>
                                <a:rPr lang="en-US" i="0">
                                  <a:solidFill>
                                    <a:srgbClr val="FF0000"/>
                                  </a:solidFill>
                                  <a:latin typeface="Cambria Math" charset="0"/>
                                </a:rPr>
                                <m:t>2</m:t>
                              </m:r>
                            </m:sup>
                          </m:sSubSup>
                        </m:e>
                      </m:nary>
                    </m:oMath>
                  </m:oMathPara>
                </a14:m>
                <a:endParaRPr lang="en-US"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2346345" y="4590346"/>
                <a:ext cx="1468479" cy="8485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14424" y="5486400"/>
                <a:ext cx="6400800" cy="470385"/>
              </a:xfrm>
              <a:prstGeom prst="rect">
                <a:avLst/>
              </a:prstGeom>
            </p:spPr>
            <p:txBody>
              <a:bodyPr wrap="square">
                <a:spAutoFit/>
              </a:bodyPr>
              <a:lstStyle/>
              <a:p>
                <a:r>
                  <a:rPr lang="en-US" dirty="0">
                    <a:latin typeface="Times New Roman" charset="0"/>
                    <a:ea typeface="宋体" charset="-122"/>
                  </a:rPr>
                  <a:t>where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𝜆</m:t>
                        </m:r>
                      </m:e>
                      <m:sub>
                        <m:r>
                          <a:rPr lang="en-US" i="1">
                            <a:effectLst/>
                            <a:latin typeface="Cambria Math" charset="0"/>
                            <a:ea typeface="宋体" charset="-122"/>
                            <a:cs typeface="Times New Roman" charset="0"/>
                          </a:rPr>
                          <m:t>𝑖</m:t>
                        </m:r>
                      </m:sub>
                    </m:sSub>
                  </m:oMath>
                </a14:m>
                <a:r>
                  <a:rPr lang="en-US" dirty="0">
                    <a:effectLst/>
                    <a:latin typeface="Times New Roman" charset="0"/>
                    <a:ea typeface="宋体" charset="-122"/>
                  </a:rPr>
                  <a:t> is the eigenvalues of the matrix </a:t>
                </a:r>
                <a14:m>
                  <m:oMath xmlns:m="http://schemas.openxmlformats.org/officeDocument/2006/math">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i="1">
                            <a:effectLst/>
                            <a:latin typeface="Cambria Math" charset="0"/>
                            <a:ea typeface="宋体" charset="-122"/>
                            <a:cs typeface="Times New Roman" charset="0"/>
                          </a:rPr>
                          <m:t>′</m:t>
                        </m:r>
                      </m:sup>
                    </m:sSup>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sSub>
                      <m:sSubPr>
                        <m:ctrlPr>
                          <a:rPr lang="en-US" b="1" i="1">
                            <a:effectLst/>
                            <a:latin typeface="Cambria Math" panose="02040503050406030204" pitchFamily="18" charset="0"/>
                            <a:cs typeface="Times New Roman" charset="0"/>
                          </a:rPr>
                        </m:ctrlPr>
                      </m:sSubPr>
                      <m:e>
                        <m:r>
                          <a:rPr lang="en-US" b="1" i="1">
                            <a:effectLst/>
                            <a:latin typeface="Cambria Math" charset="0"/>
                            <a:ea typeface="宋体" charset="-122"/>
                            <a:cs typeface="Times New Roman" charset="0"/>
                          </a:rPr>
                          <m:t>𝐏</m:t>
                        </m:r>
                      </m:e>
                      <m:sub>
                        <m:r>
                          <a:rPr lang="en-US" b="1" i="1">
                            <a:effectLst/>
                            <a:latin typeface="Cambria Math" charset="0"/>
                            <a:ea typeface="宋体" charset="-122"/>
                            <a:cs typeface="Times New Roman" charset="0"/>
                          </a:rPr>
                          <m:t>𝟎</m:t>
                        </m:r>
                      </m:sub>
                    </m:sSub>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r>
                      <a:rPr lang="en-US" b="1" i="1">
                        <a:effectLst/>
                        <a:latin typeface="Cambria Math" charset="0"/>
                        <a:ea typeface="宋体" charset="-122"/>
                        <a:cs typeface="Times New Roman" charset="0"/>
                      </a:rPr>
                      <m:t>𝐆</m:t>
                    </m:r>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oMath>
                </a14:m>
                <a:r>
                  <a:rPr lang="en-US" dirty="0">
                    <a:effectLst/>
                    <a:latin typeface="Times New Roman" charset="0"/>
                    <a:ea typeface="宋体" charset="-122"/>
                  </a:rPr>
                  <a:t> .</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14424" y="5486400"/>
                <a:ext cx="6400800" cy="470385"/>
              </a:xfrm>
              <a:prstGeom prst="rect">
                <a:avLst/>
              </a:prstGeom>
              <a:blipFill rotWithShape="0">
                <a:blip r:embed="rId6"/>
                <a:stretch>
                  <a:fillRect l="-857" b="-19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23" y="3892225"/>
                <a:ext cx="8076921" cy="683713"/>
              </a:xfrm>
              <a:prstGeom prst="rect">
                <a:avLst/>
              </a:prstGeom>
            </p:spPr>
            <p:txBody>
              <a:bodyPr wrap="square">
                <a:spAutoFit/>
              </a:bodyPr>
              <a:lstStyle/>
              <a:p>
                <a:r>
                  <a:rPr lang="en-US" dirty="0">
                    <a:latin typeface="Times New Roman" charset="0"/>
                    <a:ea typeface="宋体" charset="-122"/>
                  </a:rPr>
                  <a:t>The statistic </a:t>
                </a:r>
                <a14:m>
                  <m:oMath xmlns:m="http://schemas.openxmlformats.org/officeDocument/2006/math">
                    <m:r>
                      <m:rPr>
                        <m:sty m:val="p"/>
                      </m:rPr>
                      <a:rPr lang="en-US">
                        <a:effectLst/>
                        <a:latin typeface="Cambria Math" charset="0"/>
                        <a:ea typeface="宋体" charset="-122"/>
                        <a:cs typeface="Times New Roman" charset="0"/>
                      </a:rPr>
                      <m:t>Q</m:t>
                    </m:r>
                  </m:oMath>
                </a14:m>
                <a:r>
                  <a:rPr lang="en-US" dirty="0">
                    <a:effectLst/>
                    <a:latin typeface="Times New Roman" charset="0"/>
                    <a:ea typeface="宋体" charset="-122"/>
                  </a:rPr>
                  <a:t> is a quadratic form of </a:t>
                </a:r>
                <a14:m>
                  <m:oMath xmlns:m="http://schemas.openxmlformats.org/officeDocument/2006/math">
                    <m:d>
                      <m:dPr>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𝐲</m:t>
                        </m:r>
                        <m:r>
                          <a:rPr lang="en-US" i="1">
                            <a:effectLst/>
                            <a:latin typeface="Cambria Math" charset="0"/>
                            <a:ea typeface="宋体" charset="-122"/>
                            <a:cs typeface="Times New Roman" charset="0"/>
                          </a:rPr>
                          <m:t>−</m:t>
                        </m:r>
                        <m:r>
                          <a:rPr lang="en-US" b="1" i="1">
                            <a:effectLst/>
                            <a:latin typeface="Cambria Math" charset="0"/>
                            <a:ea typeface="宋体" charset="-122"/>
                            <a:cs typeface="Times New Roman" charset="0"/>
                          </a:rPr>
                          <m:t>𝐗</m:t>
                        </m:r>
                        <m:acc>
                          <m:accPr>
                            <m:chr m:val="̂"/>
                            <m:ctrlPr>
                              <a:rPr lang="en-US" b="1"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𝛃</m:t>
                            </m:r>
                          </m:e>
                        </m:acc>
                      </m:e>
                    </m:d>
                  </m:oMath>
                </a14:m>
                <a:r>
                  <a:rPr lang="en-US" dirty="0">
                    <a:effectLst/>
                    <a:latin typeface="Times New Roman" charset="0"/>
                    <a:ea typeface="宋体" charset="-122"/>
                  </a:rPr>
                  <a:t> and follows a mixture of chi-square distributions</a:t>
                </a:r>
                <a:r>
                  <a:rPr lang="en-US" dirty="0">
                    <a:effectLst/>
                  </a:rPr>
                  <a:t> </a:t>
                </a:r>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23" y="3892225"/>
                <a:ext cx="8076921" cy="683713"/>
              </a:xfrm>
              <a:prstGeom prst="rect">
                <a:avLst/>
              </a:prstGeom>
              <a:blipFill rotWithShape="0">
                <a:blip r:embed="rId7"/>
                <a:stretch>
                  <a:fillRect l="-679" t="-3540" b="-11504"/>
                </a:stretch>
              </a:blipFill>
            </p:spPr>
            <p:txBody>
              <a:bodyPr/>
              <a:lstStyle/>
              <a:p>
                <a:r>
                  <a:rPr lang="en-US">
                    <a:noFill/>
                  </a:rPr>
                  <a:t> </a:t>
                </a:r>
              </a:p>
            </p:txBody>
          </p:sp>
        </mc:Fallback>
      </mc:AlternateContent>
      <p:sp>
        <p:nvSpPr>
          <p:cNvPr id="12" name="TextBox 11"/>
          <p:cNvSpPr txBox="1"/>
          <p:nvPr/>
        </p:nvSpPr>
        <p:spPr>
          <a:xfrm>
            <a:off x="614423" y="1693826"/>
            <a:ext cx="2333459" cy="369332"/>
          </a:xfrm>
          <a:prstGeom prst="rect">
            <a:avLst/>
          </a:prstGeom>
          <a:noFill/>
        </p:spPr>
        <p:txBody>
          <a:bodyPr wrap="none" rtlCol="0">
            <a:spAutoFit/>
          </a:bodyPr>
          <a:lstStyle/>
          <a:p>
            <a:r>
              <a:rPr lang="en-US" dirty="0">
                <a:latin typeface="Times New Roman" charset="0"/>
                <a:ea typeface="Times New Roman" charset="0"/>
                <a:cs typeface="Times New Roman" charset="0"/>
              </a:rPr>
              <a:t>We have test statistics: </a:t>
            </a:r>
          </a:p>
        </p:txBody>
      </p:sp>
      <p:sp>
        <p:nvSpPr>
          <p:cNvPr id="1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133873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Multivariate Family Kernel Machine (MF-KM) regression for Quantitative Traits for Family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4" name="Rectangle 3"/>
          <p:cNvSpPr/>
          <p:nvPr/>
        </p:nvSpPr>
        <p:spPr>
          <a:xfrm>
            <a:off x="761999" y="1754832"/>
            <a:ext cx="7924521" cy="1294842"/>
          </a:xfrm>
          <a:prstGeom prst="rect">
            <a:avLst/>
          </a:prstGeom>
        </p:spPr>
        <p:txBody>
          <a:bodyPr wrap="square">
            <a:spAutoFit/>
          </a:bodyPr>
          <a:lstStyle/>
          <a:p>
            <a:pPr>
              <a:lnSpc>
                <a:spcPct val="150000"/>
              </a:lnSpc>
            </a:pPr>
            <a:r>
              <a:rPr lang="en-US" dirty="0">
                <a:latin typeface="Times New Roman" charset="0"/>
                <a:ea typeface="宋体" charset="-122"/>
              </a:rPr>
              <a:t>We consider a data set containing </a:t>
            </a:r>
            <a:r>
              <a:rPr lang="en-US" i="1" dirty="0">
                <a:latin typeface="Times New Roman" charset="0"/>
                <a:ea typeface="宋体" charset="-122"/>
              </a:rPr>
              <a:t>m</a:t>
            </a:r>
            <a:r>
              <a:rPr lang="en-US" dirty="0">
                <a:latin typeface="Times New Roman" charset="0"/>
                <a:ea typeface="宋体" charset="-122"/>
              </a:rPr>
              <a:t> individuals and two correlated phenotypes for illustration. The model with correlation among phenotypes and familial correlation is </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3200400" y="2817365"/>
                <a:ext cx="2318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charset="0"/>
                        </a:rPr>
                        <m:t>𝐲</m:t>
                      </m:r>
                      <m:r>
                        <a:rPr lang="en-US" b="0" i="0">
                          <a:latin typeface="Cambria Math" charset="0"/>
                        </a:rPr>
                        <m:t>=</m:t>
                      </m:r>
                      <m:r>
                        <a:rPr lang="en-US" b="1" i="0">
                          <a:latin typeface="Cambria Math" charset="0"/>
                        </a:rPr>
                        <m:t>𝐗</m:t>
                      </m:r>
                      <m:r>
                        <a:rPr lang="en-US" b="1" i="0">
                          <a:latin typeface="Cambria Math" charset="0"/>
                        </a:rPr>
                        <m:t>𝛃</m:t>
                      </m:r>
                      <m:r>
                        <a:rPr lang="en-US" b="0" i="0">
                          <a:latin typeface="Cambria Math" charset="0"/>
                        </a:rPr>
                        <m:t>+</m:t>
                      </m:r>
                      <m:r>
                        <a:rPr lang="en-US" b="1" i="0">
                          <a:latin typeface="Cambria Math" charset="0"/>
                        </a:rPr>
                        <m:t>𝐆</m:t>
                      </m:r>
                      <m:r>
                        <a:rPr lang="en-US" b="1" i="0">
                          <a:latin typeface="Cambria Math" charset="0"/>
                        </a:rPr>
                        <m:t>𝛄</m:t>
                      </m:r>
                      <m:r>
                        <a:rPr lang="en-US" b="0" i="0">
                          <a:latin typeface="Cambria Math" charset="0"/>
                        </a:rPr>
                        <m:t>+</m:t>
                      </m:r>
                      <m:r>
                        <a:rPr lang="en-US" b="1" i="0">
                          <a:latin typeface="Cambria Math" charset="0"/>
                        </a:rPr>
                        <m:t>𝐡</m:t>
                      </m:r>
                      <m:r>
                        <a:rPr lang="en-US" b="0" i="0">
                          <a:latin typeface="Cambria Math" charset="0"/>
                        </a:rPr>
                        <m:t>+</m:t>
                      </m:r>
                      <m:r>
                        <a:rPr lang="en-US" b="1" i="0">
                          <a:latin typeface="Cambria Math" charset="0"/>
                        </a:rPr>
                        <m:t>𝛆</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200400" y="2817365"/>
                <a:ext cx="2318263" cy="369332"/>
              </a:xfrm>
              <a:prstGeom prst="rect">
                <a:avLst/>
              </a:prstGeom>
              <a:blipFill rotWithShape="0">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46566" y="3324997"/>
                <a:ext cx="7985568" cy="1710340"/>
              </a:xfrm>
              <a:prstGeom prst="rect">
                <a:avLst/>
              </a:prstGeom>
            </p:spPr>
            <p:txBody>
              <a:bodyPr wrap="square">
                <a:spAutoFit/>
              </a:bodyPr>
              <a:lstStyle/>
              <a:p>
                <a:pPr>
                  <a:lnSpc>
                    <a:spcPct val="150000"/>
                  </a:lnSpc>
                </a:pPr>
                <a:r>
                  <a:rPr lang="en-US" dirty="0">
                    <a:latin typeface="Times New Roman" charset="0"/>
                    <a:ea typeface="宋体" charset="-122"/>
                  </a:rPr>
                  <a:t>where </a:t>
                </a:r>
                <a14:m>
                  <m:oMath xmlns:m="http://schemas.openxmlformats.org/officeDocument/2006/math">
                    <m:r>
                      <a:rPr lang="en-US" b="1" i="1">
                        <a:effectLst/>
                        <a:latin typeface="Cambria Math" charset="0"/>
                        <a:ea typeface="宋体" charset="-122"/>
                        <a:cs typeface="Times New Roman" charset="0"/>
                      </a:rPr>
                      <m:t>𝐲</m:t>
                    </m:r>
                  </m:oMath>
                </a14:m>
                <a:r>
                  <a:rPr lang="en-US" dirty="0">
                    <a:effectLst/>
                    <a:latin typeface="Times New Roman" charset="0"/>
                    <a:ea typeface="宋体" charset="-122"/>
                  </a:rPr>
                  <a:t> is a vector of continuous trait (i.e., </a:t>
                </a:r>
                <a:r>
                  <a:rPr lang="en-US" b="1" dirty="0">
                    <a:effectLst/>
                    <a:latin typeface="Times New Roman" charset="0"/>
                    <a:ea typeface="宋体" charset="-122"/>
                  </a:rPr>
                  <a:t>y</a:t>
                </a:r>
                <a:r>
                  <a:rPr lang="en-US" dirty="0">
                    <a:effectLst/>
                    <a:latin typeface="Times New Roman" charset="0"/>
                    <a:ea typeface="宋体" charset="-122"/>
                  </a:rPr>
                  <a:t> = (y</a:t>
                </a:r>
                <a:r>
                  <a:rPr lang="en-US" baseline="-25000" dirty="0">
                    <a:effectLst/>
                    <a:latin typeface="Times New Roman" charset="0"/>
                    <a:ea typeface="宋体" charset="-122"/>
                  </a:rPr>
                  <a:t>11</a:t>
                </a:r>
                <a:r>
                  <a:rPr lang="en-US" dirty="0">
                    <a:effectLst/>
                    <a:latin typeface="Times New Roman" charset="0"/>
                    <a:ea typeface="宋体" charset="-122"/>
                  </a:rPr>
                  <a:t>, y</a:t>
                </a:r>
                <a:r>
                  <a:rPr lang="en-US" baseline="-25000" dirty="0">
                    <a:effectLst/>
                    <a:latin typeface="Times New Roman" charset="0"/>
                    <a:ea typeface="宋体" charset="-122"/>
                  </a:rPr>
                  <a:t>12</a:t>
                </a:r>
                <a:r>
                  <a:rPr lang="en-US" dirty="0">
                    <a:effectLst/>
                    <a:latin typeface="Times New Roman" charset="0"/>
                    <a:ea typeface="宋体" charset="-122"/>
                  </a:rPr>
                  <a:t>, y</a:t>
                </a:r>
                <a:r>
                  <a:rPr lang="en-US" baseline="-25000" dirty="0">
                    <a:effectLst/>
                    <a:latin typeface="Times New Roman" charset="0"/>
                    <a:ea typeface="宋体" charset="-122"/>
                  </a:rPr>
                  <a:t>21</a:t>
                </a:r>
                <a:r>
                  <a:rPr lang="en-US" dirty="0">
                    <a:effectLst/>
                    <a:latin typeface="Times New Roman" charset="0"/>
                    <a:ea typeface="宋体" charset="-122"/>
                  </a:rPr>
                  <a:t>, y</a:t>
                </a:r>
                <a:r>
                  <a:rPr lang="en-US" baseline="-25000" dirty="0">
                    <a:effectLst/>
                    <a:latin typeface="Times New Roman" charset="0"/>
                    <a:ea typeface="宋体" charset="-122"/>
                  </a:rPr>
                  <a:t>22</a:t>
                </a:r>
                <a:r>
                  <a:rPr lang="en-US" dirty="0">
                    <a:effectLst/>
                    <a:latin typeface="Times New Roman" charset="0"/>
                    <a:ea typeface="宋体" charset="-122"/>
                  </a:rPr>
                  <a:t>, …, y</a:t>
                </a:r>
                <a:r>
                  <a:rPr lang="en-US" baseline="-25000" dirty="0">
                    <a:effectLst/>
                    <a:latin typeface="Times New Roman" charset="0"/>
                    <a:ea typeface="宋体" charset="-122"/>
                  </a:rPr>
                  <a:t>m1</a:t>
                </a:r>
                <a:r>
                  <a:rPr lang="en-US" dirty="0">
                    <a:effectLst/>
                    <a:latin typeface="Times New Roman" charset="0"/>
                    <a:ea typeface="宋体" charset="-122"/>
                  </a:rPr>
                  <a:t>, y</a:t>
                </a:r>
                <a:r>
                  <a:rPr lang="en-US" baseline="-25000" dirty="0">
                    <a:effectLst/>
                    <a:latin typeface="Times New Roman" charset="0"/>
                    <a:ea typeface="宋体" charset="-122"/>
                  </a:rPr>
                  <a:t>m2</a:t>
                </a:r>
                <a:r>
                  <a:rPr lang="en-US" dirty="0">
                    <a:effectLst/>
                    <a:latin typeface="Times New Roman" charset="0"/>
                    <a:ea typeface="宋体" charset="-122"/>
                  </a:rPr>
                  <a:t>)</a:t>
                </a:r>
                <a:r>
                  <a:rPr lang="en-US" i="1" baseline="-25000" dirty="0">
                    <a:effectLst/>
                    <a:latin typeface="Times New Roman" charset="0"/>
                    <a:ea typeface="宋体" charset="-122"/>
                  </a:rPr>
                  <a:t> </a:t>
                </a:r>
                <a:r>
                  <a:rPr lang="en-US" dirty="0">
                    <a:effectLst/>
                    <a:latin typeface="Times New Roman" charset="0"/>
                    <a:ea typeface="宋体" charset="-122"/>
                  </a:rPr>
                  <a:t>where</a:t>
                </a:r>
                <a:r>
                  <a:rPr lang="en-US" i="1" dirty="0">
                    <a:effectLst/>
                    <a:latin typeface="Times New Roman" charset="0"/>
                    <a:ea typeface="宋体" charset="-122"/>
                  </a:rPr>
                  <a:t> m </a:t>
                </a:r>
                <a:r>
                  <a:rPr lang="en-US" dirty="0">
                    <a:effectLst/>
                    <a:latin typeface="Times New Roman" charset="0"/>
                    <a:ea typeface="宋体" charset="-122"/>
                  </a:rPr>
                  <a:t>is the number of samples). </a:t>
                </a:r>
                <a14:m>
                  <m:oMath xmlns:m="http://schemas.openxmlformats.org/officeDocument/2006/math">
                    <m:r>
                      <a:rPr lang="en-US" b="1" i="1">
                        <a:effectLst/>
                        <a:latin typeface="Cambria Math" charset="0"/>
                        <a:ea typeface="宋体" charset="-122"/>
                        <a:cs typeface="Times New Roman" charset="0"/>
                      </a:rPr>
                      <m:t>𝐡</m:t>
                    </m:r>
                  </m:oMath>
                </a14:m>
                <a:r>
                  <a:rPr lang="en-US" dirty="0">
                    <a:effectLst/>
                    <a:latin typeface="Times New Roman" charset="0"/>
                    <a:ea typeface="宋体" charset="-122"/>
                  </a:rPr>
                  <a:t> is the random effect of correlated phenotypes corresponding to the polygenic contribution, and </a:t>
                </a:r>
                <a14:m>
                  <m:oMath xmlns:m="http://schemas.openxmlformats.org/officeDocument/2006/math">
                    <m:r>
                      <a:rPr lang="en-US" b="1" i="1">
                        <a:effectLst/>
                        <a:latin typeface="Cambria Math" charset="0"/>
                        <a:ea typeface="宋体" charset="-122"/>
                        <a:cs typeface="Times New Roman" charset="0"/>
                      </a:rPr>
                      <m:t>𝛆</m:t>
                    </m:r>
                  </m:oMath>
                </a14:m>
                <a:r>
                  <a:rPr lang="en-US" dirty="0">
                    <a:effectLst/>
                    <a:latin typeface="Times New Roman" charset="0"/>
                    <a:ea typeface="宋体" charset="-122"/>
                  </a:rPr>
                  <a:t> is the random effect of correlated phenotypes corresponding to the random environmental contribution.</a:t>
                </a:r>
                <a:r>
                  <a:rPr lang="en-US" dirty="0">
                    <a:effectLst/>
                  </a:rPr>
                  <a:t> </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46566" y="3324997"/>
                <a:ext cx="7985568" cy="1710340"/>
              </a:xfrm>
              <a:prstGeom prst="rect">
                <a:avLst/>
              </a:prstGeom>
              <a:blipFill rotWithShape="0">
                <a:blip r:embed="rId3"/>
                <a:stretch>
                  <a:fillRect l="-611" r="-458" b="-42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61999" y="5310660"/>
                <a:ext cx="3479607"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charset="0"/>
                        </a:rPr>
                        <m:t>𝐡</m:t>
                      </m:r>
                      <m:r>
                        <a:rPr lang="en-US" b="0" i="0">
                          <a:latin typeface="Cambria Math" charset="0"/>
                        </a:rPr>
                        <m:t>~</m:t>
                      </m:r>
                      <m:r>
                        <a:rPr lang="en-US" b="0" i="1">
                          <a:latin typeface="Cambria Math" charset="0"/>
                        </a:rPr>
                        <m:t>𝑁</m:t>
                      </m:r>
                      <m:d>
                        <m:dPr>
                          <m:ctrlPr>
                            <a:rPr lang="en-US" b="0" i="1">
                              <a:latin typeface="Cambria Math" panose="02040503050406030204" pitchFamily="18" charset="0"/>
                            </a:rPr>
                          </m:ctrlPr>
                        </m:dPr>
                        <m:e>
                          <m:r>
                            <a:rPr lang="en-US" b="0" i="0">
                              <a:latin typeface="Cambria Math" charset="0"/>
                            </a:rPr>
                            <m:t>0,  </m:t>
                          </m:r>
                          <m:r>
                            <a:rPr lang="en-US" b="1" i="0">
                              <a:latin typeface="Cambria Math" charset="0"/>
                            </a:rPr>
                            <m:t>𝚽</m:t>
                          </m:r>
                          <m:r>
                            <a:rPr lang="en-US" i="1">
                              <a:latin typeface="Cambria Math"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𝐺</m:t>
                                        </m:r>
                                        <m:r>
                                          <a:rPr lang="en-US">
                                            <a:latin typeface="Cambria Math" charset="0"/>
                                          </a:rPr>
                                          <m:t>1</m:t>
                                        </m:r>
                                      </m:sub>
                                      <m:sup>
                                        <m:r>
                                          <a:rPr lang="en-US">
                                            <a:latin typeface="Cambria Math" charset="0"/>
                                          </a:rPr>
                                          <m:t>2</m:t>
                                        </m:r>
                                      </m:sup>
                                    </m:sSubSup>
                                  </m:e>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𝐺</m:t>
                                        </m:r>
                                        <m:r>
                                          <a:rPr lang="en-US">
                                            <a:latin typeface="Cambria Math" charset="0"/>
                                          </a:rPr>
                                          <m:t>12</m:t>
                                        </m:r>
                                      </m:sub>
                                    </m:sSub>
                                  </m:e>
                                </m:mr>
                                <m:mr>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𝐺</m:t>
                                        </m:r>
                                        <m:r>
                                          <a:rPr lang="en-US">
                                            <a:latin typeface="Cambria Math" charset="0"/>
                                          </a:rPr>
                                          <m:t>12</m:t>
                                        </m:r>
                                      </m:sub>
                                    </m:sSub>
                                  </m:e>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𝐺</m:t>
                                        </m:r>
                                        <m:r>
                                          <a:rPr lang="en-US">
                                            <a:latin typeface="Cambria Math" charset="0"/>
                                          </a:rPr>
                                          <m:t>2</m:t>
                                        </m:r>
                                      </m:sub>
                                      <m:sup>
                                        <m:r>
                                          <a:rPr lang="en-US">
                                            <a:latin typeface="Cambria Math" charset="0"/>
                                          </a:rPr>
                                          <m:t>2</m:t>
                                        </m:r>
                                      </m:sup>
                                    </m:sSubSup>
                                  </m:e>
                                </m:mr>
                              </m:m>
                            </m:e>
                          </m:d>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61999" y="5310660"/>
                <a:ext cx="3479607" cy="8082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692429" y="5358303"/>
                <a:ext cx="3335336"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smtClean="0">
                          <a:latin typeface="Cambria Math" charset="0"/>
                        </a:rPr>
                        <m:t>𝛆</m:t>
                      </m:r>
                      <m:r>
                        <a:rPr lang="en-US" b="0" i="0">
                          <a:latin typeface="Cambria Math" charset="0"/>
                        </a:rPr>
                        <m:t>~</m:t>
                      </m:r>
                      <m:r>
                        <a:rPr lang="en-US" b="0" i="1">
                          <a:latin typeface="Cambria Math" charset="0"/>
                        </a:rPr>
                        <m:t>𝑁</m:t>
                      </m:r>
                      <m:d>
                        <m:dPr>
                          <m:ctrlPr>
                            <a:rPr lang="en-US" b="0" i="1">
                              <a:latin typeface="Cambria Math" panose="02040503050406030204" pitchFamily="18" charset="0"/>
                            </a:rPr>
                          </m:ctrlPr>
                        </m:dPr>
                        <m:e>
                          <m:r>
                            <a:rPr lang="en-US" b="0" i="0">
                              <a:latin typeface="Cambria Math" charset="0"/>
                            </a:rPr>
                            <m:t>0</m:t>
                          </m:r>
                          <m:r>
                            <a:rPr lang="en-US" b="0" i="0" smtClean="0">
                              <a:latin typeface="Cambria Math" charset="0"/>
                            </a:rPr>
                            <m:t>,  </m:t>
                          </m:r>
                          <m:r>
                            <a:rPr lang="en-US" b="1" i="0">
                              <a:latin typeface="Cambria Math" charset="0"/>
                            </a:rPr>
                            <m:t>𝐈</m:t>
                          </m:r>
                          <m:r>
                            <a:rPr lang="en-US" i="1">
                              <a:latin typeface="Cambria Math"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𝐸</m:t>
                                        </m:r>
                                        <m:r>
                                          <a:rPr lang="en-US">
                                            <a:latin typeface="Cambria Math" charset="0"/>
                                          </a:rPr>
                                          <m:t>1</m:t>
                                        </m:r>
                                      </m:sub>
                                      <m:sup>
                                        <m:r>
                                          <a:rPr lang="en-US">
                                            <a:latin typeface="Cambria Math" charset="0"/>
                                          </a:rPr>
                                          <m:t>2</m:t>
                                        </m:r>
                                      </m:sup>
                                    </m:sSubSup>
                                  </m:e>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𝐸</m:t>
                                        </m:r>
                                        <m:r>
                                          <a:rPr lang="en-US">
                                            <a:latin typeface="Cambria Math" charset="0"/>
                                          </a:rPr>
                                          <m:t>12</m:t>
                                        </m:r>
                                      </m:sub>
                                    </m:sSub>
                                  </m:e>
                                </m:mr>
                                <m:mr>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𝐸</m:t>
                                        </m:r>
                                        <m:r>
                                          <a:rPr lang="en-US">
                                            <a:latin typeface="Cambria Math" charset="0"/>
                                          </a:rPr>
                                          <m:t>12</m:t>
                                        </m:r>
                                      </m:sub>
                                    </m:sSub>
                                  </m:e>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𝐸</m:t>
                                        </m:r>
                                        <m:r>
                                          <a:rPr lang="en-US">
                                            <a:latin typeface="Cambria Math" charset="0"/>
                                          </a:rPr>
                                          <m:t>2</m:t>
                                        </m:r>
                                      </m:sub>
                                      <m:sup>
                                        <m:r>
                                          <a:rPr lang="en-US">
                                            <a:latin typeface="Cambria Math" charset="0"/>
                                          </a:rPr>
                                          <m:t>2</m:t>
                                        </m:r>
                                      </m:sup>
                                    </m:sSubSup>
                                  </m:e>
                                </m:mr>
                              </m:m>
                            </m:e>
                          </m:d>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692429" y="5358303"/>
                <a:ext cx="3335336" cy="808235"/>
              </a:xfrm>
              <a:prstGeom prst="rect">
                <a:avLst/>
              </a:prstGeom>
              <a:blipFill rotWithShape="0">
                <a:blip r:embed="rId5"/>
                <a:stretch>
                  <a:fillRect/>
                </a:stretch>
              </a:blipFill>
            </p:spPr>
            <p:txBody>
              <a:bodyPr/>
              <a:lstStyle/>
              <a:p>
                <a:r>
                  <a:rPr lang="en-US">
                    <a:noFill/>
                  </a:rPr>
                  <a:t> </a:t>
                </a:r>
              </a:p>
            </p:txBody>
          </p:sp>
        </mc:Fallback>
      </mc:AlternateContent>
      <p:sp>
        <p:nvSpPr>
          <p:cNvPr id="11"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170587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Multivariate Family Kernel Machine (MF-KM) regression for Quantitative Traits for Family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10"/>
              <p:cNvSpPr/>
              <p:nvPr/>
            </p:nvSpPr>
            <p:spPr>
              <a:xfrm>
                <a:off x="762000" y="2334741"/>
                <a:ext cx="60960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v</m:t>
                      </m:r>
                      <m:r>
                        <m:rPr>
                          <m:sty m:val="p"/>
                        </m:rPr>
                        <a:rPr lang="en-US" i="0">
                          <a:latin typeface="Cambria Math" charset="0"/>
                        </a:rPr>
                        <m:t>ar</m:t>
                      </m:r>
                      <m:d>
                        <m:dPr>
                          <m:ctrlPr>
                            <a:rPr lang="en-US" i="1">
                              <a:latin typeface="Cambria Math" panose="02040503050406030204" pitchFamily="18" charset="0"/>
                            </a:rPr>
                          </m:ctrlPr>
                        </m:dPr>
                        <m:e>
                          <m:r>
                            <a:rPr lang="en-US" b="1" i="0">
                              <a:latin typeface="Cambria Math" charset="0"/>
                            </a:rPr>
                            <m:t>𝐲</m:t>
                          </m:r>
                        </m:e>
                      </m:d>
                      <m:r>
                        <a:rPr lang="en-US" b="0" i="0">
                          <a:latin typeface="Cambria Math" charset="0"/>
                        </a:rPr>
                        <m:t>=</m:t>
                      </m:r>
                      <m:r>
                        <a:rPr lang="en-US" b="1" i="0">
                          <a:latin typeface="Cambria Math" charset="0"/>
                        </a:rPr>
                        <m:t>𝚽</m:t>
                      </m:r>
                      <m:r>
                        <a:rPr lang="en-US" i="1">
                          <a:latin typeface="Cambria Math" charset="0"/>
                          <a:ea typeface="宋体" charset="-122"/>
                          <a:cs typeface="Times New Roman"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𝐺</m:t>
                                    </m:r>
                                    <m:r>
                                      <a:rPr lang="en-US">
                                        <a:latin typeface="Cambria Math" charset="0"/>
                                      </a:rPr>
                                      <m:t>1</m:t>
                                    </m:r>
                                  </m:sub>
                                  <m:sup>
                                    <m:r>
                                      <a:rPr lang="en-US">
                                        <a:latin typeface="Cambria Math" charset="0"/>
                                      </a:rPr>
                                      <m:t>2</m:t>
                                    </m:r>
                                  </m:sup>
                                </m:sSubSup>
                              </m:e>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𝐺</m:t>
                                    </m:r>
                                    <m:r>
                                      <a:rPr lang="en-US">
                                        <a:latin typeface="Cambria Math" charset="0"/>
                                      </a:rPr>
                                      <m:t>12</m:t>
                                    </m:r>
                                  </m:sub>
                                </m:sSub>
                              </m:e>
                            </m:mr>
                            <m:mr>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𝐺</m:t>
                                    </m:r>
                                    <m:r>
                                      <a:rPr lang="en-US">
                                        <a:latin typeface="Cambria Math" charset="0"/>
                                      </a:rPr>
                                      <m:t>12</m:t>
                                    </m:r>
                                  </m:sub>
                                </m:sSub>
                              </m:e>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𝐺</m:t>
                                    </m:r>
                                    <m:r>
                                      <a:rPr lang="en-US">
                                        <a:latin typeface="Cambria Math" charset="0"/>
                                      </a:rPr>
                                      <m:t>2</m:t>
                                    </m:r>
                                  </m:sub>
                                  <m:sup>
                                    <m:r>
                                      <a:rPr lang="en-US">
                                        <a:latin typeface="Cambria Math" charset="0"/>
                                      </a:rPr>
                                      <m:t>2</m:t>
                                    </m:r>
                                  </m:sup>
                                </m:sSubSup>
                              </m:e>
                            </m:mr>
                          </m:m>
                        </m:e>
                      </m:d>
                      <m:r>
                        <a:rPr lang="en-US" b="0" i="0">
                          <a:latin typeface="Cambria Math" charset="0"/>
                        </a:rPr>
                        <m:t>+</m:t>
                      </m:r>
                      <m:r>
                        <a:rPr lang="en-US" b="1" i="0">
                          <a:latin typeface="Cambria Math" charset="0"/>
                        </a:rPr>
                        <m:t>𝐈</m:t>
                      </m:r>
                      <m:r>
                        <a:rPr lang="en-US" i="1">
                          <a:latin typeface="Cambria Math" charset="0"/>
                          <a:ea typeface="宋体" charset="-122"/>
                          <a:cs typeface="Times New Roman"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𝐸</m:t>
                                    </m:r>
                                    <m:r>
                                      <a:rPr lang="en-US">
                                        <a:latin typeface="Cambria Math" charset="0"/>
                                      </a:rPr>
                                      <m:t>1</m:t>
                                    </m:r>
                                  </m:sub>
                                  <m:sup>
                                    <m:r>
                                      <a:rPr lang="en-US">
                                        <a:latin typeface="Cambria Math" charset="0"/>
                                      </a:rPr>
                                      <m:t>2</m:t>
                                    </m:r>
                                  </m:sup>
                                </m:sSubSup>
                              </m:e>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𝐸</m:t>
                                    </m:r>
                                    <m:r>
                                      <a:rPr lang="en-US">
                                        <a:latin typeface="Cambria Math" charset="0"/>
                                      </a:rPr>
                                      <m:t>12</m:t>
                                    </m:r>
                                  </m:sub>
                                </m:sSub>
                              </m:e>
                            </m:mr>
                            <m:mr>
                              <m:e>
                                <m:sSub>
                                  <m:sSubPr>
                                    <m:ctrlPr>
                                      <a:rPr lang="en-US" i="1">
                                        <a:latin typeface="Cambria Math" panose="02040503050406030204" pitchFamily="18" charset="0"/>
                                      </a:rPr>
                                    </m:ctrlPr>
                                  </m:sSubPr>
                                  <m:e>
                                    <m:r>
                                      <a:rPr lang="en-US" i="1">
                                        <a:latin typeface="Cambria Math" charset="0"/>
                                      </a:rPr>
                                      <m:t>𝜎</m:t>
                                    </m:r>
                                  </m:e>
                                  <m:sub>
                                    <m:r>
                                      <a:rPr lang="en-US" i="1">
                                        <a:latin typeface="Cambria Math" charset="0"/>
                                      </a:rPr>
                                      <m:t>𝐸</m:t>
                                    </m:r>
                                    <m:r>
                                      <a:rPr lang="en-US">
                                        <a:latin typeface="Cambria Math" charset="0"/>
                                      </a:rPr>
                                      <m:t>12</m:t>
                                    </m:r>
                                  </m:sub>
                                </m:sSub>
                              </m:e>
                              <m:e>
                                <m:sSubSup>
                                  <m:sSubSupPr>
                                    <m:ctrlPr>
                                      <a:rPr lang="en-US" i="1">
                                        <a:latin typeface="Cambria Math" panose="02040503050406030204" pitchFamily="18" charset="0"/>
                                      </a:rPr>
                                    </m:ctrlPr>
                                  </m:sSubSupPr>
                                  <m:e>
                                    <m:r>
                                      <a:rPr lang="en-US" i="1">
                                        <a:latin typeface="Cambria Math" charset="0"/>
                                      </a:rPr>
                                      <m:t>𝜎</m:t>
                                    </m:r>
                                  </m:e>
                                  <m:sub>
                                    <m:r>
                                      <a:rPr lang="en-US" i="1">
                                        <a:latin typeface="Cambria Math" charset="0"/>
                                      </a:rPr>
                                      <m:t>𝐸</m:t>
                                    </m:r>
                                    <m:r>
                                      <a:rPr lang="en-US">
                                        <a:latin typeface="Cambria Math" charset="0"/>
                                      </a:rPr>
                                      <m:t>2</m:t>
                                    </m:r>
                                  </m:sub>
                                  <m:sup>
                                    <m:r>
                                      <a:rPr lang="en-US">
                                        <a:latin typeface="Cambria Math" charset="0"/>
                                      </a:rPr>
                                      <m:t>2</m:t>
                                    </m:r>
                                  </m:sup>
                                </m:sSubSup>
                              </m:e>
                            </m:mr>
                          </m:m>
                        </m:e>
                      </m:d>
                      <m:r>
                        <a:rPr lang="en-US" b="0" i="0">
                          <a:latin typeface="Cambria Math" charset="0"/>
                        </a:rPr>
                        <m:t>=</m:t>
                      </m:r>
                      <m:r>
                        <a:rPr lang="en-US" b="1" i="0">
                          <a:latin typeface="Cambria Math" charset="0"/>
                        </a:rPr>
                        <m:t>𝚺</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62000" y="2334741"/>
                <a:ext cx="6096000" cy="71468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85521" y="3371185"/>
                <a:ext cx="8001000" cy="2136739"/>
              </a:xfrm>
              <a:prstGeom prst="rect">
                <a:avLst/>
              </a:prstGeom>
            </p:spPr>
            <p:txBody>
              <a:bodyPr wrap="square">
                <a:spAutoFit/>
              </a:bodyPr>
              <a:lstStyle/>
              <a:p>
                <a:pPr algn="just">
                  <a:lnSpc>
                    <a:spcPct val="150000"/>
                  </a:lnSpc>
                </a:pPr>
                <a:r>
                  <a:rPr lang="en-US" dirty="0">
                    <a:latin typeface="Times New Roman" charset="0"/>
                    <a:ea typeface="宋体" charset="-122"/>
                  </a:rPr>
                  <a:t>where </a:t>
                </a:r>
                <a14:m>
                  <m:oMath xmlns:m="http://schemas.openxmlformats.org/officeDocument/2006/math">
                    <m:r>
                      <a:rPr lang="en-US" b="1" i="1">
                        <a:effectLst/>
                        <a:latin typeface="Cambria Math" charset="0"/>
                        <a:ea typeface="宋体" charset="-122"/>
                        <a:cs typeface="Times New Roman" charset="0"/>
                      </a:rPr>
                      <m:t>𝚽</m:t>
                    </m:r>
                  </m:oMath>
                </a14:m>
                <a:r>
                  <a:rPr lang="en-US" dirty="0">
                    <a:effectLst/>
                    <a:latin typeface="Times New Roman" charset="0"/>
                    <a:ea typeface="宋体" charset="-122"/>
                  </a:rPr>
                  <a:t> is twice the </a:t>
                </a:r>
                <a:r>
                  <a:rPr lang="en-US" i="1" dirty="0">
                    <a:effectLst/>
                    <a:latin typeface="Times New Roman" charset="0"/>
                    <a:ea typeface="宋体" charset="-122"/>
                  </a:rPr>
                  <a:t>m </a:t>
                </a:r>
                <a:r>
                  <a:rPr lang="en-US" dirty="0">
                    <a:effectLst/>
                    <a:latin typeface="Times New Roman" charset="0"/>
                    <a:ea typeface="宋体" charset="-122"/>
                  </a:rPr>
                  <a:t>×</a:t>
                </a:r>
                <a:r>
                  <a:rPr lang="en-US" i="1" dirty="0">
                    <a:effectLst/>
                    <a:latin typeface="Times New Roman" charset="0"/>
                    <a:ea typeface="宋体" charset="-122"/>
                  </a:rPr>
                  <a:t> m</a:t>
                </a:r>
                <a:r>
                  <a:rPr lang="en-US" dirty="0">
                    <a:effectLst/>
                    <a:latin typeface="Times New Roman" charset="0"/>
                    <a:ea typeface="宋体" charset="-122"/>
                  </a:rPr>
                  <a:t> kinship matrix obtained either from familial relationship and </a:t>
                </a:r>
                <a14:m>
                  <m:oMath xmlns:m="http://schemas.openxmlformats.org/officeDocument/2006/math">
                    <m:r>
                      <a:rPr lang="en-US" i="1">
                        <a:effectLst/>
                        <a:latin typeface="Cambria Math" charset="0"/>
                        <a:ea typeface="宋体" charset="-122"/>
                        <a:cs typeface="Times New Roman" charset="0"/>
                      </a:rPr>
                      <m:t>⨂</m:t>
                    </m:r>
                  </m:oMath>
                </a14:m>
                <a:r>
                  <a:rPr lang="en-US" dirty="0">
                    <a:effectLst/>
                    <a:latin typeface="Times New Roman" charset="0"/>
                    <a:ea typeface="宋体" charset="-122"/>
                  </a:rPr>
                  <a:t> is the </a:t>
                </a:r>
                <a:r>
                  <a:rPr lang="en-US" dirty="0" err="1">
                    <a:effectLst/>
                    <a:latin typeface="Times New Roman" charset="0"/>
                    <a:ea typeface="宋体" charset="-122"/>
                  </a:rPr>
                  <a:t>kronecker</a:t>
                </a:r>
                <a:r>
                  <a:rPr lang="en-US" dirty="0">
                    <a:effectLst/>
                    <a:latin typeface="Times New Roman" charset="0"/>
                    <a:ea typeface="宋体" charset="-122"/>
                  </a:rPr>
                  <a:t> product. </a:t>
                </a:r>
                <a14:m>
                  <m:oMath xmlns:m="http://schemas.openxmlformats.org/officeDocument/2006/math">
                    <m:sSubSup>
                      <m:sSubSupPr>
                        <m:ctrlPr>
                          <a:rPr lang="en-US" i="1">
                            <a:effectLst/>
                            <a:latin typeface="Cambria Math" panose="02040503050406030204" pitchFamily="18" charset="0"/>
                            <a:cs typeface="Times New Roman" charset="0"/>
                          </a:rPr>
                        </m:ctrlPr>
                      </m:sSubSup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𝐺</m:t>
                        </m:r>
                        <m:r>
                          <a:rPr lang="en-US" i="1">
                            <a:effectLst/>
                            <a:latin typeface="Cambria Math" charset="0"/>
                            <a:ea typeface="宋体" charset="-122"/>
                            <a:cs typeface="Times New Roman" charset="0"/>
                          </a:rPr>
                          <m:t>1</m:t>
                        </m:r>
                      </m:sub>
                      <m:sup>
                        <m:r>
                          <a:rPr lang="en-US" i="1">
                            <a:effectLst/>
                            <a:latin typeface="Cambria Math" charset="0"/>
                            <a:ea typeface="宋体" charset="-122"/>
                            <a:cs typeface="Times New Roman" charset="0"/>
                          </a:rPr>
                          <m:t>2</m:t>
                        </m:r>
                      </m:sup>
                    </m:sSubSup>
                  </m:oMath>
                </a14:m>
                <a:r>
                  <a:rPr lang="en-US" dirty="0">
                    <a:effectLst/>
                    <a:latin typeface="Times New Roman" charset="0"/>
                    <a:ea typeface="宋体" charset="-122"/>
                  </a:rPr>
                  <a:t>, </a:t>
                </a:r>
                <a14:m>
                  <m:oMath xmlns:m="http://schemas.openxmlformats.org/officeDocument/2006/math">
                    <m:sSubSup>
                      <m:sSubSupPr>
                        <m:ctrlPr>
                          <a:rPr lang="en-US" i="1">
                            <a:effectLst/>
                            <a:latin typeface="Cambria Math" panose="02040503050406030204" pitchFamily="18" charset="0"/>
                            <a:cs typeface="Times New Roman" charset="0"/>
                          </a:rPr>
                        </m:ctrlPr>
                      </m:sSubSup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𝐺</m:t>
                        </m:r>
                        <m:r>
                          <a:rPr lang="en-US" i="1">
                            <a:effectLst/>
                            <a:latin typeface="Cambria Math" charset="0"/>
                            <a:ea typeface="宋体" charset="-122"/>
                            <a:cs typeface="Times New Roman" charset="0"/>
                          </a:rPr>
                          <m:t>2</m:t>
                        </m:r>
                      </m:sub>
                      <m:sup>
                        <m:r>
                          <a:rPr lang="en-US" i="1">
                            <a:effectLst/>
                            <a:latin typeface="Cambria Math" charset="0"/>
                            <a:ea typeface="宋体" charset="-122"/>
                            <a:cs typeface="Times New Roman" charset="0"/>
                          </a:rPr>
                          <m:t>2</m:t>
                        </m:r>
                      </m:sup>
                    </m:sSubSup>
                  </m:oMath>
                </a14:m>
                <a:r>
                  <a:rPr lang="en-US" dirty="0">
                    <a:effectLst/>
                    <a:latin typeface="Times New Roman" charset="0"/>
                    <a:ea typeface="宋体" charset="-122"/>
                  </a:rPr>
                  <a:t>,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𝐺</m:t>
                        </m:r>
                        <m:r>
                          <a:rPr lang="en-US" i="1">
                            <a:effectLst/>
                            <a:latin typeface="Cambria Math" charset="0"/>
                            <a:ea typeface="宋体" charset="-122"/>
                            <a:cs typeface="Times New Roman" charset="0"/>
                          </a:rPr>
                          <m:t>12</m:t>
                        </m:r>
                      </m:sub>
                    </m:sSub>
                  </m:oMath>
                </a14:m>
                <a:r>
                  <a:rPr lang="en-US" dirty="0">
                    <a:effectLst/>
                    <a:latin typeface="Times New Roman" charset="0"/>
                    <a:ea typeface="宋体" charset="-122"/>
                  </a:rPr>
                  <a:t>, </a:t>
                </a:r>
                <a14:m>
                  <m:oMath xmlns:m="http://schemas.openxmlformats.org/officeDocument/2006/math">
                    <m:sSubSup>
                      <m:sSubSupPr>
                        <m:ctrlPr>
                          <a:rPr lang="en-US" i="1">
                            <a:effectLst/>
                            <a:latin typeface="Cambria Math" panose="02040503050406030204" pitchFamily="18" charset="0"/>
                            <a:cs typeface="Times New Roman" charset="0"/>
                          </a:rPr>
                        </m:ctrlPr>
                      </m:sSubSup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𝐸</m:t>
                        </m:r>
                        <m:r>
                          <a:rPr lang="en-US" i="1">
                            <a:effectLst/>
                            <a:latin typeface="Cambria Math" charset="0"/>
                            <a:ea typeface="宋体" charset="-122"/>
                            <a:cs typeface="Times New Roman" charset="0"/>
                          </a:rPr>
                          <m:t>1</m:t>
                        </m:r>
                      </m:sub>
                      <m:sup>
                        <m:r>
                          <a:rPr lang="en-US" i="1">
                            <a:effectLst/>
                            <a:latin typeface="Cambria Math" charset="0"/>
                            <a:ea typeface="宋体" charset="-122"/>
                            <a:cs typeface="Times New Roman" charset="0"/>
                          </a:rPr>
                          <m:t>2</m:t>
                        </m:r>
                      </m:sup>
                    </m:sSubSup>
                  </m:oMath>
                </a14:m>
                <a:r>
                  <a:rPr lang="en-US" dirty="0">
                    <a:effectLst/>
                    <a:latin typeface="Times New Roman" charset="0"/>
                    <a:ea typeface="宋体" charset="-122"/>
                  </a:rPr>
                  <a:t>, </a:t>
                </a:r>
                <a14:m>
                  <m:oMath xmlns:m="http://schemas.openxmlformats.org/officeDocument/2006/math">
                    <m:sSubSup>
                      <m:sSubSupPr>
                        <m:ctrlPr>
                          <a:rPr lang="en-US" i="1">
                            <a:effectLst/>
                            <a:latin typeface="Cambria Math" panose="02040503050406030204" pitchFamily="18" charset="0"/>
                            <a:cs typeface="Times New Roman" charset="0"/>
                          </a:rPr>
                        </m:ctrlPr>
                      </m:sSubSup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𝐸</m:t>
                        </m:r>
                        <m:r>
                          <a:rPr lang="en-US" i="1">
                            <a:effectLst/>
                            <a:latin typeface="Cambria Math" charset="0"/>
                            <a:ea typeface="宋体" charset="-122"/>
                            <a:cs typeface="Times New Roman" charset="0"/>
                          </a:rPr>
                          <m:t>2</m:t>
                        </m:r>
                      </m:sub>
                      <m:sup>
                        <m:r>
                          <a:rPr lang="en-US" i="1">
                            <a:effectLst/>
                            <a:latin typeface="Cambria Math" charset="0"/>
                            <a:ea typeface="宋体" charset="-122"/>
                            <a:cs typeface="Times New Roman" charset="0"/>
                          </a:rPr>
                          <m:t>2</m:t>
                        </m:r>
                      </m:sup>
                    </m:sSubSup>
                  </m:oMath>
                </a14:m>
                <a:r>
                  <a:rPr lang="en-US" dirty="0">
                    <a:effectLst/>
                    <a:latin typeface="Times New Roman" charset="0"/>
                    <a:ea typeface="宋体" charset="-122"/>
                  </a:rPr>
                  <a:t> and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𝐸</m:t>
                        </m:r>
                        <m:r>
                          <a:rPr lang="en-US" i="1">
                            <a:effectLst/>
                            <a:latin typeface="Cambria Math" charset="0"/>
                            <a:ea typeface="宋体" charset="-122"/>
                            <a:cs typeface="Times New Roman" charset="0"/>
                          </a:rPr>
                          <m:t>12</m:t>
                        </m:r>
                      </m:sub>
                    </m:sSub>
                  </m:oMath>
                </a14:m>
                <a:r>
                  <a:rPr lang="en-US" dirty="0">
                    <a:effectLst/>
                    <a:latin typeface="Times New Roman" charset="0"/>
                    <a:ea typeface="宋体" charset="-122"/>
                  </a:rPr>
                  <a:t> represent the polygenic variances of the first and second traits, the polygenic covariance between the two traits, the environmental variances of the first and second traits, and the environmental covariance between the two traits</a:t>
                </a:r>
                <a:r>
                  <a:rPr lang="en-US" dirty="0">
                    <a:effectLst/>
                  </a:rPr>
                  <a:t> </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685521" y="3371185"/>
                <a:ext cx="8001000" cy="2136739"/>
              </a:xfrm>
              <a:prstGeom prst="rect">
                <a:avLst/>
              </a:prstGeom>
              <a:blipFill rotWithShape="0">
                <a:blip r:embed="rId3"/>
                <a:stretch>
                  <a:fillRect l="-609" r="-609" b="-31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85521" y="1730092"/>
                <a:ext cx="4961615" cy="369332"/>
              </a:xfrm>
              <a:prstGeom prst="rect">
                <a:avLst/>
              </a:prstGeom>
            </p:spPr>
            <p:txBody>
              <a:bodyPr wrap="none">
                <a:spAutoFit/>
              </a:bodyPr>
              <a:lstStyle/>
              <a:p>
                <a:r>
                  <a:rPr lang="en-US" u="sng" dirty="0">
                    <a:latin typeface="Times New Roman" panose="02020603050405020304" pitchFamily="18" charset="0"/>
                    <a:cs typeface="Times New Roman" panose="02020603050405020304" pitchFamily="18" charset="0"/>
                  </a:rPr>
                  <a:t>Under the null hypothesis (</a:t>
                </a:r>
                <a:r>
                  <a:rPr lang="en-US" i="1" u="sng" dirty="0" err="1">
                    <a:latin typeface="Times New Roman"/>
                    <a:cs typeface="Times New Roman"/>
                  </a:rPr>
                  <a:t>τ</a:t>
                </a:r>
                <a:r>
                  <a:rPr lang="en-US" i="1" u="sng" dirty="0">
                    <a:latin typeface="Times New Roman"/>
                    <a:cs typeface="Times New Roman"/>
                  </a:rPr>
                  <a:t> </a:t>
                </a:r>
                <a:r>
                  <a:rPr lang="en-US" u="sng" dirty="0">
                    <a:latin typeface="Times New Roman"/>
                    <a:cs typeface="Times New Roman"/>
                  </a:rPr>
                  <a:t>= 0)</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1" i="1">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a:latin typeface="Cambria Math" charset="0"/>
                      </a:rPr>
                      <m:t>𝐡</m:t>
                    </m:r>
                    <m:r>
                      <a:rPr lang="en-US">
                        <a:latin typeface="Cambria Math"/>
                      </a:rPr>
                      <m:t>+</m:t>
                    </m:r>
                    <m:r>
                      <a:rPr lang="en-US" b="1" i="1">
                        <a:latin typeface="Cambria Math"/>
                      </a:rPr>
                      <m:t>𝛆</m:t>
                    </m:r>
                  </m:oMath>
                </a14:m>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85521" y="1730092"/>
                <a:ext cx="4961615" cy="369332"/>
              </a:xfrm>
              <a:prstGeom prst="rect">
                <a:avLst/>
              </a:prstGeom>
              <a:blipFill rotWithShape="0">
                <a:blip r:embed="rId4"/>
                <a:stretch>
                  <a:fillRect l="-983" t="-11667" b="-25000"/>
                </a:stretch>
              </a:blipFill>
            </p:spPr>
            <p:txBody>
              <a:bodyPr/>
              <a:lstStyle/>
              <a:p>
                <a:r>
                  <a:rPr lang="en-US">
                    <a:noFill/>
                  </a:rPr>
                  <a:t> </a:t>
                </a:r>
              </a:p>
            </p:txBody>
          </p:sp>
        </mc:Fallback>
      </mc:AlternateContent>
      <p:sp>
        <p:nvSpPr>
          <p:cNvPr id="8"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180717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Multivariate Family Kernel Machine (MF-KM) regression for Quantitative Traits for Family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11"/>
              <p:cNvSpPr/>
              <p:nvPr/>
            </p:nvSpPr>
            <p:spPr>
              <a:xfrm>
                <a:off x="2743200" y="2741300"/>
                <a:ext cx="2569228"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charset="0"/>
                            </a:rPr>
                            <m:t>𝛃</m:t>
                          </m:r>
                        </m:e>
                      </m:acc>
                      <m:r>
                        <a:rPr lang="en-US" b="0" i="0">
                          <a:latin typeface="Cambria Math" charset="0"/>
                        </a:rPr>
                        <m:t>=</m:t>
                      </m:r>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𝐲</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743200" y="2741300"/>
                <a:ext cx="2569228" cy="459100"/>
              </a:xfrm>
              <a:prstGeom prst="rect">
                <a:avLst/>
              </a:prstGeom>
              <a:blipFill rotWithShape="0">
                <a:blip r:embed="rId2"/>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514600" y="3323917"/>
                <a:ext cx="48768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charset="0"/>
                            </a:rPr>
                            <m:t>𝚺</m:t>
                          </m:r>
                        </m:e>
                      </m:acc>
                      <m:r>
                        <a:rPr lang="en-US" b="0" i="0">
                          <a:latin typeface="Cambria Math" charset="0"/>
                        </a:rPr>
                        <m:t>=</m:t>
                      </m:r>
                      <m:r>
                        <a:rPr lang="en-US" b="1" i="0">
                          <a:latin typeface="Cambria Math" charset="0"/>
                        </a:rPr>
                        <m:t>𝚽</m:t>
                      </m:r>
                      <m:r>
                        <a:rPr lang="en-US" i="1">
                          <a:latin typeface="Cambria Math" charset="0"/>
                          <a:ea typeface="宋体" charset="-122"/>
                          <a:cs typeface="Times New Roman"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𝐺</m:t>
                                    </m:r>
                                    <m:r>
                                      <a:rPr lang="en-US">
                                        <a:latin typeface="Cambria Math" charset="0"/>
                                      </a:rPr>
                                      <m:t>1</m:t>
                                    </m:r>
                                  </m:sub>
                                  <m:sup>
                                    <m:r>
                                      <a:rPr lang="en-US">
                                        <a:latin typeface="Cambria Math" charset="0"/>
                                      </a:rPr>
                                      <m:t>2</m:t>
                                    </m:r>
                                  </m:sup>
                                </m:sSubSup>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𝐺</m:t>
                                    </m:r>
                                    <m:r>
                                      <a:rPr lang="en-US">
                                        <a:latin typeface="Cambria Math" charset="0"/>
                                      </a:rPr>
                                      <m:t>12</m:t>
                                    </m:r>
                                  </m:sub>
                                </m:sSub>
                              </m:e>
                            </m:m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𝐺</m:t>
                                    </m:r>
                                    <m:r>
                                      <a:rPr lang="en-US">
                                        <a:latin typeface="Cambria Math" charset="0"/>
                                      </a:rPr>
                                      <m:t>12</m:t>
                                    </m:r>
                                  </m:sub>
                                </m:sSub>
                              </m:e>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𝐺</m:t>
                                    </m:r>
                                    <m:r>
                                      <a:rPr lang="en-US">
                                        <a:latin typeface="Cambria Math" charset="0"/>
                                      </a:rPr>
                                      <m:t>2</m:t>
                                    </m:r>
                                  </m:sub>
                                  <m:sup>
                                    <m:r>
                                      <a:rPr lang="en-US">
                                        <a:latin typeface="Cambria Math" charset="0"/>
                                      </a:rPr>
                                      <m:t>2</m:t>
                                    </m:r>
                                  </m:sup>
                                </m:sSubSup>
                              </m:e>
                            </m:mr>
                          </m:m>
                        </m:e>
                      </m:d>
                      <m:r>
                        <a:rPr lang="en-US" b="0" i="0">
                          <a:latin typeface="Cambria Math" charset="0"/>
                        </a:rPr>
                        <m:t>+</m:t>
                      </m:r>
                      <m:r>
                        <a:rPr lang="en-US" b="1" i="0">
                          <a:latin typeface="Cambria Math" charset="0"/>
                        </a:rPr>
                        <m:t>𝐈</m:t>
                      </m:r>
                      <m:r>
                        <a:rPr lang="en-US" i="1">
                          <a:latin typeface="Cambria Math" charset="0"/>
                          <a:ea typeface="宋体" charset="-122"/>
                          <a:cs typeface="Times New Roman"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𝐸</m:t>
                                    </m:r>
                                    <m:r>
                                      <a:rPr lang="en-US">
                                        <a:latin typeface="Cambria Math" charset="0"/>
                                      </a:rPr>
                                      <m:t>1</m:t>
                                    </m:r>
                                  </m:sub>
                                  <m:sup>
                                    <m:r>
                                      <a:rPr lang="en-US">
                                        <a:latin typeface="Cambria Math" charset="0"/>
                                      </a:rPr>
                                      <m:t>2</m:t>
                                    </m:r>
                                  </m:sup>
                                </m:sSubSup>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𝐸</m:t>
                                    </m:r>
                                    <m:r>
                                      <a:rPr lang="en-US">
                                        <a:latin typeface="Cambria Math" charset="0"/>
                                      </a:rPr>
                                      <m:t>12</m:t>
                                    </m:r>
                                  </m:sub>
                                </m:sSub>
                              </m:e>
                            </m:m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𝐸</m:t>
                                    </m:r>
                                    <m:r>
                                      <a:rPr lang="en-US">
                                        <a:latin typeface="Cambria Math" charset="0"/>
                                      </a:rPr>
                                      <m:t>12</m:t>
                                    </m:r>
                                  </m:sub>
                                </m:sSub>
                              </m:e>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𝐸</m:t>
                                    </m:r>
                                    <m:r>
                                      <a:rPr lang="en-US">
                                        <a:latin typeface="Cambria Math" charset="0"/>
                                      </a:rPr>
                                      <m:t>2</m:t>
                                    </m:r>
                                  </m:sub>
                                  <m:sup>
                                    <m:r>
                                      <a:rPr lang="en-US">
                                        <a:latin typeface="Cambria Math" charset="0"/>
                                      </a:rPr>
                                      <m:t>2</m:t>
                                    </m:r>
                                  </m:sup>
                                </m:sSubSup>
                              </m:e>
                            </m:mr>
                          </m:m>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514600" y="3323917"/>
                <a:ext cx="4876800" cy="71468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238044" y="2145222"/>
                <a:ext cx="3893694"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m:rPr>
                              <m:sty m:val="p"/>
                            </m:rPr>
                            <a:rPr lang="en-US">
                              <a:solidFill>
                                <a:srgbClr val="FF0000"/>
                              </a:solidFill>
                              <a:latin typeface="Cambria Math"/>
                            </a:rPr>
                            <m:t>Q</m:t>
                          </m:r>
                          <m:r>
                            <a:rPr lang="en-US">
                              <a:solidFill>
                                <a:srgbClr val="FF0000"/>
                              </a:solidFill>
                              <a:latin typeface="Cambria Math"/>
                            </a:rPr>
                            <m:t>=</m:t>
                          </m:r>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e>
                        <m:sup>
                          <m:r>
                            <a:rPr lang="en-US"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r>
                        <a:rPr lang="en-US" b="1" i="1">
                          <a:solidFill>
                            <a:srgbClr val="FF0000"/>
                          </a:solidFill>
                          <a:latin typeface="Cambria Math"/>
                        </a:rPr>
                        <m:t>𝐆𝐖</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a:rPr>
                            <m:t>𝐆</m:t>
                          </m:r>
                        </m:e>
                        <m:sup>
                          <m:r>
                            <a:rPr lang="en-US" b="1"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oMath>
                  </m:oMathPara>
                </a14:m>
                <a:endParaRPr lang="en-US"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2238044" y="2145222"/>
                <a:ext cx="3893694" cy="442044"/>
              </a:xfrm>
              <a:prstGeom prst="rect">
                <a:avLst/>
              </a:prstGeom>
              <a:blipFill rotWithShape="0">
                <a:blip r:embed="rId4"/>
                <a:stretch>
                  <a:fillRect r="-563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346345" y="4958161"/>
                <a:ext cx="146847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charset="0"/>
                        </a:rPr>
                        <m:t>Q</m:t>
                      </m:r>
                      <m:r>
                        <a:rPr lang="en-US" i="0">
                          <a:solidFill>
                            <a:srgbClr val="FF0000"/>
                          </a:solidFill>
                          <a:latin typeface="Cambria Math" charset="0"/>
                        </a:rPr>
                        <m:t>~</m:t>
                      </m:r>
                      <m:nary>
                        <m:naryPr>
                          <m:chr m:val="∑"/>
                          <m:limLoc m:val="undOvr"/>
                          <m:ctrlPr>
                            <a:rPr lang="en-US" i="1">
                              <a:solidFill>
                                <a:srgbClr val="FF0000"/>
                              </a:solidFill>
                              <a:latin typeface="Cambria Math" panose="02040503050406030204" pitchFamily="18" charset="0"/>
                            </a:rPr>
                          </m:ctrlPr>
                        </m:naryPr>
                        <m:sub>
                          <m:r>
                            <a:rPr lang="en-US" i="1">
                              <a:solidFill>
                                <a:srgbClr val="FF0000"/>
                              </a:solidFill>
                              <a:latin typeface="Cambria Math" charset="0"/>
                            </a:rPr>
                            <m:t>𝑖</m:t>
                          </m:r>
                          <m:r>
                            <a:rPr lang="en-US" i="0">
                              <a:solidFill>
                                <a:srgbClr val="FF0000"/>
                              </a:solidFill>
                              <a:latin typeface="Cambria Math" charset="0"/>
                            </a:rPr>
                            <m:t>=1</m:t>
                          </m:r>
                        </m:sub>
                        <m:sup>
                          <m:r>
                            <a:rPr lang="en-US" i="1">
                              <a:solidFill>
                                <a:srgbClr val="FF0000"/>
                              </a:solidFill>
                              <a:latin typeface="Cambria Math" charset="0"/>
                            </a:rPr>
                            <m:t>𝑞</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𝜆</m:t>
                              </m:r>
                            </m:e>
                            <m:sub>
                              <m:r>
                                <a:rPr lang="en-US" i="1">
                                  <a:solidFill>
                                    <a:srgbClr val="FF0000"/>
                                  </a:solidFill>
                                  <a:latin typeface="Cambria Math" charset="0"/>
                                </a:rPr>
                                <m:t>𝑖</m:t>
                              </m:r>
                            </m:sub>
                          </m:sSub>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charset="0"/>
                                </a:rPr>
                                <m:t>𝜒</m:t>
                              </m:r>
                            </m:e>
                            <m:sub>
                              <m:r>
                                <a:rPr lang="en-US" i="0">
                                  <a:solidFill>
                                    <a:srgbClr val="FF0000"/>
                                  </a:solidFill>
                                  <a:latin typeface="Cambria Math" charset="0"/>
                                </a:rPr>
                                <m:t>1,</m:t>
                              </m:r>
                              <m:r>
                                <a:rPr lang="en-US" i="1">
                                  <a:solidFill>
                                    <a:srgbClr val="FF0000"/>
                                  </a:solidFill>
                                  <a:latin typeface="Cambria Math" charset="0"/>
                                </a:rPr>
                                <m:t>𝑖</m:t>
                              </m:r>
                            </m:sub>
                            <m:sup>
                              <m:r>
                                <a:rPr lang="en-US" i="0">
                                  <a:solidFill>
                                    <a:srgbClr val="FF0000"/>
                                  </a:solidFill>
                                  <a:latin typeface="Cambria Math" charset="0"/>
                                </a:rPr>
                                <m:t>2</m:t>
                              </m:r>
                            </m:sup>
                          </m:sSubSup>
                        </m:e>
                      </m:nary>
                    </m:oMath>
                  </m:oMathPara>
                </a14:m>
                <a:endParaRPr lang="en-US"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2346345" y="4958161"/>
                <a:ext cx="1468479" cy="8485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4424" y="5854215"/>
                <a:ext cx="6400800" cy="470385"/>
              </a:xfrm>
              <a:prstGeom prst="rect">
                <a:avLst/>
              </a:prstGeom>
            </p:spPr>
            <p:txBody>
              <a:bodyPr wrap="square">
                <a:spAutoFit/>
              </a:bodyPr>
              <a:lstStyle/>
              <a:p>
                <a:r>
                  <a:rPr lang="en-US" dirty="0">
                    <a:latin typeface="Times New Roman" charset="0"/>
                    <a:ea typeface="宋体" charset="-122"/>
                  </a:rPr>
                  <a:t>where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𝜆</m:t>
                        </m:r>
                      </m:e>
                      <m:sub>
                        <m:r>
                          <a:rPr lang="en-US" i="1">
                            <a:effectLst/>
                            <a:latin typeface="Cambria Math" charset="0"/>
                            <a:ea typeface="宋体" charset="-122"/>
                            <a:cs typeface="Times New Roman" charset="0"/>
                          </a:rPr>
                          <m:t>𝑖</m:t>
                        </m:r>
                      </m:sub>
                    </m:sSub>
                  </m:oMath>
                </a14:m>
                <a:r>
                  <a:rPr lang="en-US" dirty="0">
                    <a:effectLst/>
                    <a:latin typeface="Times New Roman" charset="0"/>
                    <a:ea typeface="宋体" charset="-122"/>
                  </a:rPr>
                  <a:t> is the eigenvalues of the matrix </a:t>
                </a:r>
                <a14:m>
                  <m:oMath xmlns:m="http://schemas.openxmlformats.org/officeDocument/2006/math">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i="1">
                            <a:effectLst/>
                            <a:latin typeface="Cambria Math" charset="0"/>
                            <a:ea typeface="宋体" charset="-122"/>
                            <a:cs typeface="Times New Roman" charset="0"/>
                          </a:rPr>
                          <m:t>′</m:t>
                        </m:r>
                      </m:sup>
                    </m:sSup>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sSub>
                      <m:sSubPr>
                        <m:ctrlPr>
                          <a:rPr lang="en-US" b="1" i="1">
                            <a:effectLst/>
                            <a:latin typeface="Cambria Math" panose="02040503050406030204" pitchFamily="18" charset="0"/>
                            <a:cs typeface="Times New Roman" charset="0"/>
                          </a:rPr>
                        </m:ctrlPr>
                      </m:sSubPr>
                      <m:e>
                        <m:r>
                          <a:rPr lang="en-US" b="1" i="1">
                            <a:effectLst/>
                            <a:latin typeface="Cambria Math" charset="0"/>
                            <a:ea typeface="宋体" charset="-122"/>
                            <a:cs typeface="Times New Roman" charset="0"/>
                          </a:rPr>
                          <m:t>𝐏</m:t>
                        </m:r>
                      </m:e>
                      <m:sub>
                        <m:r>
                          <a:rPr lang="en-US" b="1" i="1">
                            <a:effectLst/>
                            <a:latin typeface="Cambria Math" charset="0"/>
                            <a:ea typeface="宋体" charset="-122"/>
                            <a:cs typeface="Times New Roman" charset="0"/>
                          </a:rPr>
                          <m:t>𝟎</m:t>
                        </m:r>
                      </m:sub>
                    </m:sSub>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r>
                      <a:rPr lang="en-US" b="1" i="1">
                        <a:effectLst/>
                        <a:latin typeface="Cambria Math" charset="0"/>
                        <a:ea typeface="宋体" charset="-122"/>
                        <a:cs typeface="Times New Roman" charset="0"/>
                      </a:rPr>
                      <m:t>𝐆</m:t>
                    </m:r>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oMath>
                </a14:m>
                <a:r>
                  <a:rPr lang="en-US" dirty="0">
                    <a:effectLst/>
                    <a:latin typeface="Times New Roman" charset="0"/>
                    <a:ea typeface="宋体" charset="-122"/>
                  </a:rPr>
                  <a:t> .</a:t>
                </a:r>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14424" y="5854215"/>
                <a:ext cx="6400800" cy="470385"/>
              </a:xfrm>
              <a:prstGeom prst="rect">
                <a:avLst/>
              </a:prstGeom>
              <a:blipFill rotWithShape="0">
                <a:blip r:embed="rId6"/>
                <a:stretch>
                  <a:fillRect l="-857"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14423" y="4260040"/>
                <a:ext cx="8076921" cy="683713"/>
              </a:xfrm>
              <a:prstGeom prst="rect">
                <a:avLst/>
              </a:prstGeom>
            </p:spPr>
            <p:txBody>
              <a:bodyPr wrap="square">
                <a:spAutoFit/>
              </a:bodyPr>
              <a:lstStyle/>
              <a:p>
                <a:r>
                  <a:rPr lang="en-US" dirty="0">
                    <a:latin typeface="Times New Roman" charset="0"/>
                    <a:ea typeface="宋体" charset="-122"/>
                  </a:rPr>
                  <a:t>The statistic </a:t>
                </a:r>
                <a14:m>
                  <m:oMath xmlns:m="http://schemas.openxmlformats.org/officeDocument/2006/math">
                    <m:r>
                      <m:rPr>
                        <m:sty m:val="p"/>
                      </m:rPr>
                      <a:rPr lang="en-US">
                        <a:effectLst/>
                        <a:latin typeface="Cambria Math" charset="0"/>
                        <a:ea typeface="宋体" charset="-122"/>
                        <a:cs typeface="Times New Roman" charset="0"/>
                      </a:rPr>
                      <m:t>Q</m:t>
                    </m:r>
                  </m:oMath>
                </a14:m>
                <a:r>
                  <a:rPr lang="en-US" dirty="0">
                    <a:effectLst/>
                    <a:latin typeface="Times New Roman" charset="0"/>
                    <a:ea typeface="宋体" charset="-122"/>
                  </a:rPr>
                  <a:t> is a quadratic form of </a:t>
                </a:r>
                <a14:m>
                  <m:oMath xmlns:m="http://schemas.openxmlformats.org/officeDocument/2006/math">
                    <m:d>
                      <m:dPr>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𝐲</m:t>
                        </m:r>
                        <m:r>
                          <a:rPr lang="en-US" i="1">
                            <a:effectLst/>
                            <a:latin typeface="Cambria Math" charset="0"/>
                            <a:ea typeface="宋体" charset="-122"/>
                            <a:cs typeface="Times New Roman" charset="0"/>
                          </a:rPr>
                          <m:t>−</m:t>
                        </m:r>
                        <m:r>
                          <a:rPr lang="en-US" b="1" i="1">
                            <a:effectLst/>
                            <a:latin typeface="Cambria Math" charset="0"/>
                            <a:ea typeface="宋体" charset="-122"/>
                            <a:cs typeface="Times New Roman" charset="0"/>
                          </a:rPr>
                          <m:t>𝐗</m:t>
                        </m:r>
                        <m:acc>
                          <m:accPr>
                            <m:chr m:val="̂"/>
                            <m:ctrlPr>
                              <a:rPr lang="en-US" b="1"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𝛃</m:t>
                            </m:r>
                          </m:e>
                        </m:acc>
                      </m:e>
                    </m:d>
                  </m:oMath>
                </a14:m>
                <a:r>
                  <a:rPr lang="en-US" dirty="0">
                    <a:effectLst/>
                    <a:latin typeface="Times New Roman" charset="0"/>
                    <a:ea typeface="宋体" charset="-122"/>
                  </a:rPr>
                  <a:t> and follows a mixture of chi-square distributions</a:t>
                </a:r>
                <a:r>
                  <a:rPr lang="en-US" dirty="0">
                    <a:effectLst/>
                  </a:rPr>
                  <a:t> </a:t>
                </a:r>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614423" y="4260040"/>
                <a:ext cx="8076921" cy="683713"/>
              </a:xfrm>
              <a:prstGeom prst="rect">
                <a:avLst/>
              </a:prstGeom>
              <a:blipFill rotWithShape="0">
                <a:blip r:embed="rId7"/>
                <a:stretch>
                  <a:fillRect l="-679" t="-3571" b="-12500"/>
                </a:stretch>
              </a:blipFill>
            </p:spPr>
            <p:txBody>
              <a:bodyPr/>
              <a:lstStyle/>
              <a:p>
                <a:r>
                  <a:rPr lang="en-US">
                    <a:noFill/>
                  </a:rPr>
                  <a:t> </a:t>
                </a:r>
              </a:p>
            </p:txBody>
          </p:sp>
        </mc:Fallback>
      </mc:AlternateContent>
      <p:sp>
        <p:nvSpPr>
          <p:cNvPr id="18" name="TextBox 17"/>
          <p:cNvSpPr txBox="1"/>
          <p:nvPr/>
        </p:nvSpPr>
        <p:spPr>
          <a:xfrm>
            <a:off x="614423" y="1693826"/>
            <a:ext cx="2333459" cy="369332"/>
          </a:xfrm>
          <a:prstGeom prst="rect">
            <a:avLst/>
          </a:prstGeom>
          <a:noFill/>
        </p:spPr>
        <p:txBody>
          <a:bodyPr wrap="none" rtlCol="0">
            <a:spAutoFit/>
          </a:bodyPr>
          <a:lstStyle/>
          <a:p>
            <a:r>
              <a:rPr lang="en-US" dirty="0">
                <a:latin typeface="Times New Roman" charset="0"/>
                <a:ea typeface="Times New Roman" charset="0"/>
                <a:cs typeface="Times New Roman" charset="0"/>
              </a:rPr>
              <a:t>We have test statistics: </a:t>
            </a:r>
          </a:p>
        </p:txBody>
      </p:sp>
      <p:sp>
        <p:nvSpPr>
          <p:cNvPr id="19" name="Title 1"/>
          <p:cNvSpPr txBox="1">
            <a:spLocks/>
          </p:cNvSpPr>
          <p:nvPr/>
        </p:nvSpPr>
        <p:spPr>
          <a:xfrm>
            <a:off x="457200" y="0"/>
            <a:ext cx="8229600" cy="838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36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endPar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15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87742" y="3468469"/>
            <a:ext cx="8198779" cy="923330"/>
          </a:xfrm>
          <a:prstGeom prst="rect">
            <a:avLst/>
          </a:prstGeom>
        </p:spPr>
        <p:txBody>
          <a:bodyPr wrap="square">
            <a:spAutoFit/>
          </a:bodyPr>
          <a:lstStyle/>
          <a:p>
            <a:pPr>
              <a:lnSpc>
                <a:spcPct val="150000"/>
              </a:lnSpc>
            </a:pPr>
            <a:r>
              <a:rPr lang="en-US" u="sng" dirty="0">
                <a:latin typeface="Times New Roman" panose="02020603050405020304" pitchFamily="18" charset="0"/>
                <a:cs typeface="Times New Roman" panose="02020603050405020304" pitchFamily="18" charset="0"/>
              </a:rPr>
              <a:t>Under the null hypothesis (</a:t>
            </a:r>
            <a:r>
              <a:rPr lang="en-US" i="1" u="sng" dirty="0">
                <a:latin typeface="Times New Roman"/>
                <a:cs typeface="Times New Roman"/>
              </a:rPr>
              <a:t>τ </a:t>
            </a:r>
            <a:r>
              <a:rPr lang="en-US" u="sng" dirty="0">
                <a:latin typeface="Times New Roman"/>
                <a:cs typeface="Times New Roman"/>
              </a:rPr>
              <a:t>= 0)</a:t>
            </a:r>
            <a:r>
              <a:rPr lang="en-US" dirty="0">
                <a:latin typeface="Times New Roman" panose="02020603050405020304" pitchFamily="18" charset="0"/>
                <a:cs typeface="Times New Roman" panose="02020603050405020304" pitchFamily="18" charset="0"/>
              </a:rPr>
              <a:t>, the random intercept and time model for the </a:t>
            </a:r>
            <a:r>
              <a:rPr lang="en-US" i="1"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subject at time point </a:t>
            </a:r>
            <a:r>
              <a:rPr lang="en-US" i="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is  </a:t>
            </a:r>
          </a:p>
        </p:txBody>
      </p:sp>
      <p:sp>
        <p:nvSpPr>
          <p:cNvPr id="28" name="Rectangle 27"/>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Longitudinal Kernel Machine (L-KM) regression for Quantitative Traits for Population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2785452" y="4366955"/>
                <a:ext cx="3771995"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𝑦</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𝑖𝑗</m:t>
                          </m:r>
                        </m:sub>
                      </m:sSub>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𝑖𝑗</m:t>
                          </m:r>
                        </m:sub>
                      </m:sSub>
                      <m:sSub>
                        <m:sSubPr>
                          <m:ctrlPr>
                            <a:rPr lang="en-US" i="1">
                              <a:latin typeface="Cambria Math" panose="02040503050406030204" pitchFamily="18" charset="0"/>
                            </a:rPr>
                          </m:ctrlPr>
                        </m:sSubPr>
                        <m:e>
                          <m:r>
                            <a:rPr lang="en-US" i="1">
                              <a:latin typeface="Cambria Math"/>
                            </a:rPr>
                            <m:t>𝑏</m:t>
                          </m:r>
                        </m:e>
                        <m:sub>
                          <m:r>
                            <a:rPr lang="en-US" i="1">
                              <a:latin typeface="Cambria Math"/>
                            </a:rPr>
                            <m:t>1</m:t>
                          </m:r>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𝜀</m:t>
                          </m:r>
                        </m:e>
                        <m:sub>
                          <m:r>
                            <a:rPr lang="en-US" i="1">
                              <a:latin typeface="Cambria Math"/>
                            </a:rPr>
                            <m:t>𝑖𝑗</m:t>
                          </m:r>
                        </m:sub>
                      </m:sSub>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785452" y="4366955"/>
                <a:ext cx="3771995" cy="391646"/>
              </a:xfrm>
              <a:prstGeom prst="rect">
                <a:avLst/>
              </a:prstGeom>
              <a:blipFill rotWithShape="1">
                <a:blip r:embed="rId3" cstate="print"/>
                <a:stretch>
                  <a:fillRect b="-6154"/>
                </a:stretch>
              </a:blipFill>
            </p:spPr>
            <p:txBody>
              <a:bodyPr/>
              <a:lstStyle/>
              <a:p>
                <a:r>
                  <a:rPr lang="en-US">
                    <a:noFill/>
                  </a:rPr>
                  <a:t> </a:t>
                </a:r>
              </a:p>
            </p:txBody>
          </p:sp>
        </mc:Fallback>
      </mc:AlternateContent>
      <p:sp>
        <p:nvSpPr>
          <p:cNvPr id="2" name="Rectangle 1"/>
          <p:cNvSpPr/>
          <p:nvPr/>
        </p:nvSpPr>
        <p:spPr>
          <a:xfrm>
            <a:off x="501768" y="1592997"/>
            <a:ext cx="8034949"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longitudinal studies, may treat intercept and (continuous) time (slope) as both fixed and random effects.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Different covariance structures such as compound symmetry, autoregressive, and Toeplitz, can be easily implemented under this framework.</a:t>
            </a:r>
          </a:p>
        </p:txBody>
      </p:sp>
      <mc:AlternateContent xmlns:mc="http://schemas.openxmlformats.org/markup-compatibility/2006" xmlns:a14="http://schemas.microsoft.com/office/drawing/2010/main">
        <mc:Choice Requires="a14">
          <p:sp>
            <p:nvSpPr>
              <p:cNvPr id="4" name="Rectangle 3"/>
              <p:cNvSpPr/>
              <p:nvPr/>
            </p:nvSpPr>
            <p:spPr>
              <a:xfrm>
                <a:off x="516145" y="4876800"/>
                <a:ext cx="8034949" cy="916020"/>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𝑖𝑗</m:t>
                        </m:r>
                      </m:sub>
                    </m:sSub>
                  </m:oMath>
                </a14:m>
                <a:r>
                  <a:rPr lang="en-US" dirty="0">
                    <a:latin typeface="Times New Roman" panose="02020603050405020304" pitchFamily="18" charset="0"/>
                    <a:cs typeface="Times New Roman" panose="02020603050405020304" pitchFamily="18" charset="0"/>
                  </a:rPr>
                  <a:t> indicates time.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oMath>
                </a14:m>
                <a:r>
                  <a:rPr lang="en-US" dirty="0">
                    <a:latin typeface="Times New Roman" panose="02020603050405020304" pitchFamily="18" charset="0"/>
                    <a:cs typeface="Times New Roman" panose="02020603050405020304" pitchFamily="18" charset="0"/>
                  </a:rPr>
                  <a:t> are the fixed effects of intercept and time, while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0</m:t>
                        </m:r>
                        <m:r>
                          <a:rPr lang="en-US" i="1">
                            <a:latin typeface="Cambria Math"/>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r>
                          <a:rPr lang="en-US" i="1">
                            <a:latin typeface="Cambria Math"/>
                          </a:rPr>
                          <m:t>𝑖</m:t>
                        </m:r>
                      </m:sub>
                    </m:sSub>
                  </m:oMath>
                </a14:m>
                <a:r>
                  <a:rPr lang="en-US" dirty="0">
                    <a:latin typeface="Times New Roman" panose="02020603050405020304" pitchFamily="18" charset="0"/>
                    <a:cs typeface="Times New Roman" panose="02020603050405020304" pitchFamily="18" charset="0"/>
                  </a:rPr>
                  <a:t> are the random effects of intercept and time for the </a:t>
                </a:r>
                <a:r>
                  <a:rPr lang="en-US" i="1"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subject. </a:t>
                </a:r>
              </a:p>
            </p:txBody>
          </p:sp>
        </mc:Choice>
        <mc:Fallback xmlns="">
          <p:sp>
            <p:nvSpPr>
              <p:cNvPr id="4" name="Rectangle 3"/>
              <p:cNvSpPr>
                <a:spLocks noRot="1" noChangeAspect="1" noMove="1" noResize="1" noEditPoints="1" noAdjustHandles="1" noChangeArrowheads="1" noChangeShapeType="1" noTextEdit="1"/>
              </p:cNvSpPr>
              <p:nvPr/>
            </p:nvSpPr>
            <p:spPr>
              <a:xfrm>
                <a:off x="516145" y="4876800"/>
                <a:ext cx="8034949" cy="916020"/>
              </a:xfrm>
              <a:prstGeom prst="rect">
                <a:avLst/>
              </a:prstGeom>
              <a:blipFill rotWithShape="1">
                <a:blip r:embed="rId4" cstate="print"/>
                <a:stretch>
                  <a:fillRect l="-683" b="-10000"/>
                </a:stretch>
              </a:blipFill>
            </p:spPr>
            <p:txBody>
              <a:bodyPr/>
              <a:lstStyle/>
              <a:p>
                <a:r>
                  <a:rPr lang="en-US">
                    <a:noFill/>
                  </a:rPr>
                  <a:t> </a:t>
                </a:r>
              </a:p>
            </p:txBody>
          </p:sp>
        </mc:Fallback>
      </mc:AlternateContent>
      <p:sp>
        <p:nvSpPr>
          <p:cNvPr id="9"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313805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Longitudinal Kernel Machine (L-KM) regression for Quantitative Traits for Population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12" name="Rectangle 11"/>
          <p:cNvSpPr/>
          <p:nvPr/>
        </p:nvSpPr>
        <p:spPr>
          <a:xfrm>
            <a:off x="762000" y="1676400"/>
            <a:ext cx="50292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For one subject, the null model can be rewritten as</a:t>
            </a:r>
          </a:p>
        </p:txBody>
      </p:sp>
      <mc:AlternateContent xmlns:mc="http://schemas.openxmlformats.org/markup-compatibility/2006" xmlns:a14="http://schemas.microsoft.com/office/drawing/2010/main">
        <mc:Choice Requires="a14">
          <p:sp>
            <p:nvSpPr>
              <p:cNvPr id="13" name="Rectangle 12"/>
              <p:cNvSpPr/>
              <p:nvPr/>
            </p:nvSpPr>
            <p:spPr>
              <a:xfrm>
                <a:off x="3469134" y="2209800"/>
                <a:ext cx="2205732" cy="3983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𝐲</m:t>
                          </m:r>
                        </m:e>
                        <m:sub>
                          <m:r>
                            <a:rPr lang="en-US" i="1">
                              <a:latin typeface="Cambria Math"/>
                            </a:rPr>
                            <m:t>𝑖</m:t>
                          </m:r>
                        </m:sub>
                      </m:sSub>
                      <m:r>
                        <a:rPr lang="en-US" i="1">
                          <a:latin typeface="Cambria Math"/>
                        </a:rPr>
                        <m:t>=</m:t>
                      </m:r>
                      <m:sSub>
                        <m:sSubPr>
                          <m:ctrlPr>
                            <a:rPr lang="en-US" b="1" i="1">
                              <a:latin typeface="Cambria Math" panose="02040503050406030204" pitchFamily="18" charset="0"/>
                            </a:rPr>
                          </m:ctrlPr>
                        </m:sSubPr>
                        <m:e>
                          <m:r>
                            <a:rPr lang="en-US" b="1" i="1">
                              <a:latin typeface="Cambria Math"/>
                            </a:rPr>
                            <m:t>𝐗</m:t>
                          </m:r>
                        </m:e>
                        <m:sub>
                          <m:r>
                            <a:rPr lang="en-US" i="1">
                              <a:latin typeface="Cambria Math"/>
                            </a:rPr>
                            <m:t>𝑖</m:t>
                          </m:r>
                        </m:sub>
                      </m:sSub>
                      <m:r>
                        <a:rPr lang="en-US" b="1" i="1">
                          <a:latin typeface="Cambria Math"/>
                        </a:rPr>
                        <m:t>𝛃</m:t>
                      </m:r>
                      <m:r>
                        <a:rPr lang="en-US" i="1">
                          <a:latin typeface="Cambria Math"/>
                        </a:rPr>
                        <m:t>+</m:t>
                      </m:r>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sSub>
                        <m:sSubPr>
                          <m:ctrlPr>
                            <a:rPr lang="en-US" b="1" i="1">
                              <a:latin typeface="Cambria Math" panose="02040503050406030204" pitchFamily="18" charset="0"/>
                            </a:rPr>
                          </m:ctrlPr>
                        </m:sSubPr>
                        <m:e>
                          <m:r>
                            <a:rPr lang="en-US" b="1" i="1">
                              <a:latin typeface="Cambria Math"/>
                            </a:rPr>
                            <m:t>𝐛</m:t>
                          </m:r>
                        </m:e>
                        <m:sub>
                          <m:r>
                            <a:rPr lang="en-US" i="1">
                              <a:latin typeface="Cambria Math"/>
                            </a:rPr>
                            <m:t>𝑖</m:t>
                          </m:r>
                        </m:sub>
                      </m:sSub>
                      <m:r>
                        <a:rPr lang="en-US" i="1">
                          <a:latin typeface="Cambria Math"/>
                        </a:rPr>
                        <m:t>+</m:t>
                      </m:r>
                      <m:sSub>
                        <m:sSubPr>
                          <m:ctrlPr>
                            <a:rPr lang="en-US" b="1" i="1">
                              <a:latin typeface="Cambria Math" panose="02040503050406030204" pitchFamily="18" charset="0"/>
                            </a:rPr>
                          </m:ctrlPr>
                        </m:sSubPr>
                        <m:e>
                          <m:r>
                            <a:rPr lang="en-US" b="1" i="1">
                              <a:latin typeface="Cambria Math"/>
                            </a:rPr>
                            <m:t>𝛆</m:t>
                          </m:r>
                        </m:e>
                        <m:sub>
                          <m:r>
                            <a:rPr lang="en-US" i="1">
                              <a:latin typeface="Cambria Math"/>
                            </a:rPr>
                            <m:t>𝑖</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469134" y="2209800"/>
                <a:ext cx="2205732" cy="398314"/>
              </a:xfrm>
              <a:prstGeom prst="rect">
                <a:avLst/>
              </a:prstGeom>
              <a:blipFill rotWithShape="1">
                <a:blip r:embed="rId2" cstate="print"/>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09600" y="2625367"/>
                <a:ext cx="8305800" cy="1835695"/>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We assume that there are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time points. Thus,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𝐲</m:t>
                        </m:r>
                      </m:e>
                      <m:sub>
                        <m:r>
                          <a:rPr lang="en-US" i="1">
                            <a:latin typeface="Cambria Math"/>
                          </a:rPr>
                          <m:t>𝑖</m:t>
                        </m:r>
                      </m:sub>
                    </m:sSub>
                    <m:r>
                      <a:rPr lang="en-US">
                        <a:latin typeface="Cambria Math"/>
                      </a:rPr>
                      <m:t>=</m:t>
                    </m:r>
                    <m:sSup>
                      <m:sSupPr>
                        <m:ctrlPr>
                          <a:rPr lang="en-US" i="1">
                            <a:latin typeface="Cambria Math" panose="02040503050406030204" pitchFamily="18" charset="0"/>
                          </a:rPr>
                        </m:ctrlPr>
                      </m:sSupPr>
                      <m:e>
                        <m:r>
                          <a:rPr lang="en-US">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r>
                              <a:rPr lang="en-US" i="1">
                                <a:latin typeface="Cambria Math"/>
                              </a:rPr>
                              <m:t>1</m:t>
                            </m:r>
                          </m:sub>
                        </m:sSub>
                        <m:r>
                          <a:rPr lang="en-US">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r>
                              <a:rPr lang="en-US" i="1">
                                <a:latin typeface="Cambria Math"/>
                              </a:rPr>
                              <m:t>2</m:t>
                            </m:r>
                          </m:sub>
                        </m:sSub>
                        <m:r>
                          <a:rPr lang="en-US">
                            <a:latin typeface="Cambria Math"/>
                          </a:rPr>
                          <m:t>, …,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𝑖𝑚</m:t>
                            </m:r>
                          </m:sub>
                        </m:sSub>
                        <m:r>
                          <a:rPr lang="en-US">
                            <a:latin typeface="Cambria Math"/>
                          </a:rPr>
                          <m:t>)</m:t>
                        </m:r>
                      </m:e>
                      <m:sup>
                        <m:r>
                          <a:rPr lang="en-US" i="1">
                            <a:latin typeface="Cambria Math"/>
                          </a:rPr>
                          <m:t>′</m:t>
                        </m:r>
                      </m:sup>
                    </m:sSup>
                  </m:oMath>
                </a14:m>
                <a:r>
                  <a:rPr lang="en-US" dirty="0">
                    <a:latin typeface="Times New Roman" panose="02020603050405020304" pitchFamily="18" charset="0"/>
                    <a:cs typeface="Times New Roman" panose="02020603050405020304" pitchFamily="18" charset="0"/>
                  </a:rPr>
                  <a:t> is an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 1 vector,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𝐗</m:t>
                        </m:r>
                      </m:e>
                      <m:sub>
                        <m:r>
                          <a:rPr lang="en-US" i="1">
                            <a:latin typeface="Cambria Math"/>
                          </a:rPr>
                          <m:t>𝑖</m:t>
                        </m:r>
                      </m:sub>
                    </m:sSub>
                  </m:oMath>
                </a14:m>
                <a:r>
                  <a:rPr lang="en-US" dirty="0">
                    <a:latin typeface="Times New Roman" panose="02020603050405020304" pitchFamily="18" charset="0"/>
                    <a:cs typeface="Times New Roman" panose="02020603050405020304" pitchFamily="18" charset="0"/>
                  </a:rPr>
                  <a:t> is an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 2 matrix for intercept and time,</a:t>
                </a:r>
                <a14:m>
                  <m:oMath xmlns:m="http://schemas.openxmlformats.org/officeDocument/2006/math">
                    <m:r>
                      <a:rPr lang="en-US" i="1">
                        <a:latin typeface="Cambria Math"/>
                      </a:rPr>
                      <m:t> </m:t>
                    </m:r>
                    <m:r>
                      <a:rPr lang="en-US" b="1" i="1">
                        <a:latin typeface="Cambria Math"/>
                      </a:rPr>
                      <m:t>𝛃</m:t>
                    </m:r>
                    <m:r>
                      <a:rPr lang="en-US" i="1">
                        <a:latin typeface="Cambria Math"/>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e>
                            <m:e>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e>
                          </m:mr>
                        </m:m>
                      </m:e>
                    </m:d>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i="1">
                        <a:latin typeface="Cambria Math"/>
                      </a:rPr>
                      <m:t> </m:t>
                    </m:r>
                    <m:sSub>
                      <m:sSubPr>
                        <m:ctrlPr>
                          <a:rPr lang="en-US" b="1" i="1">
                            <a:latin typeface="Cambria Math" panose="02040503050406030204" pitchFamily="18" charset="0"/>
                          </a:rPr>
                        </m:ctrlPr>
                      </m:sSubPr>
                      <m:e>
                        <m:r>
                          <a:rPr lang="en-US" b="1" i="1">
                            <a:latin typeface="Cambria Math"/>
                          </a:rPr>
                          <m:t>𝐛</m:t>
                        </m:r>
                      </m:e>
                      <m:sub>
                        <m:r>
                          <a:rPr lang="en-US" i="1">
                            <a:latin typeface="Cambria Math"/>
                          </a:rPr>
                          <m:t>𝑖</m:t>
                        </m:r>
                      </m:sub>
                    </m:sSub>
                    <m:r>
                      <a:rPr lang="en-US" i="1">
                        <a:latin typeface="Cambria Math"/>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𝑏</m:t>
                                  </m:r>
                                </m:e>
                                <m:sub>
                                  <m:r>
                                    <a:rPr lang="en-US" i="1">
                                      <a:latin typeface="Cambria Math"/>
                                    </a:rPr>
                                    <m:t>0</m:t>
                                  </m:r>
                                  <m:r>
                                    <a:rPr lang="en-US" i="1">
                                      <a:latin typeface="Cambria Math"/>
                                    </a:rPr>
                                    <m:t>𝑖</m:t>
                                  </m:r>
                                </m:sub>
                              </m:sSub>
                            </m:e>
                            <m:e>
                              <m:sSub>
                                <m:sSubPr>
                                  <m:ctrlPr>
                                    <a:rPr lang="en-US" i="1">
                                      <a:latin typeface="Cambria Math" panose="02040503050406030204" pitchFamily="18" charset="0"/>
                                    </a:rPr>
                                  </m:ctrlPr>
                                </m:sSubPr>
                                <m:e>
                                  <m:r>
                                    <a:rPr lang="en-US" i="1">
                                      <a:latin typeface="Cambria Math"/>
                                    </a:rPr>
                                    <m:t>𝑏</m:t>
                                  </m:r>
                                </m:e>
                                <m:sub>
                                  <m:r>
                                    <a:rPr lang="en-US" i="1">
                                      <a:latin typeface="Cambria Math"/>
                                    </a:rPr>
                                    <m:t>1</m:t>
                                  </m:r>
                                  <m:r>
                                    <a:rPr lang="en-US" i="1">
                                      <a:latin typeface="Cambria Math"/>
                                    </a:rPr>
                                    <m:t>𝑖</m:t>
                                  </m:r>
                                </m:sub>
                              </m:sSub>
                            </m:e>
                          </m:mr>
                        </m:m>
                      </m:e>
                    </m:d>
                  </m:oMath>
                </a14:m>
                <a:r>
                  <a:rPr lang="en-US" dirty="0">
                    <a:latin typeface="Times New Roman" panose="02020603050405020304" pitchFamily="18" charset="0"/>
                    <a:cs typeface="Times New Roman" panose="02020603050405020304" pitchFamily="18" charset="0"/>
                  </a:rPr>
                  <a:t>. For simplicity, we did not include other covariates (which can be easily included) in the model; therefore,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oMath>
                </a14:m>
                <a:r>
                  <a:rPr lang="en-US" dirty="0">
                    <a:latin typeface="Times New Roman" panose="02020603050405020304" pitchFamily="18" charset="0"/>
                    <a:cs typeface="Times New Roman" panose="02020603050405020304" pitchFamily="18" charset="0"/>
                  </a:rPr>
                  <a:t> is the same as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𝐗</m:t>
                        </m:r>
                      </m:e>
                      <m:sub>
                        <m:r>
                          <a:rPr lang="en-US" i="1">
                            <a:latin typeface="Cambria Math"/>
                          </a:rPr>
                          <m:t>𝑖</m:t>
                        </m:r>
                      </m:sub>
                    </m:sSub>
                  </m:oMath>
                </a14:m>
                <a:r>
                  <a:rPr lang="en-US" dirty="0">
                    <a:latin typeface="Times New Roman" panose="02020603050405020304" pitchFamily="18" charset="0"/>
                    <a:cs typeface="Times New Roman" panose="02020603050405020304" pitchFamily="18" charset="0"/>
                  </a:rPr>
                  <a:t>, and</a:t>
                </a:r>
              </a:p>
            </p:txBody>
          </p:sp>
        </mc:Choice>
        <mc:Fallback xmlns="">
          <p:sp>
            <p:nvSpPr>
              <p:cNvPr id="14" name="Rectangle 13"/>
              <p:cNvSpPr>
                <a:spLocks noRot="1" noChangeAspect="1" noMove="1" noResize="1" noEditPoints="1" noAdjustHandles="1" noChangeArrowheads="1" noChangeShapeType="1" noTextEdit="1"/>
              </p:cNvSpPr>
              <p:nvPr/>
            </p:nvSpPr>
            <p:spPr>
              <a:xfrm>
                <a:off x="609600" y="2625367"/>
                <a:ext cx="8305800" cy="1835695"/>
              </a:xfrm>
              <a:prstGeom prst="rect">
                <a:avLst/>
              </a:prstGeom>
              <a:blipFill rotWithShape="1">
                <a:blip r:embed="rId3" cstate="print"/>
                <a:stretch>
                  <a:fillRect l="-587" r="-880" b="-43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9600" y="4516032"/>
                <a:ext cx="2703945" cy="718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𝐛</m:t>
                              </m:r>
                            </m:e>
                            <m:sub>
                              <m:r>
                                <a:rPr lang="en-US" i="1">
                                  <a:latin typeface="Cambria Math"/>
                                </a:rPr>
                                <m:t>𝑖</m:t>
                              </m:r>
                            </m:sub>
                          </m:sSub>
                        </m:e>
                      </m:d>
                      <m:r>
                        <a:rPr lang="en-US" i="1">
                          <a:latin typeface="Cambria Math"/>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𝑖𝑛𝑡</m:t>
                                    </m:r>
                                  </m:sub>
                                  <m:sup>
                                    <m:r>
                                      <a:rPr lang="en-US" i="1">
                                        <a:latin typeface="Cambria Math"/>
                                      </a:rPr>
                                      <m:t>2</m:t>
                                    </m:r>
                                  </m:sup>
                                </m:sSubSup>
                              </m:e>
                              <m:e>
                                <m:sSub>
                                  <m:sSubPr>
                                    <m:ctrlPr>
                                      <a:rPr lang="en-US" i="1">
                                        <a:latin typeface="Cambria Math" panose="02040503050406030204" pitchFamily="18" charset="0"/>
                                      </a:rPr>
                                    </m:ctrlPr>
                                  </m:sSubPr>
                                  <m:e>
                                    <m:r>
                                      <a:rPr lang="en-US" i="1">
                                        <a:latin typeface="Cambria Math"/>
                                      </a:rPr>
                                      <m:t>𝜎</m:t>
                                    </m:r>
                                  </m:e>
                                  <m:sub>
                                    <m:r>
                                      <a:rPr lang="en-US" i="1">
                                        <a:latin typeface="Cambria Math"/>
                                      </a:rPr>
                                      <m:t>𝑐𝑜𝑣</m:t>
                                    </m:r>
                                  </m:sub>
                                </m:sSub>
                              </m:e>
                            </m:mr>
                            <m:mr>
                              <m:e>
                                <m:sSub>
                                  <m:sSubPr>
                                    <m:ctrlPr>
                                      <a:rPr lang="en-US" i="1">
                                        <a:latin typeface="Cambria Math" panose="02040503050406030204" pitchFamily="18" charset="0"/>
                                      </a:rPr>
                                    </m:ctrlPr>
                                  </m:sSubPr>
                                  <m:e>
                                    <m:r>
                                      <a:rPr lang="en-US" i="1">
                                        <a:latin typeface="Cambria Math"/>
                                      </a:rPr>
                                      <m:t>𝜎</m:t>
                                    </m:r>
                                  </m:e>
                                  <m:sub>
                                    <m:r>
                                      <a:rPr lang="en-US" i="1">
                                        <a:latin typeface="Cambria Math"/>
                                      </a:rPr>
                                      <m:t>𝑐𝑜𝑣</m:t>
                                    </m:r>
                                  </m:sub>
                                </m:sSub>
                              </m:e>
                              <m:e>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𝑡𝑖𝑚𝑒</m:t>
                                    </m:r>
                                  </m:sub>
                                  <m:sup>
                                    <m:r>
                                      <a:rPr lang="en-US" i="1">
                                        <a:latin typeface="Cambria Math"/>
                                      </a:rPr>
                                      <m:t>2</m:t>
                                    </m:r>
                                  </m:sup>
                                </m:sSubSup>
                              </m:e>
                            </m:mr>
                          </m:m>
                        </m:e>
                      </m:d>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09600" y="4516032"/>
                <a:ext cx="2703945" cy="718979"/>
              </a:xfrm>
              <a:prstGeom prst="rect">
                <a:avLst/>
              </a:prstGeom>
              <a:blipFill rotWithShape="1">
                <a:blip r:embed="rId4"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447245" y="4653665"/>
                <a:ext cx="3563155" cy="4437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𝐲</m:t>
                              </m:r>
                            </m:e>
                            <m:sub>
                              <m:r>
                                <a:rPr lang="en-US" i="1">
                                  <a:latin typeface="Cambria Math"/>
                                </a:rPr>
                                <m:t>𝑖</m:t>
                              </m:r>
                            </m:sub>
                          </m:sSub>
                        </m:e>
                      </m:d>
                      <m:r>
                        <a:rPr lang="en-US" i="1">
                          <a:latin typeface="Cambria Math"/>
                        </a:rPr>
                        <m:t>=</m:t>
                      </m:r>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r>
                        <a:rPr lang="en-US" i="1">
                          <a:latin typeface="Cambria Math"/>
                        </a:rPr>
                        <m:t>𝑉𝑎𝑟</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𝐛</m:t>
                              </m:r>
                            </m:e>
                            <m:sub>
                              <m:r>
                                <a:rPr lang="en-US" i="1">
                                  <a:latin typeface="Cambria Math"/>
                                </a:rPr>
                                <m:t>𝑖</m:t>
                              </m:r>
                            </m:sub>
                          </m:sSub>
                        </m:e>
                      </m:d>
                      <m:sSup>
                        <m:sSupPr>
                          <m:ctrlPr>
                            <a:rPr lang="en-US" b="1" i="1">
                              <a:latin typeface="Cambria Math" panose="02040503050406030204" pitchFamily="18" charset="0"/>
                            </a:rPr>
                          </m:ctrlPr>
                        </m:sSupPr>
                        <m:e>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e>
                        <m:sup>
                          <m:r>
                            <a:rPr lang="en-US" b="1" i="1">
                              <a:latin typeface="Cambria Math"/>
                            </a:rPr>
                            <m:t>′</m:t>
                          </m:r>
                        </m:sup>
                      </m:sSup>
                      <m:r>
                        <a:rPr lang="en-US" i="1">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𝐸</m:t>
                          </m:r>
                        </m:sub>
                        <m:sup>
                          <m:r>
                            <a:rPr lang="en-US" i="1">
                              <a:latin typeface="Cambria Math"/>
                            </a:rPr>
                            <m:t>2</m:t>
                          </m:r>
                        </m:sup>
                      </m:sSubSup>
                      <m:sSub>
                        <m:sSubPr>
                          <m:ctrlPr>
                            <a:rPr lang="en-US" i="1">
                              <a:latin typeface="Cambria Math" panose="02040503050406030204" pitchFamily="18" charset="0"/>
                            </a:rPr>
                          </m:ctrlPr>
                        </m:sSubPr>
                        <m:e>
                          <m:r>
                            <a:rPr lang="en-US" b="1" i="1">
                              <a:latin typeface="Cambria Math"/>
                            </a:rPr>
                            <m:t>𝐈</m:t>
                          </m:r>
                        </m:e>
                        <m:sub>
                          <m:r>
                            <a:rPr lang="en-US" i="1">
                              <a:latin typeface="Cambria Math"/>
                            </a:rPr>
                            <m:t>𝑚</m:t>
                          </m:r>
                          <m:r>
                            <a:rPr lang="en-US" i="1">
                              <a:latin typeface="Cambria Math"/>
                            </a:rPr>
                            <m:t>×</m:t>
                          </m:r>
                          <m:r>
                            <a:rPr lang="en-US" i="1">
                              <a:latin typeface="Cambria Math"/>
                            </a:rPr>
                            <m:t>𝑚</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3447245" y="4653665"/>
                <a:ext cx="3563155" cy="443711"/>
              </a:xfrm>
              <a:prstGeom prst="rect">
                <a:avLst/>
              </a:prstGeom>
              <a:blipFill rotWithShape="1">
                <a:blip r:embed="rId5" cstate="print"/>
                <a:stretch>
                  <a:fillRect b="-1370"/>
                </a:stretch>
              </a:blipFill>
            </p:spPr>
            <p:txBody>
              <a:bodyPr/>
              <a:lstStyle/>
              <a:p>
                <a:r>
                  <a:rPr lang="en-US">
                    <a:noFill/>
                  </a:rPr>
                  <a:t> </a:t>
                </a:r>
              </a:p>
            </p:txBody>
          </p:sp>
        </mc:Fallback>
      </mc:AlternateContent>
      <p:sp>
        <p:nvSpPr>
          <p:cNvPr id="19" name="TextBox 18"/>
          <p:cNvSpPr txBox="1"/>
          <p:nvPr/>
        </p:nvSpPr>
        <p:spPr>
          <a:xfrm>
            <a:off x="3438653" y="5250599"/>
            <a:ext cx="1600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example,</a:t>
            </a:r>
          </a:p>
        </p:txBody>
      </p:sp>
      <mc:AlternateContent xmlns:mc="http://schemas.openxmlformats.org/markup-compatibility/2006" xmlns:a14="http://schemas.microsoft.com/office/drawing/2010/main">
        <mc:Choice Requires="a14">
          <p:sp>
            <p:nvSpPr>
              <p:cNvPr id="20" name="Rectangle 19"/>
              <p:cNvSpPr/>
              <p:nvPr/>
            </p:nvSpPr>
            <p:spPr>
              <a:xfrm>
                <a:off x="4653738" y="5400730"/>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4653738" y="5400730"/>
                <a:ext cx="451662"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5626432" y="5430524"/>
                <a:ext cx="10346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𝑉𝑎𝑟</m:t>
                      </m:r>
                      <m:d>
                        <m:dPr>
                          <m:ctrlPr>
                            <a:rPr lang="en-US"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a:rPr>
                                <m:t>𝐛</m:t>
                              </m:r>
                            </m:e>
                            <m:sub>
                              <m:r>
                                <a:rPr lang="en-US" i="1">
                                  <a:solidFill>
                                    <a:srgbClr val="FF0000"/>
                                  </a:solidFill>
                                  <a:latin typeface="Cambria Math"/>
                                </a:rPr>
                                <m:t>𝑖</m:t>
                              </m:r>
                            </m:sub>
                          </m:sSub>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5626432" y="5430524"/>
                <a:ext cx="1034642" cy="369332"/>
              </a:xfrm>
              <a:prstGeom prst="rect">
                <a:avLst/>
              </a:prstGeom>
              <a:blipFill rotWithShape="1">
                <a:blip r:embed="rId8" cstate="print"/>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7023273" y="5400730"/>
                <a:ext cx="5205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e>
                        <m:sup>
                          <m:r>
                            <a:rPr lang="en-US" b="1" i="1">
                              <a:latin typeface="Cambria Math"/>
                            </a:rPr>
                            <m:t>′</m:t>
                          </m:r>
                        </m:sup>
                      </m:sSup>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7023273" y="5400730"/>
                <a:ext cx="520527"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7808212" y="5335294"/>
                <a:ext cx="1030988" cy="373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00B0F0"/>
                              </a:solidFill>
                              <a:latin typeface="Cambria Math" panose="02040503050406030204" pitchFamily="18" charset="0"/>
                            </a:rPr>
                          </m:ctrlPr>
                        </m:sSubSupPr>
                        <m:e>
                          <m:r>
                            <a:rPr lang="en-US" i="1">
                              <a:solidFill>
                                <a:srgbClr val="00B0F0"/>
                              </a:solidFill>
                              <a:latin typeface="Cambria Math"/>
                            </a:rPr>
                            <m:t>𝜎</m:t>
                          </m:r>
                        </m:e>
                        <m:sub>
                          <m:r>
                            <a:rPr lang="en-US" i="1">
                              <a:solidFill>
                                <a:srgbClr val="00B0F0"/>
                              </a:solidFill>
                              <a:latin typeface="Cambria Math"/>
                            </a:rPr>
                            <m:t>𝐸</m:t>
                          </m:r>
                        </m:sub>
                        <m:sup>
                          <m:r>
                            <a:rPr lang="en-US" i="1">
                              <a:solidFill>
                                <a:srgbClr val="00B0F0"/>
                              </a:solidFill>
                              <a:latin typeface="Cambria Math"/>
                            </a:rPr>
                            <m:t>2</m:t>
                          </m:r>
                        </m:sup>
                      </m:sSubSup>
                      <m:sSub>
                        <m:sSubPr>
                          <m:ctrlPr>
                            <a:rPr lang="en-US" i="1">
                              <a:solidFill>
                                <a:srgbClr val="00B0F0"/>
                              </a:solidFill>
                              <a:latin typeface="Cambria Math" panose="02040503050406030204" pitchFamily="18" charset="0"/>
                            </a:rPr>
                          </m:ctrlPr>
                        </m:sSubPr>
                        <m:e>
                          <m:r>
                            <a:rPr lang="en-US" b="1" i="1">
                              <a:solidFill>
                                <a:srgbClr val="00B0F0"/>
                              </a:solidFill>
                              <a:latin typeface="Cambria Math"/>
                            </a:rPr>
                            <m:t>𝐈</m:t>
                          </m:r>
                        </m:e>
                        <m:sub>
                          <m:r>
                            <a:rPr lang="en-US" i="1">
                              <a:solidFill>
                                <a:srgbClr val="00B0F0"/>
                              </a:solidFill>
                              <a:latin typeface="Cambria Math"/>
                            </a:rPr>
                            <m:t>𝑚</m:t>
                          </m:r>
                          <m:r>
                            <a:rPr lang="en-US" i="1">
                              <a:solidFill>
                                <a:srgbClr val="00B0F0"/>
                              </a:solidFill>
                              <a:latin typeface="Cambria Math"/>
                            </a:rPr>
                            <m:t>×</m:t>
                          </m:r>
                          <m:r>
                            <a:rPr lang="en-US" i="1">
                              <a:solidFill>
                                <a:srgbClr val="00B0F0"/>
                              </a:solidFill>
                              <a:latin typeface="Cambria Math"/>
                            </a:rPr>
                            <m:t>𝑚</m:t>
                          </m:r>
                        </m:sub>
                      </m:sSub>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7808212" y="5335294"/>
                <a:ext cx="1030988" cy="373179"/>
              </a:xfrm>
              <a:prstGeom prst="rect">
                <a:avLst/>
              </a:prstGeom>
              <a:blipFill rotWithShape="1">
                <a:blip r:embed="rId10"/>
                <a:stretch>
                  <a:fillRect b="-1639"/>
                </a:stretch>
              </a:blipFill>
            </p:spPr>
            <p:txBody>
              <a:bodyPr/>
              <a:lstStyle/>
              <a:p>
                <a:r>
                  <a:rPr lang="en-US">
                    <a:noFill/>
                  </a:rPr>
                  <a:t> </a:t>
                </a:r>
              </a:p>
            </p:txBody>
          </p:sp>
        </mc:Fallback>
      </mc:AlternateContent>
      <p:cxnSp>
        <p:nvCxnSpPr>
          <p:cNvPr id="27" name="Straight Arrow Connector 26"/>
          <p:cNvCxnSpPr>
            <a:stCxn id="15" idx="3"/>
            <a:endCxn id="16" idx="1"/>
          </p:cNvCxnSpPr>
          <p:nvPr/>
        </p:nvCxnSpPr>
        <p:spPr>
          <a:xfrm flipV="1">
            <a:off x="3313545" y="4875521"/>
            <a:ext cx="1337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3048000" y="5696630"/>
                <a:ext cx="6057949" cy="7192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𝒚</m:t>
                              </m:r>
                            </m:e>
                            <m:sub>
                              <m:r>
                                <a:rPr lang="en-US" i="1">
                                  <a:latin typeface="Cambria Math"/>
                                </a:rPr>
                                <m:t>𝑖</m:t>
                              </m:r>
                            </m:sub>
                          </m:sSub>
                        </m:e>
                      </m:d>
                      <m:r>
                        <a:rPr lang="en-US" i="1">
                          <a:latin typeface="Cambria Math"/>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mr>
                                      <m:mr>
                                        <m:e>
                                          <m:r>
                                            <a:rPr lang="en-US" i="1">
                                              <a:latin typeface="Cambria Math"/>
                                            </a:rPr>
                                            <m:t>1</m:t>
                                          </m:r>
                                        </m:e>
                                        <m:e>
                                          <m:r>
                                            <a:rPr lang="en-US" i="1">
                                              <a:latin typeface="Cambria Math"/>
                                            </a:rPr>
                                            <m:t>1</m:t>
                                          </m:r>
                                        </m:e>
                                      </m:mr>
                                    </m:m>
                                  </m:e>
                                </m:d>
                              </m:e>
                              <m:e>
                                <m:d>
                                  <m:dPr>
                                    <m:begChr m:val="["/>
                                    <m:endChr m:val="]"/>
                                    <m:ctrlPr>
                                      <a:rPr lang="en-US" i="1">
                                        <a:latin typeface="Cambria Math" panose="02040503050406030204" pitchFamily="18" charset="0"/>
                                      </a:rPr>
                                    </m:ctrlPr>
                                  </m:dPr>
                                  <m:e>
                                    <m:m>
                                      <m:mPr>
                                        <m:mcs>
                                          <m:mc>
                                            <m:mcPr>
                                              <m:count m:val="2"/>
                                              <m:mcJc m:val="center"/>
                                            </m:mcPr>
                                          </m:mc>
                                        </m:mcs>
                                        <m:ctrlPr>
                                          <a:rPr lang="en-US" i="1" smtClean="0">
                                            <a:solidFill>
                                              <a:srgbClr val="FF0000"/>
                                            </a:solidFill>
                                            <a:latin typeface="Cambria Math" panose="02040503050406030204" pitchFamily="18" charset="0"/>
                                          </a:rPr>
                                        </m:ctrlPr>
                                      </m:mPr>
                                      <m:mr>
                                        <m:e>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a:rPr>
                                                <m:t>𝜎</m:t>
                                              </m:r>
                                            </m:e>
                                            <m:sub>
                                              <m:r>
                                                <a:rPr lang="en-US" i="1">
                                                  <a:solidFill>
                                                    <a:srgbClr val="FF0000"/>
                                                  </a:solidFill>
                                                  <a:latin typeface="Cambria Math"/>
                                                </a:rPr>
                                                <m:t>𝑖𝑛𝑡</m:t>
                                              </m:r>
                                            </m:sub>
                                            <m:sup>
                                              <m:r>
                                                <a:rPr lang="en-US" i="1">
                                                  <a:solidFill>
                                                    <a:srgbClr val="FF0000"/>
                                                  </a:solidFill>
                                                  <a:latin typeface="Cambria Math"/>
                                                </a:rPr>
                                                <m:t>2</m:t>
                                              </m:r>
                                            </m:sup>
                                          </m:sSubSup>
                                        </m:e>
                                        <m:e>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𝜎</m:t>
                                              </m:r>
                                            </m:e>
                                            <m:sub>
                                              <m:r>
                                                <a:rPr lang="en-US" i="1">
                                                  <a:solidFill>
                                                    <a:srgbClr val="FF0000"/>
                                                  </a:solidFill>
                                                  <a:latin typeface="Cambria Math"/>
                                                </a:rPr>
                                                <m:t>𝑐𝑜𝑣</m:t>
                                              </m:r>
                                            </m:sub>
                                          </m:sSub>
                                        </m:e>
                                      </m:mr>
                                      <m:mr>
                                        <m:e>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𝜎</m:t>
                                              </m:r>
                                            </m:e>
                                            <m:sub>
                                              <m:r>
                                                <a:rPr lang="en-US" i="1">
                                                  <a:solidFill>
                                                    <a:srgbClr val="FF0000"/>
                                                  </a:solidFill>
                                                  <a:latin typeface="Cambria Math"/>
                                                </a:rPr>
                                                <m:t>𝑐𝑜𝑣</m:t>
                                              </m:r>
                                            </m:sub>
                                          </m:sSub>
                                        </m:e>
                                        <m:e>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a:rPr>
                                                <m:t>𝜎</m:t>
                                              </m:r>
                                            </m:e>
                                            <m:sub>
                                              <m:r>
                                                <a:rPr lang="en-US" i="1">
                                                  <a:solidFill>
                                                    <a:srgbClr val="FF0000"/>
                                                  </a:solidFill>
                                                  <a:latin typeface="Cambria Math"/>
                                                </a:rPr>
                                                <m:t>𝑡𝑖𝑚𝑒</m:t>
                                              </m:r>
                                            </m:sub>
                                            <m:sup>
                                              <m:r>
                                                <a:rPr lang="en-US" i="1">
                                                  <a:solidFill>
                                                    <a:srgbClr val="FF0000"/>
                                                  </a:solidFill>
                                                  <a:latin typeface="Cambria Math"/>
                                                </a:rPr>
                                                <m:t>2</m:t>
                                              </m:r>
                                            </m:sup>
                                          </m:sSubSup>
                                        </m:e>
                                      </m:mr>
                                    </m:m>
                                  </m:e>
                                </m:d>
                              </m:e>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1</m:t>
                                          </m:r>
                                        </m:e>
                                      </m:mr>
                                      <m:mr>
                                        <m:e>
                                          <m:r>
                                            <a:rPr lang="en-US" i="1">
                                              <a:latin typeface="Cambria Math"/>
                                            </a:rPr>
                                            <m:t>0</m:t>
                                          </m:r>
                                        </m:e>
                                        <m:e>
                                          <m:r>
                                            <a:rPr lang="en-US" i="1">
                                              <a:latin typeface="Cambria Math"/>
                                            </a:rPr>
                                            <m:t>1</m:t>
                                          </m:r>
                                        </m:e>
                                      </m:mr>
                                    </m:m>
                                  </m:e>
                                </m:d>
                              </m:e>
                            </m:mr>
                          </m:m>
                        </m:e>
                      </m:d>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smtClean="0">
                                  <a:solidFill>
                                    <a:srgbClr val="00B0F0"/>
                                  </a:solidFill>
                                  <a:latin typeface="Cambria Math" panose="02040503050406030204" pitchFamily="18" charset="0"/>
                                </a:rPr>
                              </m:ctrlPr>
                            </m:mPr>
                            <m:mr>
                              <m:e>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a:rPr>
                                      <m:t>𝜎</m:t>
                                    </m:r>
                                  </m:e>
                                  <m:sub>
                                    <m:r>
                                      <a:rPr lang="en-US" i="1">
                                        <a:solidFill>
                                          <a:srgbClr val="00B0F0"/>
                                        </a:solidFill>
                                        <a:latin typeface="Cambria Math"/>
                                      </a:rPr>
                                      <m:t>𝐸</m:t>
                                    </m:r>
                                  </m:sub>
                                  <m:sup>
                                    <m:r>
                                      <a:rPr lang="en-US" i="1">
                                        <a:solidFill>
                                          <a:srgbClr val="00B0F0"/>
                                        </a:solidFill>
                                        <a:latin typeface="Cambria Math"/>
                                      </a:rPr>
                                      <m:t>2</m:t>
                                    </m:r>
                                  </m:sup>
                                </m:sSubSup>
                              </m:e>
                              <m:e/>
                            </m:mr>
                            <m:mr>
                              <m:e/>
                              <m:e>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a:rPr>
                                      <m:t>𝜎</m:t>
                                    </m:r>
                                  </m:e>
                                  <m:sub>
                                    <m:r>
                                      <a:rPr lang="en-US" i="1">
                                        <a:solidFill>
                                          <a:srgbClr val="00B0F0"/>
                                        </a:solidFill>
                                        <a:latin typeface="Cambria Math"/>
                                      </a:rPr>
                                      <m:t>𝐸</m:t>
                                    </m:r>
                                  </m:sub>
                                  <m:sup>
                                    <m:r>
                                      <a:rPr lang="en-US" i="1">
                                        <a:solidFill>
                                          <a:srgbClr val="00B0F0"/>
                                        </a:solidFill>
                                        <a:latin typeface="Cambria Math"/>
                                      </a:rPr>
                                      <m:t>2</m:t>
                                    </m:r>
                                  </m:sup>
                                </m:sSubSup>
                              </m:e>
                            </m:mr>
                          </m:m>
                        </m:e>
                      </m: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048000" y="5696630"/>
                <a:ext cx="6057949" cy="719236"/>
              </a:xfrm>
              <a:prstGeom prst="rect">
                <a:avLst/>
              </a:prstGeom>
              <a:blipFill rotWithShape="1">
                <a:blip r:embed="rId11"/>
                <a:stretch>
                  <a:fillRect/>
                </a:stretch>
              </a:blipFill>
            </p:spPr>
            <p:txBody>
              <a:bodyPr/>
              <a:lstStyle/>
              <a:p>
                <a:r>
                  <a:rPr lang="en-US">
                    <a:noFill/>
                  </a:rPr>
                  <a:t> </a:t>
                </a:r>
              </a:p>
            </p:txBody>
          </p:sp>
        </mc:Fallback>
      </mc:AlternateContent>
      <p:sp>
        <p:nvSpPr>
          <p:cNvPr id="17"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422995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Longitudinal Kernel Machine (L-KM) regression for Quantitative Traits for Population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6" name="Rectangle 5"/>
          <p:cNvSpPr/>
          <p:nvPr/>
        </p:nvSpPr>
        <p:spPr>
          <a:xfrm>
            <a:off x="764876" y="1795732"/>
            <a:ext cx="52578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For the whole data set, the variance term is: </a:t>
            </a:r>
          </a:p>
        </p:txBody>
      </p:sp>
      <mc:AlternateContent xmlns:mc="http://schemas.openxmlformats.org/markup-compatibility/2006" xmlns:a14="http://schemas.microsoft.com/office/drawing/2010/main">
        <mc:Choice Requires="a14">
          <p:sp>
            <p:nvSpPr>
              <p:cNvPr id="7" name="Rectangle 6"/>
              <p:cNvSpPr/>
              <p:nvPr/>
            </p:nvSpPr>
            <p:spPr>
              <a:xfrm>
                <a:off x="2133600" y="2286000"/>
                <a:ext cx="3791166" cy="4114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𝑉𝑎𝑟</m:t>
                      </m:r>
                      <m:d>
                        <m:dPr>
                          <m:ctrlPr>
                            <a:rPr lang="en-US" i="1">
                              <a:latin typeface="Cambria Math" panose="02040503050406030204" pitchFamily="18" charset="0"/>
                            </a:rPr>
                          </m:ctrlPr>
                        </m:dPr>
                        <m:e>
                          <m:r>
                            <a:rPr lang="en-US" b="1" i="1">
                              <a:latin typeface="Cambria Math"/>
                            </a:rPr>
                            <m:t>𝐲</m:t>
                          </m:r>
                        </m:e>
                      </m:d>
                      <m:r>
                        <a:rPr lang="en-US" i="1">
                          <a:latin typeface="Cambria Math"/>
                        </a:rPr>
                        <m:t>=</m:t>
                      </m:r>
                      <m:r>
                        <a:rPr lang="en-US" b="1" i="1">
                          <a:latin typeface="Cambria Math"/>
                        </a:rPr>
                        <m:t>𝐈</m:t>
                      </m:r>
                      <m:r>
                        <a:rPr lang="en-US" i="1">
                          <a:latin typeface="Cambria Math"/>
                        </a:rPr>
                        <m:t>⨂</m:t>
                      </m:r>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r>
                        <a:rPr lang="en-US" i="1">
                          <a:latin typeface="Cambria Math"/>
                        </a:rPr>
                        <m:t>𝑉𝑎𝑟</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𝐛</m:t>
                              </m:r>
                            </m:e>
                            <m:sub>
                              <m:r>
                                <a:rPr lang="en-US" i="1">
                                  <a:latin typeface="Cambria Math"/>
                                </a:rPr>
                                <m:t>𝑖</m:t>
                              </m:r>
                            </m:sub>
                          </m:sSub>
                        </m:e>
                      </m:d>
                      <m:sSup>
                        <m:sSupPr>
                          <m:ctrlPr>
                            <a:rPr lang="en-US" b="1" i="1">
                              <a:latin typeface="Cambria Math" panose="02040503050406030204" pitchFamily="18" charset="0"/>
                            </a:rPr>
                          </m:ctrlPr>
                        </m:sSupPr>
                        <m:e>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e>
                        <m:sup>
                          <m:r>
                            <a:rPr lang="en-US" b="1" i="1">
                              <a:latin typeface="Cambria Math"/>
                            </a:rPr>
                            <m:t>′</m:t>
                          </m:r>
                        </m:sup>
                      </m:sSup>
                      <m:r>
                        <a:rPr lang="en-US" i="1">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𝐸</m:t>
                          </m:r>
                        </m:sub>
                        <m:sup>
                          <m:r>
                            <a:rPr lang="en-US" i="1">
                              <a:latin typeface="Cambria Math"/>
                            </a:rPr>
                            <m:t>2</m:t>
                          </m:r>
                        </m:sup>
                      </m:sSubSup>
                      <m:r>
                        <a:rPr lang="en-US" b="1" i="1">
                          <a:latin typeface="Cambria Math"/>
                        </a:rPr>
                        <m:t>𝐈</m:t>
                      </m:r>
                      <m:r>
                        <a:rPr lang="en-US" i="1">
                          <a:latin typeface="Cambria Math"/>
                        </a:rPr>
                        <m:t>=</m:t>
                      </m:r>
                      <m:r>
                        <a:rPr lang="en-US" b="1" i="1">
                          <a:latin typeface="Cambria Math"/>
                        </a:rPr>
                        <m:t>𝚺</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133600" y="2286000"/>
                <a:ext cx="3791166" cy="411459"/>
              </a:xfrm>
              <a:prstGeom prst="rect">
                <a:avLst/>
              </a:prstGeom>
              <a:blipFill rotWithShape="1">
                <a:blip r:embed="rId3" cstate="print"/>
                <a:stretch>
                  <a:fillRect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64877" y="2895600"/>
                <a:ext cx="7921644" cy="1729384"/>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where </a:t>
                </a:r>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is an </a:t>
                </a:r>
                <a:r>
                  <a:rPr lang="en-US" i="1" dirty="0" err="1">
                    <a:latin typeface="Times New Roman" panose="02020603050405020304" pitchFamily="18" charset="0"/>
                    <a:cs typeface="Times New Roman" panose="02020603050405020304" pitchFamily="18" charset="0"/>
                  </a:rPr>
                  <a:t>n∙m</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 vector, and </a:t>
                </a:r>
                <a14:m>
                  <m:oMath xmlns:m="http://schemas.openxmlformats.org/officeDocument/2006/math">
                    <m:r>
                      <a:rPr lang="en-US" i="1">
                        <a:latin typeface="Cambria Math"/>
                      </a:rPr>
                      <m:t>⨂</m:t>
                    </m:r>
                  </m:oMath>
                </a14:m>
                <a:r>
                  <a:rPr lang="en-US" dirty="0">
                    <a:latin typeface="Times New Roman" panose="02020603050405020304" pitchFamily="18" charset="0"/>
                    <a:cs typeface="Times New Roman" panose="02020603050405020304" pitchFamily="18" charset="0"/>
                  </a:rPr>
                  <a:t> is the </a:t>
                </a:r>
                <a:r>
                  <a:rPr lang="en-US" dirty="0" err="1">
                    <a:latin typeface="Times New Roman" panose="02020603050405020304" pitchFamily="18" charset="0"/>
                    <a:cs typeface="Times New Roman" panose="02020603050405020304" pitchFamily="18" charset="0"/>
                  </a:rPr>
                  <a:t>kronecker</a:t>
                </a:r>
                <a:r>
                  <a:rPr lang="en-US" dirty="0">
                    <a:latin typeface="Times New Roman" panose="02020603050405020304" pitchFamily="18" charset="0"/>
                    <a:cs typeface="Times New Roman" panose="02020603050405020304" pitchFamily="18" charset="0"/>
                  </a:rPr>
                  <a:t> product to produce a diagonal block matrix. The variance terms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𝑖𝑛𝑡</m:t>
                        </m:r>
                      </m:sub>
                      <m:sup>
                        <m:r>
                          <a:rPr lang="en-US" i="1">
                            <a:latin typeface="Cambria Math"/>
                          </a:rPr>
                          <m:t>2</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𝑡𝑖𝑚𝑒</m:t>
                        </m:r>
                      </m:sub>
                      <m:sup>
                        <m:r>
                          <a:rPr lang="en-US" i="1">
                            <a:latin typeface="Cambria Math"/>
                          </a:rPr>
                          <m:t>2</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r>
                          <a:rPr lang="en-US" i="1">
                            <a:latin typeface="Cambria Math"/>
                          </a:rPr>
                          <m:t>𝑐𝑜𝑣</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𝐸</m:t>
                        </m:r>
                      </m:sub>
                      <m:sup>
                        <m:r>
                          <a:rPr lang="en-US" i="1">
                            <a:latin typeface="Cambria Math"/>
                          </a:rPr>
                          <m:t>2</m:t>
                        </m:r>
                      </m:sup>
                    </m:sSubSup>
                  </m:oMath>
                </a14:m>
                <a:r>
                  <a:rPr lang="en-US" dirty="0">
                    <a:latin typeface="Times New Roman" panose="02020603050405020304" pitchFamily="18" charset="0"/>
                    <a:cs typeface="Times New Roman" panose="02020603050405020304" pitchFamily="18" charset="0"/>
                  </a:rPr>
                  <a:t> can be estimated from the data (e.g., using the R package </a:t>
                </a:r>
                <a:r>
                  <a:rPr lang="en-US" dirty="0" err="1">
                    <a:latin typeface="Times New Roman" panose="02020603050405020304" pitchFamily="18" charset="0"/>
                    <a:cs typeface="Times New Roman" panose="02020603050405020304" pitchFamily="18" charset="0"/>
                  </a:rPr>
                  <a:t>nlme</a:t>
                </a:r>
                <a:r>
                  <a:rPr lang="en-US" dirty="0">
                    <a:latin typeface="Times New Roman" panose="02020603050405020304" pitchFamily="18" charset="0"/>
                    <a:cs typeface="Times New Roman" panose="02020603050405020304" pitchFamily="18" charset="0"/>
                  </a:rPr>
                  <a:t>), and then the L-KM test statistic </a:t>
                </a:r>
                <a14:m>
                  <m:oMath xmlns:m="http://schemas.openxmlformats.org/officeDocument/2006/math">
                    <m:r>
                      <m:rPr>
                        <m:sty m:val="p"/>
                      </m:rPr>
                      <a:rPr lang="en-US">
                        <a:latin typeface="Cambria Math"/>
                      </a:rPr>
                      <m:t>Q</m:t>
                    </m:r>
                  </m:oMath>
                </a14:m>
                <a:r>
                  <a:rPr lang="en-US" dirty="0">
                    <a:latin typeface="Times New Roman" panose="02020603050405020304" pitchFamily="18" charset="0"/>
                    <a:cs typeface="Times New Roman" panose="02020603050405020304" pitchFamily="18" charset="0"/>
                  </a:rPr>
                  <a:t> can be constructed in the same way as in the above section. </a:t>
                </a:r>
              </a:p>
            </p:txBody>
          </p:sp>
        </mc:Choice>
        <mc:Fallback xmlns="">
          <p:sp>
            <p:nvSpPr>
              <p:cNvPr id="8" name="Rectangle 7"/>
              <p:cNvSpPr>
                <a:spLocks noRot="1" noChangeAspect="1" noMove="1" noResize="1" noEditPoints="1" noAdjustHandles="1" noChangeArrowheads="1" noChangeShapeType="1" noTextEdit="1"/>
              </p:cNvSpPr>
              <p:nvPr/>
            </p:nvSpPr>
            <p:spPr>
              <a:xfrm>
                <a:off x="764877" y="2895600"/>
                <a:ext cx="7921644" cy="1729384"/>
              </a:xfrm>
              <a:prstGeom prst="rect">
                <a:avLst/>
              </a:prstGeom>
              <a:blipFill rotWithShape="1">
                <a:blip r:embed="rId4" cstate="print"/>
                <a:stretch>
                  <a:fillRect l="-615" r="-1077" b="-45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862787" y="5698037"/>
                <a:ext cx="2569228"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charset="0"/>
                            </a:rPr>
                            <m:t>𝛃</m:t>
                          </m:r>
                        </m:e>
                      </m:acc>
                      <m:r>
                        <a:rPr lang="en-US" b="0" i="0">
                          <a:latin typeface="Cambria Math" charset="0"/>
                        </a:rPr>
                        <m:t>=</m:t>
                      </m:r>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𝐲</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862787" y="5698037"/>
                <a:ext cx="2569228" cy="459100"/>
              </a:xfrm>
              <a:prstGeom prst="rect">
                <a:avLst/>
              </a:prstGeom>
              <a:blipFill rotWithShape="0">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357631" y="5101959"/>
                <a:ext cx="3893694"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m:rPr>
                              <m:sty m:val="p"/>
                            </m:rPr>
                            <a:rPr lang="en-US">
                              <a:solidFill>
                                <a:srgbClr val="FF0000"/>
                              </a:solidFill>
                              <a:latin typeface="Cambria Math"/>
                            </a:rPr>
                            <m:t>Q</m:t>
                          </m:r>
                          <m:r>
                            <a:rPr lang="en-US">
                              <a:solidFill>
                                <a:srgbClr val="FF0000"/>
                              </a:solidFill>
                              <a:latin typeface="Cambria Math"/>
                            </a:rPr>
                            <m:t>=</m:t>
                          </m:r>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e>
                        <m:sup>
                          <m:r>
                            <a:rPr lang="en-US"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r>
                        <a:rPr lang="en-US" b="1" i="1">
                          <a:solidFill>
                            <a:srgbClr val="FF0000"/>
                          </a:solidFill>
                          <a:latin typeface="Cambria Math"/>
                        </a:rPr>
                        <m:t>𝐆𝐖</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a:rPr>
                            <m:t>𝐆</m:t>
                          </m:r>
                        </m:e>
                        <m:sup>
                          <m:r>
                            <a:rPr lang="en-US" b="1" i="1">
                              <a:solidFill>
                                <a:srgbClr val="FF0000"/>
                              </a:solidFill>
                              <a:latin typeface="Cambria Math"/>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𝚺</m:t>
                              </m:r>
                            </m:e>
                          </m:acc>
                        </m:e>
                        <m:sup>
                          <m:r>
                            <a:rPr lang="en-US" b="1" i="1">
                              <a:solidFill>
                                <a:srgbClr val="FF0000"/>
                              </a:solidFill>
                              <a:latin typeface="Cambria Math"/>
                            </a:rPr>
                            <m:t>−</m:t>
                          </m:r>
                          <m:r>
                            <a:rPr lang="en-US" b="1" i="1">
                              <a:solidFill>
                                <a:srgbClr val="FF0000"/>
                              </a:solidFill>
                              <a:latin typeface="Cambria Math"/>
                            </a:rPr>
                            <m:t>𝟏</m:t>
                          </m:r>
                        </m:sup>
                      </m:sSup>
                      <m:d>
                        <m:dPr>
                          <m:ctrlPr>
                            <a:rPr lang="en-US" i="1">
                              <a:solidFill>
                                <a:srgbClr val="FF0000"/>
                              </a:solidFill>
                              <a:latin typeface="Cambria Math" panose="02040503050406030204" pitchFamily="18" charset="0"/>
                            </a:rPr>
                          </m:ctrlPr>
                        </m:dPr>
                        <m:e>
                          <m:r>
                            <a:rPr lang="en-US" b="1" i="1">
                              <a:solidFill>
                                <a:srgbClr val="FF0000"/>
                              </a:solidFill>
                              <a:latin typeface="Cambria Math"/>
                            </a:rPr>
                            <m:t>𝐲</m:t>
                          </m:r>
                          <m:r>
                            <a:rPr lang="en-US" i="1">
                              <a:solidFill>
                                <a:srgbClr val="FF0000"/>
                              </a:solidFill>
                              <a:latin typeface="Cambria Math"/>
                            </a:rPr>
                            <m:t>−</m:t>
                          </m:r>
                          <m:r>
                            <a:rPr lang="en-US" b="1" i="1">
                              <a:solidFill>
                                <a:srgbClr val="FF0000"/>
                              </a:solidFill>
                              <a:latin typeface="Cambria Math"/>
                            </a:rPr>
                            <m:t>𝐗</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𝛃</m:t>
                              </m:r>
                            </m:e>
                          </m:acc>
                        </m:e>
                      </m:d>
                    </m:oMath>
                  </m:oMathPara>
                </a14:m>
                <a:endParaRPr lang="en-US" dirty="0">
                  <a:solidFill>
                    <a:srgbClr val="FF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357631" y="5101959"/>
                <a:ext cx="3893694" cy="442044"/>
              </a:xfrm>
              <a:prstGeom prst="rect">
                <a:avLst/>
              </a:prstGeom>
              <a:blipFill rotWithShape="0">
                <a:blip r:embed="rId6"/>
                <a:stretch>
                  <a:fillRect r="-5643" b="-8333"/>
                </a:stretch>
              </a:blipFill>
            </p:spPr>
            <p:txBody>
              <a:bodyPr/>
              <a:lstStyle/>
              <a:p>
                <a:r>
                  <a:rPr lang="en-US">
                    <a:noFill/>
                  </a:rPr>
                  <a:t> </a:t>
                </a:r>
              </a:p>
            </p:txBody>
          </p:sp>
        </mc:Fallback>
      </mc:AlternateContent>
      <p:sp>
        <p:nvSpPr>
          <p:cNvPr id="11" name="TextBox 10"/>
          <p:cNvSpPr txBox="1"/>
          <p:nvPr/>
        </p:nvSpPr>
        <p:spPr>
          <a:xfrm>
            <a:off x="764876" y="4811363"/>
            <a:ext cx="2333459" cy="369332"/>
          </a:xfrm>
          <a:prstGeom prst="rect">
            <a:avLst/>
          </a:prstGeom>
          <a:noFill/>
        </p:spPr>
        <p:txBody>
          <a:bodyPr wrap="none" rtlCol="0">
            <a:spAutoFit/>
          </a:bodyPr>
          <a:lstStyle/>
          <a:p>
            <a:r>
              <a:rPr lang="en-US" dirty="0">
                <a:latin typeface="Times New Roman" charset="0"/>
                <a:ea typeface="Times New Roman" charset="0"/>
                <a:cs typeface="Times New Roman" charset="0"/>
              </a:rPr>
              <a:t>We have test statistics: </a:t>
            </a:r>
          </a:p>
        </p:txBody>
      </p:sp>
      <mc:AlternateContent xmlns:mc="http://schemas.openxmlformats.org/markup-compatibility/2006" xmlns:a14="http://schemas.microsoft.com/office/drawing/2010/main">
        <mc:Choice Requires="a14">
          <p:sp>
            <p:nvSpPr>
              <p:cNvPr id="12" name="Rectangle 11"/>
              <p:cNvSpPr/>
              <p:nvPr/>
            </p:nvSpPr>
            <p:spPr>
              <a:xfrm>
                <a:off x="2862787" y="6286093"/>
                <a:ext cx="2852213" cy="4380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a:latin typeface="Cambria Math" charset="0"/>
                            </a:rPr>
                            <m:t>𝚺</m:t>
                          </m:r>
                        </m:e>
                      </m:acc>
                      <m:r>
                        <a:rPr lang="en-US" i="1">
                          <a:latin typeface="Cambria Math"/>
                        </a:rPr>
                        <m:t>=</m:t>
                      </m:r>
                      <m:r>
                        <a:rPr lang="en-US" b="1" i="1">
                          <a:latin typeface="Cambria Math"/>
                        </a:rPr>
                        <m:t>𝐈</m:t>
                      </m:r>
                      <m:r>
                        <a:rPr lang="en-US" i="1">
                          <a:latin typeface="Cambria Math"/>
                        </a:rPr>
                        <m:t>⨂</m:t>
                      </m:r>
                      <m:sSub>
                        <m:sSubPr>
                          <m:ctrlPr>
                            <a:rPr lang="en-US" b="1" i="1">
                              <a:latin typeface="Cambria Math" panose="02040503050406030204" pitchFamily="18" charset="0"/>
                            </a:rPr>
                          </m:ctrlPr>
                        </m:sSubPr>
                        <m:e>
                          <m:r>
                            <a:rPr lang="en-US" b="1" i="1">
                              <a:latin typeface="Cambria Math"/>
                            </a:rPr>
                            <m:t>𝐙</m:t>
                          </m:r>
                        </m:e>
                        <m:sub>
                          <m:r>
                            <a:rPr lang="en-US" i="1">
                              <a:latin typeface="Cambria Math"/>
                            </a:rPr>
                            <m:t>𝑖</m:t>
                          </m:r>
                        </m:sub>
                      </m:sSub>
                      <m:sSup>
                        <m:sSupPr>
                          <m:ctrlPr>
                            <a:rPr lang="en-US" b="1" i="1">
                              <a:latin typeface="Cambria Math" panose="02040503050406030204" pitchFamily="18" charset="0"/>
                            </a:rPr>
                          </m:ctrlPr>
                        </m:sSupPr>
                        <m:e>
                          <m:sSub>
                            <m:sSubPr>
                              <m:ctrlPr>
                                <a:rPr lang="en-US" b="1" i="1">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i="1">
                                      <a:latin typeface="Cambria Math"/>
                                    </a:rPr>
                                    <m:t>𝑉𝑎𝑟</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𝐛</m:t>
                                          </m:r>
                                        </m:e>
                                        <m:sub>
                                          <m:r>
                                            <a:rPr lang="en-US" i="1">
                                              <a:latin typeface="Cambria Math"/>
                                            </a:rPr>
                                            <m:t>𝑖</m:t>
                                          </m:r>
                                        </m:sub>
                                      </m:sSub>
                                    </m:e>
                                  </m:d>
                                </m:e>
                              </m:acc>
                              <m:r>
                                <a:rPr lang="en-US" b="1" i="1">
                                  <a:latin typeface="Cambria Math"/>
                                </a:rPr>
                                <m:t>𝐙</m:t>
                              </m:r>
                            </m:e>
                            <m:sub>
                              <m:r>
                                <a:rPr lang="en-US" i="1">
                                  <a:latin typeface="Cambria Math"/>
                                </a:rPr>
                                <m:t>𝑖</m:t>
                              </m:r>
                            </m:sub>
                          </m:sSub>
                        </m:e>
                        <m:sup>
                          <m:r>
                            <a:rPr lang="en-US" b="1" i="1">
                              <a:latin typeface="Cambria Math"/>
                            </a:rPr>
                            <m:t>′</m:t>
                          </m:r>
                        </m:sup>
                      </m:sSup>
                      <m:r>
                        <a:rPr lang="en-US" i="1">
                          <a:latin typeface="Cambria Math"/>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charset="0"/>
                                </a:rPr>
                                <m:t>𝜎</m:t>
                              </m:r>
                            </m:e>
                          </m:acc>
                        </m:e>
                        <m:sub>
                          <m:r>
                            <a:rPr lang="en-US" i="1">
                              <a:latin typeface="Cambria Math" charset="0"/>
                            </a:rPr>
                            <m:t>𝐸</m:t>
                          </m:r>
                        </m:sub>
                        <m:sup>
                          <m:r>
                            <a:rPr lang="en-US">
                              <a:latin typeface="Cambria Math" charset="0"/>
                            </a:rPr>
                            <m:t>2</m:t>
                          </m:r>
                        </m:sup>
                      </m:sSubSup>
                      <m:r>
                        <a:rPr lang="en-US" b="1" i="1">
                          <a:latin typeface="Cambria Math"/>
                        </a:rPr>
                        <m:t>𝐈</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862787" y="6286093"/>
                <a:ext cx="2852213" cy="438069"/>
              </a:xfrm>
              <a:prstGeom prst="rect">
                <a:avLst/>
              </a:prstGeom>
              <a:blipFill rotWithShape="0">
                <a:blip r:embed="rId7"/>
                <a:stretch>
                  <a:fillRect r="-4915"/>
                </a:stretch>
              </a:blipFill>
            </p:spPr>
            <p:txBody>
              <a:bodyPr/>
              <a:lstStyle/>
              <a:p>
                <a:r>
                  <a:rPr lang="en-US">
                    <a:noFill/>
                  </a:rPr>
                  <a:t> </a:t>
                </a:r>
              </a:p>
            </p:txBody>
          </p:sp>
        </mc:Fallback>
      </mc:AlternateContent>
      <p:sp>
        <p:nvSpPr>
          <p:cNvPr id="13"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167150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Motivation</a:t>
            </a:r>
          </a:p>
        </p:txBody>
      </p:sp>
      <p:sp>
        <p:nvSpPr>
          <p:cNvPr id="5" name="Content Placeholder 2"/>
          <p:cNvSpPr>
            <a:spLocks noGrp="1"/>
          </p:cNvSpPr>
          <p:nvPr>
            <p:ph idx="1"/>
          </p:nvPr>
        </p:nvSpPr>
        <p:spPr>
          <a:xfrm>
            <a:off x="457200" y="1066800"/>
            <a:ext cx="8229600" cy="4782364"/>
          </a:xfrm>
        </p:spPr>
        <p:txBody>
          <a:bodyPr>
            <a:normAutofit fontScale="85000" lnSpcReduction="20000"/>
          </a:bodyPr>
          <a:lstStyle/>
          <a:p>
            <a:pPr>
              <a:lnSpc>
                <a:spcPct val="160000"/>
              </a:lnSpc>
            </a:pPr>
            <a:r>
              <a:rPr lang="en-US"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Phenotypes:</a:t>
            </a:r>
          </a:p>
          <a:p>
            <a:pPr lvl="1">
              <a:lnSpc>
                <a:spcPct val="160000"/>
              </a:lnSpc>
              <a:buSzPct val="5000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In many genetic studies, phenotypes are measured at multiple time points for each subject. It is expected that a method that is able to take into account all time points jointly in an association test could improve the power;</a:t>
            </a:r>
          </a:p>
          <a:p>
            <a:pPr lvl="1">
              <a:lnSpc>
                <a:spcPct val="160000"/>
              </a:lnSpc>
              <a:buSzPct val="5000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Family based designs have been widely used. Appropriately handling familial correlation can retain Type I error rate;</a:t>
            </a:r>
          </a:p>
          <a:p>
            <a:endParaRPr lang="en-US"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Genotypes:</a:t>
            </a:r>
          </a:p>
          <a:p>
            <a:pPr lvl="1">
              <a:lnSpc>
                <a:spcPct val="160000"/>
              </a:lnSpc>
              <a:buSzPct val="5000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MAF: Minor Allele Frequency</a:t>
            </a:r>
          </a:p>
          <a:p>
            <a:pPr lvl="1">
              <a:lnSpc>
                <a:spcPct val="160000"/>
              </a:lnSpc>
              <a:buSzPct val="5000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Common variants (MAF≥0.05): single marker test;</a:t>
            </a:r>
          </a:p>
          <a:p>
            <a:pPr lvl="1">
              <a:lnSpc>
                <a:spcPct val="160000"/>
              </a:lnSpc>
              <a:buSzPct val="5000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Rare variants (MAF&lt;0.05): test at gene level (e.g. SKAT).</a:t>
            </a:r>
          </a:p>
        </p:txBody>
      </p:sp>
    </p:spTree>
    <p:extLst>
      <p:ext uri="{BB962C8B-B14F-4D97-AF65-F5344CB8AC3E}">
        <p14:creationId xmlns:p14="http://schemas.microsoft.com/office/powerpoint/2010/main" val="2417746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9" name="Rectangle 8"/>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Generalized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10" name="Rectangle 9"/>
          <p:cNvSpPr/>
          <p:nvPr/>
        </p:nvSpPr>
        <p:spPr>
          <a:xfrm>
            <a:off x="381000" y="1752600"/>
            <a:ext cx="8114686" cy="458074"/>
          </a:xfrm>
          <a:prstGeom prst="rect">
            <a:avLst/>
          </a:prstGeom>
        </p:spPr>
        <p:txBody>
          <a:bodyPr wrap="square">
            <a:spAutoFit/>
          </a:bodyPr>
          <a:lstStyle/>
          <a:p>
            <a:pPr>
              <a:lnSpc>
                <a:spcPct val="150000"/>
              </a:lnSpc>
            </a:pPr>
            <a:r>
              <a:rPr lang="en-US" dirty="0">
                <a:latin typeface="Times New Roman"/>
                <a:cs typeface="Times New Roman"/>
              </a:rPr>
              <a:t>With additional random effects (besides the genetic effects):</a:t>
            </a:r>
          </a:p>
        </p:txBody>
      </p:sp>
      <p:sp>
        <p:nvSpPr>
          <p:cNvPr id="11" name="Rectangle 10"/>
          <p:cNvSpPr/>
          <p:nvPr/>
        </p:nvSpPr>
        <p:spPr>
          <a:xfrm>
            <a:off x="381000" y="2362200"/>
            <a:ext cx="8382000" cy="923330"/>
          </a:xfrm>
          <a:prstGeom prst="rect">
            <a:avLst/>
          </a:prstGeom>
        </p:spPr>
        <p:txBody>
          <a:bodyPr wrap="square">
            <a:spAutoFit/>
          </a:bodyPr>
          <a:lstStyle/>
          <a:p>
            <a:pPr>
              <a:lnSpc>
                <a:spcPct val="150000"/>
              </a:lnSpc>
            </a:pPr>
            <a:r>
              <a:rPr lang="en-US" dirty="0">
                <a:latin typeface="Times New Roman"/>
                <a:cs typeface="Times New Roman"/>
              </a:rPr>
              <a:t>Let there be </a:t>
            </a:r>
            <a:r>
              <a:rPr lang="en-US" i="1" dirty="0">
                <a:latin typeface="Times New Roman"/>
                <a:cs typeface="Times New Roman"/>
              </a:rPr>
              <a:t>n</a:t>
            </a:r>
            <a:r>
              <a:rPr lang="en-US" dirty="0">
                <a:latin typeface="Times New Roman"/>
                <a:cs typeface="Times New Roman"/>
              </a:rPr>
              <a:t> subjects with </a:t>
            </a:r>
            <a:r>
              <a:rPr lang="en-US" i="1" dirty="0">
                <a:latin typeface="Times New Roman"/>
                <a:cs typeface="Times New Roman"/>
              </a:rPr>
              <a:t>q</a:t>
            </a:r>
            <a:r>
              <a:rPr lang="en-US" dirty="0">
                <a:latin typeface="Times New Roman"/>
                <a:cs typeface="Times New Roman"/>
              </a:rPr>
              <a:t> genetic variants. The </a:t>
            </a:r>
            <a:r>
              <a:rPr lang="en-US" i="1" dirty="0">
                <a:latin typeface="Times New Roman"/>
                <a:cs typeface="Times New Roman"/>
              </a:rPr>
              <a:t>n </a:t>
            </a:r>
            <a:r>
              <a:rPr lang="en-US" dirty="0">
                <a:latin typeface="Times New Roman"/>
                <a:cs typeface="Times New Roman"/>
              </a:rPr>
              <a:t>× 1 vector of the </a:t>
            </a:r>
            <a:r>
              <a:rPr lang="en-US" dirty="0">
                <a:solidFill>
                  <a:srgbClr val="FF0000"/>
                </a:solidFill>
                <a:latin typeface="Times New Roman"/>
                <a:cs typeface="Times New Roman"/>
              </a:rPr>
              <a:t>binary</a:t>
            </a:r>
            <a:r>
              <a:rPr lang="en-US" dirty="0">
                <a:latin typeface="Times New Roman"/>
                <a:cs typeface="Times New Roman"/>
              </a:rPr>
              <a:t> trait </a:t>
            </a:r>
            <a:r>
              <a:rPr lang="en-US" b="1" i="1" dirty="0">
                <a:latin typeface="Times New Roman"/>
                <a:cs typeface="Times New Roman"/>
              </a:rPr>
              <a:t>y</a:t>
            </a:r>
            <a:r>
              <a:rPr lang="en-US" b="1" dirty="0">
                <a:latin typeface="Times New Roman"/>
                <a:cs typeface="Times New Roman"/>
              </a:rPr>
              <a:t> </a:t>
            </a:r>
            <a:r>
              <a:rPr lang="en-US" dirty="0">
                <a:latin typeface="Times New Roman"/>
                <a:cs typeface="Times New Roman"/>
              </a:rPr>
              <a:t>follows a linear mixed model: </a:t>
            </a:r>
          </a:p>
        </p:txBody>
      </p:sp>
      <mc:AlternateContent xmlns:mc="http://schemas.openxmlformats.org/markup-compatibility/2006" xmlns:a14="http://schemas.microsoft.com/office/drawing/2010/main">
        <mc:Choice Requires="a14">
          <p:sp>
            <p:nvSpPr>
              <p:cNvPr id="3" name="Rectangle 2"/>
              <p:cNvSpPr/>
              <p:nvPr/>
            </p:nvSpPr>
            <p:spPr>
              <a:xfrm>
                <a:off x="1950032" y="3409084"/>
                <a:ext cx="485280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logit</m:t>
                      </m:r>
                      <m:d>
                        <m:dPr>
                          <m:ctrlPr>
                            <a:rPr lang="en-US" i="1">
                              <a:latin typeface="Cambria Math" panose="02040503050406030204" pitchFamily="18" charset="0"/>
                            </a:rPr>
                          </m:ctrlPr>
                        </m:dPr>
                        <m:e>
                          <m:r>
                            <a:rPr lang="en-US" i="1">
                              <a:latin typeface="Cambria Math" panose="02040503050406030204" pitchFamily="18" charset="0"/>
                            </a:rPr>
                            <m:t>𝑃</m:t>
                          </m:r>
                          <m:d>
                            <m:dPr>
                              <m:ctrlPr>
                                <a:rPr lang="en-US" i="1">
                                  <a:latin typeface="Cambria Math" panose="02040503050406030204" pitchFamily="18" charset="0"/>
                                </a:rPr>
                              </m:ctrlPr>
                            </m:dPr>
                            <m:e>
                              <m:r>
                                <a:rPr lang="en-US" b="1" i="1">
                                  <a:latin typeface="Cambria Math" panose="02040503050406030204" pitchFamily="18" charset="0"/>
                                </a:rPr>
                                <m:t>𝐲</m:t>
                              </m:r>
                              <m:r>
                                <a:rPr lang="en-US" i="1">
                                  <a:latin typeface="Cambria Math" panose="02040503050406030204" pitchFamily="18" charset="0"/>
                                </a:rPr>
                                <m:t>=1</m:t>
                              </m:r>
                            </m:e>
                          </m:d>
                        </m:e>
                      </m:d>
                      <m:r>
                        <a:rPr lang="en-US" i="1">
                          <a:latin typeface="Cambria Math" panose="02040503050406030204" pitchFamily="18" charset="0"/>
                        </a:rPr>
                        <m:t>=</m:t>
                      </m:r>
                      <m:r>
                        <m:rPr>
                          <m:sty m:val="p"/>
                        </m:rPr>
                        <a:rPr lang="en-US">
                          <a:latin typeface="Cambria Math" panose="02040503050406030204" pitchFamily="18" charset="0"/>
                        </a:rPr>
                        <m:t>logit</m:t>
                      </m:r>
                      <m:d>
                        <m:dPr>
                          <m:ctrlPr>
                            <a:rPr lang="en-US" i="1">
                              <a:latin typeface="Cambria Math" panose="02040503050406030204" pitchFamily="18" charset="0"/>
                            </a:rPr>
                          </m:ctrlPr>
                        </m:dPr>
                        <m:e>
                          <m:r>
                            <a:rPr lang="en-US" b="1" i="1">
                              <a:latin typeface="Cambria Math" panose="02040503050406030204" pitchFamily="18" charset="0"/>
                            </a:rPr>
                            <m:t>𝛍</m:t>
                          </m:r>
                        </m:e>
                      </m:d>
                      <m:r>
                        <a:rPr lang="en-US" i="1">
                          <a:latin typeface="Cambria Math" panose="02040503050406030204" pitchFamily="18" charset="0"/>
                        </a:rPr>
                        <m:t>=</m:t>
                      </m:r>
                      <m:r>
                        <a:rPr lang="en-US" i="1">
                          <a:latin typeface="Cambria Math" panose="02040503050406030204" pitchFamily="18" charset="0"/>
                        </a:rPr>
                        <m:t>𝜂</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1" smtClean="0">
                          <a:solidFill>
                            <a:srgbClr val="FF0000"/>
                          </a:solidFill>
                          <a:latin typeface="Cambria Math"/>
                        </a:rPr>
                        <m:t>𝐮</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50032" y="3409084"/>
                <a:ext cx="4852803" cy="404983"/>
              </a:xfrm>
              <a:prstGeom prst="rect">
                <a:avLst/>
              </a:prstGeom>
              <a:blipFill rotWithShape="0">
                <a:blip r:embed="rId3"/>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57200" y="3987613"/>
                <a:ext cx="4572000" cy="369332"/>
              </a:xfrm>
              <a:prstGeom prst="rect">
                <a:avLst/>
              </a:prstGeom>
            </p:spPr>
            <p:txBody>
              <a:bodyPr>
                <a:spAutoFit/>
              </a:bodyPr>
              <a:lstStyle/>
              <a:p>
                <a:r>
                  <a:rPr lang="en-US" dirty="0">
                    <a:latin typeface="Times New Roman" charset="0"/>
                    <a:ea typeface="宋体" charset="-122"/>
                  </a:rPr>
                  <a:t>where </a:t>
                </a:r>
                <a14:m>
                  <m:oMath xmlns:m="http://schemas.openxmlformats.org/officeDocument/2006/math">
                    <m:r>
                      <a:rPr lang="en-US" b="1" i="1">
                        <a:effectLst/>
                        <a:latin typeface="Cambria Math" charset="0"/>
                        <a:ea typeface="宋体" charset="-122"/>
                        <a:cs typeface="Times New Roman" charset="0"/>
                      </a:rPr>
                      <m:t>𝛍</m:t>
                    </m:r>
                  </m:oMath>
                </a14:m>
                <a:r>
                  <a:rPr lang="en-US" dirty="0">
                    <a:effectLst/>
                    <a:latin typeface="Times New Roman" charset="0"/>
                    <a:ea typeface="宋体" charset="-122"/>
                  </a:rPr>
                  <a:t> is the mean of </a:t>
                </a:r>
                <a14:m>
                  <m:oMath xmlns:m="http://schemas.openxmlformats.org/officeDocument/2006/math">
                    <m:r>
                      <a:rPr lang="en-US" b="1" i="1">
                        <a:effectLst/>
                        <a:latin typeface="Cambria Math" charset="0"/>
                        <a:ea typeface="宋体" charset="-122"/>
                        <a:cs typeface="Times New Roman" charset="0"/>
                      </a:rPr>
                      <m:t>𝐲</m:t>
                    </m:r>
                  </m:oMath>
                </a14:m>
                <a:r>
                  <a:rPr lang="en-US" dirty="0">
                    <a:effectLst/>
                    <a:latin typeface="Times New Roman" charset="0"/>
                    <a:ea typeface="宋体" charset="-122"/>
                  </a:rPr>
                  <a:t>.</a:t>
                </a:r>
                <a:r>
                  <a:rPr lang="en-US" dirty="0">
                    <a:effectLst/>
                  </a:rPr>
                  <a:t> </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57200" y="3987613"/>
                <a:ext cx="4572000" cy="369332"/>
              </a:xfrm>
              <a:prstGeom prst="rect">
                <a:avLst/>
              </a:prstGeom>
              <a:blipFill rotWithShape="0">
                <a:blip r:embed="rId4"/>
                <a:stretch>
                  <a:fillRect l="-1067" t="-9836" b="-22951"/>
                </a:stretch>
              </a:blipFill>
            </p:spPr>
            <p:txBody>
              <a:bodyPr/>
              <a:lstStyle/>
              <a:p>
                <a:r>
                  <a:rPr lang="en-US">
                    <a:noFill/>
                  </a:rPr>
                  <a:t> </a:t>
                </a:r>
              </a:p>
            </p:txBody>
          </p:sp>
        </mc:Fallback>
      </mc:AlternateContent>
      <p:sp>
        <p:nvSpPr>
          <p:cNvPr id="12" name="Rectangle 11"/>
          <p:cNvSpPr/>
          <p:nvPr/>
        </p:nvSpPr>
        <p:spPr>
          <a:xfrm>
            <a:off x="457200" y="5334000"/>
            <a:ext cx="8311844" cy="646331"/>
          </a:xfrm>
          <a:prstGeom prst="rect">
            <a:avLst/>
          </a:prstGeom>
        </p:spPr>
        <p:txBody>
          <a:bodyPr wrap="square">
            <a:spAutoFit/>
          </a:bodyPr>
          <a:lstStyle/>
          <a:p>
            <a:r>
              <a:rPr lang="en-US" dirty="0">
                <a:latin typeface="Times New Roman"/>
                <a:cs typeface="Times New Roman"/>
              </a:rPr>
              <a:t>where </a:t>
            </a:r>
            <a:r>
              <a:rPr lang="en-US" b="1" dirty="0">
                <a:latin typeface="Times New Roman"/>
                <a:cs typeface="Times New Roman"/>
              </a:rPr>
              <a:t>W</a:t>
            </a:r>
            <a:r>
              <a:rPr lang="en-US" dirty="0">
                <a:latin typeface="Times New Roman"/>
                <a:cs typeface="Times New Roman"/>
              </a:rPr>
              <a:t> is a predefined </a:t>
            </a:r>
            <a:r>
              <a:rPr lang="en-US" i="1" dirty="0">
                <a:latin typeface="Times New Roman"/>
                <a:cs typeface="Times New Roman"/>
              </a:rPr>
              <a:t>q </a:t>
            </a:r>
            <a:r>
              <a:rPr lang="en-US" dirty="0">
                <a:latin typeface="Times New Roman"/>
                <a:cs typeface="Times New Roman"/>
              </a:rPr>
              <a:t>× </a:t>
            </a:r>
            <a:r>
              <a:rPr lang="en-US" i="1" dirty="0">
                <a:latin typeface="Times New Roman"/>
                <a:cs typeface="Times New Roman"/>
              </a:rPr>
              <a:t>q </a:t>
            </a:r>
            <a:r>
              <a:rPr lang="en-US" dirty="0">
                <a:latin typeface="Times New Roman"/>
                <a:cs typeface="Times New Roman"/>
              </a:rPr>
              <a:t>diagonal weight matrix for each variant, and </a:t>
            </a:r>
            <a:r>
              <a:rPr lang="en-US" b="1" dirty="0">
                <a:latin typeface="Times New Roman"/>
                <a:cs typeface="Times New Roman"/>
              </a:rPr>
              <a:t>K</a:t>
            </a:r>
            <a:r>
              <a:rPr lang="en-US" dirty="0">
                <a:latin typeface="Times New Roman"/>
                <a:cs typeface="Times New Roman"/>
              </a:rPr>
              <a:t> is an </a:t>
            </a:r>
            <a:r>
              <a:rPr lang="en-US" i="1" dirty="0">
                <a:latin typeface="Times New Roman"/>
                <a:cs typeface="Times New Roman"/>
              </a:rPr>
              <a:t>n </a:t>
            </a:r>
            <a:r>
              <a:rPr lang="en-US" dirty="0">
                <a:latin typeface="Times New Roman"/>
                <a:cs typeface="Times New Roman"/>
              </a:rPr>
              <a:t>× </a:t>
            </a:r>
            <a:r>
              <a:rPr lang="en-US" i="1" dirty="0">
                <a:latin typeface="Times New Roman"/>
                <a:cs typeface="Times New Roman"/>
              </a:rPr>
              <a:t>n </a:t>
            </a:r>
            <a:r>
              <a:rPr lang="en-US" dirty="0">
                <a:latin typeface="Times New Roman"/>
                <a:cs typeface="Times New Roman"/>
              </a:rPr>
              <a:t>covariance matrix</a:t>
            </a:r>
            <a:r>
              <a:rPr lang="en-US" dirty="0">
                <a:effectLst/>
                <a:latin typeface="Times New Roman"/>
                <a:cs typeface="Times New Roman"/>
              </a:rPr>
              <a:t> </a:t>
            </a:r>
            <a:r>
              <a:rPr lang="en-US" dirty="0">
                <a:latin typeface="Times New Roman"/>
                <a:cs typeface="Times New Roman"/>
              </a:rPr>
              <a:t> </a:t>
            </a:r>
            <a:r>
              <a:rPr lang="en-US" dirty="0">
                <a:effectLst/>
                <a:latin typeface="Times New Roman"/>
                <a:cs typeface="Times New Roman"/>
              </a:rPr>
              <a:t> </a:t>
            </a:r>
            <a:endParaRPr lang="en-US" dirty="0">
              <a:latin typeface="Times New Roman"/>
              <a:cs typeface="Times New Roman"/>
            </a:endParaRPr>
          </a:p>
        </p:txBody>
      </p:sp>
      <mc:AlternateContent xmlns:mc="http://schemas.openxmlformats.org/markup-compatibility/2006" xmlns:a14="http://schemas.microsoft.com/office/drawing/2010/main">
        <mc:Choice Requires="a14">
          <p:sp>
            <p:nvSpPr>
              <p:cNvPr id="14" name="Rectangle 13"/>
              <p:cNvSpPr/>
              <p:nvPr/>
            </p:nvSpPr>
            <p:spPr>
              <a:xfrm>
                <a:off x="3416143" y="4391669"/>
                <a:ext cx="14470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𝛄</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r>
                            <m:rPr>
                              <m:sty m:val="p"/>
                            </m:rPr>
                            <a:rPr lang="en-US">
                              <a:latin typeface="Cambria Math"/>
                            </a:rPr>
                            <m:t>τ</m:t>
                          </m:r>
                          <m:r>
                            <a:rPr lang="en-US" b="1" i="1">
                              <a:latin typeface="Cambria Math"/>
                            </a:rPr>
                            <m:t>𝐖</m:t>
                          </m:r>
                        </m:e>
                      </m:d>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3416143" y="4391669"/>
                <a:ext cx="1447063" cy="369332"/>
              </a:xfrm>
              <a:prstGeom prst="rect">
                <a:avLst/>
              </a:prstGeom>
              <a:blipFill rotWithShape="0">
                <a:blip r:embed="rId5"/>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440943" y="4888468"/>
                <a:ext cx="12972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charset="0"/>
                        </a:rPr>
                        <m:t>𝐮</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r>
                            <a:rPr lang="en-US" b="1" i="1">
                              <a:latin typeface="Cambria Math"/>
                            </a:rPr>
                            <m:t>𝐊</m:t>
                          </m:r>
                        </m:e>
                      </m:d>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440943" y="4888468"/>
                <a:ext cx="1297215"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05428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5" name="Rectangle 4"/>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Generalized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6" name="Rectangle 5"/>
          <p:cNvSpPr/>
          <p:nvPr/>
        </p:nvSpPr>
        <p:spPr>
          <a:xfrm>
            <a:off x="762000" y="1794678"/>
            <a:ext cx="6705600" cy="369332"/>
          </a:xfrm>
          <a:prstGeom prst="rect">
            <a:avLst/>
          </a:prstGeom>
        </p:spPr>
        <p:txBody>
          <a:bodyPr wrap="square">
            <a:spAutoFit/>
          </a:bodyPr>
          <a:lstStyle/>
          <a:p>
            <a:r>
              <a:rPr lang="en-US">
                <a:latin typeface="Times New Roman" charset="0"/>
                <a:ea typeface="宋体" charset="-122"/>
              </a:rPr>
              <a:t>For a generalized linear mixed model, we use the quasi-likelihood</a:t>
            </a:r>
            <a:r>
              <a:rPr lang="en-US"/>
              <a:t> </a:t>
            </a:r>
          </a:p>
        </p:txBody>
      </p:sp>
      <mc:AlternateContent xmlns:mc="http://schemas.openxmlformats.org/markup-compatibility/2006" xmlns:a14="http://schemas.microsoft.com/office/drawing/2010/main">
        <mc:Choice Requires="a14">
          <p:sp>
            <p:nvSpPr>
              <p:cNvPr id="7" name="Rectangle 6"/>
              <p:cNvSpPr/>
              <p:nvPr/>
            </p:nvSpPr>
            <p:spPr>
              <a:xfrm>
                <a:off x="2241124" y="2164010"/>
                <a:ext cx="4585551"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𝑞𝑙</m:t>
                      </m:r>
                      <m:r>
                        <a:rPr lang="en-US" i="0">
                          <a:latin typeface="Cambria Math" charset="0"/>
                        </a:rPr>
                        <m:t>=−</m:t>
                      </m:r>
                      <m:f>
                        <m:fPr>
                          <m:ctrlPr>
                            <a:rPr lang="en-US" i="1">
                              <a:latin typeface="Cambria Math" panose="02040503050406030204" pitchFamily="18" charset="0"/>
                            </a:rPr>
                          </m:ctrlPr>
                        </m:fPr>
                        <m:num>
                          <m:r>
                            <a:rPr lang="en-US" i="0">
                              <a:latin typeface="Cambria Math" charset="0"/>
                            </a:rPr>
                            <m:t>1</m:t>
                          </m:r>
                        </m:num>
                        <m:den>
                          <m:r>
                            <a:rPr lang="en-US" i="0">
                              <a:latin typeface="Cambria Math" charset="0"/>
                            </a:rPr>
                            <m:t>2</m:t>
                          </m:r>
                        </m:den>
                      </m:f>
                      <m:func>
                        <m:funcPr>
                          <m:ctrlPr>
                            <a:rPr lang="en-US" i="1">
                              <a:latin typeface="Cambria Math" panose="02040503050406030204" pitchFamily="18" charset="0"/>
                            </a:rPr>
                          </m:ctrlPr>
                        </m:funcPr>
                        <m:fName>
                          <m:r>
                            <m:rPr>
                              <m:sty m:val="p"/>
                            </m:rPr>
                            <a:rPr lang="en-US" i="0">
                              <a:latin typeface="Cambria Math" charset="0"/>
                            </a:rPr>
                            <m:t>log</m:t>
                          </m:r>
                        </m:fName>
                        <m:e>
                          <m:d>
                            <m:dPr>
                              <m:begChr m:val="|"/>
                              <m:endChr m:val="|"/>
                              <m:ctrlPr>
                                <a:rPr lang="en-US" i="1">
                                  <a:latin typeface="Cambria Math" panose="02040503050406030204" pitchFamily="18" charset="0"/>
                                </a:rPr>
                              </m:ctrlPr>
                            </m:dPr>
                            <m:e>
                              <m:r>
                                <a:rPr lang="en-US" b="1" i="0">
                                  <a:latin typeface="Cambria Math" charset="0"/>
                                </a:rPr>
                                <m:t>𝚺</m:t>
                              </m:r>
                            </m:e>
                          </m:d>
                        </m:e>
                      </m:func>
                      <m:r>
                        <a:rPr lang="en-US" b="0" i="0">
                          <a:latin typeface="Cambria Math" charset="0"/>
                        </a:rPr>
                        <m:t>−</m:t>
                      </m:r>
                      <m:f>
                        <m:fPr>
                          <m:ctrlPr>
                            <a:rPr lang="en-US" b="0" i="1">
                              <a:latin typeface="Cambria Math" panose="02040503050406030204" pitchFamily="18" charset="0"/>
                            </a:rPr>
                          </m:ctrlPr>
                        </m:fPr>
                        <m:num>
                          <m:r>
                            <a:rPr lang="en-US" b="0" i="0">
                              <a:latin typeface="Cambria Math" charset="0"/>
                            </a:rPr>
                            <m:t>1</m:t>
                          </m:r>
                        </m:num>
                        <m:den>
                          <m:r>
                            <a:rPr lang="en-US" b="0" i="0">
                              <a:latin typeface="Cambria Math" charset="0"/>
                            </a:rPr>
                            <m:t>2</m:t>
                          </m:r>
                        </m:den>
                      </m:f>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1" i="0">
                                      <a:latin typeface="Cambria Math" charset="0"/>
                                    </a:rPr>
                                    <m:t>𝐲</m:t>
                                  </m:r>
                                </m:e>
                                <m:sup>
                                  <m:r>
                                    <a:rPr lang="en-US" b="0" i="0">
                                      <a:latin typeface="Cambria Math" charset="0"/>
                                    </a:rPr>
                                    <m:t>∗</m:t>
                                  </m:r>
                                </m:sup>
                              </m:sSup>
                              <m:r>
                                <a:rPr lang="en-US" b="0" i="0">
                                  <a:latin typeface="Cambria Math" charset="0"/>
                                </a:rPr>
                                <m:t>−</m:t>
                              </m:r>
                              <m:r>
                                <a:rPr lang="en-US" b="1" i="0">
                                  <a:latin typeface="Cambria Math" charset="0"/>
                                </a:rPr>
                                <m:t>𝐗</m:t>
                              </m:r>
                              <m:r>
                                <a:rPr lang="en-US" b="1" i="0">
                                  <a:latin typeface="Cambria Math" charset="0"/>
                                </a:rPr>
                                <m:t>𝛃</m:t>
                              </m:r>
                            </m:e>
                          </m:d>
                        </m:e>
                        <m:sup>
                          <m:r>
                            <a:rPr lang="en-US" b="0" i="0">
                              <a:latin typeface="Cambria Math" charset="0"/>
                            </a:rPr>
                            <m:t>′</m:t>
                          </m:r>
                        </m:sup>
                      </m:sSup>
                      <m:sSup>
                        <m:sSupPr>
                          <m:ctrlPr>
                            <a:rPr lang="en-US" b="0" i="1">
                              <a:latin typeface="Cambria Math" panose="02040503050406030204" pitchFamily="18" charset="0"/>
                            </a:rPr>
                          </m:ctrlPr>
                        </m:sSupPr>
                        <m:e>
                          <m:r>
                            <a:rPr lang="en-US" b="1" i="0">
                              <a:latin typeface="Cambria Math" charset="0"/>
                            </a:rPr>
                            <m:t>𝚺</m:t>
                          </m:r>
                        </m:e>
                        <m:sup>
                          <m:r>
                            <a:rPr lang="en-US" b="0" i="0">
                              <a:latin typeface="Cambria Math" charset="0"/>
                            </a:rPr>
                            <m:t>−1</m:t>
                          </m:r>
                        </m:sup>
                      </m:sSup>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1" i="0">
                                  <a:latin typeface="Cambria Math" charset="0"/>
                                </a:rPr>
                                <m:t>𝐲</m:t>
                              </m:r>
                            </m:e>
                            <m:sup>
                              <m:r>
                                <a:rPr lang="en-US" b="0" i="0">
                                  <a:latin typeface="Cambria Math" charset="0"/>
                                </a:rPr>
                                <m:t>∗</m:t>
                              </m:r>
                            </m:sup>
                          </m:sSup>
                          <m:r>
                            <a:rPr lang="en-US" b="0" i="0">
                              <a:latin typeface="Cambria Math" charset="0"/>
                            </a:rPr>
                            <m:t>−</m:t>
                          </m:r>
                          <m:r>
                            <a:rPr lang="en-US" b="1" i="0">
                              <a:latin typeface="Cambria Math" charset="0"/>
                            </a:rPr>
                            <m:t>𝐗</m:t>
                          </m:r>
                          <m:r>
                            <a:rPr lang="en-US" b="1" i="0">
                              <a:latin typeface="Cambria Math" charset="0"/>
                            </a:rPr>
                            <m:t>𝛃</m:t>
                          </m:r>
                        </m:e>
                      </m:d>
                      <m:r>
                        <a:rPr lang="en-US" b="0" i="0">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241124" y="2164010"/>
                <a:ext cx="4585551" cy="61093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62000" y="2810635"/>
                <a:ext cx="8382000" cy="3546677"/>
              </a:xfrm>
              <a:prstGeom prst="rect">
                <a:avLst/>
              </a:prstGeom>
            </p:spPr>
            <p:txBody>
              <a:bodyPr wrap="square">
                <a:spAutoFit/>
              </a:bodyPr>
              <a:lstStyle/>
              <a:p>
                <a:pPr marL="285750" indent="-285750">
                  <a:spcAft>
                    <a:spcPts val="1000"/>
                  </a:spcAft>
                  <a:buFont typeface="Arial" charset="0"/>
                  <a:buChar char="•"/>
                </a:pPr>
                <a14:m>
                  <m:oMath xmlns:m="http://schemas.openxmlformats.org/officeDocument/2006/math">
                    <m:sSup>
                      <m:sSupPr>
                        <m:ctrlPr>
                          <a:rPr lang="en-US" i="1" smtClean="0">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𝐲</m:t>
                        </m:r>
                      </m:e>
                      <m:sup>
                        <m:r>
                          <a:rPr lang="en-US" i="1">
                            <a:effectLst/>
                            <a:latin typeface="Cambria Math" charset="0"/>
                            <a:ea typeface="宋体" charset="-122"/>
                            <a:cs typeface="Times New Roman" charset="0"/>
                          </a:rPr>
                          <m:t>∗</m:t>
                        </m:r>
                      </m:sup>
                    </m:sSup>
                  </m:oMath>
                </a14:m>
                <a:r>
                  <a:rPr lang="en-US" dirty="0">
                    <a:effectLst/>
                    <a:latin typeface="Times New Roman" charset="0"/>
                    <a:ea typeface="宋体" charset="-122"/>
                  </a:rPr>
                  <a:t> is the working trait vector that is equal to </a:t>
                </a:r>
                <a14:m>
                  <m:oMath xmlns:m="http://schemas.openxmlformats.org/officeDocument/2006/math">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𝐇</m:t>
                        </m:r>
                      </m:e>
                      <m:sup>
                        <m:r>
                          <a:rPr lang="en-US" i="1">
                            <a:effectLst/>
                            <a:latin typeface="Cambria Math" charset="0"/>
                            <a:ea typeface="宋体" charset="-122"/>
                            <a:cs typeface="Times New Roman" charset="0"/>
                          </a:rPr>
                          <m:t>−1</m:t>
                        </m:r>
                      </m:sup>
                    </m:sSup>
                    <m:d>
                      <m:dPr>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𝐲</m:t>
                        </m:r>
                        <m:r>
                          <a:rPr lang="en-US" i="1">
                            <a:effectLst/>
                            <a:latin typeface="Cambria Math" charset="0"/>
                            <a:ea typeface="宋体" charset="-122"/>
                            <a:cs typeface="Times New Roman" charset="0"/>
                          </a:rPr>
                          <m:t>−</m:t>
                        </m:r>
                        <m:r>
                          <a:rPr lang="en-US" b="1" i="1">
                            <a:effectLst/>
                            <a:latin typeface="Cambria Math" charset="0"/>
                            <a:ea typeface="宋体" charset="-122"/>
                            <a:cs typeface="Times New Roman" charset="0"/>
                          </a:rPr>
                          <m:t>𝛍</m:t>
                        </m:r>
                      </m:e>
                    </m:d>
                    <m:r>
                      <a:rPr lang="en-US" i="1">
                        <a:effectLst/>
                        <a:latin typeface="Cambria Math" charset="0"/>
                        <a:ea typeface="宋体" charset="-122"/>
                        <a:cs typeface="Times New Roman" charset="0"/>
                      </a:rPr>
                      <m:t>+</m:t>
                    </m:r>
                    <m:r>
                      <a:rPr lang="en-US" i="1">
                        <a:effectLst/>
                        <a:latin typeface="Cambria Math" charset="0"/>
                        <a:ea typeface="宋体" charset="-122"/>
                        <a:cs typeface="Times New Roman" charset="0"/>
                      </a:rPr>
                      <m:t>𝜂</m:t>
                    </m:r>
                  </m:oMath>
                </a14:m>
                <a:r>
                  <a:rPr lang="en-US" dirty="0">
                    <a:effectLst/>
                    <a:latin typeface="Times New Roman" charset="0"/>
                    <a:ea typeface="宋体" charset="-122"/>
                  </a:rPr>
                  <a:t> </a:t>
                </a:r>
              </a:p>
              <a:p>
                <a:pPr marL="285750" indent="-285750">
                  <a:spcAft>
                    <a:spcPts val="1000"/>
                  </a:spcAft>
                  <a:buFont typeface="Arial" charset="0"/>
                  <a:buChar char="•"/>
                </a:pPr>
                <a14:m>
                  <m:oMath xmlns:m="http://schemas.openxmlformats.org/officeDocument/2006/math">
                    <m:r>
                      <a:rPr lang="en-US" b="1" i="1">
                        <a:effectLst/>
                        <a:latin typeface="Cambria Math" charset="0"/>
                        <a:ea typeface="宋体" charset="-122"/>
                        <a:cs typeface="Times New Roman" charset="0"/>
                      </a:rPr>
                      <m:t>𝚺</m:t>
                    </m:r>
                    <m:r>
                      <a:rPr lang="en-US" i="1">
                        <a:effectLst/>
                        <a:latin typeface="Cambria Math" charset="0"/>
                        <a:ea typeface="宋体" charset="-122"/>
                        <a:cs typeface="Times New Roman" charset="0"/>
                      </a:rPr>
                      <m:t>=</m:t>
                    </m:r>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𝐑</m:t>
                        </m:r>
                      </m:e>
                      <m:sup>
                        <m:r>
                          <a:rPr lang="en-US" i="1">
                            <a:effectLst/>
                            <a:latin typeface="Cambria Math" charset="0"/>
                            <a:ea typeface="宋体" charset="-122"/>
                            <a:cs typeface="Times New Roman" charset="0"/>
                          </a:rPr>
                          <m:t>−1</m:t>
                        </m:r>
                      </m:sup>
                    </m:sSup>
                    <m:r>
                      <a:rPr lang="en-US" i="1">
                        <a:effectLst/>
                        <a:latin typeface="Cambria Math" charset="0"/>
                        <a:ea typeface="宋体" charset="-122"/>
                        <a:cs typeface="Times New Roman" charset="0"/>
                      </a:rPr>
                      <m:t>+</m:t>
                    </m:r>
                    <m:r>
                      <a:rPr lang="en-US" i="1">
                        <a:effectLst/>
                        <a:latin typeface="Cambria Math" charset="0"/>
                        <a:ea typeface="宋体" charset="-122"/>
                        <a:cs typeface="Times New Roman" charset="0"/>
                      </a:rPr>
                      <m:t>𝜏</m:t>
                    </m:r>
                    <m:r>
                      <a:rPr lang="en-US" b="1" i="1">
                        <a:effectLst/>
                        <a:latin typeface="Cambria Math" charset="0"/>
                        <a:ea typeface="宋体" charset="-122"/>
                        <a:cs typeface="Times New Roman" charset="0"/>
                      </a:rPr>
                      <m:t>𝐆𝐖</m:t>
                    </m:r>
                    <m:sSup>
                      <m:sSupPr>
                        <m:ctrlPr>
                          <a:rPr lang="en-US" b="1"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b="1" i="1">
                            <a:effectLst/>
                            <a:latin typeface="Cambria Math" charset="0"/>
                            <a:ea typeface="宋体" charset="-122"/>
                            <a:cs typeface="Times New Roman" charset="0"/>
                          </a:rPr>
                          <m:t>′</m:t>
                        </m:r>
                      </m:sup>
                    </m:sSup>
                    <m:r>
                      <a:rPr lang="en-US" i="1">
                        <a:effectLst/>
                        <a:latin typeface="Cambria Math" charset="0"/>
                        <a:ea typeface="宋体" charset="-122"/>
                        <a:cs typeface="Times New Roman" charset="0"/>
                      </a:rPr>
                      <m:t>+</m:t>
                    </m:r>
                    <m:r>
                      <a:rPr lang="en-US" b="1" i="0" smtClean="0">
                        <a:effectLst/>
                        <a:latin typeface="Cambria Math" charset="0"/>
                        <a:cs typeface="Times New Roman" charset="0"/>
                      </a:rPr>
                      <m:t>𝐊</m:t>
                    </m:r>
                  </m:oMath>
                </a14:m>
                <a:r>
                  <a:rPr lang="en-US" dirty="0">
                    <a:effectLst/>
                    <a:latin typeface="Times New Roman" charset="0"/>
                    <a:ea typeface="宋体" charset="-122"/>
                  </a:rPr>
                  <a:t>, </a:t>
                </a:r>
              </a:p>
              <a:p>
                <a:pPr marL="285750" indent="-285750">
                  <a:buFont typeface="Arial" charset="0"/>
                  <a:buChar char="•"/>
                </a:pPr>
                <a14:m>
                  <m:oMath xmlns:m="http://schemas.openxmlformats.org/officeDocument/2006/math">
                    <m:r>
                      <a:rPr lang="en-US" b="1" i="1">
                        <a:effectLst/>
                        <a:latin typeface="Cambria Math" charset="0"/>
                        <a:ea typeface="宋体" charset="-122"/>
                        <a:cs typeface="Times New Roman" charset="0"/>
                      </a:rPr>
                      <m:t>𝐇</m:t>
                    </m:r>
                  </m:oMath>
                </a14:m>
                <a:r>
                  <a:rPr lang="en-US" dirty="0">
                    <a:effectLst/>
                    <a:latin typeface="Times New Roman" charset="0"/>
                    <a:ea typeface="宋体" charset="-122"/>
                  </a:rPr>
                  <a:t> is a diagonal matrix with diagonal elements equal to</a:t>
                </a:r>
              </a:p>
              <a:p>
                <a:pPr>
                  <a:spcAft>
                    <a:spcPts val="1000"/>
                  </a:spcAft>
                </a:pPr>
                <a:r>
                  <a:rPr lang="en-US" dirty="0">
                    <a:latin typeface="Times New Roman" charset="0"/>
                    <a:ea typeface="宋体" charset="-122"/>
                  </a:rPr>
                  <a:t>     </a:t>
                </a:r>
                <a:r>
                  <a:rPr lang="en-US" dirty="0">
                    <a:effectLst/>
                    <a:latin typeface="Times New Roman" charset="0"/>
                    <a:ea typeface="宋体" charset="-122"/>
                  </a:rPr>
                  <a:t> </a:t>
                </a:r>
                <a14:m>
                  <m:oMath xmlns:m="http://schemas.openxmlformats.org/officeDocument/2006/math">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𝜇</m:t>
                            </m:r>
                          </m:e>
                          <m:sub>
                            <m:r>
                              <a:rPr lang="en-US" i="1">
                                <a:effectLst/>
                                <a:latin typeface="Cambria Math" charset="0"/>
                                <a:ea typeface="宋体" charset="-122"/>
                                <a:cs typeface="Times New Roman" charset="0"/>
                              </a:rPr>
                              <m:t>𝑖</m:t>
                            </m:r>
                          </m:sub>
                        </m:sSub>
                      </m:num>
                      <m:den>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den>
                    </m:f>
                    <m:r>
                      <a:rPr lang="en-US" i="1">
                        <a:effectLst/>
                        <a:latin typeface="Cambria Math" charset="0"/>
                        <a:ea typeface="宋体" charset="-122"/>
                        <a:cs typeface="Times New Roman" charset="0"/>
                      </a:rPr>
                      <m:t>= </m:t>
                    </m:r>
                    <m:f>
                      <m:fPr>
                        <m:type m:val="skw"/>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m:t>
                        </m:r>
                        <m:f>
                          <m:fPr>
                            <m:ctrlPr>
                              <a:rPr lang="en-US" i="1">
                                <a:effectLst/>
                                <a:latin typeface="Cambria Math" panose="02040503050406030204" pitchFamily="18" charset="0"/>
                                <a:cs typeface="Times New Roman" charset="0"/>
                              </a:rPr>
                            </m:ctrlPr>
                          </m:fPr>
                          <m:num>
                            <m:sSup>
                              <m:sSupPr>
                                <m:ctrlPr>
                                  <a:rPr lang="en-US" i="1">
                                    <a:effectLst/>
                                    <a:latin typeface="Cambria Math" panose="02040503050406030204" pitchFamily="18" charset="0"/>
                                    <a:cs typeface="Times New Roman" charset="0"/>
                                  </a:rPr>
                                </m:ctrlPr>
                              </m:sSupPr>
                              <m:e>
                                <m:r>
                                  <a:rPr lang="en-US" i="1">
                                    <a:effectLst/>
                                    <a:latin typeface="Cambria Math" charset="0"/>
                                    <a:ea typeface="宋体" charset="-122"/>
                                    <a:cs typeface="Times New Roman" charset="0"/>
                                  </a:rPr>
                                  <m:t>𝑒</m:t>
                                </m:r>
                              </m:e>
                              <m:sup>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sup>
                            </m:sSup>
                          </m:num>
                          <m:den>
                            <m:r>
                              <a:rPr lang="en-US" i="1">
                                <a:effectLst/>
                                <a:latin typeface="Cambria Math" charset="0"/>
                                <a:ea typeface="宋体" charset="-122"/>
                                <a:cs typeface="Times New Roman" charset="0"/>
                              </a:rPr>
                              <m:t>1+</m:t>
                            </m:r>
                            <m:sSup>
                              <m:sSupPr>
                                <m:ctrlPr>
                                  <a:rPr lang="en-US" i="1">
                                    <a:effectLst/>
                                    <a:latin typeface="Cambria Math" panose="02040503050406030204" pitchFamily="18" charset="0"/>
                                    <a:cs typeface="Times New Roman" charset="0"/>
                                  </a:rPr>
                                </m:ctrlPr>
                              </m:sSupPr>
                              <m:e>
                                <m:r>
                                  <a:rPr lang="en-US" i="1">
                                    <a:effectLst/>
                                    <a:latin typeface="Cambria Math" charset="0"/>
                                    <a:ea typeface="宋体" charset="-122"/>
                                    <a:cs typeface="Times New Roman" charset="0"/>
                                  </a:rPr>
                                  <m:t>𝑒</m:t>
                                </m:r>
                              </m:e>
                              <m:sup>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sup>
                            </m:sSup>
                          </m:den>
                        </m:f>
                      </m:num>
                      <m:den>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den>
                    </m:f>
                    <m:r>
                      <a:rPr lang="en-US" i="1">
                        <a:effectLst/>
                        <a:latin typeface="Cambria Math" charset="0"/>
                        <a:ea typeface="宋体" charset="-122"/>
                        <a:cs typeface="Times New Roman" charset="0"/>
                      </a:rPr>
                      <m:t>=</m:t>
                    </m:r>
                    <m:f>
                      <m:fPr>
                        <m:ctrlPr>
                          <a:rPr lang="en-US" i="1">
                            <a:effectLst/>
                            <a:latin typeface="Cambria Math" panose="02040503050406030204" pitchFamily="18" charset="0"/>
                            <a:cs typeface="Times New Roman" charset="0"/>
                          </a:rPr>
                        </m:ctrlPr>
                      </m:fPr>
                      <m:num>
                        <m:sSup>
                          <m:sSupPr>
                            <m:ctrlPr>
                              <a:rPr lang="en-US" i="1">
                                <a:effectLst/>
                                <a:latin typeface="Cambria Math" panose="02040503050406030204" pitchFamily="18" charset="0"/>
                                <a:cs typeface="Times New Roman" charset="0"/>
                              </a:rPr>
                            </m:ctrlPr>
                          </m:sSupPr>
                          <m:e>
                            <m:r>
                              <a:rPr lang="en-US" i="1">
                                <a:effectLst/>
                                <a:latin typeface="Cambria Math" charset="0"/>
                                <a:ea typeface="宋体" charset="-122"/>
                                <a:cs typeface="Times New Roman" charset="0"/>
                              </a:rPr>
                              <m:t>𝑒</m:t>
                            </m:r>
                          </m:e>
                          <m:sup>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sup>
                        </m:sSup>
                      </m:num>
                      <m:den>
                        <m:r>
                          <a:rPr lang="en-US" i="1">
                            <a:effectLst/>
                            <a:latin typeface="Cambria Math" charset="0"/>
                            <a:ea typeface="宋体" charset="-122"/>
                            <a:cs typeface="Times New Roman" charset="0"/>
                          </a:rPr>
                          <m:t>1+</m:t>
                        </m:r>
                        <m:sSup>
                          <m:sSupPr>
                            <m:ctrlPr>
                              <a:rPr lang="en-US" i="1">
                                <a:effectLst/>
                                <a:latin typeface="Cambria Math" panose="02040503050406030204" pitchFamily="18" charset="0"/>
                                <a:cs typeface="Times New Roman" charset="0"/>
                              </a:rPr>
                            </m:ctrlPr>
                          </m:sSupPr>
                          <m:e>
                            <m:r>
                              <a:rPr lang="en-US" i="1">
                                <a:effectLst/>
                                <a:latin typeface="Cambria Math" charset="0"/>
                                <a:ea typeface="宋体" charset="-122"/>
                                <a:cs typeface="Times New Roman" charset="0"/>
                              </a:rPr>
                              <m:t>𝑒</m:t>
                            </m:r>
                          </m:e>
                          <m:sup>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sup>
                        </m:sSup>
                      </m:den>
                    </m:f>
                    <m:d>
                      <m:dPr>
                        <m:ctrlPr>
                          <a:rPr lang="en-US" i="1">
                            <a:effectLst/>
                            <a:latin typeface="Cambria Math" panose="02040503050406030204" pitchFamily="18" charset="0"/>
                            <a:cs typeface="Times New Roman" charset="0"/>
                          </a:rPr>
                        </m:ctrlPr>
                      </m:dPr>
                      <m:e>
                        <m:r>
                          <a:rPr lang="en-US" i="1">
                            <a:effectLst/>
                            <a:latin typeface="Cambria Math" charset="0"/>
                            <a:ea typeface="宋体" charset="-122"/>
                            <a:cs typeface="Times New Roman" charset="0"/>
                          </a:rPr>
                          <m:t>1−</m:t>
                        </m:r>
                        <m:f>
                          <m:fPr>
                            <m:ctrlPr>
                              <a:rPr lang="en-US" i="1">
                                <a:effectLst/>
                                <a:latin typeface="Cambria Math" panose="02040503050406030204" pitchFamily="18" charset="0"/>
                                <a:cs typeface="Times New Roman" charset="0"/>
                              </a:rPr>
                            </m:ctrlPr>
                          </m:fPr>
                          <m:num>
                            <m:sSup>
                              <m:sSupPr>
                                <m:ctrlPr>
                                  <a:rPr lang="en-US" i="1">
                                    <a:effectLst/>
                                    <a:latin typeface="Cambria Math" panose="02040503050406030204" pitchFamily="18" charset="0"/>
                                    <a:cs typeface="Times New Roman" charset="0"/>
                                  </a:rPr>
                                </m:ctrlPr>
                              </m:sSupPr>
                              <m:e>
                                <m:r>
                                  <a:rPr lang="en-US" i="1">
                                    <a:effectLst/>
                                    <a:latin typeface="Cambria Math" charset="0"/>
                                    <a:ea typeface="宋体" charset="-122"/>
                                    <a:cs typeface="Times New Roman" charset="0"/>
                                  </a:rPr>
                                  <m:t>𝑒</m:t>
                                </m:r>
                              </m:e>
                              <m:sup>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sup>
                            </m:sSup>
                          </m:num>
                          <m:den>
                            <m:r>
                              <a:rPr lang="en-US" i="1">
                                <a:effectLst/>
                                <a:latin typeface="Cambria Math" charset="0"/>
                                <a:ea typeface="宋体" charset="-122"/>
                                <a:cs typeface="Times New Roman" charset="0"/>
                              </a:rPr>
                              <m:t>1+</m:t>
                            </m:r>
                            <m:sSup>
                              <m:sSupPr>
                                <m:ctrlPr>
                                  <a:rPr lang="en-US" i="1">
                                    <a:effectLst/>
                                    <a:latin typeface="Cambria Math" panose="02040503050406030204" pitchFamily="18" charset="0"/>
                                    <a:cs typeface="Times New Roman" charset="0"/>
                                  </a:rPr>
                                </m:ctrlPr>
                              </m:sSupPr>
                              <m:e>
                                <m:r>
                                  <a:rPr lang="en-US" i="1">
                                    <a:effectLst/>
                                    <a:latin typeface="Cambria Math" charset="0"/>
                                    <a:ea typeface="宋体" charset="-122"/>
                                    <a:cs typeface="Times New Roman" charset="0"/>
                                  </a:rPr>
                                  <m:t>𝑒</m:t>
                                </m:r>
                              </m:e>
                              <m:sup>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sup>
                            </m:sSup>
                          </m:den>
                        </m:f>
                      </m:e>
                    </m:d>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𝜇</m:t>
                        </m:r>
                      </m:e>
                      <m:sub>
                        <m:r>
                          <a:rPr lang="en-US" i="1">
                            <a:effectLst/>
                            <a:latin typeface="Cambria Math" charset="0"/>
                            <a:ea typeface="宋体" charset="-122"/>
                            <a:cs typeface="Times New Roman" charset="0"/>
                          </a:rPr>
                          <m:t>𝑖</m:t>
                        </m:r>
                      </m:sub>
                    </m:sSub>
                    <m:d>
                      <m:dPr>
                        <m:ctrlPr>
                          <a:rPr lang="en-US" i="1">
                            <a:effectLst/>
                            <a:latin typeface="Cambria Math" panose="02040503050406030204" pitchFamily="18" charset="0"/>
                            <a:cs typeface="Times New Roman" charset="0"/>
                          </a:rPr>
                        </m:ctrlPr>
                      </m:dPr>
                      <m:e>
                        <m:r>
                          <a:rPr lang="en-US" i="1">
                            <a:effectLst/>
                            <a:latin typeface="Cambria Math" charset="0"/>
                            <a:ea typeface="宋体" charset="-122"/>
                            <a:cs typeface="Times New Roman" charset="0"/>
                          </a:rPr>
                          <m:t>1−</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𝜇</m:t>
                            </m:r>
                          </m:e>
                          <m:sub>
                            <m:r>
                              <a:rPr lang="en-US" i="1">
                                <a:effectLst/>
                                <a:latin typeface="Cambria Math" charset="0"/>
                                <a:ea typeface="宋体" charset="-122"/>
                                <a:cs typeface="Times New Roman" charset="0"/>
                              </a:rPr>
                              <m:t>𝑖</m:t>
                            </m:r>
                          </m:sub>
                        </m:sSub>
                      </m:e>
                    </m:d>
                  </m:oMath>
                </a14:m>
                <a:r>
                  <a:rPr lang="en-US" dirty="0">
                    <a:effectLst/>
                    <a:latin typeface="Times New Roman" charset="0"/>
                    <a:ea typeface="宋体" charset="-122"/>
                  </a:rPr>
                  <a:t>, </a:t>
                </a:r>
              </a:p>
              <a:p>
                <a:pPr marL="285750" indent="-285750">
                  <a:spcAft>
                    <a:spcPts val="1000"/>
                  </a:spcAft>
                  <a:buFont typeface="Arial" charset="0"/>
                  <a:buChar char="•"/>
                </a:pPr>
                <a14:m>
                  <m:oMath xmlns:m="http://schemas.openxmlformats.org/officeDocument/2006/math">
                    <m:r>
                      <a:rPr lang="en-US" b="1" i="1">
                        <a:effectLst/>
                        <a:latin typeface="Cambria Math" charset="0"/>
                        <a:ea typeface="宋体" charset="-122"/>
                        <a:cs typeface="Times New Roman" charset="0"/>
                      </a:rPr>
                      <m:t>𝐑</m:t>
                    </m:r>
                  </m:oMath>
                </a14:m>
                <a:r>
                  <a:rPr lang="en-US" dirty="0">
                    <a:effectLst/>
                    <a:latin typeface="Times New Roman" charset="0"/>
                    <a:ea typeface="宋体" charset="-122"/>
                  </a:rPr>
                  <a:t> is also a diagonal matrix with diagonal elements equal to </a:t>
                </a:r>
                <a14:m>
                  <m:oMath xmlns:m="http://schemas.openxmlformats.org/officeDocument/2006/math">
                    <m:sSup>
                      <m:sSupPr>
                        <m:ctrlPr>
                          <a:rPr lang="en-US" i="1">
                            <a:effectLst/>
                            <a:latin typeface="Cambria Math" panose="02040503050406030204" pitchFamily="18" charset="0"/>
                            <a:cs typeface="Times New Roman" charset="0"/>
                          </a:rPr>
                        </m:ctrlPr>
                      </m:sSupPr>
                      <m:e>
                        <m:d>
                          <m:dPr>
                            <m:begChr m:val="{"/>
                            <m:endChr m:val="}"/>
                            <m:ctrlPr>
                              <a:rPr lang="en-US" i="1">
                                <a:effectLst/>
                                <a:latin typeface="Cambria Math" panose="02040503050406030204" pitchFamily="18" charset="0"/>
                                <a:cs typeface="Times New Roman" charset="0"/>
                              </a:rPr>
                            </m:ctrlPr>
                          </m:dPr>
                          <m:e>
                            <m:r>
                              <m:rPr>
                                <m:sty m:val="p"/>
                              </m:rPr>
                              <a:rPr lang="en-US">
                                <a:effectLst/>
                                <a:latin typeface="Cambria Math" charset="0"/>
                                <a:ea typeface="宋体" charset="-122"/>
                                <a:cs typeface="Times New Roman" charset="0"/>
                              </a:rPr>
                              <m:t>var</m:t>
                            </m:r>
                            <m:d>
                              <m:dPr>
                                <m:ctrlPr>
                                  <a:rPr lang="en-US" i="1">
                                    <a:effectLst/>
                                    <a:latin typeface="Cambria Math" panose="02040503050406030204" pitchFamily="18" charset="0"/>
                                    <a:cs typeface="Times New Roman" charset="0"/>
                                  </a:rPr>
                                </m:ctrlPr>
                              </m:dPr>
                              <m:e>
                                <m:sSub>
                                  <m:sSubPr>
                                    <m:ctrlPr>
                                      <a:rPr lang="en-US" i="1">
                                        <a:effectLst/>
                                        <a:latin typeface="Cambria Math" panose="02040503050406030204" pitchFamily="18" charset="0"/>
                                        <a:cs typeface="Times New Roman" charset="0"/>
                                      </a:rPr>
                                    </m:ctrlPr>
                                  </m:sSubPr>
                                  <m:e>
                                    <m:r>
                                      <m:rPr>
                                        <m:sty m:val="p"/>
                                      </m:rPr>
                                      <a:rPr lang="en-US">
                                        <a:effectLst/>
                                        <a:latin typeface="Cambria Math" charset="0"/>
                                        <a:ea typeface="宋体" charset="-122"/>
                                        <a:cs typeface="Times New Roman" charset="0"/>
                                      </a:rPr>
                                      <m:t>y</m:t>
                                    </m:r>
                                  </m:e>
                                  <m:sub>
                                    <m:r>
                                      <a:rPr lang="en-US" i="1">
                                        <a:effectLst/>
                                        <a:latin typeface="Cambria Math" charset="0"/>
                                        <a:ea typeface="宋体" charset="-122"/>
                                        <a:cs typeface="Times New Roman" charset="0"/>
                                      </a:rPr>
                                      <m:t>𝑖</m:t>
                                    </m:r>
                                  </m:sub>
                                </m:sSub>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𝛾</m:t>
                                    </m:r>
                                  </m:e>
                                  <m:sub>
                                    <m:r>
                                      <a:rPr lang="en-US" i="1">
                                        <a:effectLst/>
                                        <a:latin typeface="Cambria Math" charset="0"/>
                                        <a:ea typeface="宋体" charset="-122"/>
                                        <a:cs typeface="Times New Roman" charset="0"/>
                                      </a:rPr>
                                      <m:t>𝑖</m:t>
                                    </m:r>
                                  </m:sub>
                                </m:sSub>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𝛿</m:t>
                                    </m:r>
                                  </m:e>
                                  <m:sub>
                                    <m:r>
                                      <a:rPr lang="en-US" i="1">
                                        <a:effectLst/>
                                        <a:latin typeface="Cambria Math" charset="0"/>
                                        <a:ea typeface="宋体" charset="-122"/>
                                        <a:cs typeface="Times New Roman" charset="0"/>
                                      </a:rPr>
                                      <m:t>𝑖</m:t>
                                    </m:r>
                                  </m:sub>
                                </m:sSub>
                              </m:e>
                            </m:d>
                            <m:sSup>
                              <m:sSupPr>
                                <m:ctrlPr>
                                  <a:rPr lang="en-US" i="1">
                                    <a:effectLst/>
                                    <a:latin typeface="Cambria Math" panose="02040503050406030204" pitchFamily="18" charset="0"/>
                                    <a:cs typeface="Times New Roman" charset="0"/>
                                  </a:rPr>
                                </m:ctrlPr>
                              </m:sSupPr>
                              <m:e>
                                <m:r>
                                  <a:rPr lang="en-US" i="1">
                                    <a:effectLst/>
                                    <a:latin typeface="Cambria Math" charset="0"/>
                                    <a:ea typeface="宋体" charset="-122"/>
                                    <a:cs typeface="Times New Roman" charset="0"/>
                                  </a:rPr>
                                  <m:t>/</m:t>
                                </m:r>
                                <m:d>
                                  <m:dPr>
                                    <m:ctrlPr>
                                      <a:rPr lang="en-US" i="1">
                                        <a:effectLst/>
                                        <a:latin typeface="Cambria Math" panose="02040503050406030204" pitchFamily="18" charset="0"/>
                                        <a:cs typeface="Times New Roman" charset="0"/>
                                      </a:rPr>
                                    </m:ctrlPr>
                                  </m:dPr>
                                  <m:e>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𝜇</m:t>
                                            </m:r>
                                          </m:e>
                                          <m:sub>
                                            <m:r>
                                              <a:rPr lang="en-US" i="1">
                                                <a:effectLst/>
                                                <a:latin typeface="Cambria Math" charset="0"/>
                                                <a:ea typeface="宋体" charset="-122"/>
                                                <a:cs typeface="Times New Roman" charset="0"/>
                                              </a:rPr>
                                              <m:t>𝑖</m:t>
                                            </m:r>
                                          </m:sub>
                                        </m:sSub>
                                      </m:num>
                                      <m:den>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𝜂</m:t>
                                            </m:r>
                                          </m:e>
                                          <m:sub>
                                            <m:r>
                                              <a:rPr lang="en-US" i="1">
                                                <a:effectLst/>
                                                <a:latin typeface="Cambria Math" charset="0"/>
                                                <a:ea typeface="宋体" charset="-122"/>
                                                <a:cs typeface="Times New Roman" charset="0"/>
                                              </a:rPr>
                                              <m:t>𝑖</m:t>
                                            </m:r>
                                          </m:sub>
                                        </m:sSub>
                                      </m:den>
                                    </m:f>
                                  </m:e>
                                </m:d>
                              </m:e>
                              <m:sup>
                                <m:r>
                                  <a:rPr lang="en-US" i="1">
                                    <a:effectLst/>
                                    <a:latin typeface="Cambria Math" charset="0"/>
                                    <a:ea typeface="宋体" charset="-122"/>
                                    <a:cs typeface="Times New Roman" charset="0"/>
                                  </a:rPr>
                                  <m:t>2</m:t>
                                </m:r>
                              </m:sup>
                            </m:sSup>
                          </m:e>
                        </m:d>
                      </m:e>
                      <m:sup>
                        <m:r>
                          <a:rPr lang="en-US" i="1">
                            <a:effectLst/>
                            <a:latin typeface="Cambria Math" charset="0"/>
                            <a:ea typeface="宋体" charset="-122"/>
                            <a:cs typeface="Times New Roman" charset="0"/>
                          </a:rPr>
                          <m:t>−1</m:t>
                        </m:r>
                      </m:sup>
                    </m:sSup>
                    <m:r>
                      <a:rPr lang="en-US" i="1">
                        <a:effectLst/>
                        <a:latin typeface="Cambria Math" charset="0"/>
                        <a:ea typeface="宋体" charset="-122"/>
                        <a:cs typeface="Times New Roman" charset="0"/>
                      </a:rPr>
                      <m:t>=</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𝜇</m:t>
                        </m:r>
                      </m:e>
                      <m:sub>
                        <m:r>
                          <a:rPr lang="en-US" i="1">
                            <a:effectLst/>
                            <a:latin typeface="Cambria Math" charset="0"/>
                            <a:ea typeface="宋体" charset="-122"/>
                            <a:cs typeface="Times New Roman" charset="0"/>
                          </a:rPr>
                          <m:t>𝑖</m:t>
                        </m:r>
                      </m:sub>
                    </m:sSub>
                    <m:d>
                      <m:dPr>
                        <m:ctrlPr>
                          <a:rPr lang="en-US" i="1">
                            <a:effectLst/>
                            <a:latin typeface="Cambria Math" panose="02040503050406030204" pitchFamily="18" charset="0"/>
                            <a:cs typeface="Times New Roman" charset="0"/>
                          </a:rPr>
                        </m:ctrlPr>
                      </m:dPr>
                      <m:e>
                        <m:r>
                          <a:rPr lang="en-US" i="1">
                            <a:effectLst/>
                            <a:latin typeface="Cambria Math" charset="0"/>
                            <a:ea typeface="宋体" charset="-122"/>
                            <a:cs typeface="Times New Roman" charset="0"/>
                          </a:rPr>
                          <m:t>1−</m:t>
                        </m:r>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𝜇</m:t>
                            </m:r>
                          </m:e>
                          <m:sub>
                            <m:r>
                              <a:rPr lang="en-US" i="1">
                                <a:effectLst/>
                                <a:latin typeface="Cambria Math" charset="0"/>
                                <a:ea typeface="宋体" charset="-122"/>
                                <a:cs typeface="Times New Roman" charset="0"/>
                              </a:rPr>
                              <m:t>𝑖</m:t>
                            </m:r>
                          </m:sub>
                        </m:sSub>
                      </m:e>
                    </m:d>
                  </m:oMath>
                </a14:m>
                <a:r>
                  <a:rPr lang="en-US" dirty="0">
                    <a:effectLst/>
                    <a:latin typeface="Times New Roman" charset="0"/>
                    <a:ea typeface="宋体" charset="-122"/>
                  </a:rPr>
                  <a:t>. </a:t>
                </a:r>
              </a:p>
              <a:p>
                <a:pPr marL="285750" indent="-285750">
                  <a:spcAft>
                    <a:spcPts val="1000"/>
                  </a:spcAft>
                  <a:buFont typeface="Arial" charset="0"/>
                  <a:buChar char="•"/>
                </a:pPr>
                <a:r>
                  <a:rPr lang="en-US" dirty="0">
                    <a:effectLst/>
                    <a:latin typeface="Times New Roman" charset="0"/>
                    <a:ea typeface="宋体" charset="-122"/>
                  </a:rPr>
                  <a:t>The first term </a:t>
                </a:r>
                <a14:m>
                  <m:oMath xmlns:m="http://schemas.openxmlformats.org/officeDocument/2006/math">
                    <m:r>
                      <a:rPr lang="en-US" i="1">
                        <a:effectLst/>
                        <a:latin typeface="Cambria Math" charset="0"/>
                        <a:ea typeface="宋体" charset="-122"/>
                        <a:cs typeface="Times New Roman" charset="0"/>
                      </a:rPr>
                      <m:t>−</m:t>
                    </m:r>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func>
                      <m:funcPr>
                        <m:ctrlPr>
                          <a:rPr lang="en-US" i="1">
                            <a:effectLst/>
                            <a:latin typeface="Cambria Math" panose="02040503050406030204" pitchFamily="18" charset="0"/>
                            <a:cs typeface="Times New Roman" charset="0"/>
                          </a:rPr>
                        </m:ctrlPr>
                      </m:funcPr>
                      <m:fName>
                        <m:r>
                          <m:rPr>
                            <m:sty m:val="p"/>
                          </m:rPr>
                          <a:rPr lang="en-US">
                            <a:effectLst/>
                            <a:latin typeface="Cambria Math" charset="0"/>
                            <a:ea typeface="宋体" charset="-122"/>
                            <a:cs typeface="Times New Roman" charset="0"/>
                          </a:rPr>
                          <m:t>log</m:t>
                        </m:r>
                      </m:fName>
                      <m:e>
                        <m:d>
                          <m:dPr>
                            <m:begChr m:val="|"/>
                            <m:endChr m:val="|"/>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𝚺</m:t>
                            </m:r>
                          </m:e>
                        </m:d>
                      </m:e>
                    </m:func>
                  </m:oMath>
                </a14:m>
                <a:r>
                  <a:rPr lang="en-US" dirty="0">
                    <a:effectLst/>
                    <a:latin typeface="Times New Roman" charset="0"/>
                    <a:ea typeface="宋体" charset="-122"/>
                  </a:rPr>
                  <a:t> is fixed and independent of phenotype </a:t>
                </a:r>
                <a14:m>
                  <m:oMath xmlns:m="http://schemas.openxmlformats.org/officeDocument/2006/math">
                    <m:r>
                      <a:rPr lang="en-US" b="1" i="1">
                        <a:effectLst/>
                        <a:latin typeface="Cambria Math" charset="0"/>
                        <a:ea typeface="宋体" charset="-122"/>
                        <a:cs typeface="Times New Roman" charset="0"/>
                      </a:rPr>
                      <m:t>𝐲</m:t>
                    </m:r>
                  </m:oMath>
                </a14:m>
                <a:r>
                  <a:rPr lang="en-US" dirty="0">
                    <a:effectLst/>
                    <a:latin typeface="Times New Roman" charset="0"/>
                    <a:ea typeface="宋体" charset="-122"/>
                  </a:rPr>
                  <a:t> when replacing </a:t>
                </a:r>
                <a14:m>
                  <m:oMath xmlns:m="http://schemas.openxmlformats.org/officeDocument/2006/math">
                    <m:r>
                      <a:rPr lang="en-US" b="1" i="1">
                        <a:effectLst/>
                        <a:latin typeface="Cambria Math" charset="0"/>
                        <a:ea typeface="宋体" charset="-122"/>
                        <a:cs typeface="Times New Roman" charset="0"/>
                      </a:rPr>
                      <m:t>𝚺</m:t>
                    </m:r>
                  </m:oMath>
                </a14:m>
                <a:r>
                  <a:rPr lang="en-US" dirty="0">
                    <a:effectLst/>
                    <a:latin typeface="Times New Roman" charset="0"/>
                    <a:ea typeface="宋体" charset="-122"/>
                  </a:rPr>
                  <a:t> with its estimator.</a:t>
                </a:r>
                <a:r>
                  <a:rPr lang="en-US" dirty="0">
                    <a:effectLst/>
                  </a:rPr>
                  <a:t> </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62000" y="2810635"/>
                <a:ext cx="8382000" cy="3546677"/>
              </a:xfrm>
              <a:prstGeom prst="rect">
                <a:avLst/>
              </a:prstGeom>
              <a:blipFill rotWithShape="0">
                <a:blip r:embed="rId3"/>
                <a:stretch>
                  <a:fillRect l="-436" t="-859" b="-1546"/>
                </a:stretch>
              </a:blipFill>
            </p:spPr>
            <p:txBody>
              <a:bodyPr/>
              <a:lstStyle/>
              <a:p>
                <a:r>
                  <a:rPr lang="en-US">
                    <a:noFill/>
                  </a:rPr>
                  <a:t> </a:t>
                </a:r>
              </a:p>
            </p:txBody>
          </p:sp>
        </mc:Fallback>
      </mc:AlternateContent>
    </p:spTree>
    <p:extLst>
      <p:ext uri="{BB962C8B-B14F-4D97-AF65-F5344CB8AC3E}">
        <p14:creationId xmlns:p14="http://schemas.microsoft.com/office/powerpoint/2010/main" val="431282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5" name="Rectangle 4"/>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Generalized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2" name="Rectangle 1"/>
          <p:cNvSpPr/>
          <p:nvPr/>
        </p:nvSpPr>
        <p:spPr>
          <a:xfrm>
            <a:off x="685800" y="1752600"/>
            <a:ext cx="2438616" cy="369332"/>
          </a:xfrm>
          <a:prstGeom prst="rect">
            <a:avLst/>
          </a:prstGeom>
        </p:spPr>
        <p:txBody>
          <a:bodyPr wrap="none">
            <a:spAutoFit/>
          </a:bodyPr>
          <a:lstStyle/>
          <a:p>
            <a:r>
              <a:rPr lang="en-US">
                <a:latin typeface="Times New Roman" charset="0"/>
                <a:ea typeface="宋体" charset="-122"/>
              </a:rPr>
              <a:t>Take the first derivative</a:t>
            </a:r>
            <a:r>
              <a:rPr lang="en-US"/>
              <a:t> </a:t>
            </a:r>
          </a:p>
        </p:txBody>
      </p:sp>
      <mc:AlternateContent xmlns:mc="http://schemas.openxmlformats.org/markup-compatibility/2006" xmlns:a14="http://schemas.microsoft.com/office/drawing/2010/main">
        <mc:Choice Requires="a14">
          <p:sp>
            <p:nvSpPr>
              <p:cNvPr id="3" name="Rectangle 2"/>
              <p:cNvSpPr/>
              <p:nvPr/>
            </p:nvSpPr>
            <p:spPr>
              <a:xfrm>
                <a:off x="696410" y="2286757"/>
                <a:ext cx="6934200" cy="6183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charset="0"/>
                            </a:rPr>
                            <m:t>𝑑𝑞𝑙</m:t>
                          </m:r>
                        </m:num>
                        <m:den>
                          <m:r>
                            <a:rPr lang="en-US" i="1">
                              <a:latin typeface="Cambria Math" charset="0"/>
                            </a:rPr>
                            <m:t>𝑑</m:t>
                          </m:r>
                          <m:r>
                            <a:rPr lang="en-US" i="1">
                              <a:latin typeface="Cambria Math" charset="0"/>
                            </a:rPr>
                            <m:t>𝜏</m:t>
                          </m:r>
                        </m:den>
                      </m:f>
                      <m:r>
                        <a:rPr lang="en-US" i="0">
                          <a:latin typeface="Cambria Math" charset="0"/>
                        </a:rPr>
                        <m:t>=−</m:t>
                      </m:r>
                      <m:f>
                        <m:fPr>
                          <m:ctrlPr>
                            <a:rPr lang="en-US" i="1">
                              <a:latin typeface="Cambria Math" panose="02040503050406030204" pitchFamily="18" charset="0"/>
                            </a:rPr>
                          </m:ctrlPr>
                        </m:fPr>
                        <m:num>
                          <m:r>
                            <a:rPr lang="en-US" i="0">
                              <a:latin typeface="Cambria Math" charset="0"/>
                            </a:rPr>
                            <m:t>1</m:t>
                          </m:r>
                        </m:num>
                        <m:den>
                          <m:r>
                            <a:rPr lang="en-US" i="0">
                              <a:latin typeface="Cambria Math" charset="0"/>
                            </a:rPr>
                            <m:t>2</m:t>
                          </m:r>
                        </m:den>
                      </m:f>
                      <m:r>
                        <m:rPr>
                          <m:sty m:val="p"/>
                        </m:rPr>
                        <a:rPr lang="en-US" i="0">
                          <a:latin typeface="Cambria Math" charset="0"/>
                        </a:rPr>
                        <m:t>tr</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0">
                                  <a:latin typeface="Cambria Math" charset="0"/>
                                </a:rPr>
                                <m:t>𝚺</m:t>
                              </m:r>
                            </m:e>
                            <m:sup>
                              <m:r>
                                <a:rPr lang="en-US" b="0" i="0">
                                  <a:latin typeface="Cambria Math" charset="0"/>
                                </a:rPr>
                                <m:t>−1</m:t>
                              </m:r>
                            </m:sup>
                          </m:sSup>
                          <m:r>
                            <a:rPr lang="en-US" b="1" i="0">
                              <a:latin typeface="Cambria Math" charset="0"/>
                            </a:rPr>
                            <m:t>𝐆𝐖</m:t>
                          </m:r>
                          <m:sSup>
                            <m:sSupPr>
                              <m:ctrlPr>
                                <a:rPr lang="en-US" b="1" i="1">
                                  <a:latin typeface="Cambria Math" panose="02040503050406030204" pitchFamily="18" charset="0"/>
                                </a:rPr>
                              </m:ctrlPr>
                            </m:sSupPr>
                            <m:e>
                              <m:r>
                                <a:rPr lang="en-US" b="1" i="0">
                                  <a:latin typeface="Cambria Math" charset="0"/>
                                </a:rPr>
                                <m:t>𝐆</m:t>
                              </m:r>
                            </m:e>
                            <m:sup>
                              <m:r>
                                <a:rPr lang="en-US" b="0" i="0">
                                  <a:latin typeface="Cambria Math" charset="0"/>
                                </a:rPr>
                                <m:t>′</m:t>
                              </m:r>
                            </m:sup>
                          </m:sSup>
                        </m:e>
                      </m:d>
                      <m:r>
                        <a:rPr lang="en-US" b="0" i="0">
                          <a:latin typeface="Cambria Math" charset="0"/>
                        </a:rPr>
                        <m:t>+</m:t>
                      </m:r>
                      <m:f>
                        <m:fPr>
                          <m:ctrlPr>
                            <a:rPr lang="en-US" b="0" i="1">
                              <a:latin typeface="Cambria Math" panose="02040503050406030204" pitchFamily="18" charset="0"/>
                            </a:rPr>
                          </m:ctrlPr>
                        </m:fPr>
                        <m:num>
                          <m:r>
                            <a:rPr lang="en-US" b="0" i="0">
                              <a:latin typeface="Cambria Math" charset="0"/>
                            </a:rPr>
                            <m:t>1</m:t>
                          </m:r>
                        </m:num>
                        <m:den>
                          <m:r>
                            <a:rPr lang="en-US" b="0" i="0">
                              <a:latin typeface="Cambria Math" charset="0"/>
                            </a:rPr>
                            <m:t>2</m:t>
                          </m:r>
                        </m:den>
                      </m:f>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1" i="0">
                                      <a:latin typeface="Cambria Math" charset="0"/>
                                    </a:rPr>
                                    <m:t>𝐲</m:t>
                                  </m:r>
                                </m:e>
                                <m:sup>
                                  <m:r>
                                    <a:rPr lang="en-US" b="0" i="0">
                                      <a:latin typeface="Cambria Math" charset="0"/>
                                    </a:rPr>
                                    <m:t>∗</m:t>
                                  </m:r>
                                </m:sup>
                              </m:sSup>
                              <m:r>
                                <a:rPr lang="en-US" b="0" i="0">
                                  <a:latin typeface="Cambria Math" charset="0"/>
                                </a:rPr>
                                <m:t>−</m:t>
                              </m:r>
                              <m:r>
                                <a:rPr lang="en-US" b="1" i="0">
                                  <a:latin typeface="Cambria Math" charset="0"/>
                                </a:rPr>
                                <m:t>𝐗</m:t>
                              </m:r>
                              <m:r>
                                <a:rPr lang="en-US" b="1" i="0">
                                  <a:latin typeface="Cambria Math" charset="0"/>
                                </a:rPr>
                                <m:t>𝛃</m:t>
                              </m:r>
                            </m:e>
                          </m:d>
                        </m:e>
                        <m:sup>
                          <m:r>
                            <a:rPr lang="en-US" b="0" i="0">
                              <a:latin typeface="Cambria Math" charset="0"/>
                            </a:rPr>
                            <m:t>′</m:t>
                          </m:r>
                        </m:sup>
                      </m:sSup>
                      <m:sSup>
                        <m:sSupPr>
                          <m:ctrlPr>
                            <a:rPr lang="en-US" b="0" i="1">
                              <a:latin typeface="Cambria Math" panose="02040503050406030204" pitchFamily="18" charset="0"/>
                            </a:rPr>
                          </m:ctrlPr>
                        </m:sSupPr>
                        <m:e>
                          <m:r>
                            <a:rPr lang="en-US" b="1" i="0">
                              <a:latin typeface="Cambria Math" charset="0"/>
                            </a:rPr>
                            <m:t>𝚺</m:t>
                          </m:r>
                        </m:e>
                        <m:sup>
                          <m:r>
                            <a:rPr lang="en-US" b="0" i="0">
                              <a:latin typeface="Cambria Math" charset="0"/>
                            </a:rPr>
                            <m:t>−1</m:t>
                          </m:r>
                        </m:sup>
                      </m:sSup>
                      <m:r>
                        <a:rPr lang="en-US" b="1" i="0">
                          <a:latin typeface="Cambria Math" charset="0"/>
                        </a:rPr>
                        <m:t>𝐆𝐖</m:t>
                      </m:r>
                      <m:sSup>
                        <m:sSupPr>
                          <m:ctrlPr>
                            <a:rPr lang="en-US" b="1" i="1">
                              <a:latin typeface="Cambria Math" panose="02040503050406030204" pitchFamily="18" charset="0"/>
                            </a:rPr>
                          </m:ctrlPr>
                        </m:sSupPr>
                        <m:e>
                          <m:r>
                            <a:rPr lang="en-US" b="1" i="0">
                              <a:latin typeface="Cambria Math" charset="0"/>
                            </a:rPr>
                            <m:t>𝐆</m:t>
                          </m:r>
                        </m:e>
                        <m:sup>
                          <m:r>
                            <a:rPr lang="en-US" b="0" i="0">
                              <a:latin typeface="Cambria Math" charset="0"/>
                            </a:rPr>
                            <m:t>′</m:t>
                          </m:r>
                        </m:sup>
                      </m:sSup>
                      <m:sSup>
                        <m:sSupPr>
                          <m:ctrlPr>
                            <a:rPr lang="en-US" b="1" i="1">
                              <a:latin typeface="Cambria Math" panose="02040503050406030204" pitchFamily="18" charset="0"/>
                            </a:rPr>
                          </m:ctrlPr>
                        </m:sSupPr>
                        <m:e>
                          <m:r>
                            <a:rPr lang="en-US" b="1" i="0">
                              <a:latin typeface="Cambria Math" charset="0"/>
                            </a:rPr>
                            <m:t>𝚺</m:t>
                          </m:r>
                        </m:e>
                        <m:sup>
                          <m:r>
                            <a:rPr lang="en-US" b="0" i="0">
                              <a:latin typeface="Cambria Math" charset="0"/>
                            </a:rPr>
                            <m:t>−1</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0">
                                  <a:latin typeface="Cambria Math" charset="0"/>
                                </a:rPr>
                                <m:t>𝐲</m:t>
                              </m:r>
                            </m:e>
                            <m:sup>
                              <m:r>
                                <a:rPr lang="en-US" b="0" i="0">
                                  <a:latin typeface="Cambria Math" charset="0"/>
                                </a:rPr>
                                <m:t>∗</m:t>
                              </m:r>
                            </m:sup>
                          </m:sSup>
                          <m:r>
                            <a:rPr lang="en-US" b="0" i="0">
                              <a:latin typeface="Cambria Math" charset="0"/>
                            </a:rPr>
                            <m:t>−</m:t>
                          </m:r>
                          <m:r>
                            <a:rPr lang="en-US" b="1" i="0">
                              <a:latin typeface="Cambria Math" charset="0"/>
                            </a:rPr>
                            <m:t>𝐗</m:t>
                          </m:r>
                          <m:r>
                            <a:rPr lang="en-US" b="1" i="0">
                              <a:latin typeface="Cambria Math" charset="0"/>
                            </a:rPr>
                            <m:t>𝛃</m:t>
                          </m:r>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96410" y="2286757"/>
                <a:ext cx="6934200" cy="61831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96410" y="2967335"/>
                <a:ext cx="7837990" cy="879343"/>
              </a:xfrm>
              <a:prstGeom prst="rect">
                <a:avLst/>
              </a:prstGeom>
            </p:spPr>
            <p:txBody>
              <a:bodyPr wrap="square">
                <a:spAutoFit/>
              </a:bodyPr>
              <a:lstStyle/>
              <a:p>
                <a:pPr>
                  <a:lnSpc>
                    <a:spcPct val="150000"/>
                  </a:lnSpc>
                </a:pPr>
                <a:r>
                  <a:rPr lang="en-US" dirty="0">
                    <a:latin typeface="Times New Roman" charset="0"/>
                    <a:ea typeface="宋体" charset="-122"/>
                  </a:rPr>
                  <a:t>Following the same rationale as described in above section, we take twice the second term to be derived as our test statistic</a:t>
                </a:r>
                <a:r>
                  <a:rPr lang="en-US" i="1" dirty="0">
                    <a:effectLst/>
                    <a:latin typeface="Times New Roman" charset="0"/>
                    <a:ea typeface="宋体" charset="-122"/>
                  </a:rPr>
                  <a:t> </a:t>
                </a:r>
                <a14:m>
                  <m:oMath xmlns:m="http://schemas.openxmlformats.org/officeDocument/2006/math">
                    <m:r>
                      <m:rPr>
                        <m:sty m:val="p"/>
                      </m:rPr>
                      <a:rPr lang="en-US">
                        <a:effectLst/>
                        <a:latin typeface="Cambria Math" charset="0"/>
                        <a:ea typeface="宋体" charset="-122"/>
                        <a:cs typeface="Times New Roman" charset="0"/>
                      </a:rPr>
                      <m:t>Q</m:t>
                    </m:r>
                  </m:oMath>
                </a14:m>
                <a:r>
                  <a:rPr lang="en-US" dirty="0">
                    <a:effectLst/>
                    <a:latin typeface="Times New Roman" charset="0"/>
                    <a:ea typeface="宋体" charset="-122"/>
                  </a:rPr>
                  <a:t>.</a:t>
                </a:r>
                <a:r>
                  <a:rPr lang="en-US" dirty="0">
                    <a:effectLst/>
                  </a:rPr>
                  <a:t>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96410" y="2967335"/>
                <a:ext cx="7837990" cy="879343"/>
              </a:xfrm>
              <a:prstGeom prst="rect">
                <a:avLst/>
              </a:prstGeom>
              <a:blipFill rotWithShape="0">
                <a:blip r:embed="rId3"/>
                <a:stretch>
                  <a:fillRect l="-622" b="-9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362200" y="3909597"/>
                <a:ext cx="4136068"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charset="0"/>
                        </a:rPr>
                        <m:t>Q</m:t>
                      </m:r>
                      <m:r>
                        <a:rPr lang="en-US" i="0">
                          <a:solidFill>
                            <a:srgbClr val="FF0000"/>
                          </a:solidFill>
                          <a:latin typeface="Cambria Math" charset="0"/>
                        </a:rPr>
                        <m:t>=</m:t>
                      </m:r>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sSup>
                                <m:sSupPr>
                                  <m:ctrlPr>
                                    <a:rPr lang="en-US" i="1">
                                      <a:solidFill>
                                        <a:srgbClr val="FF0000"/>
                                      </a:solidFill>
                                      <a:latin typeface="Cambria Math" panose="02040503050406030204" pitchFamily="18" charset="0"/>
                                    </a:rPr>
                                  </m:ctrlPr>
                                </m:sSupPr>
                                <m:e>
                                  <m:r>
                                    <a:rPr lang="en-US" b="1" i="0">
                                      <a:solidFill>
                                        <a:srgbClr val="FF0000"/>
                                      </a:solidFill>
                                      <a:latin typeface="Cambria Math" charset="0"/>
                                    </a:rPr>
                                    <m:t>𝐲</m:t>
                                  </m:r>
                                </m:e>
                                <m:sup>
                                  <m:r>
                                    <a:rPr lang="en-US" b="0" i="0">
                                      <a:solidFill>
                                        <a:srgbClr val="FF0000"/>
                                      </a:solidFill>
                                      <a:latin typeface="Cambria Math" charset="0"/>
                                    </a:rPr>
                                    <m:t>∗</m:t>
                                  </m:r>
                                </m:sup>
                              </m:sSup>
                              <m:r>
                                <a:rPr lang="en-US" b="0" i="0">
                                  <a:solidFill>
                                    <a:srgbClr val="FF0000"/>
                                  </a:solidFill>
                                  <a:latin typeface="Cambria Math" charset="0"/>
                                </a:rPr>
                                <m:t>−</m:t>
                              </m:r>
                              <m:r>
                                <a:rPr lang="en-US" b="1" i="0">
                                  <a:solidFill>
                                    <a:srgbClr val="FF0000"/>
                                  </a:solidFill>
                                  <a:latin typeface="Cambria Math" charset="0"/>
                                </a:rPr>
                                <m:t>𝐗</m:t>
                              </m:r>
                              <m:acc>
                                <m:accPr>
                                  <m:chr m:val="̂"/>
                                  <m:ctrlPr>
                                    <a:rPr lang="en-US" b="1" i="1">
                                      <a:solidFill>
                                        <a:srgbClr val="FF0000"/>
                                      </a:solidFill>
                                      <a:latin typeface="Cambria Math" panose="02040503050406030204" pitchFamily="18" charset="0"/>
                                    </a:rPr>
                                  </m:ctrlPr>
                                </m:accPr>
                                <m:e>
                                  <m:r>
                                    <a:rPr lang="en-US" b="1" i="0">
                                      <a:solidFill>
                                        <a:srgbClr val="FF0000"/>
                                      </a:solidFill>
                                      <a:latin typeface="Cambria Math" charset="0"/>
                                    </a:rPr>
                                    <m:t>𝛃</m:t>
                                  </m:r>
                                </m:e>
                              </m:acc>
                            </m:e>
                          </m:d>
                        </m:e>
                        <m:sup>
                          <m:r>
                            <a:rPr lang="en-US" b="0" i="0">
                              <a:solidFill>
                                <a:srgbClr val="FF0000"/>
                              </a:solidFill>
                              <a:latin typeface="Cambria Math" charset="0"/>
                            </a:rPr>
                            <m:t>′</m:t>
                          </m:r>
                        </m:sup>
                      </m:sSup>
                      <m:sSup>
                        <m:sSupPr>
                          <m:ctrlPr>
                            <a:rPr lang="en-US" b="0" i="1">
                              <a:solidFill>
                                <a:srgbClr val="FF0000"/>
                              </a:solidFill>
                              <a:latin typeface="Cambria Math" panose="02040503050406030204" pitchFamily="18" charset="0"/>
                            </a:rPr>
                          </m:ctrlPr>
                        </m:sSupPr>
                        <m:e>
                          <m:acc>
                            <m:accPr>
                              <m:chr m:val="̂"/>
                              <m:ctrlPr>
                                <a:rPr lang="en-US" b="0" i="1">
                                  <a:solidFill>
                                    <a:srgbClr val="FF0000"/>
                                  </a:solidFill>
                                  <a:latin typeface="Cambria Math" panose="02040503050406030204" pitchFamily="18" charset="0"/>
                                </a:rPr>
                              </m:ctrlPr>
                            </m:accPr>
                            <m:e>
                              <m:r>
                                <a:rPr lang="en-US" b="1" i="0">
                                  <a:solidFill>
                                    <a:srgbClr val="FF0000"/>
                                  </a:solidFill>
                                  <a:latin typeface="Cambria Math" charset="0"/>
                                </a:rPr>
                                <m:t>𝚺</m:t>
                              </m:r>
                            </m:e>
                          </m:acc>
                        </m:e>
                        <m:sup>
                          <m:r>
                            <a:rPr lang="en-US" b="0" i="0">
                              <a:solidFill>
                                <a:srgbClr val="FF0000"/>
                              </a:solidFill>
                              <a:latin typeface="Cambria Math" charset="0"/>
                            </a:rPr>
                            <m:t>−1</m:t>
                          </m:r>
                        </m:sup>
                      </m:sSup>
                      <m:r>
                        <a:rPr lang="en-US" b="1" i="0">
                          <a:solidFill>
                            <a:srgbClr val="FF0000"/>
                          </a:solidFill>
                          <a:latin typeface="Cambria Math" charset="0"/>
                        </a:rPr>
                        <m:t>𝐆𝐖</m:t>
                      </m:r>
                      <m:sSup>
                        <m:sSupPr>
                          <m:ctrlPr>
                            <a:rPr lang="en-US" b="1" i="1">
                              <a:solidFill>
                                <a:srgbClr val="FF0000"/>
                              </a:solidFill>
                              <a:latin typeface="Cambria Math" panose="02040503050406030204" pitchFamily="18" charset="0"/>
                            </a:rPr>
                          </m:ctrlPr>
                        </m:sSupPr>
                        <m:e>
                          <m:r>
                            <a:rPr lang="en-US" b="1" i="0">
                              <a:solidFill>
                                <a:srgbClr val="FF0000"/>
                              </a:solidFill>
                              <a:latin typeface="Cambria Math" charset="0"/>
                            </a:rPr>
                            <m:t>𝐆</m:t>
                          </m:r>
                        </m:e>
                        <m:sup>
                          <m:r>
                            <a:rPr lang="en-US" b="0" i="0">
                              <a:solidFill>
                                <a:srgbClr val="FF0000"/>
                              </a:solidFill>
                              <a:latin typeface="Cambria Math" charset="0"/>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0">
                                  <a:solidFill>
                                    <a:srgbClr val="FF0000"/>
                                  </a:solidFill>
                                  <a:latin typeface="Cambria Math" charset="0"/>
                                </a:rPr>
                                <m:t>𝚺</m:t>
                              </m:r>
                            </m:e>
                          </m:acc>
                        </m:e>
                        <m:sup>
                          <m:r>
                            <a:rPr lang="en-US" b="0" i="0">
                              <a:solidFill>
                                <a:srgbClr val="FF0000"/>
                              </a:solidFill>
                              <a:latin typeface="Cambria Math" charset="0"/>
                            </a:rPr>
                            <m:t>−1</m:t>
                          </m:r>
                        </m:sup>
                      </m:sSup>
                      <m:d>
                        <m:dPr>
                          <m:ctrlPr>
                            <a:rPr lang="en-US" b="1" i="1">
                              <a:solidFill>
                                <a:srgbClr val="FF0000"/>
                              </a:solidFill>
                              <a:latin typeface="Cambria Math" panose="02040503050406030204" pitchFamily="18" charset="0"/>
                            </a:rPr>
                          </m:ctrlPr>
                        </m:dPr>
                        <m:e>
                          <m:sSup>
                            <m:sSupPr>
                              <m:ctrlPr>
                                <a:rPr lang="en-US" b="1" i="1">
                                  <a:solidFill>
                                    <a:srgbClr val="FF0000"/>
                                  </a:solidFill>
                                  <a:latin typeface="Cambria Math" panose="02040503050406030204" pitchFamily="18" charset="0"/>
                                </a:rPr>
                              </m:ctrlPr>
                            </m:sSupPr>
                            <m:e>
                              <m:r>
                                <a:rPr lang="en-US" b="1" i="0">
                                  <a:solidFill>
                                    <a:srgbClr val="FF0000"/>
                                  </a:solidFill>
                                  <a:latin typeface="Cambria Math" charset="0"/>
                                </a:rPr>
                                <m:t>𝐲</m:t>
                              </m:r>
                            </m:e>
                            <m:sup>
                              <m:r>
                                <a:rPr lang="en-US" b="0" i="0">
                                  <a:solidFill>
                                    <a:srgbClr val="FF0000"/>
                                  </a:solidFill>
                                  <a:latin typeface="Cambria Math" charset="0"/>
                                </a:rPr>
                                <m:t>∗</m:t>
                              </m:r>
                            </m:sup>
                          </m:sSup>
                          <m:r>
                            <a:rPr lang="en-US" b="0" i="0">
                              <a:solidFill>
                                <a:srgbClr val="FF0000"/>
                              </a:solidFill>
                              <a:latin typeface="Cambria Math" charset="0"/>
                            </a:rPr>
                            <m:t>−</m:t>
                          </m:r>
                          <m:r>
                            <a:rPr lang="en-US" b="1" i="0">
                              <a:solidFill>
                                <a:srgbClr val="FF0000"/>
                              </a:solidFill>
                              <a:latin typeface="Cambria Math" charset="0"/>
                            </a:rPr>
                            <m:t>𝐗</m:t>
                          </m:r>
                          <m:acc>
                            <m:accPr>
                              <m:chr m:val="̂"/>
                              <m:ctrlPr>
                                <a:rPr lang="en-US" b="1" i="1">
                                  <a:solidFill>
                                    <a:srgbClr val="FF0000"/>
                                  </a:solidFill>
                                  <a:latin typeface="Cambria Math" panose="02040503050406030204" pitchFamily="18" charset="0"/>
                                </a:rPr>
                              </m:ctrlPr>
                            </m:accPr>
                            <m:e>
                              <m:r>
                                <a:rPr lang="en-US" b="1" i="0">
                                  <a:solidFill>
                                    <a:srgbClr val="FF0000"/>
                                  </a:solidFill>
                                  <a:latin typeface="Cambria Math" charset="0"/>
                                </a:rPr>
                                <m:t>𝛃</m:t>
                              </m:r>
                            </m:e>
                          </m:acc>
                        </m:e>
                      </m:d>
                      <m:r>
                        <a:rPr lang="en-US" b="0" i="0">
                          <a:solidFill>
                            <a:srgbClr val="FF0000"/>
                          </a:solidFill>
                          <a:latin typeface="Cambria Math" charset="0"/>
                        </a:rPr>
                        <m:t>.</m:t>
                      </m:r>
                    </m:oMath>
                  </m:oMathPara>
                </a14:m>
                <a:endParaRPr lang="en-US"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362200" y="3909597"/>
                <a:ext cx="4136068" cy="442044"/>
              </a:xfrm>
              <a:prstGeom prst="rect">
                <a:avLst/>
              </a:prstGeom>
              <a:blipFill rotWithShape="0">
                <a:blip r:embed="rId4"/>
                <a:stretch>
                  <a:fillRect r="-4130" b="-8219"/>
                </a:stretch>
              </a:blipFill>
            </p:spPr>
            <p:txBody>
              <a:bodyPr/>
              <a:lstStyle/>
              <a:p>
                <a:r>
                  <a:rPr lang="en-US">
                    <a:noFill/>
                  </a:rPr>
                  <a:t> </a:t>
                </a:r>
              </a:p>
            </p:txBody>
          </p:sp>
        </mc:Fallback>
      </mc:AlternateContent>
      <p:sp>
        <p:nvSpPr>
          <p:cNvPr id="8" name="Rectangle 7"/>
          <p:cNvSpPr/>
          <p:nvPr/>
        </p:nvSpPr>
        <p:spPr>
          <a:xfrm>
            <a:off x="713649" y="4819365"/>
            <a:ext cx="1127232" cy="369332"/>
          </a:xfrm>
          <a:prstGeom prst="rect">
            <a:avLst/>
          </a:prstGeom>
        </p:spPr>
        <p:txBody>
          <a:bodyPr wrap="none">
            <a:spAutoFit/>
          </a:bodyPr>
          <a:lstStyle/>
          <a:p>
            <a:r>
              <a:rPr lang="en-US" dirty="0">
                <a:latin typeface="Times New Roman"/>
                <a:cs typeface="Times New Roman"/>
              </a:rPr>
              <a:t>Under </a:t>
            </a:r>
            <a:r>
              <a:rPr lang="en-US" i="1" dirty="0">
                <a:latin typeface="Times New Roman"/>
                <a:cs typeface="Times New Roman"/>
              </a:rPr>
              <a:t>H</a:t>
            </a:r>
            <a:r>
              <a:rPr lang="en-US" i="1" baseline="-25000" dirty="0">
                <a:latin typeface="Times New Roman"/>
                <a:cs typeface="Times New Roman"/>
              </a:rPr>
              <a:t>0</a:t>
            </a:r>
            <a:r>
              <a:rPr lang="en-US" dirty="0">
                <a:latin typeface="Times New Roman"/>
                <a:cs typeface="Times New Roman"/>
              </a:rPr>
              <a:t>:</a:t>
            </a:r>
          </a:p>
        </p:txBody>
      </p:sp>
      <p:sp>
        <p:nvSpPr>
          <p:cNvPr id="9" name="Rectangle 8"/>
          <p:cNvSpPr/>
          <p:nvPr/>
        </p:nvSpPr>
        <p:spPr>
          <a:xfrm>
            <a:off x="1356830" y="5215375"/>
            <a:ext cx="3713110" cy="369332"/>
          </a:xfrm>
          <a:prstGeom prst="rect">
            <a:avLst/>
          </a:prstGeom>
        </p:spPr>
        <p:txBody>
          <a:bodyPr wrap="square">
            <a:spAutoFit/>
          </a:bodyPr>
          <a:lstStyle/>
          <a:p>
            <a:r>
              <a:rPr lang="en-US" i="1" dirty="0">
                <a:latin typeface="Times New Roman"/>
                <a:cs typeface="Times New Roman"/>
              </a:rPr>
              <a:t>“a generalized linear mixed model”</a:t>
            </a:r>
          </a:p>
        </p:txBody>
      </p:sp>
      <mc:AlternateContent xmlns:mc="http://schemas.openxmlformats.org/markup-compatibility/2006" xmlns:a14="http://schemas.microsoft.com/office/drawing/2010/main">
        <mc:Choice Requires="a14">
          <p:sp>
            <p:nvSpPr>
              <p:cNvPr id="11" name="Rectangle 10"/>
              <p:cNvSpPr/>
              <p:nvPr/>
            </p:nvSpPr>
            <p:spPr>
              <a:xfrm>
                <a:off x="7337013" y="6100230"/>
                <a:ext cx="1499064"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a:latin typeface="Cambria Math"/>
                            </a:rPr>
                            <m:t>𝚺</m:t>
                          </m:r>
                        </m:e>
                      </m:acc>
                      <m:r>
                        <a:rPr lang="en-US">
                          <a:latin typeface="Cambria Math"/>
                        </a:rPr>
                        <m:t>=</m:t>
                      </m:r>
                      <m:acc>
                        <m:accPr>
                          <m:chr m:val="̂"/>
                          <m:ctrlPr>
                            <a:rPr lang="en-US" b="1" i="1">
                              <a:latin typeface="Cambria Math" panose="02040503050406030204" pitchFamily="18" charset="0"/>
                            </a:rPr>
                          </m:ctrlPr>
                        </m:accPr>
                        <m:e>
                          <m:r>
                            <a:rPr lang="en-US" b="1" i="1">
                              <a:latin typeface="Cambria Math"/>
                            </a:rPr>
                            <m:t>𝐊</m:t>
                          </m:r>
                        </m:e>
                      </m:acc>
                      <m:r>
                        <a:rPr lang="en-US" b="1" i="1" smtClean="0">
                          <a:latin typeface="Cambria Math" charset="0"/>
                        </a:rPr>
                        <m:t>+</m:t>
                      </m:r>
                      <m:sSup>
                        <m:sSupPr>
                          <m:ctrlPr>
                            <a:rPr lang="en-US" i="1">
                              <a:latin typeface="Cambria Math" panose="02040503050406030204" pitchFamily="18" charset="0"/>
                            </a:rPr>
                          </m:ctrlPr>
                        </m:sSupPr>
                        <m:e>
                          <m:acc>
                            <m:accPr>
                              <m:chr m:val="̂"/>
                              <m:ctrlPr>
                                <a:rPr lang="en-US" b="1" i="1">
                                  <a:latin typeface="Cambria Math" panose="02040503050406030204" pitchFamily="18" charset="0"/>
                                </a:rPr>
                              </m:ctrlPr>
                            </m:accPr>
                            <m:e>
                              <m:r>
                                <a:rPr lang="en-US" b="1">
                                  <a:latin typeface="Cambria Math" charset="0"/>
                                </a:rPr>
                                <m:t>𝐑</m:t>
                              </m:r>
                            </m:e>
                          </m:acc>
                        </m:e>
                        <m:sup>
                          <m:r>
                            <a:rPr lang="en-US" i="1">
                              <a:latin typeface="Cambria Math" charset="0"/>
                            </a:rPr>
                            <m:t>−1</m:t>
                          </m:r>
                        </m:sup>
                      </m:sSup>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337013" y="6100230"/>
                <a:ext cx="1499064" cy="376770"/>
              </a:xfrm>
              <a:prstGeom prst="rect">
                <a:avLst/>
              </a:prstGeom>
              <a:blipFill rotWithShape="0">
                <a:blip r:embed="rId5"/>
                <a:stretch>
                  <a:fillRect t="-6452" r="-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648200" y="6017900"/>
                <a:ext cx="2749727"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a:latin typeface="Cambria Math"/>
                            </a:rPr>
                            <m:t>𝛃</m:t>
                          </m:r>
                        </m:e>
                      </m:acc>
                      <m:r>
                        <a:rPr lang="en-US" i="1">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a:rPr>
                                    <m:t>𝐗</m:t>
                                  </m:r>
                                </m:e>
                                <m:sup>
                                  <m:r>
                                    <a:rPr lang="en-US" i="1">
                                      <a:latin typeface="Cambria Math"/>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1">
                                          <a:latin typeface="Cambria Math"/>
                                        </a:rPr>
                                        <m:t>𝚺</m:t>
                                      </m:r>
                                    </m:e>
                                  </m:acc>
                                </m:e>
                                <m:sup>
                                  <m:r>
                                    <a:rPr lang="en-US" i="1">
                                      <a:latin typeface="Cambria Math"/>
                                    </a:rPr>
                                    <m:t>−</m:t>
                                  </m:r>
                                  <m:r>
                                    <a:rPr lang="en-US">
                                      <a:latin typeface="Cambria Math"/>
                                    </a:rPr>
                                    <m:t>1</m:t>
                                  </m:r>
                                </m:sup>
                              </m:sSup>
                              <m:r>
                                <a:rPr lang="en-US" b="1" i="1">
                                  <a:latin typeface="Cambria Math"/>
                                </a:rPr>
                                <m:t>𝐗</m:t>
                              </m:r>
                            </m:e>
                          </m:d>
                        </m:e>
                        <m:sup>
                          <m:r>
                            <a:rPr lang="en-US" i="1">
                              <a:latin typeface="Cambria Math"/>
                            </a:rPr>
                            <m:t>−1</m:t>
                          </m:r>
                        </m:sup>
                      </m:sSup>
                      <m:sSup>
                        <m:sSupPr>
                          <m:ctrlPr>
                            <a:rPr lang="en-US" i="1">
                              <a:latin typeface="Cambria Math" panose="02040503050406030204" pitchFamily="18" charset="0"/>
                            </a:rPr>
                          </m:ctrlPr>
                        </m:sSupPr>
                        <m:e>
                          <m:r>
                            <a:rPr lang="en-US" b="1" i="1">
                              <a:latin typeface="Cambria Math"/>
                            </a:rPr>
                            <m:t>𝐗</m:t>
                          </m:r>
                        </m:e>
                        <m:sup>
                          <m:r>
                            <a:rPr lang="en-US" i="1">
                              <a:latin typeface="Cambria Math"/>
                            </a:rPr>
                            <m:t>′</m:t>
                          </m:r>
                        </m:sup>
                      </m:sSup>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b="1" i="1">
                                  <a:latin typeface="Cambria Math"/>
                                </a:rPr>
                                <m:t>𝚺</m:t>
                              </m:r>
                            </m:e>
                          </m:acc>
                        </m:e>
                        <m:sup>
                          <m:r>
                            <a:rPr lang="en-US" i="1">
                              <a:latin typeface="Cambria Math"/>
                            </a:rPr>
                            <m:t>−1</m:t>
                          </m:r>
                        </m:sup>
                      </m:sSup>
                      <m:sSup>
                        <m:sSupPr>
                          <m:ctrlPr>
                            <a:rPr lang="en-US" i="1" smtClean="0">
                              <a:latin typeface="Cambria Math" panose="02040503050406030204" pitchFamily="18" charset="0"/>
                            </a:rPr>
                          </m:ctrlPr>
                        </m:sSupPr>
                        <m:e>
                          <m:r>
                            <a:rPr lang="en-US" b="1" i="1">
                              <a:latin typeface="Cambria Math"/>
                            </a:rPr>
                            <m:t>𝐲</m:t>
                          </m:r>
                        </m:e>
                        <m:sup>
                          <m:r>
                            <a:rPr lang="en-US" b="0" i="1" smtClean="0">
                              <a:latin typeface="Cambria Math" charset="0"/>
                            </a:rPr>
                            <m:t>∗</m:t>
                          </m:r>
                        </m:sup>
                      </m:sSup>
                      <m:r>
                        <a:rPr lang="en-US" b="1" i="1">
                          <a:latin typeface="Cambria Math" charset="0"/>
                        </a:rPr>
                        <m:t>;</m:t>
                      </m:r>
                    </m:oMath>
                  </m:oMathPara>
                </a14:m>
                <a:endParaRPr lang="en-US" baseline="30000" dirty="0"/>
              </a:p>
            </p:txBody>
          </p:sp>
        </mc:Choice>
        <mc:Fallback xmlns="">
          <p:sp>
            <p:nvSpPr>
              <p:cNvPr id="12" name="Rectangle 11"/>
              <p:cNvSpPr>
                <a:spLocks noRot="1" noChangeAspect="1" noMove="1" noResize="1" noEditPoints="1" noAdjustHandles="1" noChangeArrowheads="1" noChangeShapeType="1" noTextEdit="1"/>
              </p:cNvSpPr>
              <p:nvPr/>
            </p:nvSpPr>
            <p:spPr>
              <a:xfrm>
                <a:off x="4648200" y="6017900"/>
                <a:ext cx="2749727" cy="459100"/>
              </a:xfrm>
              <a:prstGeom prst="rect">
                <a:avLst/>
              </a:prstGeom>
              <a:blipFill rotWithShape="0">
                <a:blip r:embed="rId6"/>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06808" y="4810779"/>
                <a:ext cx="2857500" cy="4049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logit</m:t>
                      </m:r>
                      <m:d>
                        <m:dPr>
                          <m:ctrlPr>
                            <a:rPr lang="en-US" i="1">
                              <a:latin typeface="Cambria Math" panose="02040503050406030204" pitchFamily="18" charset="0"/>
                            </a:rPr>
                          </m:ctrlPr>
                        </m:dPr>
                        <m:e>
                          <m:r>
                            <a:rPr lang="en-US" i="1">
                              <a:latin typeface="Cambria Math" charset="0"/>
                            </a:rPr>
                            <m:t>𝑃</m:t>
                          </m:r>
                          <m:d>
                            <m:dPr>
                              <m:ctrlPr>
                                <a:rPr lang="en-US" i="1">
                                  <a:latin typeface="Cambria Math" panose="02040503050406030204" pitchFamily="18" charset="0"/>
                                </a:rPr>
                              </m:ctrlPr>
                            </m:dPr>
                            <m:e>
                              <m:r>
                                <a:rPr lang="en-US" b="1" i="1">
                                  <a:latin typeface="Cambria Math" charset="0"/>
                                </a:rPr>
                                <m:t>𝐲</m:t>
                              </m:r>
                              <m:r>
                                <a:rPr lang="en-US" i="1">
                                  <a:latin typeface="Cambria Math" charset="0"/>
                                </a:rPr>
                                <m:t>=1</m:t>
                              </m:r>
                            </m:e>
                          </m:d>
                        </m:e>
                      </m:d>
                      <m:r>
                        <a:rPr lang="en-US">
                          <a:latin typeface="Cambria Math"/>
                        </a:rPr>
                        <m:t>=</m:t>
                      </m:r>
                      <m:r>
                        <a:rPr lang="en-US" b="1" i="1">
                          <a:latin typeface="Cambria Math"/>
                        </a:rPr>
                        <m:t>𝐗</m:t>
                      </m:r>
                      <m:r>
                        <a:rPr lang="en-US" b="1" i="1">
                          <a:latin typeface="Cambria Math"/>
                        </a:rPr>
                        <m:t>𝛃</m:t>
                      </m:r>
                      <m:r>
                        <a:rPr lang="en-US">
                          <a:latin typeface="Cambria Math"/>
                        </a:rPr>
                        <m:t>+</m:t>
                      </m:r>
                      <m:r>
                        <a:rPr lang="en-US" b="1" i="1" smtClean="0">
                          <a:solidFill>
                            <a:schemeClr val="tx1"/>
                          </a:solidFill>
                          <a:latin typeface="Cambria Math"/>
                        </a:rPr>
                        <m:t>𝐮</m:t>
                      </m:r>
                    </m:oMath>
                  </m:oMathPara>
                </a14:m>
                <a:endParaRPr lang="en-US"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1706808" y="4810779"/>
                <a:ext cx="2857500" cy="404983"/>
              </a:xfrm>
              <a:prstGeom prst="rect">
                <a:avLst/>
              </a:prstGeom>
              <a:blipFill rotWithShape="0">
                <a:blip r:embed="rId7"/>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334000" y="4828604"/>
                <a:ext cx="22098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a:latin typeface="Cambria Math" charset="0"/>
                            </a:rPr>
                            <m:t>𝐲</m:t>
                          </m:r>
                        </m:e>
                        <m:sup>
                          <m:r>
                            <a:rPr lang="en-US" b="0" i="0">
                              <a:latin typeface="Cambria Math" charset="0"/>
                            </a:rPr>
                            <m:t>∗</m:t>
                          </m:r>
                        </m:sup>
                      </m:sSup>
                      <m:r>
                        <a:rPr lang="en-US" b="0" i="0">
                          <a:latin typeface="Cambria Math" charset="0"/>
                        </a:rPr>
                        <m:t>=</m:t>
                      </m:r>
                      <m:r>
                        <a:rPr lang="en-US" b="1" i="0">
                          <a:latin typeface="Cambria Math" charset="0"/>
                        </a:rPr>
                        <m:t>𝐗</m:t>
                      </m:r>
                      <m:r>
                        <a:rPr lang="en-US" b="1" i="0">
                          <a:latin typeface="Cambria Math" charset="0"/>
                        </a:rPr>
                        <m:t>𝛃</m:t>
                      </m:r>
                      <m:r>
                        <a:rPr lang="en-US" b="0" i="0">
                          <a:latin typeface="Cambria Math" charset="0"/>
                        </a:rPr>
                        <m:t>+</m:t>
                      </m:r>
                      <m:r>
                        <a:rPr lang="en-US" b="1" i="1">
                          <a:latin typeface="Cambria Math"/>
                        </a:rPr>
                        <m:t>𝐮</m:t>
                      </m:r>
                      <m:r>
                        <a:rPr lang="en-US" b="0" i="0">
                          <a:latin typeface="Cambria Math" charset="0"/>
                        </a:rPr>
                        <m:t>+</m:t>
                      </m:r>
                      <m:sSup>
                        <m:sSupPr>
                          <m:ctrlPr>
                            <a:rPr lang="en-US" b="0" i="1">
                              <a:latin typeface="Cambria Math" panose="02040503050406030204" pitchFamily="18" charset="0"/>
                            </a:rPr>
                          </m:ctrlPr>
                        </m:sSupPr>
                        <m:e>
                          <m:r>
                            <a:rPr lang="en-US" b="1" i="0">
                              <a:latin typeface="Cambria Math" charset="0"/>
                            </a:rPr>
                            <m:t>𝛆</m:t>
                          </m:r>
                        </m:e>
                        <m:sup>
                          <m:r>
                            <a:rPr lang="en-US" b="0" i="0">
                              <a:latin typeface="Cambria Math" charset="0"/>
                            </a:rPr>
                            <m:t>∗</m:t>
                          </m:r>
                        </m:sup>
                      </m:sSup>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5334000" y="4828604"/>
                <a:ext cx="2209800" cy="369332"/>
              </a:xfrm>
              <a:prstGeom prst="rect">
                <a:avLst/>
              </a:prstGeom>
              <a:blipFill rotWithShape="0">
                <a:blip r:embed="rId8"/>
                <a:stretch>
                  <a:fillRect b="-13115"/>
                </a:stretch>
              </a:blipFill>
            </p:spPr>
            <p:txBody>
              <a:bodyPr/>
              <a:lstStyle/>
              <a:p>
                <a:r>
                  <a:rPr lang="en-US">
                    <a:noFill/>
                  </a:rPr>
                  <a:t> </a:t>
                </a:r>
              </a:p>
            </p:txBody>
          </p:sp>
        </mc:Fallback>
      </mc:AlternateContent>
      <p:sp>
        <p:nvSpPr>
          <p:cNvPr id="15" name="Left-Right Arrow 14"/>
          <p:cNvSpPr/>
          <p:nvPr/>
        </p:nvSpPr>
        <p:spPr>
          <a:xfrm>
            <a:off x="4554639" y="4923192"/>
            <a:ext cx="906254" cy="254948"/>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4430234" y="4572000"/>
            <a:ext cx="1204176" cy="369332"/>
          </a:xfrm>
          <a:prstGeom prst="rect">
            <a:avLst/>
          </a:prstGeom>
        </p:spPr>
        <p:txBody>
          <a:bodyPr wrap="none">
            <a:spAutoFit/>
          </a:bodyPr>
          <a:lstStyle/>
          <a:p>
            <a:r>
              <a:rPr lang="en-US">
                <a:latin typeface="Times New Roman" charset="0"/>
                <a:ea typeface="宋体" charset="-122"/>
              </a:rPr>
              <a:t>equivalent </a:t>
            </a:r>
            <a:endParaRPr lang="en-US" dirty="0"/>
          </a:p>
        </p:txBody>
      </p:sp>
      <mc:AlternateContent xmlns:mc="http://schemas.openxmlformats.org/markup-compatibility/2006" xmlns:a14="http://schemas.microsoft.com/office/drawing/2010/main">
        <mc:Choice Requires="a14">
          <p:sp>
            <p:nvSpPr>
              <p:cNvPr id="17" name="Rectangle 16"/>
              <p:cNvSpPr/>
              <p:nvPr/>
            </p:nvSpPr>
            <p:spPr>
              <a:xfrm>
                <a:off x="7523083" y="4828604"/>
                <a:ext cx="15808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a:latin typeface="Cambria Math" charset="0"/>
                            </a:rPr>
                            <m:t>𝛆</m:t>
                          </m:r>
                        </m:e>
                        <m:sup>
                          <m:r>
                            <a:rPr lang="en-US" b="0" i="0">
                              <a:latin typeface="Cambria Math" charset="0"/>
                            </a:rPr>
                            <m:t>∗</m:t>
                          </m:r>
                        </m:sup>
                      </m:sSup>
                      <m:r>
                        <a:rPr lang="en-US" b="0" i="0">
                          <a:latin typeface="Cambria Math" charset="0"/>
                        </a:rPr>
                        <m:t>~</m:t>
                      </m:r>
                      <m:r>
                        <a:rPr lang="en-US" b="0" i="1">
                          <a:latin typeface="Cambria Math" charset="0"/>
                        </a:rPr>
                        <m:t>𝑁</m:t>
                      </m:r>
                      <m:d>
                        <m:dPr>
                          <m:ctrlPr>
                            <a:rPr lang="en-US" b="0" i="1">
                              <a:latin typeface="Cambria Math" panose="02040503050406030204" pitchFamily="18" charset="0"/>
                            </a:rPr>
                          </m:ctrlPr>
                        </m:dPr>
                        <m:e>
                          <m:r>
                            <a:rPr lang="en-US" b="0" i="0">
                              <a:latin typeface="Cambria Math" charset="0"/>
                            </a:rPr>
                            <m:t>0, </m:t>
                          </m:r>
                          <m:sSup>
                            <m:sSupPr>
                              <m:ctrlPr>
                                <a:rPr lang="en-US" b="0" i="1">
                                  <a:latin typeface="Cambria Math" panose="02040503050406030204" pitchFamily="18" charset="0"/>
                                </a:rPr>
                              </m:ctrlPr>
                            </m:sSupPr>
                            <m:e>
                              <m:r>
                                <a:rPr lang="en-US" b="1" i="0">
                                  <a:latin typeface="Cambria Math" charset="0"/>
                                </a:rPr>
                                <m:t>𝐑</m:t>
                              </m:r>
                            </m:e>
                            <m:sup>
                              <m:r>
                                <a:rPr lang="en-US" b="0" i="0">
                                  <a:latin typeface="Cambria Math" charset="0"/>
                                </a:rPr>
                                <m:t>−1</m:t>
                              </m:r>
                            </m:sup>
                          </m:sSup>
                        </m:e>
                      </m: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7523083" y="4828604"/>
                <a:ext cx="158081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460893" y="5233602"/>
                <a:ext cx="2910733" cy="369332"/>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𝐲</m:t>
                        </m:r>
                      </m:e>
                      <m:sup>
                        <m:r>
                          <a:rPr lang="en-US" i="1">
                            <a:effectLst/>
                            <a:latin typeface="Cambria Math" charset="0"/>
                            <a:ea typeface="宋体" charset="-122"/>
                            <a:cs typeface="Times New Roman" charset="0"/>
                          </a:rPr>
                          <m:t>∗</m:t>
                        </m:r>
                      </m:sup>
                    </m:sSup>
                  </m:oMath>
                </a14:m>
                <a:r>
                  <a:rPr lang="en-US" dirty="0">
                    <a:effectLst/>
                    <a:latin typeface="Times New Roman" charset="0"/>
                    <a:ea typeface="宋体" charset="-122"/>
                  </a:rPr>
                  <a:t> is the working trait vector</a:t>
                </a:r>
                <a:r>
                  <a:rPr lang="en-US" dirty="0">
                    <a:effectLst/>
                  </a:rPr>
                  <a:t> </a:t>
                </a:r>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5460893" y="5233602"/>
                <a:ext cx="2910733" cy="369332"/>
              </a:xfrm>
              <a:prstGeom prst="rect">
                <a:avLst/>
              </a:prstGeom>
              <a:blipFill rotWithShape="0">
                <a:blip r:embed="rId10"/>
                <a:stretch>
                  <a:fillRect t="-116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702660" y="5681056"/>
                <a:ext cx="1557799" cy="369332"/>
              </a:xfrm>
              <a:prstGeom prst="rect">
                <a:avLst/>
              </a:prstGeom>
            </p:spPr>
            <p:txBody>
              <a:bodyPr wrap="none">
                <a:spAutoFit/>
              </a:bodyPr>
              <a:lstStyle/>
              <a:p>
                <a:r>
                  <a:rPr lang="en-US" dirty="0">
                    <a:latin typeface="Times New Roman" charset="0"/>
                    <a:ea typeface="宋体" charset="-122"/>
                  </a:rPr>
                  <a:t>W</a:t>
                </a:r>
                <a:r>
                  <a:rPr lang="en-US" dirty="0">
                    <a:effectLst/>
                    <a:latin typeface="Times New Roman" charset="0"/>
                    <a:ea typeface="宋体" charset="-122"/>
                  </a:rPr>
                  <a:t>hen final </a:t>
                </a:r>
                <a14:m>
                  <m:oMath xmlns:m="http://schemas.openxmlformats.org/officeDocument/2006/math">
                    <m:sSup>
                      <m:sSupPr>
                        <m:ctrlPr>
                          <a:rPr lang="en-US" i="1">
                            <a:latin typeface="Cambria Math" panose="02040503050406030204" pitchFamily="18" charset="0"/>
                            <a:cs typeface="Times New Roman" charset="0"/>
                          </a:rPr>
                        </m:ctrlPr>
                      </m:sSupPr>
                      <m:e>
                        <m:r>
                          <a:rPr lang="en-US" b="1" i="1">
                            <a:latin typeface="Cambria Math" charset="0"/>
                            <a:ea typeface="宋体" charset="-122"/>
                            <a:cs typeface="Times New Roman" charset="0"/>
                          </a:rPr>
                          <m:t>𝐲</m:t>
                        </m:r>
                      </m:e>
                      <m:sup>
                        <m:r>
                          <a:rPr lang="en-US" i="1">
                            <a:latin typeface="Cambria Math" charset="0"/>
                            <a:ea typeface="宋体" charset="-122"/>
                            <a:cs typeface="Times New Roman" charset="0"/>
                          </a:rPr>
                          <m:t>∗</m:t>
                        </m:r>
                      </m:sup>
                    </m:sSup>
                  </m:oMath>
                </a14:m>
                <a:r>
                  <a:rPr lang="en-US" dirty="0"/>
                  <a:t>:</a:t>
                </a:r>
              </a:p>
            </p:txBody>
          </p:sp>
        </mc:Choice>
        <mc:Fallback xmlns="">
          <p:sp>
            <p:nvSpPr>
              <p:cNvPr id="19" name="Rectangle 18"/>
              <p:cNvSpPr>
                <a:spLocks noRot="1" noChangeAspect="1" noMove="1" noResize="1" noEditPoints="1" noAdjustHandles="1" noChangeArrowheads="1" noChangeShapeType="1" noTextEdit="1"/>
              </p:cNvSpPr>
              <p:nvPr/>
            </p:nvSpPr>
            <p:spPr>
              <a:xfrm>
                <a:off x="4702660" y="5681056"/>
                <a:ext cx="1557799" cy="369332"/>
              </a:xfrm>
              <a:prstGeom prst="rect">
                <a:avLst/>
              </a:prstGeom>
              <a:blipFill rotWithShape="0">
                <a:blip r:embed="rId11"/>
                <a:stretch>
                  <a:fillRect l="-3125" t="-11475" r="-2734" b="-24590"/>
                </a:stretch>
              </a:blipFill>
            </p:spPr>
            <p:txBody>
              <a:bodyPr/>
              <a:lstStyle/>
              <a:p>
                <a:r>
                  <a:rPr lang="en-US">
                    <a:noFill/>
                  </a:rPr>
                  <a:t> </a:t>
                </a:r>
              </a:p>
            </p:txBody>
          </p:sp>
        </mc:Fallback>
      </mc:AlternateContent>
    </p:spTree>
    <p:extLst>
      <p:ext uri="{BB962C8B-B14F-4D97-AF65-F5344CB8AC3E}">
        <p14:creationId xmlns:p14="http://schemas.microsoft.com/office/powerpoint/2010/main" val="169950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5" name="Rectangle 4"/>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Generalized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6" name="Rectangle 5"/>
          <p:cNvSpPr/>
          <p:nvPr/>
        </p:nvSpPr>
        <p:spPr>
          <a:xfrm>
            <a:off x="304800" y="1841985"/>
            <a:ext cx="6248400" cy="369332"/>
          </a:xfrm>
          <a:prstGeom prst="rect">
            <a:avLst/>
          </a:prstGeom>
        </p:spPr>
        <p:txBody>
          <a:bodyPr wrap="square">
            <a:spAutoFit/>
          </a:bodyPr>
          <a:lstStyle/>
          <a:p>
            <a:pPr indent="228600" algn="just"/>
            <a:r>
              <a:rPr lang="en-US" dirty="0">
                <a:latin typeface="Times New Roman" charset="0"/>
                <a:ea typeface="宋体" charset="-122"/>
                <a:cs typeface="Times New Roman" charset="0"/>
              </a:rPr>
              <a:t>Under null hypothesis, the variance of residual is</a:t>
            </a:r>
            <a:endParaRPr lang="en-US" sz="1600" dirty="0">
              <a:effectLst/>
              <a:latin typeface="Calibri" charset="0"/>
              <a:ea typeface="宋体" charset="-122"/>
              <a:cs typeface="Times New Roman" charset="0"/>
            </a:endParaRPr>
          </a:p>
        </p:txBody>
      </p:sp>
      <mc:AlternateContent xmlns:mc="http://schemas.openxmlformats.org/markup-compatibility/2006" xmlns:a14="http://schemas.microsoft.com/office/drawing/2010/main">
        <mc:Choice Requires="a14">
          <p:sp>
            <p:nvSpPr>
              <p:cNvPr id="7" name="Rectangle 6"/>
              <p:cNvSpPr/>
              <p:nvPr/>
            </p:nvSpPr>
            <p:spPr>
              <a:xfrm>
                <a:off x="533400" y="2406732"/>
                <a:ext cx="8229600" cy="5100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v</m:t>
                      </m:r>
                      <m:r>
                        <m:rPr>
                          <m:sty m:val="p"/>
                        </m:rPr>
                        <a:rPr lang="en-US" i="0">
                          <a:latin typeface="Cambria Math" charset="0"/>
                        </a:rPr>
                        <m:t>ar</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𝐲</m:t>
                              </m:r>
                            </m:e>
                            <m:sup>
                              <m:r>
                                <a:rPr lang="en-US" i="1">
                                  <a:latin typeface="Cambria Math" panose="02040503050406030204" pitchFamily="18" charset="0"/>
                                </a:rPr>
                                <m:t>∗</m:t>
                              </m:r>
                            </m:sup>
                          </m:sSup>
                          <m:r>
                            <a:rPr lang="en-US" b="0" i="0">
                              <a:latin typeface="Cambria Math" charset="0"/>
                            </a:rPr>
                            <m:t>−</m:t>
                          </m:r>
                          <m:r>
                            <a:rPr lang="en-US" b="1" i="0">
                              <a:latin typeface="Cambria Math" charset="0"/>
                            </a:rPr>
                            <m:t>𝐗</m:t>
                          </m:r>
                          <m:acc>
                            <m:accPr>
                              <m:chr m:val="̂"/>
                              <m:ctrlPr>
                                <a:rPr lang="en-US" b="1" i="1">
                                  <a:latin typeface="Cambria Math" panose="02040503050406030204" pitchFamily="18" charset="0"/>
                                </a:rPr>
                              </m:ctrlPr>
                            </m:accPr>
                            <m:e>
                              <m:r>
                                <a:rPr lang="en-US" b="1" i="0">
                                  <a:latin typeface="Cambria Math" charset="0"/>
                                </a:rPr>
                                <m:t>𝛃</m:t>
                              </m:r>
                            </m:e>
                          </m:acc>
                        </m:e>
                      </m:d>
                      <m:r>
                        <a:rPr lang="en-US" b="0" i="0">
                          <a:latin typeface="Cambria Math" charset="0"/>
                        </a:rPr>
                        <m:t>=</m:t>
                      </m:r>
                      <m:r>
                        <m:rPr>
                          <m:sty m:val="p"/>
                        </m:rPr>
                        <a:rPr lang="en-US" b="0" i="0">
                          <a:latin typeface="Cambria Math" charset="0"/>
                        </a:rPr>
                        <m:t>var</m:t>
                      </m:r>
                      <m:d>
                        <m:dPr>
                          <m:ctrlPr>
                            <a:rPr lang="en-US" b="0"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𝐲</m:t>
                              </m:r>
                            </m:e>
                            <m:sup>
                              <m:r>
                                <a:rPr lang="en-US" i="1">
                                  <a:latin typeface="Cambria Math" panose="02040503050406030204" pitchFamily="18" charset="0"/>
                                </a:rPr>
                                <m:t>∗</m:t>
                              </m:r>
                            </m:sup>
                          </m:sSup>
                          <m:r>
                            <a:rPr lang="en-US" b="0" i="0">
                              <a:latin typeface="Cambria Math" charset="0"/>
                            </a:rPr>
                            <m:t>−</m:t>
                          </m:r>
                          <m:r>
                            <a:rPr lang="en-US" b="1" i="0">
                              <a:latin typeface="Cambria Math" charset="0"/>
                            </a:rPr>
                            <m:t>𝐗</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𝐲</m:t>
                              </m:r>
                            </m:e>
                            <m:sup>
                              <m:r>
                                <a:rPr lang="en-US" i="1">
                                  <a:latin typeface="Cambria Math" panose="02040503050406030204" pitchFamily="18" charset="0"/>
                                </a:rPr>
                                <m:t>∗</m:t>
                              </m:r>
                            </m:sup>
                          </m:sSup>
                        </m:e>
                      </m:d>
                      <m:r>
                        <a:rPr lang="en-US" b="0" i="0">
                          <a:latin typeface="Cambria Math" charset="0"/>
                        </a:rPr>
                        <m:t>=</m:t>
                      </m:r>
                      <m:acc>
                        <m:accPr>
                          <m:chr m:val="̂"/>
                          <m:ctrlPr>
                            <a:rPr lang="en-US" b="0" i="1">
                              <a:latin typeface="Cambria Math" panose="02040503050406030204" pitchFamily="18" charset="0"/>
                            </a:rPr>
                          </m:ctrlPr>
                        </m:accPr>
                        <m:e>
                          <m:r>
                            <a:rPr lang="en-US" b="1" i="0">
                              <a:latin typeface="Cambria Math" charset="0"/>
                            </a:rPr>
                            <m:t>𝚺</m:t>
                          </m:r>
                        </m:e>
                      </m:acc>
                      <m:r>
                        <a:rPr lang="en-US" b="0" i="0">
                          <a:latin typeface="Cambria Math" charset="0"/>
                        </a:rPr>
                        <m:t>−</m:t>
                      </m:r>
                      <m:r>
                        <a:rPr lang="en-US" b="1" i="0">
                          <a:latin typeface="Cambria Math" charset="0"/>
                        </a:rPr>
                        <m:t>𝐗</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1" i="1">
                              <a:latin typeface="Cambria Math" panose="02040503050406030204" pitchFamily="18" charset="0"/>
                            </a:rPr>
                          </m:ctrlPr>
                        </m:sSupPr>
                        <m:e>
                          <m:r>
                            <a:rPr lang="en-US" b="1" i="0">
                              <a:latin typeface="Cambria Math" charset="0"/>
                            </a:rPr>
                            <m:t>𝐗</m:t>
                          </m:r>
                        </m:e>
                        <m:sup>
                          <m:r>
                            <a:rPr lang="en-US" b="0" i="0">
                              <a:latin typeface="Cambria Math" charset="0"/>
                            </a:rPr>
                            <m:t>′</m:t>
                          </m:r>
                        </m:sup>
                      </m:sSup>
                      <m:r>
                        <a:rPr lang="en-US" b="0" i="0">
                          <a:latin typeface="Cambria Math" charset="0"/>
                        </a:rPr>
                        <m:t>=</m:t>
                      </m:r>
                      <m:sSub>
                        <m:sSubPr>
                          <m:ctrlPr>
                            <a:rPr lang="en-US" b="0" i="1">
                              <a:latin typeface="Cambria Math" panose="02040503050406030204" pitchFamily="18" charset="0"/>
                            </a:rPr>
                          </m:ctrlPr>
                        </m:sSubPr>
                        <m:e>
                          <m:r>
                            <a:rPr lang="en-US" b="1" i="0">
                              <a:latin typeface="Cambria Math" charset="0"/>
                            </a:rPr>
                            <m:t>𝐏</m:t>
                          </m:r>
                        </m:e>
                        <m:sub>
                          <m:r>
                            <a:rPr lang="en-US" b="0" i="0">
                              <a:latin typeface="Cambria Math" charset="0"/>
                            </a:rPr>
                            <m:t>0</m:t>
                          </m:r>
                        </m:sub>
                      </m:sSub>
                      <m:r>
                        <a:rPr lang="en-US" b="0" i="0">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33400" y="2406732"/>
                <a:ext cx="8229600" cy="51001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33400" y="3168732"/>
                <a:ext cx="8229600" cy="683713"/>
              </a:xfrm>
              <a:prstGeom prst="rect">
                <a:avLst/>
              </a:prstGeom>
            </p:spPr>
            <p:txBody>
              <a:bodyPr wrap="square">
                <a:spAutoFit/>
              </a:bodyPr>
              <a:lstStyle/>
              <a:p>
                <a:r>
                  <a:rPr lang="en-US" dirty="0">
                    <a:latin typeface="Times New Roman" charset="0"/>
                    <a:ea typeface="Times New Roman" charset="0"/>
                    <a:cs typeface="Times New Roman" charset="0"/>
                  </a:rPr>
                  <a:t>The statistic </a:t>
                </a:r>
                <a14:m>
                  <m:oMath xmlns:m="http://schemas.openxmlformats.org/officeDocument/2006/math">
                    <m:r>
                      <m:rPr>
                        <m:sty m:val="p"/>
                      </m:rPr>
                      <a:rPr lang="en-US">
                        <a:effectLst/>
                        <a:latin typeface="Cambria Math" panose="02040503050406030204" pitchFamily="18" charset="0"/>
                        <a:ea typeface="Times New Roman" charset="0"/>
                        <a:cs typeface="Times New Roman" charset="0"/>
                      </a:rPr>
                      <m:t>Q</m:t>
                    </m:r>
                  </m:oMath>
                </a14:m>
                <a:r>
                  <a:rPr lang="en-US" dirty="0">
                    <a:effectLst/>
                    <a:latin typeface="Times New Roman" charset="0"/>
                    <a:ea typeface="Times New Roman" charset="0"/>
                    <a:cs typeface="Times New Roman" charset="0"/>
                  </a:rPr>
                  <a:t> is a quadratic form of </a:t>
                </a:r>
                <a14:m>
                  <m:oMath xmlns:m="http://schemas.openxmlformats.org/officeDocument/2006/math">
                    <m:d>
                      <m:dPr>
                        <m:ctrlPr>
                          <a:rPr lang="en-US" i="1">
                            <a:effectLst/>
                            <a:latin typeface="Cambria Math" panose="02040503050406030204" pitchFamily="18" charset="0"/>
                            <a:ea typeface="Times New Roman" charset="0"/>
                            <a:cs typeface="Times New Roman" charset="0"/>
                          </a:rPr>
                        </m:ctrlPr>
                      </m:dPr>
                      <m:e>
                        <m:sSup>
                          <m:sSupPr>
                            <m:ctrlPr>
                              <a:rPr lang="en-US" i="1">
                                <a:latin typeface="Cambria Math" panose="02040503050406030204" pitchFamily="18" charset="0"/>
                                <a:ea typeface="Times New Roman" charset="0"/>
                                <a:cs typeface="Times New Roman" charset="0"/>
                              </a:rPr>
                            </m:ctrlPr>
                          </m:sSupPr>
                          <m:e>
                            <m:r>
                              <a:rPr lang="en-US" b="1" i="1">
                                <a:latin typeface="Cambria Math" panose="02040503050406030204" pitchFamily="18" charset="0"/>
                                <a:ea typeface="Times New Roman" charset="0"/>
                                <a:cs typeface="Times New Roman" charset="0"/>
                              </a:rPr>
                              <m:t>𝐲</m:t>
                            </m:r>
                          </m:e>
                          <m:sup>
                            <m:r>
                              <a:rPr lang="en-US" i="1">
                                <a:latin typeface="Cambria Math" panose="02040503050406030204" pitchFamily="18" charset="0"/>
                                <a:ea typeface="Times New Roman" charset="0"/>
                                <a:cs typeface="Times New Roman" charset="0"/>
                              </a:rPr>
                              <m:t>∗</m:t>
                            </m:r>
                          </m:sup>
                        </m:sSup>
                        <m:r>
                          <a:rPr lang="en-US" i="1">
                            <a:effectLst/>
                            <a:latin typeface="Cambria Math" panose="02040503050406030204" pitchFamily="18" charset="0"/>
                            <a:ea typeface="Times New Roman" charset="0"/>
                            <a:cs typeface="Times New Roman" charset="0"/>
                          </a:rPr>
                          <m:t>−</m:t>
                        </m:r>
                        <m:r>
                          <a:rPr lang="en-US" b="1" i="1">
                            <a:effectLst/>
                            <a:latin typeface="Cambria Math" panose="02040503050406030204" pitchFamily="18" charset="0"/>
                            <a:ea typeface="Times New Roman" charset="0"/>
                            <a:cs typeface="Times New Roman" charset="0"/>
                          </a:rPr>
                          <m:t>𝐗</m:t>
                        </m:r>
                        <m:acc>
                          <m:accPr>
                            <m:chr m:val="̂"/>
                            <m:ctrlPr>
                              <a:rPr lang="en-US" b="1" i="1">
                                <a:effectLst/>
                                <a:latin typeface="Cambria Math" panose="02040503050406030204" pitchFamily="18" charset="0"/>
                                <a:ea typeface="Times New Roman" charset="0"/>
                                <a:cs typeface="Times New Roman" charset="0"/>
                              </a:rPr>
                            </m:ctrlPr>
                          </m:accPr>
                          <m:e>
                            <m:r>
                              <a:rPr lang="en-US" b="1" i="1">
                                <a:effectLst/>
                                <a:latin typeface="Cambria Math" panose="02040503050406030204" pitchFamily="18" charset="0"/>
                                <a:ea typeface="Times New Roman" charset="0"/>
                                <a:cs typeface="Times New Roman" charset="0"/>
                              </a:rPr>
                              <m:t>𝛃</m:t>
                            </m:r>
                          </m:e>
                        </m:acc>
                      </m:e>
                    </m:d>
                  </m:oMath>
                </a14:m>
                <a:r>
                  <a:rPr lang="en-US" dirty="0">
                    <a:effectLst/>
                    <a:latin typeface="Times New Roman" charset="0"/>
                    <a:ea typeface="Times New Roman" charset="0"/>
                    <a:cs typeface="Times New Roman" charset="0"/>
                  </a:rPr>
                  <a:t> and follows a mixture of chi-square distributions under </a:t>
                </a:r>
                <a:r>
                  <a:rPr lang="en-US" i="1" dirty="0">
                    <a:effectLst/>
                    <a:latin typeface="Times New Roman" charset="0"/>
                    <a:ea typeface="Times New Roman" charset="0"/>
                    <a:cs typeface="Times New Roman" charset="0"/>
                  </a:rPr>
                  <a:t>H</a:t>
                </a:r>
                <a:r>
                  <a:rPr lang="en-US" baseline="-25000" dirty="0">
                    <a:effectLst/>
                    <a:latin typeface="Times New Roman" charset="0"/>
                    <a:ea typeface="Times New Roman" charset="0"/>
                    <a:cs typeface="Times New Roman" charset="0"/>
                  </a:rPr>
                  <a:t>0</a:t>
                </a:r>
                <a:r>
                  <a:rPr lang="en-US" dirty="0">
                    <a:effectLst/>
                    <a:latin typeface="Times New Roman" charset="0"/>
                    <a:ea typeface="Times New Roman" charset="0"/>
                    <a:cs typeface="Times New Roman" charset="0"/>
                  </a:rPr>
                  <a:t>. Thus, </a:t>
                </a:r>
                <a:endParaRPr lang="en-US" dirty="0">
                  <a:latin typeface="Times New Roman" charset="0"/>
                  <a:ea typeface="Times New Roman" charset="0"/>
                  <a:cs typeface="Times New Roman"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33400" y="3168732"/>
                <a:ext cx="8229600" cy="683713"/>
              </a:xfrm>
              <a:prstGeom prst="rect">
                <a:avLst/>
              </a:prstGeom>
              <a:blipFill rotWithShape="0">
                <a:blip r:embed="rId3"/>
                <a:stretch>
                  <a:fillRect l="-667" t="-3571" b="-13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48291" y="4104434"/>
                <a:ext cx="146847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charset="0"/>
                        </a:rPr>
                        <m:t>Q</m:t>
                      </m:r>
                      <m:r>
                        <a:rPr lang="en-US" i="0">
                          <a:solidFill>
                            <a:srgbClr val="FF0000"/>
                          </a:solidFill>
                          <a:latin typeface="Cambria Math" charset="0"/>
                        </a:rPr>
                        <m:t>~</m:t>
                      </m:r>
                      <m:nary>
                        <m:naryPr>
                          <m:chr m:val="∑"/>
                          <m:limLoc m:val="undOvr"/>
                          <m:ctrlPr>
                            <a:rPr lang="en-US" i="1">
                              <a:solidFill>
                                <a:srgbClr val="FF0000"/>
                              </a:solidFill>
                              <a:latin typeface="Cambria Math" panose="02040503050406030204" pitchFamily="18" charset="0"/>
                            </a:rPr>
                          </m:ctrlPr>
                        </m:naryPr>
                        <m:sub>
                          <m:r>
                            <a:rPr lang="en-US" i="1">
                              <a:solidFill>
                                <a:srgbClr val="FF0000"/>
                              </a:solidFill>
                              <a:latin typeface="Cambria Math" charset="0"/>
                            </a:rPr>
                            <m:t>𝑖</m:t>
                          </m:r>
                          <m:r>
                            <a:rPr lang="en-US" i="0">
                              <a:solidFill>
                                <a:srgbClr val="FF0000"/>
                              </a:solidFill>
                              <a:latin typeface="Cambria Math" charset="0"/>
                            </a:rPr>
                            <m:t>=1</m:t>
                          </m:r>
                        </m:sub>
                        <m:sup>
                          <m:r>
                            <a:rPr lang="en-US" i="1">
                              <a:solidFill>
                                <a:srgbClr val="FF0000"/>
                              </a:solidFill>
                              <a:latin typeface="Cambria Math" charset="0"/>
                            </a:rPr>
                            <m:t>𝑞</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𝜆</m:t>
                              </m:r>
                            </m:e>
                            <m:sub>
                              <m:r>
                                <a:rPr lang="en-US" i="1">
                                  <a:solidFill>
                                    <a:srgbClr val="FF0000"/>
                                  </a:solidFill>
                                  <a:latin typeface="Cambria Math" charset="0"/>
                                </a:rPr>
                                <m:t>𝑖</m:t>
                              </m:r>
                            </m:sub>
                          </m:sSub>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charset="0"/>
                                </a:rPr>
                                <m:t>𝜒</m:t>
                              </m:r>
                            </m:e>
                            <m:sub>
                              <m:r>
                                <a:rPr lang="en-US" i="0">
                                  <a:solidFill>
                                    <a:srgbClr val="FF0000"/>
                                  </a:solidFill>
                                  <a:latin typeface="Cambria Math" charset="0"/>
                                </a:rPr>
                                <m:t>1,</m:t>
                              </m:r>
                              <m:r>
                                <a:rPr lang="en-US" i="1">
                                  <a:solidFill>
                                    <a:srgbClr val="FF0000"/>
                                  </a:solidFill>
                                  <a:latin typeface="Cambria Math" charset="0"/>
                                </a:rPr>
                                <m:t>𝑖</m:t>
                              </m:r>
                            </m:sub>
                            <m:sup>
                              <m:r>
                                <a:rPr lang="en-US" i="0">
                                  <a:solidFill>
                                    <a:srgbClr val="FF0000"/>
                                  </a:solidFill>
                                  <a:latin typeface="Cambria Math" charset="0"/>
                                </a:rPr>
                                <m:t>2</m:t>
                              </m:r>
                            </m:sup>
                          </m:sSubSup>
                        </m:e>
                      </m:nary>
                    </m:oMath>
                  </m:oMathPara>
                </a14:m>
                <a:endParaRPr lang="en-US"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448291" y="4104434"/>
                <a:ext cx="1468479" cy="8485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33400" y="5105400"/>
                <a:ext cx="6400800" cy="470385"/>
              </a:xfrm>
              <a:prstGeom prst="rect">
                <a:avLst/>
              </a:prstGeom>
            </p:spPr>
            <p:txBody>
              <a:bodyPr wrap="square">
                <a:spAutoFit/>
              </a:bodyPr>
              <a:lstStyle/>
              <a:p>
                <a:r>
                  <a:rPr lang="en-US" dirty="0">
                    <a:latin typeface="Times New Roman" charset="0"/>
                    <a:ea typeface="宋体" charset="-122"/>
                  </a:rPr>
                  <a:t>where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𝜆</m:t>
                        </m:r>
                      </m:e>
                      <m:sub>
                        <m:r>
                          <a:rPr lang="en-US" i="1">
                            <a:effectLst/>
                            <a:latin typeface="Cambria Math" charset="0"/>
                            <a:ea typeface="宋体" charset="-122"/>
                            <a:cs typeface="Times New Roman" charset="0"/>
                          </a:rPr>
                          <m:t>𝑖</m:t>
                        </m:r>
                      </m:sub>
                    </m:sSub>
                  </m:oMath>
                </a14:m>
                <a:r>
                  <a:rPr lang="en-US" dirty="0">
                    <a:effectLst/>
                    <a:latin typeface="Times New Roman" charset="0"/>
                    <a:ea typeface="宋体" charset="-122"/>
                  </a:rPr>
                  <a:t> is the eigenvalues of the matrix </a:t>
                </a:r>
                <a14:m>
                  <m:oMath xmlns:m="http://schemas.openxmlformats.org/officeDocument/2006/math">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i="1">
                            <a:effectLst/>
                            <a:latin typeface="Cambria Math" charset="0"/>
                            <a:ea typeface="宋体" charset="-122"/>
                            <a:cs typeface="Times New Roman" charset="0"/>
                          </a:rPr>
                          <m:t>′</m:t>
                        </m:r>
                      </m:sup>
                    </m:sSup>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sSub>
                      <m:sSubPr>
                        <m:ctrlPr>
                          <a:rPr lang="en-US" b="1" i="1">
                            <a:effectLst/>
                            <a:latin typeface="Cambria Math" panose="02040503050406030204" pitchFamily="18" charset="0"/>
                            <a:cs typeface="Times New Roman" charset="0"/>
                          </a:rPr>
                        </m:ctrlPr>
                      </m:sSubPr>
                      <m:e>
                        <m:r>
                          <a:rPr lang="en-US" b="1" i="1">
                            <a:effectLst/>
                            <a:latin typeface="Cambria Math" charset="0"/>
                            <a:ea typeface="宋体" charset="-122"/>
                            <a:cs typeface="Times New Roman" charset="0"/>
                          </a:rPr>
                          <m:t>𝐏</m:t>
                        </m:r>
                      </m:e>
                      <m:sub>
                        <m:r>
                          <a:rPr lang="en-US" b="1" i="1">
                            <a:effectLst/>
                            <a:latin typeface="Cambria Math" charset="0"/>
                            <a:ea typeface="宋体" charset="-122"/>
                            <a:cs typeface="Times New Roman" charset="0"/>
                          </a:rPr>
                          <m:t>𝟎</m:t>
                        </m:r>
                      </m:sub>
                    </m:sSub>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r>
                      <a:rPr lang="en-US" b="1" i="1">
                        <a:effectLst/>
                        <a:latin typeface="Cambria Math" charset="0"/>
                        <a:ea typeface="宋体" charset="-122"/>
                        <a:cs typeface="Times New Roman" charset="0"/>
                      </a:rPr>
                      <m:t>𝐆</m:t>
                    </m:r>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oMath>
                </a14:m>
                <a:r>
                  <a:rPr lang="en-US" dirty="0">
                    <a:effectLst/>
                    <a:latin typeface="Times New Roman" charset="0"/>
                    <a:ea typeface="宋体" charset="-122"/>
                  </a:rPr>
                  <a:t> .</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33400" y="5105400"/>
                <a:ext cx="6400800" cy="470385"/>
              </a:xfrm>
              <a:prstGeom prst="rect">
                <a:avLst/>
              </a:prstGeom>
              <a:blipFill rotWithShape="0">
                <a:blip r:embed="rId5"/>
                <a:stretch>
                  <a:fillRect l="-857" b="-18182"/>
                </a:stretch>
              </a:blipFill>
            </p:spPr>
            <p:txBody>
              <a:bodyPr/>
              <a:lstStyle/>
              <a:p>
                <a:r>
                  <a:rPr lang="en-US">
                    <a:noFill/>
                  </a:rPr>
                  <a:t> </a:t>
                </a:r>
              </a:p>
            </p:txBody>
          </p:sp>
        </mc:Fallback>
      </mc:AlternateContent>
    </p:spTree>
    <p:extLst>
      <p:ext uri="{BB962C8B-B14F-4D97-AF65-F5344CB8AC3E}">
        <p14:creationId xmlns:p14="http://schemas.microsoft.com/office/powerpoint/2010/main" val="2038651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Family Sequence Kernel Association Test (F-SKAT) for Binary Traits for Family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1244751" y="2158204"/>
                <a:ext cx="334482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logit</m:t>
                      </m:r>
                      <m:d>
                        <m:dPr>
                          <m:ctrlPr>
                            <a:rPr lang="en-US" i="1">
                              <a:latin typeface="Cambria Math" panose="02040503050406030204" pitchFamily="18" charset="0"/>
                            </a:rPr>
                          </m:ctrlPr>
                        </m:dPr>
                        <m:e>
                          <m:r>
                            <a:rPr lang="en-US" i="1">
                              <a:latin typeface="Cambria Math" charset="0"/>
                            </a:rPr>
                            <m:t>𝑃</m:t>
                          </m:r>
                          <m:d>
                            <m:dPr>
                              <m:ctrlPr>
                                <a:rPr lang="en-US" i="1">
                                  <a:latin typeface="Cambria Math" panose="02040503050406030204" pitchFamily="18" charset="0"/>
                                </a:rPr>
                              </m:ctrlPr>
                            </m:dPr>
                            <m:e>
                              <m:r>
                                <a:rPr lang="en-US" b="1" i="1">
                                  <a:latin typeface="Cambria Math" charset="0"/>
                                </a:rPr>
                                <m:t>𝐲</m:t>
                              </m:r>
                              <m:r>
                                <a:rPr lang="en-US" i="1">
                                  <a:latin typeface="Cambria Math" charset="0"/>
                                </a:rPr>
                                <m:t>=1</m:t>
                              </m:r>
                            </m:e>
                          </m:d>
                        </m:e>
                      </m:d>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0" smtClean="0">
                          <a:solidFill>
                            <a:srgbClr val="FF0000"/>
                          </a:solidFill>
                          <a:latin typeface="Cambria Math" charset="0"/>
                        </a:rPr>
                        <m:t>𝐮</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244751" y="2158204"/>
                <a:ext cx="3344826" cy="404983"/>
              </a:xfrm>
              <a:prstGeom prst="rect">
                <a:avLst/>
              </a:prstGeom>
              <a:blipFill rotWithShape="0">
                <a:blip r:embed="rId2"/>
                <a:stretch>
                  <a:fillRect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589577" y="2180034"/>
                <a:ext cx="14470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𝛄</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r>
                            <m:rPr>
                              <m:sty m:val="p"/>
                            </m:rPr>
                            <a:rPr lang="en-US">
                              <a:latin typeface="Cambria Math"/>
                            </a:rPr>
                            <m:t>τ</m:t>
                          </m:r>
                          <m:r>
                            <a:rPr lang="en-US" b="1" i="1">
                              <a:latin typeface="Cambria Math"/>
                            </a:rPr>
                            <m:t>𝐖</m:t>
                          </m:r>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589577" y="2180034"/>
                <a:ext cx="1447063" cy="369332"/>
              </a:xfrm>
              <a:prstGeom prst="rect">
                <a:avLst/>
              </a:prstGeom>
              <a:blipFill rotWithShape="0">
                <a:blip r:embed="rId3"/>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94369" y="2705526"/>
                <a:ext cx="3453831"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logit</m:t>
                      </m:r>
                      <m:d>
                        <m:dPr>
                          <m:ctrlPr>
                            <a:rPr lang="en-US" i="1">
                              <a:latin typeface="Cambria Math" panose="02040503050406030204" pitchFamily="18" charset="0"/>
                            </a:rPr>
                          </m:ctrlPr>
                        </m:dPr>
                        <m:e>
                          <m:r>
                            <a:rPr lang="en-US" i="1">
                              <a:latin typeface="Cambria Math" charset="0"/>
                            </a:rPr>
                            <m:t>𝑃</m:t>
                          </m:r>
                          <m:d>
                            <m:dPr>
                              <m:ctrlPr>
                                <a:rPr lang="en-US" i="1">
                                  <a:latin typeface="Cambria Math" panose="02040503050406030204" pitchFamily="18" charset="0"/>
                                </a:rPr>
                              </m:ctrlPr>
                            </m:dPr>
                            <m:e>
                              <m:r>
                                <a:rPr lang="en-US" b="1" i="1">
                                  <a:latin typeface="Cambria Math" charset="0"/>
                                </a:rPr>
                                <m:t>𝐲</m:t>
                              </m:r>
                              <m:r>
                                <a:rPr lang="en-US" i="1">
                                  <a:latin typeface="Cambria Math" charset="0"/>
                                </a:rPr>
                                <m:t>=1</m:t>
                              </m:r>
                            </m:e>
                          </m:d>
                        </m:e>
                      </m:d>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1">
                          <a:latin typeface="Cambria Math" charset="0"/>
                        </a:rPr>
                        <m:t>𝛅</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194369" y="2705526"/>
                <a:ext cx="3453831" cy="404983"/>
              </a:xfrm>
              <a:prstGeom prst="rect">
                <a:avLst/>
              </a:prstGeom>
              <a:blipFill rotWithShape="0">
                <a:blip r:embed="rId4"/>
                <a:stretch>
                  <a:fillRect b="-9091"/>
                </a:stretch>
              </a:blipFill>
            </p:spPr>
            <p:txBody>
              <a:bodyPr/>
              <a:lstStyle/>
              <a:p>
                <a:r>
                  <a:rPr lang="en-US">
                    <a:noFill/>
                  </a:rPr>
                  <a:t> </a:t>
                </a:r>
              </a:p>
            </p:txBody>
          </p:sp>
        </mc:Fallback>
      </mc:AlternateContent>
      <p:cxnSp>
        <p:nvCxnSpPr>
          <p:cNvPr id="9" name="Straight Arrow Connector 8"/>
          <p:cNvCxnSpPr/>
          <p:nvPr/>
        </p:nvCxnSpPr>
        <p:spPr>
          <a:xfrm flipH="1">
            <a:off x="3794973" y="2493414"/>
            <a:ext cx="1" cy="258117"/>
          </a:xfrm>
          <a:prstGeom prst="straightConnector1">
            <a:avLst/>
          </a:prstGeom>
          <a:ln w="19050">
            <a:solidFill>
              <a:schemeClr val="tx1"/>
            </a:solidFill>
            <a:headEnd w="med" len="lg"/>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4589577" y="2702445"/>
                <a:ext cx="163743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charset="0"/>
                        </a:rPr>
                        <m:t>𝛅</m:t>
                      </m:r>
                      <m:r>
                        <a:rPr lang="en-US" b="0" i="0">
                          <a:latin typeface="Cambria Math" charset="0"/>
                        </a:rPr>
                        <m:t>~</m:t>
                      </m:r>
                      <m:r>
                        <a:rPr lang="en-US" b="0" i="1">
                          <a:latin typeface="Cambria Math" charset="0"/>
                        </a:rPr>
                        <m:t>𝑁</m:t>
                      </m:r>
                      <m:d>
                        <m:dPr>
                          <m:ctrlPr>
                            <a:rPr lang="en-US" b="0" i="1">
                              <a:latin typeface="Cambria Math" panose="02040503050406030204" pitchFamily="18" charset="0"/>
                            </a:rPr>
                          </m:ctrlPr>
                        </m:dPr>
                        <m:e>
                          <m:r>
                            <a:rPr lang="en-US" b="0" i="0">
                              <a:latin typeface="Cambria Math" charset="0"/>
                            </a:rPr>
                            <m:t>0, </m:t>
                          </m:r>
                          <m:sSubSup>
                            <m:sSubSupPr>
                              <m:ctrlPr>
                                <a:rPr lang="en-US" b="0" i="1">
                                  <a:latin typeface="Cambria Math" panose="02040503050406030204" pitchFamily="18" charset="0"/>
                                </a:rPr>
                              </m:ctrlPr>
                            </m:sSubSupPr>
                            <m:e>
                              <m:r>
                                <a:rPr lang="en-US" b="0" i="1">
                                  <a:latin typeface="Cambria Math" charset="0"/>
                                </a:rPr>
                                <m:t>𝜎</m:t>
                              </m:r>
                            </m:e>
                            <m:sub>
                              <m:r>
                                <a:rPr lang="en-US" b="0" i="1">
                                  <a:latin typeface="Cambria Math" charset="0"/>
                                </a:rPr>
                                <m:t>𝛿</m:t>
                              </m:r>
                            </m:sub>
                            <m:sup>
                              <m:r>
                                <a:rPr lang="en-US" b="0" i="0">
                                  <a:latin typeface="Cambria Math" charset="0"/>
                                </a:rPr>
                                <m:t>2</m:t>
                              </m:r>
                            </m:sup>
                          </m:sSubSup>
                          <m:r>
                            <a:rPr lang="en-US" b="1" i="0">
                              <a:latin typeface="Cambria Math" charset="0"/>
                            </a:rPr>
                            <m:t>𝚽</m:t>
                          </m:r>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589577" y="2702445"/>
                <a:ext cx="1637435" cy="40498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85800" y="5926388"/>
                <a:ext cx="5930470" cy="404983"/>
              </a:xfrm>
              <a:prstGeom prst="rect">
                <a:avLst/>
              </a:prstGeom>
            </p:spPr>
            <p:txBody>
              <a:bodyPr wrap="none">
                <a:spAutoFit/>
              </a:bodyPr>
              <a:lstStyle/>
              <a:p>
                <a:r>
                  <a:rPr lang="en-US" u="sng" dirty="0">
                    <a:latin typeface="Times New Roman" panose="02020603050405020304" pitchFamily="18" charset="0"/>
                    <a:cs typeface="Times New Roman" panose="02020603050405020304" pitchFamily="18" charset="0"/>
                  </a:rPr>
                  <a:t>Under the null hypothesis (</a:t>
                </a:r>
                <a:r>
                  <a:rPr lang="en-US" i="1" u="sng" dirty="0" err="1">
                    <a:latin typeface="Times New Roman"/>
                    <a:cs typeface="Times New Roman"/>
                  </a:rPr>
                  <a:t>τ</a:t>
                </a:r>
                <a:r>
                  <a:rPr lang="en-US" i="1" u="sng" dirty="0">
                    <a:latin typeface="Times New Roman"/>
                    <a:cs typeface="Times New Roman"/>
                  </a:rPr>
                  <a:t> </a:t>
                </a:r>
                <a:r>
                  <a:rPr lang="en-US" u="sng" dirty="0">
                    <a:latin typeface="Times New Roman"/>
                    <a:cs typeface="Times New Roman"/>
                  </a:rPr>
                  <a:t>= 0)</a:t>
                </a:r>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atin typeface="Cambria Math" charset="0"/>
                      </a:rPr>
                      <m:t>logit</m:t>
                    </m:r>
                    <m:d>
                      <m:dPr>
                        <m:ctrlPr>
                          <a:rPr lang="en-US" i="1">
                            <a:latin typeface="Cambria Math" panose="02040503050406030204" pitchFamily="18" charset="0"/>
                          </a:rPr>
                        </m:ctrlPr>
                      </m:dPr>
                      <m:e>
                        <m:r>
                          <a:rPr lang="en-US" i="1">
                            <a:latin typeface="Cambria Math" charset="0"/>
                          </a:rPr>
                          <m:t>𝑃</m:t>
                        </m:r>
                        <m:d>
                          <m:dPr>
                            <m:ctrlPr>
                              <a:rPr lang="en-US" i="1">
                                <a:latin typeface="Cambria Math" panose="02040503050406030204" pitchFamily="18" charset="0"/>
                              </a:rPr>
                            </m:ctrlPr>
                          </m:dPr>
                          <m:e>
                            <m:r>
                              <a:rPr lang="en-US" b="1" i="1">
                                <a:latin typeface="Cambria Math" charset="0"/>
                              </a:rPr>
                              <m:t>𝐲</m:t>
                            </m:r>
                            <m:r>
                              <a:rPr lang="en-US" i="1">
                                <a:latin typeface="Cambria Math" charset="0"/>
                              </a:rPr>
                              <m:t>=1</m:t>
                            </m:r>
                          </m:e>
                        </m:d>
                      </m:e>
                    </m:d>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charset="0"/>
                      </a:rPr>
                      <m:t>𝛅</m:t>
                    </m:r>
                  </m:oMath>
                </a14:m>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85800" y="5926388"/>
                <a:ext cx="5930470" cy="404983"/>
              </a:xfrm>
              <a:prstGeom prst="rect">
                <a:avLst/>
              </a:prstGeom>
              <a:blipFill rotWithShape="0">
                <a:blip r:embed="rId6"/>
                <a:stretch>
                  <a:fillRect l="-926" t="-2985" b="-17910"/>
                </a:stretch>
              </a:blipFill>
            </p:spPr>
            <p:txBody>
              <a:bodyPr/>
              <a:lstStyle/>
              <a:p>
                <a:r>
                  <a:rPr lang="en-US">
                    <a:noFill/>
                  </a:rPr>
                  <a:t> </a:t>
                </a:r>
              </a:p>
            </p:txBody>
          </p:sp>
        </mc:Fallback>
      </mc:AlternateContent>
      <p:pic>
        <p:nvPicPr>
          <p:cNvPr id="12" name="Picture 11"/>
          <p:cNvPicPr/>
          <p:nvPr/>
        </p:nvPicPr>
        <p:blipFill>
          <a:blip r:embed="rId7">
            <a:extLst>
              <a:ext uri="{28A0092B-C50C-407E-A947-70E740481C1C}">
                <a14:useLocalDpi xmlns:a14="http://schemas.microsoft.com/office/drawing/2010/main"/>
              </a:ext>
            </a:extLst>
          </a:blip>
          <a:srcRect/>
          <a:stretch>
            <a:fillRect/>
          </a:stretch>
        </p:blipFill>
        <p:spPr bwMode="auto">
          <a:xfrm>
            <a:off x="2057401" y="3360277"/>
            <a:ext cx="5334000" cy="1979074"/>
          </a:xfrm>
          <a:prstGeom prst="rect">
            <a:avLst/>
          </a:prstGeom>
          <a:noFill/>
        </p:spPr>
      </p:pic>
      <p:sp>
        <p:nvSpPr>
          <p:cNvPr id="13" name="Rectangle 12"/>
          <p:cNvSpPr/>
          <p:nvPr/>
        </p:nvSpPr>
        <p:spPr>
          <a:xfrm>
            <a:off x="685800" y="1728005"/>
            <a:ext cx="426911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The random variable for familial correlation</a:t>
            </a:r>
            <a:endParaRPr lang="en-US" dirty="0"/>
          </a:p>
        </p:txBody>
      </p:sp>
      <p:sp>
        <p:nvSpPr>
          <p:cNvPr id="15"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1195347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80721" y="762000"/>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Family Sequence Kernel Association Test (F-SKAT) for Binary Traits for Family Data</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16" name="Rectangle 15"/>
              <p:cNvSpPr/>
              <p:nvPr/>
            </p:nvSpPr>
            <p:spPr>
              <a:xfrm>
                <a:off x="2771444" y="2670469"/>
                <a:ext cx="2669577"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charset="0"/>
                            </a:rPr>
                            <m:t>𝛃</m:t>
                          </m:r>
                        </m:e>
                      </m:acc>
                      <m:r>
                        <a:rPr lang="en-US" b="0" i="0">
                          <a:latin typeface="Cambria Math" charset="0"/>
                        </a:rPr>
                        <m:t>=</m:t>
                      </m:r>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r>
                                <a:rPr lang="en-US" b="1" i="0">
                                  <a:latin typeface="Cambria Math" charset="0"/>
                                </a:rPr>
                                <m:t>𝐗</m:t>
                              </m:r>
                            </m:e>
                          </m:d>
                        </m:e>
                        <m:sup>
                          <m:r>
                            <a:rPr lang="en-US" b="0" i="0">
                              <a:latin typeface="Cambria Math" charset="0"/>
                            </a:rPr>
                            <m:t>−1</m:t>
                          </m:r>
                        </m:sup>
                      </m:sSup>
                      <m:sSup>
                        <m:sSupPr>
                          <m:ctrlPr>
                            <a:rPr lang="en-US" b="0" i="1">
                              <a:latin typeface="Cambria Math" panose="02040503050406030204" pitchFamily="18" charset="0"/>
                            </a:rPr>
                          </m:ctrlPr>
                        </m:sSupPr>
                        <m:e>
                          <m:r>
                            <a:rPr lang="en-US" b="1" i="0">
                              <a:latin typeface="Cambria Math" charset="0"/>
                            </a:rPr>
                            <m:t>𝐗</m:t>
                          </m:r>
                        </m:e>
                        <m:sup>
                          <m:r>
                            <a:rPr lang="en-US" b="0" i="0">
                              <a:latin typeface="Cambria Math" charset="0"/>
                            </a:rPr>
                            <m:t>′</m:t>
                          </m:r>
                        </m:sup>
                      </m:sSup>
                      <m:sSup>
                        <m:sSupPr>
                          <m:ctrlPr>
                            <a:rPr lang="en-US" b="0" i="1">
                              <a:latin typeface="Cambria Math" panose="02040503050406030204" pitchFamily="18" charset="0"/>
                            </a:rPr>
                          </m:ctrlPr>
                        </m:sSupPr>
                        <m:e>
                          <m:acc>
                            <m:accPr>
                              <m:chr m:val="̂"/>
                              <m:ctrlPr>
                                <a:rPr lang="en-US" b="0" i="1">
                                  <a:latin typeface="Cambria Math" panose="02040503050406030204" pitchFamily="18" charset="0"/>
                                </a:rPr>
                              </m:ctrlPr>
                            </m:accPr>
                            <m:e>
                              <m:r>
                                <a:rPr lang="en-US" b="1" i="0">
                                  <a:latin typeface="Cambria Math" charset="0"/>
                                </a:rPr>
                                <m:t>𝚺</m:t>
                              </m:r>
                            </m:e>
                          </m:acc>
                        </m:e>
                        <m:sup>
                          <m:r>
                            <a:rPr lang="en-US" b="0" i="0">
                              <a:latin typeface="Cambria Math" charset="0"/>
                            </a:rPr>
                            <m:t>−1</m:t>
                          </m:r>
                        </m:sup>
                      </m:sSup>
                      <m:sSup>
                        <m:sSupPr>
                          <m:ctrlPr>
                            <a:rPr lang="en-US" i="1">
                              <a:latin typeface="Cambria Math" panose="02040503050406030204" pitchFamily="18" charset="0"/>
                            </a:rPr>
                          </m:ctrlPr>
                        </m:sSupPr>
                        <m:e>
                          <m:r>
                            <a:rPr lang="en-US" b="1" i="1">
                              <a:latin typeface="Cambria Math"/>
                            </a:rPr>
                            <m:t>𝐲</m:t>
                          </m:r>
                        </m:e>
                        <m:sup>
                          <m:r>
                            <a:rPr lang="en-US" i="1">
                              <a:latin typeface="Cambria Math" charset="0"/>
                            </a:rPr>
                            <m:t>∗</m:t>
                          </m:r>
                        </m:sup>
                      </m:sSup>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2771444" y="2670469"/>
                <a:ext cx="2669577" cy="459100"/>
              </a:xfrm>
              <a:prstGeom prst="rect">
                <a:avLst/>
              </a:prstGeom>
              <a:blipFill rotWithShape="0">
                <a:blip r:embed="rId2"/>
                <a:stretch>
                  <a:fillRect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819400" y="3212772"/>
                <a:ext cx="1789849" cy="388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charset="0"/>
                            </a:rPr>
                            <m:t>𝚺</m:t>
                          </m:r>
                        </m:e>
                      </m:acc>
                      <m:r>
                        <a:rPr lang="en-US" b="0" i="0">
                          <a:latin typeface="Cambria Math" charset="0"/>
                        </a:rPr>
                        <m:t>=</m:t>
                      </m:r>
                      <m:sSubSup>
                        <m:sSubSupPr>
                          <m:ctrlPr>
                            <a:rPr lang="en-US" b="0" i="1">
                              <a:latin typeface="Cambria Math" panose="02040503050406030204" pitchFamily="18" charset="0"/>
                            </a:rPr>
                          </m:ctrlPr>
                        </m:sSubSupPr>
                        <m:e>
                          <m:acc>
                            <m:accPr>
                              <m:chr m:val="̂"/>
                              <m:ctrlPr>
                                <a:rPr lang="en-US" b="0" i="1">
                                  <a:latin typeface="Cambria Math" panose="02040503050406030204" pitchFamily="18" charset="0"/>
                                </a:rPr>
                              </m:ctrlPr>
                            </m:accPr>
                            <m:e>
                              <m:r>
                                <a:rPr lang="en-US" b="0" i="1">
                                  <a:latin typeface="Cambria Math" charset="0"/>
                                </a:rPr>
                                <m:t>𝜎</m:t>
                              </m:r>
                            </m:e>
                          </m:acc>
                        </m:e>
                        <m:sub>
                          <m:r>
                            <a:rPr lang="en-US" b="0" i="1">
                              <a:latin typeface="Cambria Math" charset="0"/>
                            </a:rPr>
                            <m:t>𝛿</m:t>
                          </m:r>
                        </m:sub>
                        <m:sup>
                          <m:r>
                            <a:rPr lang="en-US" b="0" i="0">
                              <a:latin typeface="Cambria Math" charset="0"/>
                            </a:rPr>
                            <m:t>2</m:t>
                          </m:r>
                        </m:sup>
                      </m:sSubSup>
                      <m:r>
                        <a:rPr lang="en-US" b="1" i="0">
                          <a:latin typeface="Cambria Math" charset="0"/>
                        </a:rPr>
                        <m:t>𝚽</m:t>
                      </m:r>
                      <m:r>
                        <a:rPr lang="en-US" b="0" i="0">
                          <a:latin typeface="Cambria Math" charset="0"/>
                        </a:rPr>
                        <m:t>+</m:t>
                      </m:r>
                      <m:sSup>
                        <m:sSupPr>
                          <m:ctrlPr>
                            <a:rPr lang="en-US" i="1">
                              <a:latin typeface="Cambria Math" panose="02040503050406030204" pitchFamily="18" charset="0"/>
                            </a:rPr>
                          </m:ctrlPr>
                        </m:sSupPr>
                        <m:e>
                          <m:acc>
                            <m:accPr>
                              <m:chr m:val="̂"/>
                              <m:ctrlPr>
                                <a:rPr lang="en-US" b="1" i="1">
                                  <a:latin typeface="Cambria Math" panose="02040503050406030204" pitchFamily="18" charset="0"/>
                                </a:rPr>
                              </m:ctrlPr>
                            </m:accPr>
                            <m:e>
                              <m:r>
                                <a:rPr lang="en-US" b="1">
                                  <a:latin typeface="Cambria Math" charset="0"/>
                                </a:rPr>
                                <m:t>𝐑</m:t>
                              </m:r>
                            </m:e>
                          </m:acc>
                        </m:e>
                        <m:sup>
                          <m:r>
                            <a:rPr lang="en-US" i="1">
                              <a:latin typeface="Cambria Math" charset="0"/>
                            </a:rPr>
                            <m:t>−1</m:t>
                          </m:r>
                        </m:sup>
                      </m:sSup>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2819400" y="3212772"/>
                <a:ext cx="1789849" cy="388568"/>
              </a:xfrm>
              <a:prstGeom prst="rect">
                <a:avLst/>
              </a:prstGeom>
              <a:blipFill rotWithShape="0">
                <a:blip r:embed="rId3"/>
                <a:stretch>
                  <a:fillRect t="-4688" r="-5461"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46345" y="4590346"/>
                <a:ext cx="146847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charset="0"/>
                        </a:rPr>
                        <m:t>Q</m:t>
                      </m:r>
                      <m:r>
                        <a:rPr lang="en-US" i="0">
                          <a:solidFill>
                            <a:srgbClr val="FF0000"/>
                          </a:solidFill>
                          <a:latin typeface="Cambria Math" charset="0"/>
                        </a:rPr>
                        <m:t>~</m:t>
                      </m:r>
                      <m:nary>
                        <m:naryPr>
                          <m:chr m:val="∑"/>
                          <m:limLoc m:val="undOvr"/>
                          <m:ctrlPr>
                            <a:rPr lang="en-US" i="1">
                              <a:solidFill>
                                <a:srgbClr val="FF0000"/>
                              </a:solidFill>
                              <a:latin typeface="Cambria Math" panose="02040503050406030204" pitchFamily="18" charset="0"/>
                            </a:rPr>
                          </m:ctrlPr>
                        </m:naryPr>
                        <m:sub>
                          <m:r>
                            <a:rPr lang="en-US" i="1">
                              <a:solidFill>
                                <a:srgbClr val="FF0000"/>
                              </a:solidFill>
                              <a:latin typeface="Cambria Math" charset="0"/>
                            </a:rPr>
                            <m:t>𝑖</m:t>
                          </m:r>
                          <m:r>
                            <a:rPr lang="en-US" i="0">
                              <a:solidFill>
                                <a:srgbClr val="FF0000"/>
                              </a:solidFill>
                              <a:latin typeface="Cambria Math" charset="0"/>
                            </a:rPr>
                            <m:t>=1</m:t>
                          </m:r>
                        </m:sub>
                        <m:sup>
                          <m:r>
                            <a:rPr lang="en-US" i="1">
                              <a:solidFill>
                                <a:srgbClr val="FF0000"/>
                              </a:solidFill>
                              <a:latin typeface="Cambria Math" charset="0"/>
                            </a:rPr>
                            <m:t>𝑞</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𝜆</m:t>
                              </m:r>
                            </m:e>
                            <m:sub>
                              <m:r>
                                <a:rPr lang="en-US" i="1">
                                  <a:solidFill>
                                    <a:srgbClr val="FF0000"/>
                                  </a:solidFill>
                                  <a:latin typeface="Cambria Math" charset="0"/>
                                </a:rPr>
                                <m:t>𝑖</m:t>
                              </m:r>
                            </m:sub>
                          </m:sSub>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charset="0"/>
                                </a:rPr>
                                <m:t>𝜒</m:t>
                              </m:r>
                            </m:e>
                            <m:sub>
                              <m:r>
                                <a:rPr lang="en-US" i="0">
                                  <a:solidFill>
                                    <a:srgbClr val="FF0000"/>
                                  </a:solidFill>
                                  <a:latin typeface="Cambria Math" charset="0"/>
                                </a:rPr>
                                <m:t>1,</m:t>
                              </m:r>
                              <m:r>
                                <a:rPr lang="en-US" i="1">
                                  <a:solidFill>
                                    <a:srgbClr val="FF0000"/>
                                  </a:solidFill>
                                  <a:latin typeface="Cambria Math" charset="0"/>
                                </a:rPr>
                                <m:t>𝑖</m:t>
                              </m:r>
                            </m:sub>
                            <m:sup>
                              <m:r>
                                <a:rPr lang="en-US" i="0">
                                  <a:solidFill>
                                    <a:srgbClr val="FF0000"/>
                                  </a:solidFill>
                                  <a:latin typeface="Cambria Math" charset="0"/>
                                </a:rPr>
                                <m:t>2</m:t>
                              </m:r>
                            </m:sup>
                          </m:sSubSup>
                        </m:e>
                      </m:nary>
                    </m:oMath>
                  </m:oMathPara>
                </a14:m>
                <a:endParaRPr lang="en-US"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2346345" y="4590346"/>
                <a:ext cx="1468479" cy="8485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14424" y="5486400"/>
                <a:ext cx="6400800" cy="470385"/>
              </a:xfrm>
              <a:prstGeom prst="rect">
                <a:avLst/>
              </a:prstGeom>
            </p:spPr>
            <p:txBody>
              <a:bodyPr wrap="square">
                <a:spAutoFit/>
              </a:bodyPr>
              <a:lstStyle/>
              <a:p>
                <a:r>
                  <a:rPr lang="en-US" dirty="0">
                    <a:latin typeface="Times New Roman" charset="0"/>
                    <a:ea typeface="宋体" charset="-122"/>
                  </a:rPr>
                  <a:t>where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𝜆</m:t>
                        </m:r>
                      </m:e>
                      <m:sub>
                        <m:r>
                          <a:rPr lang="en-US" i="1">
                            <a:effectLst/>
                            <a:latin typeface="Cambria Math" charset="0"/>
                            <a:ea typeface="宋体" charset="-122"/>
                            <a:cs typeface="Times New Roman" charset="0"/>
                          </a:rPr>
                          <m:t>𝑖</m:t>
                        </m:r>
                      </m:sub>
                    </m:sSub>
                  </m:oMath>
                </a14:m>
                <a:r>
                  <a:rPr lang="en-US" dirty="0">
                    <a:effectLst/>
                    <a:latin typeface="Times New Roman" charset="0"/>
                    <a:ea typeface="宋体" charset="-122"/>
                  </a:rPr>
                  <a:t> is the eigenvalues of the matrix </a:t>
                </a:r>
                <a14:m>
                  <m:oMath xmlns:m="http://schemas.openxmlformats.org/officeDocument/2006/math">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i="1">
                            <a:effectLst/>
                            <a:latin typeface="Cambria Math" charset="0"/>
                            <a:ea typeface="宋体" charset="-122"/>
                            <a:cs typeface="Times New Roman" charset="0"/>
                          </a:rPr>
                          <m:t>′</m:t>
                        </m:r>
                      </m:sup>
                    </m:sSup>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sSub>
                      <m:sSubPr>
                        <m:ctrlPr>
                          <a:rPr lang="en-US" b="1" i="1">
                            <a:effectLst/>
                            <a:latin typeface="Cambria Math" panose="02040503050406030204" pitchFamily="18" charset="0"/>
                            <a:cs typeface="Times New Roman" charset="0"/>
                          </a:rPr>
                        </m:ctrlPr>
                      </m:sSubPr>
                      <m:e>
                        <m:r>
                          <a:rPr lang="en-US" b="1" i="1">
                            <a:effectLst/>
                            <a:latin typeface="Cambria Math" charset="0"/>
                            <a:ea typeface="宋体" charset="-122"/>
                            <a:cs typeface="Times New Roman" charset="0"/>
                          </a:rPr>
                          <m:t>𝐏</m:t>
                        </m:r>
                      </m:e>
                      <m:sub>
                        <m:r>
                          <a:rPr lang="en-US" b="1" i="1">
                            <a:effectLst/>
                            <a:latin typeface="Cambria Math" charset="0"/>
                            <a:ea typeface="宋体" charset="-122"/>
                            <a:cs typeface="Times New Roman" charset="0"/>
                          </a:rPr>
                          <m:t>𝟎</m:t>
                        </m:r>
                      </m:sub>
                    </m:sSub>
                    <m:sSup>
                      <m:sSupPr>
                        <m:ctrlPr>
                          <a:rPr lang="en-US" i="1">
                            <a:effectLst/>
                            <a:latin typeface="Cambria Math" panose="02040503050406030204" pitchFamily="18" charset="0"/>
                            <a:cs typeface="Times New Roman" charset="0"/>
                          </a:rPr>
                        </m:ctrlPr>
                      </m:sSupPr>
                      <m:e>
                        <m:acc>
                          <m:accPr>
                            <m:chr m:val="̂"/>
                            <m:ctrlPr>
                              <a:rPr lang="en-US"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𝚺</m:t>
                            </m:r>
                          </m:e>
                        </m:acc>
                      </m:e>
                      <m:sup>
                        <m:r>
                          <a:rPr lang="en-US" i="1">
                            <a:effectLst/>
                            <a:latin typeface="Cambria Math" charset="0"/>
                            <a:ea typeface="宋体" charset="-122"/>
                            <a:cs typeface="Times New Roman" charset="0"/>
                          </a:rPr>
                          <m:t>−1</m:t>
                        </m:r>
                      </m:sup>
                    </m:sSup>
                    <m:r>
                      <a:rPr lang="en-US" b="1" i="1">
                        <a:effectLst/>
                        <a:latin typeface="Cambria Math" charset="0"/>
                        <a:ea typeface="宋体" charset="-122"/>
                        <a:cs typeface="Times New Roman" charset="0"/>
                      </a:rPr>
                      <m:t>𝐆</m:t>
                    </m:r>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oMath>
                </a14:m>
                <a:r>
                  <a:rPr lang="en-US" dirty="0">
                    <a:effectLst/>
                    <a:latin typeface="Times New Roman" charset="0"/>
                    <a:ea typeface="宋体" charset="-122"/>
                  </a:rPr>
                  <a:t> .</a:t>
                </a:r>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14424" y="5486400"/>
                <a:ext cx="6400800" cy="470385"/>
              </a:xfrm>
              <a:prstGeom prst="rect">
                <a:avLst/>
              </a:prstGeom>
              <a:blipFill rotWithShape="0">
                <a:blip r:embed="rId5"/>
                <a:stretch>
                  <a:fillRect l="-857" b="-19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14423" y="3892225"/>
                <a:ext cx="8076921" cy="683713"/>
              </a:xfrm>
              <a:prstGeom prst="rect">
                <a:avLst/>
              </a:prstGeom>
            </p:spPr>
            <p:txBody>
              <a:bodyPr wrap="square">
                <a:spAutoFit/>
              </a:bodyPr>
              <a:lstStyle/>
              <a:p>
                <a:r>
                  <a:rPr lang="en-US" dirty="0">
                    <a:latin typeface="Times New Roman" charset="0"/>
                    <a:ea typeface="宋体" charset="-122"/>
                  </a:rPr>
                  <a:t>The statistic </a:t>
                </a:r>
                <a14:m>
                  <m:oMath xmlns:m="http://schemas.openxmlformats.org/officeDocument/2006/math">
                    <m:r>
                      <m:rPr>
                        <m:sty m:val="p"/>
                      </m:rPr>
                      <a:rPr lang="en-US">
                        <a:effectLst/>
                        <a:latin typeface="Cambria Math" charset="0"/>
                        <a:ea typeface="宋体" charset="-122"/>
                        <a:cs typeface="Times New Roman" charset="0"/>
                      </a:rPr>
                      <m:t>Q</m:t>
                    </m:r>
                  </m:oMath>
                </a14:m>
                <a:r>
                  <a:rPr lang="en-US" dirty="0">
                    <a:effectLst/>
                    <a:latin typeface="Times New Roman" charset="0"/>
                    <a:ea typeface="宋体" charset="-122"/>
                  </a:rPr>
                  <a:t> is a quadratic form of </a:t>
                </a:r>
                <a14:m>
                  <m:oMath xmlns:m="http://schemas.openxmlformats.org/officeDocument/2006/math">
                    <m:d>
                      <m:dPr>
                        <m:ctrlPr>
                          <a:rPr lang="en-US" i="1">
                            <a:effectLst/>
                            <a:latin typeface="Cambria Math" panose="02040503050406030204" pitchFamily="18" charset="0"/>
                            <a:cs typeface="Times New Roman" charset="0"/>
                          </a:rPr>
                        </m:ctrlPr>
                      </m:dPr>
                      <m:e>
                        <m:sSup>
                          <m:sSupPr>
                            <m:ctrlPr>
                              <a:rPr lang="en-US" i="1" smtClean="0">
                                <a:solidFill>
                                  <a:schemeClr val="tx1"/>
                                </a:solidFill>
                                <a:latin typeface="Cambria Math" panose="02040503050406030204" pitchFamily="18" charset="0"/>
                              </a:rPr>
                            </m:ctrlPr>
                          </m:sSupPr>
                          <m:e>
                            <m:r>
                              <a:rPr lang="en-US" b="1">
                                <a:solidFill>
                                  <a:schemeClr val="tx1"/>
                                </a:solidFill>
                                <a:latin typeface="Cambria Math" charset="0"/>
                              </a:rPr>
                              <m:t>𝐲</m:t>
                            </m:r>
                          </m:e>
                          <m:sup>
                            <m:r>
                              <a:rPr lang="en-US">
                                <a:solidFill>
                                  <a:schemeClr val="tx1"/>
                                </a:solidFill>
                                <a:latin typeface="Cambria Math" charset="0"/>
                              </a:rPr>
                              <m:t>∗</m:t>
                            </m:r>
                          </m:sup>
                        </m:sSup>
                        <m:r>
                          <a:rPr lang="en-US" i="1">
                            <a:effectLst/>
                            <a:latin typeface="Cambria Math" charset="0"/>
                            <a:ea typeface="宋体" charset="-122"/>
                            <a:cs typeface="Times New Roman" charset="0"/>
                          </a:rPr>
                          <m:t>−</m:t>
                        </m:r>
                        <m:r>
                          <a:rPr lang="en-US" b="1" i="1">
                            <a:effectLst/>
                            <a:latin typeface="Cambria Math" charset="0"/>
                            <a:ea typeface="宋体" charset="-122"/>
                            <a:cs typeface="Times New Roman" charset="0"/>
                          </a:rPr>
                          <m:t>𝐗</m:t>
                        </m:r>
                        <m:acc>
                          <m:accPr>
                            <m:chr m:val="̂"/>
                            <m:ctrlPr>
                              <a:rPr lang="en-US" b="1"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𝛃</m:t>
                            </m:r>
                          </m:e>
                        </m:acc>
                      </m:e>
                    </m:d>
                  </m:oMath>
                </a14:m>
                <a:r>
                  <a:rPr lang="en-US" dirty="0">
                    <a:effectLst/>
                    <a:latin typeface="Times New Roman" charset="0"/>
                    <a:ea typeface="宋体" charset="-122"/>
                  </a:rPr>
                  <a:t> and follows a mixture of chi-square distributions</a:t>
                </a:r>
                <a:r>
                  <a:rPr lang="en-US" dirty="0">
                    <a:effectLst/>
                  </a:rPr>
                  <a:t> </a:t>
                </a:r>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14423" y="3892225"/>
                <a:ext cx="8076921" cy="683713"/>
              </a:xfrm>
              <a:prstGeom prst="rect">
                <a:avLst/>
              </a:prstGeom>
              <a:blipFill rotWithShape="0">
                <a:blip r:embed="rId6"/>
                <a:stretch>
                  <a:fillRect l="-679" t="-3540" b="-11504"/>
                </a:stretch>
              </a:blipFill>
            </p:spPr>
            <p:txBody>
              <a:bodyPr/>
              <a:lstStyle/>
              <a:p>
                <a:r>
                  <a:rPr lang="en-US">
                    <a:noFill/>
                  </a:rPr>
                  <a:t> </a:t>
                </a:r>
              </a:p>
            </p:txBody>
          </p:sp>
        </mc:Fallback>
      </mc:AlternateContent>
      <p:sp>
        <p:nvSpPr>
          <p:cNvPr id="21" name="TextBox 20"/>
          <p:cNvSpPr txBox="1"/>
          <p:nvPr/>
        </p:nvSpPr>
        <p:spPr>
          <a:xfrm>
            <a:off x="614423" y="1693826"/>
            <a:ext cx="2333459" cy="369332"/>
          </a:xfrm>
          <a:prstGeom prst="rect">
            <a:avLst/>
          </a:prstGeom>
          <a:noFill/>
        </p:spPr>
        <p:txBody>
          <a:bodyPr wrap="none" rtlCol="0">
            <a:spAutoFit/>
          </a:bodyPr>
          <a:lstStyle/>
          <a:p>
            <a:r>
              <a:rPr lang="en-US" dirty="0">
                <a:latin typeface="Times New Roman" charset="0"/>
                <a:ea typeface="Times New Roman" charset="0"/>
                <a:cs typeface="Times New Roman" charset="0"/>
              </a:rPr>
              <a:t>We have test statistics: </a:t>
            </a:r>
          </a:p>
        </p:txBody>
      </p:sp>
      <mc:AlternateContent xmlns:mc="http://schemas.openxmlformats.org/markup-compatibility/2006" xmlns:a14="http://schemas.microsoft.com/office/drawing/2010/main">
        <mc:Choice Requires="a14">
          <p:sp>
            <p:nvSpPr>
              <p:cNvPr id="22" name="Rectangle 21"/>
              <p:cNvSpPr/>
              <p:nvPr/>
            </p:nvSpPr>
            <p:spPr>
              <a:xfrm>
                <a:off x="2315479" y="2172256"/>
                <a:ext cx="4136068"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charset="0"/>
                        </a:rPr>
                        <m:t>Q</m:t>
                      </m:r>
                      <m:r>
                        <a:rPr lang="en-US" i="0">
                          <a:solidFill>
                            <a:srgbClr val="FF0000"/>
                          </a:solidFill>
                          <a:latin typeface="Cambria Math" charset="0"/>
                        </a:rPr>
                        <m:t>=</m:t>
                      </m:r>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sSup>
                                <m:sSupPr>
                                  <m:ctrlPr>
                                    <a:rPr lang="en-US" i="1">
                                      <a:solidFill>
                                        <a:srgbClr val="FF0000"/>
                                      </a:solidFill>
                                      <a:latin typeface="Cambria Math" panose="02040503050406030204" pitchFamily="18" charset="0"/>
                                    </a:rPr>
                                  </m:ctrlPr>
                                </m:sSupPr>
                                <m:e>
                                  <m:r>
                                    <a:rPr lang="en-US" b="1" i="0">
                                      <a:solidFill>
                                        <a:srgbClr val="FF0000"/>
                                      </a:solidFill>
                                      <a:latin typeface="Cambria Math" charset="0"/>
                                    </a:rPr>
                                    <m:t>𝐲</m:t>
                                  </m:r>
                                </m:e>
                                <m:sup>
                                  <m:r>
                                    <a:rPr lang="en-US" b="0" i="0">
                                      <a:solidFill>
                                        <a:srgbClr val="FF0000"/>
                                      </a:solidFill>
                                      <a:latin typeface="Cambria Math" charset="0"/>
                                    </a:rPr>
                                    <m:t>∗</m:t>
                                  </m:r>
                                </m:sup>
                              </m:sSup>
                              <m:r>
                                <a:rPr lang="en-US" b="0" i="0">
                                  <a:solidFill>
                                    <a:srgbClr val="FF0000"/>
                                  </a:solidFill>
                                  <a:latin typeface="Cambria Math" charset="0"/>
                                </a:rPr>
                                <m:t>−</m:t>
                              </m:r>
                              <m:r>
                                <a:rPr lang="en-US" b="1" i="0">
                                  <a:solidFill>
                                    <a:srgbClr val="FF0000"/>
                                  </a:solidFill>
                                  <a:latin typeface="Cambria Math" charset="0"/>
                                </a:rPr>
                                <m:t>𝐗</m:t>
                              </m:r>
                              <m:acc>
                                <m:accPr>
                                  <m:chr m:val="̂"/>
                                  <m:ctrlPr>
                                    <a:rPr lang="en-US" b="1" i="1">
                                      <a:solidFill>
                                        <a:srgbClr val="FF0000"/>
                                      </a:solidFill>
                                      <a:latin typeface="Cambria Math" panose="02040503050406030204" pitchFamily="18" charset="0"/>
                                    </a:rPr>
                                  </m:ctrlPr>
                                </m:accPr>
                                <m:e>
                                  <m:r>
                                    <a:rPr lang="en-US" b="1" i="0">
                                      <a:solidFill>
                                        <a:srgbClr val="FF0000"/>
                                      </a:solidFill>
                                      <a:latin typeface="Cambria Math" charset="0"/>
                                    </a:rPr>
                                    <m:t>𝛃</m:t>
                                  </m:r>
                                </m:e>
                              </m:acc>
                            </m:e>
                          </m:d>
                        </m:e>
                        <m:sup>
                          <m:r>
                            <a:rPr lang="en-US" b="0" i="0">
                              <a:solidFill>
                                <a:srgbClr val="FF0000"/>
                              </a:solidFill>
                              <a:latin typeface="Cambria Math" charset="0"/>
                            </a:rPr>
                            <m:t>′</m:t>
                          </m:r>
                        </m:sup>
                      </m:sSup>
                      <m:sSup>
                        <m:sSupPr>
                          <m:ctrlPr>
                            <a:rPr lang="en-US" b="0" i="1">
                              <a:solidFill>
                                <a:srgbClr val="FF0000"/>
                              </a:solidFill>
                              <a:latin typeface="Cambria Math" panose="02040503050406030204" pitchFamily="18" charset="0"/>
                            </a:rPr>
                          </m:ctrlPr>
                        </m:sSupPr>
                        <m:e>
                          <m:acc>
                            <m:accPr>
                              <m:chr m:val="̂"/>
                              <m:ctrlPr>
                                <a:rPr lang="en-US" b="0" i="1">
                                  <a:solidFill>
                                    <a:srgbClr val="FF0000"/>
                                  </a:solidFill>
                                  <a:latin typeface="Cambria Math" panose="02040503050406030204" pitchFamily="18" charset="0"/>
                                </a:rPr>
                              </m:ctrlPr>
                            </m:accPr>
                            <m:e>
                              <m:r>
                                <a:rPr lang="en-US" b="1" i="0">
                                  <a:solidFill>
                                    <a:srgbClr val="FF0000"/>
                                  </a:solidFill>
                                  <a:latin typeface="Cambria Math" charset="0"/>
                                </a:rPr>
                                <m:t>𝚺</m:t>
                              </m:r>
                            </m:e>
                          </m:acc>
                        </m:e>
                        <m:sup>
                          <m:r>
                            <a:rPr lang="en-US" b="0" i="0">
                              <a:solidFill>
                                <a:srgbClr val="FF0000"/>
                              </a:solidFill>
                              <a:latin typeface="Cambria Math" charset="0"/>
                            </a:rPr>
                            <m:t>−1</m:t>
                          </m:r>
                        </m:sup>
                      </m:sSup>
                      <m:r>
                        <a:rPr lang="en-US" b="1" i="0">
                          <a:solidFill>
                            <a:srgbClr val="FF0000"/>
                          </a:solidFill>
                          <a:latin typeface="Cambria Math" charset="0"/>
                        </a:rPr>
                        <m:t>𝐆𝐖</m:t>
                      </m:r>
                      <m:sSup>
                        <m:sSupPr>
                          <m:ctrlPr>
                            <a:rPr lang="en-US" b="1" i="1">
                              <a:solidFill>
                                <a:srgbClr val="FF0000"/>
                              </a:solidFill>
                              <a:latin typeface="Cambria Math" panose="02040503050406030204" pitchFamily="18" charset="0"/>
                            </a:rPr>
                          </m:ctrlPr>
                        </m:sSupPr>
                        <m:e>
                          <m:r>
                            <a:rPr lang="en-US" b="1" i="0">
                              <a:solidFill>
                                <a:srgbClr val="FF0000"/>
                              </a:solidFill>
                              <a:latin typeface="Cambria Math" charset="0"/>
                            </a:rPr>
                            <m:t>𝐆</m:t>
                          </m:r>
                        </m:e>
                        <m:sup>
                          <m:r>
                            <a:rPr lang="en-US" b="0" i="0">
                              <a:solidFill>
                                <a:srgbClr val="FF0000"/>
                              </a:solidFill>
                              <a:latin typeface="Cambria Math" charset="0"/>
                            </a:rPr>
                            <m:t>′</m:t>
                          </m:r>
                        </m:sup>
                      </m:sSup>
                      <m:sSup>
                        <m:sSupPr>
                          <m:ctrlPr>
                            <a:rPr lang="en-US" b="1" i="1">
                              <a:solidFill>
                                <a:srgbClr val="FF0000"/>
                              </a:solidFill>
                              <a:latin typeface="Cambria Math" panose="02040503050406030204" pitchFamily="18" charset="0"/>
                            </a:rPr>
                          </m:ctrlPr>
                        </m:sSupPr>
                        <m:e>
                          <m:acc>
                            <m:accPr>
                              <m:chr m:val="̂"/>
                              <m:ctrlPr>
                                <a:rPr lang="en-US" b="1" i="1">
                                  <a:solidFill>
                                    <a:srgbClr val="FF0000"/>
                                  </a:solidFill>
                                  <a:latin typeface="Cambria Math" panose="02040503050406030204" pitchFamily="18" charset="0"/>
                                </a:rPr>
                              </m:ctrlPr>
                            </m:accPr>
                            <m:e>
                              <m:r>
                                <a:rPr lang="en-US" b="1" i="0">
                                  <a:solidFill>
                                    <a:srgbClr val="FF0000"/>
                                  </a:solidFill>
                                  <a:latin typeface="Cambria Math" charset="0"/>
                                </a:rPr>
                                <m:t>𝚺</m:t>
                              </m:r>
                            </m:e>
                          </m:acc>
                        </m:e>
                        <m:sup>
                          <m:r>
                            <a:rPr lang="en-US" b="0" i="0">
                              <a:solidFill>
                                <a:srgbClr val="FF0000"/>
                              </a:solidFill>
                              <a:latin typeface="Cambria Math" charset="0"/>
                            </a:rPr>
                            <m:t>−1</m:t>
                          </m:r>
                        </m:sup>
                      </m:sSup>
                      <m:d>
                        <m:dPr>
                          <m:ctrlPr>
                            <a:rPr lang="en-US" b="1" i="1">
                              <a:solidFill>
                                <a:srgbClr val="FF0000"/>
                              </a:solidFill>
                              <a:latin typeface="Cambria Math" panose="02040503050406030204" pitchFamily="18" charset="0"/>
                            </a:rPr>
                          </m:ctrlPr>
                        </m:dPr>
                        <m:e>
                          <m:sSup>
                            <m:sSupPr>
                              <m:ctrlPr>
                                <a:rPr lang="en-US" b="1" i="1">
                                  <a:solidFill>
                                    <a:srgbClr val="FF0000"/>
                                  </a:solidFill>
                                  <a:latin typeface="Cambria Math" panose="02040503050406030204" pitchFamily="18" charset="0"/>
                                </a:rPr>
                              </m:ctrlPr>
                            </m:sSupPr>
                            <m:e>
                              <m:r>
                                <a:rPr lang="en-US" b="1" i="0">
                                  <a:solidFill>
                                    <a:srgbClr val="FF0000"/>
                                  </a:solidFill>
                                  <a:latin typeface="Cambria Math" charset="0"/>
                                </a:rPr>
                                <m:t>𝐲</m:t>
                              </m:r>
                            </m:e>
                            <m:sup>
                              <m:r>
                                <a:rPr lang="en-US" b="0" i="0">
                                  <a:solidFill>
                                    <a:srgbClr val="FF0000"/>
                                  </a:solidFill>
                                  <a:latin typeface="Cambria Math" charset="0"/>
                                </a:rPr>
                                <m:t>∗</m:t>
                              </m:r>
                            </m:sup>
                          </m:sSup>
                          <m:r>
                            <a:rPr lang="en-US" b="0" i="0">
                              <a:solidFill>
                                <a:srgbClr val="FF0000"/>
                              </a:solidFill>
                              <a:latin typeface="Cambria Math" charset="0"/>
                            </a:rPr>
                            <m:t>−</m:t>
                          </m:r>
                          <m:r>
                            <a:rPr lang="en-US" b="1" i="0">
                              <a:solidFill>
                                <a:srgbClr val="FF0000"/>
                              </a:solidFill>
                              <a:latin typeface="Cambria Math" charset="0"/>
                            </a:rPr>
                            <m:t>𝐗</m:t>
                          </m:r>
                          <m:acc>
                            <m:accPr>
                              <m:chr m:val="̂"/>
                              <m:ctrlPr>
                                <a:rPr lang="en-US" b="1" i="1">
                                  <a:solidFill>
                                    <a:srgbClr val="FF0000"/>
                                  </a:solidFill>
                                  <a:latin typeface="Cambria Math" panose="02040503050406030204" pitchFamily="18" charset="0"/>
                                </a:rPr>
                              </m:ctrlPr>
                            </m:accPr>
                            <m:e>
                              <m:r>
                                <a:rPr lang="en-US" b="1" i="0">
                                  <a:solidFill>
                                    <a:srgbClr val="FF0000"/>
                                  </a:solidFill>
                                  <a:latin typeface="Cambria Math" charset="0"/>
                                </a:rPr>
                                <m:t>𝛃</m:t>
                              </m:r>
                            </m:e>
                          </m:acc>
                        </m:e>
                      </m:d>
                      <m:r>
                        <a:rPr lang="en-US" b="0" i="0">
                          <a:solidFill>
                            <a:srgbClr val="FF0000"/>
                          </a:solidFill>
                          <a:latin typeface="Cambria Math" charset="0"/>
                        </a:rPr>
                        <m:t>.</m:t>
                      </m:r>
                    </m:oMath>
                  </m:oMathPara>
                </a14:m>
                <a:endParaRPr lang="en-US"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2315479" y="2172256"/>
                <a:ext cx="4136068" cy="442044"/>
              </a:xfrm>
              <a:prstGeom prst="rect">
                <a:avLst/>
              </a:prstGeom>
              <a:blipFill rotWithShape="0">
                <a:blip r:embed="rId7"/>
                <a:stretch>
                  <a:fillRect r="-4130" b="-8219"/>
                </a:stretch>
              </a:blipFill>
            </p:spPr>
            <p:txBody>
              <a:bodyPr/>
              <a:lstStyle/>
              <a:p>
                <a:r>
                  <a:rPr lang="en-US">
                    <a:noFill/>
                  </a:rPr>
                  <a:t> </a:t>
                </a:r>
              </a:p>
            </p:txBody>
          </p:sp>
        </mc:Fallback>
      </mc:AlternateContent>
      <p:sp>
        <p:nvSpPr>
          <p:cNvPr id="23" name="Rectangle 22"/>
          <p:cNvSpPr/>
          <p:nvPr/>
        </p:nvSpPr>
        <p:spPr>
          <a:xfrm>
            <a:off x="230613" y="6042332"/>
            <a:ext cx="8305800" cy="400110"/>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000"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This can be simplified to SKAT for binary population data</a:t>
            </a:r>
          </a:p>
        </p:txBody>
      </p:sp>
      <p:sp>
        <p:nvSpPr>
          <p:cNvPr id="2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(special case)</a:t>
            </a:r>
          </a:p>
        </p:txBody>
      </p:sp>
    </p:spTree>
    <p:extLst>
      <p:ext uri="{BB962C8B-B14F-4D97-AF65-F5344CB8AC3E}">
        <p14:creationId xmlns:p14="http://schemas.microsoft.com/office/powerpoint/2010/main" val="1112503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Michael C. Wu, </a:t>
            </a:r>
            <a:r>
              <a:rPr lang="en-US" sz="1600" dirty="0" err="1">
                <a:solidFill>
                  <a:schemeClr val="tx1"/>
                </a:solidFill>
                <a:latin typeface="Times New Roman" panose="02020603050405020304" pitchFamily="18" charset="0"/>
                <a:cs typeface="Times New Roman" panose="02020603050405020304" pitchFamily="18" charset="0"/>
              </a:rPr>
              <a:t>Seunggeun</a:t>
            </a:r>
            <a:r>
              <a:rPr lang="en-US" sz="1600" dirty="0">
                <a:solidFill>
                  <a:schemeClr val="tx1"/>
                </a:solidFill>
                <a:latin typeface="Times New Roman" panose="02020603050405020304" pitchFamily="18" charset="0"/>
                <a:cs typeface="Times New Roman" panose="02020603050405020304" pitchFamily="18" charset="0"/>
              </a:rPr>
              <a:t> Lee, </a:t>
            </a:r>
            <a:r>
              <a:rPr lang="en-US" sz="1600" dirty="0" err="1">
                <a:solidFill>
                  <a:schemeClr val="tx1"/>
                </a:solidFill>
                <a:latin typeface="Times New Roman" panose="02020603050405020304" pitchFamily="18" charset="0"/>
                <a:cs typeface="Times New Roman" panose="02020603050405020304" pitchFamily="18" charset="0"/>
              </a:rPr>
              <a:t>Tianxi</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Cai</a:t>
            </a:r>
            <a:r>
              <a:rPr lang="en-US" sz="1600" dirty="0">
                <a:solidFill>
                  <a:schemeClr val="tx1"/>
                </a:solidFill>
                <a:latin typeface="Times New Roman" panose="02020603050405020304" pitchFamily="18" charset="0"/>
                <a:cs typeface="Times New Roman" panose="02020603050405020304" pitchFamily="18" charset="0"/>
              </a:rPr>
              <a:t>, Yun Li, Michael </a:t>
            </a:r>
            <a:r>
              <a:rPr lang="en-US" sz="1600" dirty="0" err="1">
                <a:solidFill>
                  <a:schemeClr val="tx1"/>
                </a:solidFill>
                <a:latin typeface="Times New Roman" panose="02020603050405020304" pitchFamily="18" charset="0"/>
                <a:cs typeface="Times New Roman" panose="02020603050405020304" pitchFamily="18" charset="0"/>
              </a:rPr>
              <a:t>Boehnke</a:t>
            </a:r>
            <a:r>
              <a:rPr lang="en-US" sz="1600" dirty="0">
                <a:solidFill>
                  <a:schemeClr val="tx1"/>
                </a:solidFill>
                <a:latin typeface="Times New Roman" panose="02020603050405020304" pitchFamily="18" charset="0"/>
                <a:cs typeface="Times New Roman" panose="02020603050405020304" pitchFamily="18" charset="0"/>
              </a:rPr>
              <a:t>, and </a:t>
            </a:r>
            <a:r>
              <a:rPr lang="en-US" sz="1600" dirty="0" err="1">
                <a:solidFill>
                  <a:schemeClr val="tx1"/>
                </a:solidFill>
                <a:latin typeface="Times New Roman" panose="02020603050405020304" pitchFamily="18" charset="0"/>
                <a:cs typeface="Times New Roman" panose="02020603050405020304" pitchFamily="18" charset="0"/>
              </a:rPr>
              <a:t>Xihong</a:t>
            </a:r>
            <a:r>
              <a:rPr lang="en-US" sz="1600" dirty="0">
                <a:solidFill>
                  <a:schemeClr val="tx1"/>
                </a:solidFill>
                <a:latin typeface="Times New Roman" panose="02020603050405020304" pitchFamily="18" charset="0"/>
                <a:cs typeface="Times New Roman" panose="02020603050405020304" pitchFamily="18" charset="0"/>
              </a:rPr>
              <a:t> Lin Rare-Variant Association Testing for Sequencing Data with the Sequence Kernel Association Test. Am J Hum Genet, 2011, 89(1):82-93.</a:t>
            </a:r>
          </a:p>
          <a:p>
            <a:r>
              <a:rPr lang="en-US" sz="1600" dirty="0">
                <a:solidFill>
                  <a:schemeClr val="tx1"/>
                </a:solidFill>
                <a:latin typeface="Times New Roman" panose="02020603050405020304" pitchFamily="18" charset="0"/>
                <a:cs typeface="Times New Roman" panose="02020603050405020304" pitchFamily="18" charset="0"/>
              </a:rPr>
              <a:t>Han Chen, James B. </a:t>
            </a:r>
            <a:r>
              <a:rPr lang="en-US" sz="1600" dirty="0" err="1">
                <a:solidFill>
                  <a:schemeClr val="tx1"/>
                </a:solidFill>
                <a:latin typeface="Times New Roman" panose="02020603050405020304" pitchFamily="18" charset="0"/>
                <a:cs typeface="Times New Roman" panose="02020603050405020304" pitchFamily="18" charset="0"/>
              </a:rPr>
              <a:t>Meigs</a:t>
            </a:r>
            <a:r>
              <a:rPr lang="en-US" sz="1600" dirty="0">
                <a:solidFill>
                  <a:schemeClr val="tx1"/>
                </a:solidFill>
                <a:latin typeface="Times New Roman" panose="02020603050405020304" pitchFamily="18" charset="0"/>
                <a:cs typeface="Times New Roman" panose="02020603050405020304" pitchFamily="18" charset="0"/>
              </a:rPr>
              <a:t>, and </a:t>
            </a:r>
            <a:r>
              <a:rPr lang="en-US" sz="1600" dirty="0" err="1">
                <a:solidFill>
                  <a:schemeClr val="tx1"/>
                </a:solidFill>
                <a:latin typeface="Times New Roman" panose="02020603050405020304" pitchFamily="18" charset="0"/>
                <a:cs typeface="Times New Roman" panose="02020603050405020304" pitchFamily="18" charset="0"/>
              </a:rPr>
              <a:t>Josée</a:t>
            </a:r>
            <a:r>
              <a:rPr lang="en-US" sz="1600" dirty="0">
                <a:solidFill>
                  <a:schemeClr val="tx1"/>
                </a:solidFill>
                <a:latin typeface="Times New Roman" panose="02020603050405020304" pitchFamily="18" charset="0"/>
                <a:cs typeface="Times New Roman" panose="02020603050405020304" pitchFamily="18" charset="0"/>
              </a:rPr>
              <a:t> Dupuis. “Sequence Kernel Association Test for Quantitative Traits in Family Samples”. </a:t>
            </a:r>
            <a:r>
              <a:rPr lang="is-IS" sz="1600" dirty="0">
                <a:solidFill>
                  <a:schemeClr val="tx1"/>
                </a:solidFill>
                <a:latin typeface="Times New Roman" panose="02020603050405020304" pitchFamily="18" charset="0"/>
                <a:cs typeface="Times New Roman" panose="02020603050405020304" pitchFamily="18" charset="0"/>
              </a:rPr>
              <a:t>Genet Epidemiol. 2013 Feb; 37(2): 196–204.</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Qi Yan, Daniel E. Weeks, Hemant K. Tiwari, </a:t>
            </a:r>
            <a:r>
              <a:rPr lang="en-US" sz="1600" dirty="0" err="1">
                <a:solidFill>
                  <a:schemeClr val="tx1"/>
                </a:solidFill>
                <a:latin typeface="Times New Roman" panose="02020603050405020304" pitchFamily="18" charset="0"/>
                <a:cs typeface="Times New Roman" panose="02020603050405020304" pitchFamily="18" charset="0"/>
              </a:rPr>
              <a:t>Nengjun</a:t>
            </a:r>
            <a:r>
              <a:rPr lang="en-US" sz="1600" dirty="0">
                <a:solidFill>
                  <a:schemeClr val="tx1"/>
                </a:solidFill>
                <a:latin typeface="Times New Roman" panose="02020603050405020304" pitchFamily="18" charset="0"/>
                <a:cs typeface="Times New Roman" panose="02020603050405020304" pitchFamily="18" charset="0"/>
              </a:rPr>
              <a:t> Yi, </a:t>
            </a:r>
            <a:r>
              <a:rPr lang="en-US" sz="1600" dirty="0" err="1">
                <a:solidFill>
                  <a:schemeClr val="tx1"/>
                </a:solidFill>
                <a:latin typeface="Times New Roman" panose="02020603050405020304" pitchFamily="18" charset="0"/>
                <a:cs typeface="Times New Roman" panose="02020603050405020304" pitchFamily="18" charset="0"/>
              </a:rPr>
              <a:t>Kui</a:t>
            </a:r>
            <a:r>
              <a:rPr lang="en-US" sz="1600" dirty="0">
                <a:solidFill>
                  <a:schemeClr val="tx1"/>
                </a:solidFill>
                <a:latin typeface="Times New Roman" panose="02020603050405020304" pitchFamily="18" charset="0"/>
                <a:cs typeface="Times New Roman" panose="02020603050405020304" pitchFamily="18" charset="0"/>
              </a:rPr>
              <a:t> Zhang, </a:t>
            </a:r>
            <a:r>
              <a:rPr lang="en-US" sz="1600" dirty="0" err="1">
                <a:solidFill>
                  <a:schemeClr val="tx1"/>
                </a:solidFill>
                <a:latin typeface="Times New Roman" panose="02020603050405020304" pitchFamily="18" charset="0"/>
                <a:cs typeface="Times New Roman" panose="02020603050405020304" pitchFamily="18" charset="0"/>
              </a:rPr>
              <a:t>Guimin</a:t>
            </a:r>
            <a:r>
              <a:rPr lang="en-US" sz="1600" dirty="0">
                <a:solidFill>
                  <a:schemeClr val="tx1"/>
                </a:solidFill>
                <a:latin typeface="Times New Roman" panose="02020603050405020304" pitchFamily="18" charset="0"/>
                <a:cs typeface="Times New Roman" panose="02020603050405020304" pitchFamily="18" charset="0"/>
              </a:rPr>
              <a:t> Gao, Wan-Yu Lin, Xiang-Yang Lou, Wei Chen, and </a:t>
            </a:r>
            <a:r>
              <a:rPr lang="en-US" sz="1600" dirty="0" err="1">
                <a:solidFill>
                  <a:schemeClr val="tx1"/>
                </a:solidFill>
                <a:latin typeface="Times New Roman" panose="02020603050405020304" pitchFamily="18" charset="0"/>
                <a:cs typeface="Times New Roman" panose="02020603050405020304" pitchFamily="18" charset="0"/>
              </a:rPr>
              <a:t>Nianjun</a:t>
            </a:r>
            <a:r>
              <a:rPr lang="en-US" sz="1600" dirty="0">
                <a:solidFill>
                  <a:schemeClr val="tx1"/>
                </a:solidFill>
                <a:latin typeface="Times New Roman" panose="02020603050405020304" pitchFamily="18" charset="0"/>
                <a:cs typeface="Times New Roman" panose="02020603050405020304" pitchFamily="18" charset="0"/>
              </a:rPr>
              <a:t> Liu. “Rare-Variant Kernel Machine Test for Longitudinal Data from Population and Family Samples”. Human Heredity, 80:126-138.</a:t>
            </a:r>
          </a:p>
          <a:p>
            <a:r>
              <a:rPr lang="en-US" sz="1600" dirty="0">
                <a:solidFill>
                  <a:schemeClr val="tx1"/>
                </a:solidFill>
                <a:latin typeface="Times New Roman" panose="02020603050405020304" pitchFamily="18" charset="0"/>
                <a:cs typeface="Times New Roman" panose="02020603050405020304" pitchFamily="18" charset="0"/>
              </a:rPr>
              <a:t>Qi Yan, Daniel E. Weeks, Juan C. </a:t>
            </a:r>
            <a:r>
              <a:rPr lang="en-US" sz="1600" dirty="0" err="1">
                <a:solidFill>
                  <a:schemeClr val="tx1"/>
                </a:solidFill>
                <a:latin typeface="Times New Roman" panose="02020603050405020304" pitchFamily="18" charset="0"/>
                <a:cs typeface="Times New Roman" panose="02020603050405020304" pitchFamily="18" charset="0"/>
              </a:rPr>
              <a:t>Celedon</a:t>
            </a:r>
            <a:r>
              <a:rPr lang="en-US" sz="1600" dirty="0">
                <a:solidFill>
                  <a:schemeClr val="tx1"/>
                </a:solidFill>
                <a:latin typeface="Times New Roman" panose="02020603050405020304" pitchFamily="18" charset="0"/>
                <a:cs typeface="Times New Roman" panose="02020603050405020304" pitchFamily="18" charset="0"/>
              </a:rPr>
              <a:t>, Hemant K. Tiwari, </a:t>
            </a:r>
            <a:r>
              <a:rPr lang="en-US" sz="1600" dirty="0" err="1">
                <a:solidFill>
                  <a:schemeClr val="tx1"/>
                </a:solidFill>
                <a:latin typeface="Times New Roman" panose="02020603050405020304" pitchFamily="18" charset="0"/>
                <a:cs typeface="Times New Roman" panose="02020603050405020304" pitchFamily="18" charset="0"/>
              </a:rPr>
              <a:t>Bingshan</a:t>
            </a:r>
            <a:r>
              <a:rPr lang="en-US" sz="1600" dirty="0">
                <a:solidFill>
                  <a:schemeClr val="tx1"/>
                </a:solidFill>
                <a:latin typeface="Times New Roman" panose="02020603050405020304" pitchFamily="18" charset="0"/>
                <a:cs typeface="Times New Roman" panose="02020603050405020304" pitchFamily="18" charset="0"/>
              </a:rPr>
              <a:t> Li, </a:t>
            </a:r>
            <a:r>
              <a:rPr lang="en-US" sz="1600" dirty="0" err="1">
                <a:solidFill>
                  <a:schemeClr val="tx1"/>
                </a:solidFill>
                <a:latin typeface="Times New Roman" panose="02020603050405020304" pitchFamily="18" charset="0"/>
                <a:cs typeface="Times New Roman" panose="02020603050405020304" pitchFamily="18" charset="0"/>
              </a:rPr>
              <a:t>Xiaojing</a:t>
            </a:r>
            <a:r>
              <a:rPr lang="en-US" sz="1600" dirty="0">
                <a:solidFill>
                  <a:schemeClr val="tx1"/>
                </a:solidFill>
                <a:latin typeface="Times New Roman" panose="02020603050405020304" pitchFamily="18" charset="0"/>
                <a:cs typeface="Times New Roman" panose="02020603050405020304" pitchFamily="18" charset="0"/>
              </a:rPr>
              <a:t> Wang, Wan-Yu Lin, Wei Chen, and </a:t>
            </a:r>
            <a:r>
              <a:rPr lang="en-US" sz="1600" dirty="0" err="1">
                <a:solidFill>
                  <a:schemeClr val="tx1"/>
                </a:solidFill>
                <a:latin typeface="Times New Roman" panose="02020603050405020304" pitchFamily="18" charset="0"/>
                <a:cs typeface="Times New Roman" panose="02020603050405020304" pitchFamily="18" charset="0"/>
              </a:rPr>
              <a:t>Nianjun</a:t>
            </a:r>
            <a:r>
              <a:rPr lang="en-US" sz="1600" dirty="0">
                <a:solidFill>
                  <a:schemeClr val="tx1"/>
                </a:solidFill>
                <a:latin typeface="Times New Roman" panose="02020603050405020304" pitchFamily="18" charset="0"/>
                <a:cs typeface="Times New Roman" panose="02020603050405020304" pitchFamily="18" charset="0"/>
              </a:rPr>
              <a:t> Liu. “Associating Multivariate Quantitative Phenotypes with Genetic Variants in Family Samples with a Novel Kernel Machine Regression Method”. Genetics, 2015 Dec;201(4):1329-39. </a:t>
            </a:r>
          </a:p>
          <a:p>
            <a:r>
              <a:rPr lang="en-US" sz="1600" dirty="0">
                <a:solidFill>
                  <a:schemeClr val="tx1"/>
                </a:solidFill>
                <a:latin typeface="Times New Roman" panose="02020603050405020304" pitchFamily="18" charset="0"/>
                <a:cs typeface="Times New Roman" panose="02020603050405020304" pitchFamily="18" charset="0"/>
              </a:rPr>
              <a:t>Qi Yan, Hemant K. Tiwari, </a:t>
            </a:r>
            <a:r>
              <a:rPr lang="en-US" sz="1600" dirty="0" err="1">
                <a:solidFill>
                  <a:schemeClr val="tx1"/>
                </a:solidFill>
                <a:latin typeface="Times New Roman" panose="02020603050405020304" pitchFamily="18" charset="0"/>
                <a:cs typeface="Times New Roman" panose="02020603050405020304" pitchFamily="18" charset="0"/>
              </a:rPr>
              <a:t>Nengjun</a:t>
            </a:r>
            <a:r>
              <a:rPr lang="en-US" sz="1600" dirty="0">
                <a:solidFill>
                  <a:schemeClr val="tx1"/>
                </a:solidFill>
                <a:latin typeface="Times New Roman" panose="02020603050405020304" pitchFamily="18" charset="0"/>
                <a:cs typeface="Times New Roman" panose="02020603050405020304" pitchFamily="18" charset="0"/>
              </a:rPr>
              <a:t> Yi, </a:t>
            </a:r>
            <a:r>
              <a:rPr lang="en-US" sz="1600" dirty="0" err="1">
                <a:solidFill>
                  <a:schemeClr val="tx1"/>
                </a:solidFill>
                <a:latin typeface="Times New Roman" panose="02020603050405020304" pitchFamily="18" charset="0"/>
                <a:cs typeface="Times New Roman" panose="02020603050405020304" pitchFamily="18" charset="0"/>
              </a:rPr>
              <a:t>Guimin</a:t>
            </a:r>
            <a:r>
              <a:rPr lang="en-US" sz="1600" dirty="0">
                <a:solidFill>
                  <a:schemeClr val="tx1"/>
                </a:solidFill>
                <a:latin typeface="Times New Roman" panose="02020603050405020304" pitchFamily="18" charset="0"/>
                <a:cs typeface="Times New Roman" panose="02020603050405020304" pitchFamily="18" charset="0"/>
              </a:rPr>
              <a:t> Gao, Wan-Yu Lin, Xiang-Yang Lou, and </a:t>
            </a:r>
            <a:r>
              <a:rPr lang="en-US" sz="1600" dirty="0" err="1">
                <a:solidFill>
                  <a:schemeClr val="tx1"/>
                </a:solidFill>
                <a:latin typeface="Times New Roman" panose="02020603050405020304" pitchFamily="18" charset="0"/>
                <a:cs typeface="Times New Roman" panose="02020603050405020304" pitchFamily="18" charset="0"/>
              </a:rPr>
              <a:t>Nianjun</a:t>
            </a:r>
            <a:r>
              <a:rPr lang="en-US" sz="1600" dirty="0">
                <a:solidFill>
                  <a:schemeClr val="tx1"/>
                </a:solidFill>
                <a:latin typeface="Times New Roman" panose="02020603050405020304" pitchFamily="18" charset="0"/>
                <a:cs typeface="Times New Roman" panose="02020603050405020304" pitchFamily="18" charset="0"/>
              </a:rPr>
              <a:t> Liu. “Sequence Kernel Association Test for Dichotomous Traits in Family Sample under Generalized Linear Mixed Model”. Human Heredity, 2016, 79(2):60-68.</a:t>
            </a:r>
          </a:p>
          <a:p>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43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Motivation</a:t>
            </a:r>
          </a:p>
        </p:txBody>
      </p:sp>
      <p:sp>
        <p:nvSpPr>
          <p:cNvPr id="5" name="Content Placeholder 2"/>
          <p:cNvSpPr>
            <a:spLocks noGrp="1"/>
          </p:cNvSpPr>
          <p:nvPr>
            <p:ph idx="1"/>
          </p:nvPr>
        </p:nvSpPr>
        <p:spPr>
          <a:xfrm>
            <a:off x="457200" y="1066800"/>
            <a:ext cx="8229600" cy="1524000"/>
          </a:xfrm>
        </p:spPr>
        <p:txBody>
          <a:bodyPr>
            <a:normAutofit/>
          </a:bodyPr>
          <a:lstStyle/>
          <a:p>
            <a:r>
              <a:rPr lang="en-US"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Genotypes:</a:t>
            </a:r>
          </a:p>
          <a:p>
            <a:pPr lvl="1">
              <a:lnSpc>
                <a:spcPct val="160000"/>
              </a:lnSpc>
              <a:buSzPct val="50000"/>
              <a:buFont typeface="Wingdings" panose="05000000000000000000" pitchFamily="2" charset="2"/>
              <a:buChar char="Ø"/>
            </a:pPr>
            <a:r>
              <a:rPr lang="en-US" sz="1900" dirty="0">
                <a:solidFill>
                  <a:schemeClr val="tx1"/>
                </a:solidFill>
                <a:latin typeface="Arial" panose="020B0604020202020204" pitchFamily="34" charset="0"/>
                <a:cs typeface="Arial" panose="020B0604020202020204" pitchFamily="34" charset="0"/>
              </a:rPr>
              <a:t>Common variants (e.g. MAF≥0.05): single marker test;</a:t>
            </a:r>
          </a:p>
          <a:p>
            <a:pPr lvl="1">
              <a:lnSpc>
                <a:spcPct val="160000"/>
              </a:lnSpc>
              <a:buSzPct val="50000"/>
              <a:buFont typeface="Wingdings" panose="05000000000000000000" pitchFamily="2" charset="2"/>
              <a:buChar char="Ø"/>
            </a:pPr>
            <a:r>
              <a:rPr lang="en-US" sz="1900" dirty="0">
                <a:solidFill>
                  <a:schemeClr val="tx1"/>
                </a:solidFill>
                <a:latin typeface="Arial" panose="020B0604020202020204" pitchFamily="34" charset="0"/>
                <a:cs typeface="Arial" panose="020B0604020202020204" pitchFamily="34" charset="0"/>
              </a:rPr>
              <a:t>Rare variants (e.g. MAF&lt;0.05): test at gene level (e.g. SKAT).</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85800" y="2667000"/>
            <a:ext cx="3630612" cy="363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495800" y="2729045"/>
            <a:ext cx="3964559" cy="357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43581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Aims</a:t>
            </a:r>
          </a:p>
        </p:txBody>
      </p:sp>
      <p:sp>
        <p:nvSpPr>
          <p:cNvPr id="3" name="Content Placeholder 2"/>
          <p:cNvSpPr>
            <a:spLocks noGrp="1"/>
          </p:cNvSpPr>
          <p:nvPr>
            <p:ph idx="1"/>
          </p:nvPr>
        </p:nvSpPr>
        <p:spPr>
          <a:xfrm>
            <a:off x="457200" y="1112837"/>
            <a:ext cx="8229600" cy="4525963"/>
          </a:xfrm>
        </p:spPr>
        <p:txBody>
          <a:bodyPr/>
          <a:lstStyle/>
          <a:p>
            <a:r>
              <a:rPr lang="en-US" dirty="0">
                <a:solidFill>
                  <a:schemeClr val="tx1"/>
                </a:solidFill>
                <a:latin typeface="Arial" panose="020B0604020202020204" pitchFamily="34" charset="0"/>
                <a:cs typeface="Arial" panose="020B0604020202020204" pitchFamily="34" charset="0"/>
              </a:rPr>
              <a:t>Gene-based rare variants test;</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Handle multiple types of traits.</a:t>
            </a:r>
          </a:p>
        </p:txBody>
      </p:sp>
    </p:spTree>
    <p:extLst>
      <p:ext uri="{BB962C8B-B14F-4D97-AF65-F5344CB8AC3E}">
        <p14:creationId xmlns:p14="http://schemas.microsoft.com/office/powerpoint/2010/main" val="168845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829" y="1409056"/>
            <a:ext cx="8437057" cy="646331"/>
          </a:xfrm>
          <a:prstGeom prst="rect">
            <a:avLst/>
          </a:prstGeom>
        </p:spPr>
        <p:txBody>
          <a:bodyPr wrap="square">
            <a:spAutoFit/>
          </a:bodyPr>
          <a:lstStyle/>
          <a:p>
            <a:r>
              <a:rPr lang="en-US">
                <a:latin typeface="Times New Roman"/>
                <a:cs typeface="Times New Roman"/>
              </a:rPr>
              <a:t>Let there be </a:t>
            </a:r>
            <a:r>
              <a:rPr lang="en-US" i="1">
                <a:latin typeface="Times New Roman"/>
                <a:cs typeface="Times New Roman"/>
              </a:rPr>
              <a:t>n</a:t>
            </a:r>
            <a:r>
              <a:rPr lang="en-US">
                <a:latin typeface="Times New Roman"/>
                <a:cs typeface="Times New Roman"/>
              </a:rPr>
              <a:t> subjects with </a:t>
            </a:r>
            <a:r>
              <a:rPr lang="en-US" i="1">
                <a:latin typeface="Times New Roman"/>
                <a:cs typeface="Times New Roman"/>
              </a:rPr>
              <a:t>q</a:t>
            </a:r>
            <a:r>
              <a:rPr lang="en-US">
                <a:latin typeface="Times New Roman"/>
                <a:cs typeface="Times New Roman"/>
              </a:rPr>
              <a:t> genetic variants. The </a:t>
            </a:r>
            <a:r>
              <a:rPr lang="en-US" i="1">
                <a:latin typeface="Times New Roman"/>
                <a:cs typeface="Times New Roman"/>
              </a:rPr>
              <a:t>n </a:t>
            </a:r>
            <a:r>
              <a:rPr lang="en-US">
                <a:latin typeface="Times New Roman"/>
                <a:cs typeface="Times New Roman"/>
              </a:rPr>
              <a:t>× 1 vector of the quantitative trait </a:t>
            </a:r>
            <a:r>
              <a:rPr lang="en-US" b="1" i="1">
                <a:latin typeface="Times New Roman"/>
                <a:cs typeface="Times New Roman"/>
              </a:rPr>
              <a:t>y</a:t>
            </a:r>
            <a:r>
              <a:rPr lang="en-US" b="1">
                <a:latin typeface="Times New Roman"/>
                <a:cs typeface="Times New Roman"/>
              </a:rPr>
              <a:t> </a:t>
            </a:r>
            <a:r>
              <a:rPr lang="en-US">
                <a:latin typeface="Times New Roman"/>
                <a:cs typeface="Times New Roman"/>
              </a:rPr>
              <a:t>follows a linear mixed model: </a:t>
            </a:r>
            <a:endParaRPr lang="en-US" dirty="0">
              <a:latin typeface="Times New Roman"/>
              <a:cs typeface="Times New Roman"/>
            </a:endParaRPr>
          </a:p>
        </p:txBody>
      </p:sp>
      <p:sp>
        <p:nvSpPr>
          <p:cNvPr id="7" name="Rectangle 6"/>
          <p:cNvSpPr/>
          <p:nvPr/>
        </p:nvSpPr>
        <p:spPr>
          <a:xfrm>
            <a:off x="348829" y="2514600"/>
            <a:ext cx="8229599" cy="1754327"/>
          </a:xfrm>
          <a:prstGeom prst="rect">
            <a:avLst/>
          </a:prstGeom>
        </p:spPr>
        <p:txBody>
          <a:bodyPr wrap="square">
            <a:spAutoFit/>
          </a:bodyPr>
          <a:lstStyle/>
          <a:p>
            <a:pPr marL="285750" indent="-285750">
              <a:buFont typeface="Arial"/>
              <a:buChar char="•"/>
            </a:pPr>
            <a:r>
              <a:rPr lang="en-US" b="1" dirty="0">
                <a:latin typeface="Times New Roman"/>
                <a:cs typeface="Times New Roman"/>
              </a:rPr>
              <a:t>X </a:t>
            </a:r>
            <a:r>
              <a:rPr lang="en-US" dirty="0">
                <a:latin typeface="Times New Roman"/>
                <a:cs typeface="Times New Roman"/>
              </a:rPr>
              <a:t>is an </a:t>
            </a:r>
            <a:r>
              <a:rPr lang="en-US" i="1" dirty="0">
                <a:latin typeface="Times New Roman"/>
                <a:cs typeface="Times New Roman"/>
              </a:rPr>
              <a:t>n </a:t>
            </a:r>
            <a:r>
              <a:rPr lang="en-US" dirty="0">
                <a:latin typeface="Times New Roman"/>
                <a:cs typeface="Times New Roman"/>
              </a:rPr>
              <a:t>× </a:t>
            </a:r>
            <a:r>
              <a:rPr lang="en-US" i="1" dirty="0">
                <a:latin typeface="Times New Roman"/>
                <a:cs typeface="Times New Roman"/>
              </a:rPr>
              <a:t>p </a:t>
            </a:r>
            <a:r>
              <a:rPr lang="en-US" dirty="0">
                <a:latin typeface="Times New Roman"/>
                <a:cs typeface="Times New Roman"/>
              </a:rPr>
              <a:t>covariate matrix,</a:t>
            </a:r>
          </a:p>
          <a:p>
            <a:pPr marL="285750" indent="-285750">
              <a:buFont typeface="Arial"/>
              <a:buChar char="•"/>
            </a:pPr>
            <a:r>
              <a:rPr lang="en-US" dirty="0">
                <a:latin typeface="Times New Roman"/>
                <a:cs typeface="Times New Roman"/>
              </a:rPr>
              <a:t> </a:t>
            </a:r>
            <a:r>
              <a:rPr lang="en-US" b="1" i="1" dirty="0">
                <a:latin typeface="Times New Roman"/>
                <a:cs typeface="Times New Roman"/>
              </a:rPr>
              <a:t>β </a:t>
            </a:r>
            <a:r>
              <a:rPr lang="en-US" dirty="0">
                <a:latin typeface="Times New Roman"/>
                <a:cs typeface="Times New Roman"/>
              </a:rPr>
              <a:t>is a </a:t>
            </a:r>
            <a:r>
              <a:rPr lang="en-US" i="1" dirty="0">
                <a:latin typeface="Times New Roman"/>
                <a:cs typeface="Times New Roman"/>
              </a:rPr>
              <a:t>p </a:t>
            </a:r>
            <a:r>
              <a:rPr lang="en-US" dirty="0">
                <a:latin typeface="Times New Roman"/>
                <a:cs typeface="Times New Roman"/>
              </a:rPr>
              <a:t>× 1 vector containing parameters for the fixed effects (an intercept and </a:t>
            </a:r>
            <a:r>
              <a:rPr lang="en-US" i="1" dirty="0">
                <a:latin typeface="Times New Roman"/>
                <a:cs typeface="Times New Roman"/>
              </a:rPr>
              <a:t>p </a:t>
            </a:r>
            <a:r>
              <a:rPr lang="en-US" dirty="0">
                <a:latin typeface="Times New Roman"/>
                <a:cs typeface="Times New Roman"/>
              </a:rPr>
              <a:t>– 1 covariates),</a:t>
            </a:r>
          </a:p>
          <a:p>
            <a:pPr marL="285750" indent="-285750">
              <a:buFont typeface="Arial"/>
              <a:buChar char="•"/>
            </a:pPr>
            <a:r>
              <a:rPr lang="en-US" b="1" dirty="0">
                <a:latin typeface="Times New Roman"/>
                <a:cs typeface="Times New Roman"/>
              </a:rPr>
              <a:t>G </a:t>
            </a:r>
            <a:r>
              <a:rPr lang="en-US" dirty="0">
                <a:latin typeface="Times New Roman"/>
                <a:cs typeface="Times New Roman"/>
              </a:rPr>
              <a:t>is an </a:t>
            </a:r>
            <a:r>
              <a:rPr lang="en-US" i="1" dirty="0">
                <a:latin typeface="Times New Roman"/>
                <a:cs typeface="Times New Roman"/>
              </a:rPr>
              <a:t>n </a:t>
            </a:r>
            <a:r>
              <a:rPr lang="en-US" dirty="0">
                <a:latin typeface="Times New Roman"/>
                <a:cs typeface="Times New Roman"/>
              </a:rPr>
              <a:t>× </a:t>
            </a:r>
            <a:r>
              <a:rPr lang="en-US" i="1" dirty="0">
                <a:latin typeface="Times New Roman"/>
                <a:cs typeface="Times New Roman"/>
              </a:rPr>
              <a:t>q </a:t>
            </a:r>
            <a:r>
              <a:rPr lang="en-US" dirty="0">
                <a:latin typeface="Times New Roman"/>
                <a:cs typeface="Times New Roman"/>
              </a:rPr>
              <a:t>genotype matrix for the </a:t>
            </a:r>
            <a:r>
              <a:rPr lang="en-US" i="1" dirty="0">
                <a:latin typeface="Times New Roman"/>
                <a:cs typeface="Times New Roman"/>
              </a:rPr>
              <a:t>q </a:t>
            </a:r>
            <a:r>
              <a:rPr lang="en-US" dirty="0">
                <a:latin typeface="Times New Roman"/>
                <a:cs typeface="Times New Roman"/>
              </a:rPr>
              <a:t>rare genetic variants of interest, </a:t>
            </a:r>
          </a:p>
          <a:p>
            <a:pPr marL="285750" indent="-285750">
              <a:buFont typeface="Arial"/>
              <a:buChar char="•"/>
            </a:pPr>
            <a:r>
              <a:rPr lang="en-US" b="1" i="1" dirty="0" err="1">
                <a:latin typeface="Times New Roman"/>
                <a:cs typeface="Times New Roman"/>
              </a:rPr>
              <a:t>γ</a:t>
            </a:r>
            <a:r>
              <a:rPr lang="en-US" b="1" i="1" dirty="0">
                <a:latin typeface="Times New Roman"/>
                <a:cs typeface="Times New Roman"/>
              </a:rPr>
              <a:t> </a:t>
            </a:r>
            <a:r>
              <a:rPr lang="en-US" dirty="0">
                <a:latin typeface="Times New Roman"/>
                <a:cs typeface="Times New Roman"/>
              </a:rPr>
              <a:t>is a </a:t>
            </a:r>
            <a:r>
              <a:rPr lang="en-US" i="1" dirty="0">
                <a:latin typeface="Times New Roman"/>
                <a:cs typeface="Times New Roman"/>
              </a:rPr>
              <a:t>q </a:t>
            </a:r>
            <a:r>
              <a:rPr lang="en-US" dirty="0">
                <a:latin typeface="Times New Roman"/>
                <a:cs typeface="Times New Roman"/>
              </a:rPr>
              <a:t>× 1 vector for the random effects of the </a:t>
            </a:r>
            <a:r>
              <a:rPr lang="en-US" i="1" dirty="0">
                <a:latin typeface="Times New Roman"/>
                <a:cs typeface="Times New Roman"/>
              </a:rPr>
              <a:t>q</a:t>
            </a:r>
            <a:r>
              <a:rPr lang="en-US" dirty="0">
                <a:latin typeface="Times New Roman"/>
                <a:cs typeface="Times New Roman"/>
              </a:rPr>
              <a:t> genetic variants, </a:t>
            </a:r>
            <a:endParaRPr lang="en-US" b="1" i="1" dirty="0">
              <a:latin typeface="Times New Roman"/>
              <a:cs typeface="Times New Roman"/>
            </a:endParaRPr>
          </a:p>
          <a:p>
            <a:pPr marL="285750" indent="-285750">
              <a:buFont typeface="Arial"/>
              <a:buChar char="•"/>
            </a:pPr>
            <a:r>
              <a:rPr lang="en-US" b="1" i="1" dirty="0" err="1">
                <a:latin typeface="Times New Roman"/>
                <a:cs typeface="Times New Roman"/>
              </a:rPr>
              <a:t>ε</a:t>
            </a:r>
            <a:r>
              <a:rPr lang="en-US" b="1" i="1" dirty="0">
                <a:latin typeface="Times New Roman"/>
                <a:cs typeface="Times New Roman"/>
              </a:rPr>
              <a:t> </a:t>
            </a:r>
            <a:r>
              <a:rPr lang="en-US" dirty="0">
                <a:latin typeface="Times New Roman"/>
                <a:cs typeface="Times New Roman"/>
              </a:rPr>
              <a:t>is an </a:t>
            </a:r>
            <a:r>
              <a:rPr lang="en-US" i="1" dirty="0">
                <a:latin typeface="Times New Roman"/>
                <a:cs typeface="Times New Roman"/>
              </a:rPr>
              <a:t>n </a:t>
            </a:r>
            <a:r>
              <a:rPr lang="en-US" dirty="0">
                <a:latin typeface="Times New Roman"/>
                <a:cs typeface="Times New Roman"/>
              </a:rPr>
              <a:t>× 1 vector for the random error. </a:t>
            </a:r>
          </a:p>
        </p:txBody>
      </p:sp>
      <p:sp>
        <p:nvSpPr>
          <p:cNvPr id="10" name="Rectangle 9"/>
          <p:cNvSpPr/>
          <p:nvPr/>
        </p:nvSpPr>
        <p:spPr>
          <a:xfrm>
            <a:off x="600067" y="5026782"/>
            <a:ext cx="7955358" cy="369332"/>
          </a:xfrm>
          <a:prstGeom prst="rect">
            <a:avLst/>
          </a:prstGeom>
        </p:spPr>
        <p:txBody>
          <a:bodyPr wrap="square">
            <a:spAutoFit/>
          </a:bodyPr>
          <a:lstStyle/>
          <a:p>
            <a:r>
              <a:rPr lang="en-US" dirty="0">
                <a:latin typeface="Times New Roman"/>
                <a:cs typeface="Times New Roman"/>
              </a:rPr>
              <a:t>where </a:t>
            </a:r>
            <a:r>
              <a:rPr lang="en-US" b="1" dirty="0">
                <a:latin typeface="Times New Roman"/>
                <a:cs typeface="Times New Roman"/>
              </a:rPr>
              <a:t>W</a:t>
            </a:r>
            <a:r>
              <a:rPr lang="en-US" dirty="0">
                <a:latin typeface="Times New Roman"/>
                <a:cs typeface="Times New Roman"/>
              </a:rPr>
              <a:t> is a predefined </a:t>
            </a:r>
            <a:r>
              <a:rPr lang="en-US" i="1" dirty="0">
                <a:latin typeface="Times New Roman"/>
                <a:cs typeface="Times New Roman"/>
              </a:rPr>
              <a:t>q </a:t>
            </a:r>
            <a:r>
              <a:rPr lang="en-US" dirty="0">
                <a:latin typeface="Times New Roman"/>
                <a:cs typeface="Times New Roman"/>
              </a:rPr>
              <a:t>× </a:t>
            </a:r>
            <a:r>
              <a:rPr lang="en-US" i="1" dirty="0">
                <a:latin typeface="Times New Roman"/>
                <a:cs typeface="Times New Roman"/>
              </a:rPr>
              <a:t>q </a:t>
            </a:r>
            <a:r>
              <a:rPr lang="en-US" dirty="0">
                <a:latin typeface="Times New Roman"/>
                <a:cs typeface="Times New Roman"/>
              </a:rPr>
              <a:t>diagonal weight matrix for each variant </a:t>
            </a:r>
            <a:r>
              <a:rPr lang="en-US" dirty="0">
                <a:effectLst/>
                <a:latin typeface="Times New Roman"/>
                <a:cs typeface="Times New Roman"/>
              </a:rPr>
              <a:t> </a:t>
            </a:r>
            <a:endParaRPr lang="en-US" dirty="0">
              <a:latin typeface="Times New Roman"/>
              <a:cs typeface="Times New Roman"/>
            </a:endParaRPr>
          </a:p>
        </p:txBody>
      </p:sp>
      <p:sp>
        <p:nvSpPr>
          <p:cNvPr id="11" name="Rectangle 10"/>
          <p:cNvSpPr/>
          <p:nvPr/>
        </p:nvSpPr>
        <p:spPr>
          <a:xfrm>
            <a:off x="600067" y="5562600"/>
            <a:ext cx="7993143" cy="646331"/>
          </a:xfrm>
          <a:prstGeom prst="rect">
            <a:avLst/>
          </a:prstGeom>
        </p:spPr>
        <p:txBody>
          <a:bodyPr wrap="square">
            <a:spAutoFit/>
          </a:bodyPr>
          <a:lstStyle/>
          <a:p>
            <a:r>
              <a:rPr lang="en-US" dirty="0">
                <a:latin typeface="Times New Roman"/>
                <a:cs typeface="Times New Roman"/>
              </a:rPr>
              <a:t>Thus, the null hypothesis </a:t>
            </a:r>
            <a:r>
              <a:rPr lang="en-US" i="1" dirty="0">
                <a:latin typeface="Times New Roman"/>
                <a:cs typeface="Times New Roman"/>
              </a:rPr>
              <a:t>H</a:t>
            </a:r>
            <a:r>
              <a:rPr lang="en-US" i="1" baseline="-25000" dirty="0">
                <a:latin typeface="Times New Roman"/>
                <a:cs typeface="Times New Roman"/>
              </a:rPr>
              <a:t>0</a:t>
            </a:r>
            <a:r>
              <a:rPr lang="en-US" dirty="0">
                <a:latin typeface="Times New Roman"/>
                <a:cs typeface="Times New Roman"/>
              </a:rPr>
              <a:t>: </a:t>
            </a:r>
            <a:r>
              <a:rPr lang="en-US" b="1" i="1" dirty="0" err="1">
                <a:latin typeface="Times New Roman"/>
                <a:cs typeface="Times New Roman"/>
              </a:rPr>
              <a:t>γ</a:t>
            </a:r>
            <a:r>
              <a:rPr lang="en-US" b="1" i="1" dirty="0">
                <a:latin typeface="Times New Roman"/>
                <a:cs typeface="Times New Roman"/>
              </a:rPr>
              <a:t> </a:t>
            </a:r>
            <a:r>
              <a:rPr lang="en-US" dirty="0">
                <a:latin typeface="Times New Roman"/>
                <a:cs typeface="Times New Roman"/>
              </a:rPr>
              <a:t>= 0 is equivalent to </a:t>
            </a:r>
            <a:r>
              <a:rPr lang="en-US" i="1" dirty="0">
                <a:latin typeface="Times New Roman"/>
                <a:cs typeface="Times New Roman"/>
              </a:rPr>
              <a:t>H</a:t>
            </a:r>
            <a:r>
              <a:rPr lang="en-US" i="1" baseline="-25000" dirty="0">
                <a:latin typeface="Times New Roman"/>
                <a:cs typeface="Times New Roman"/>
              </a:rPr>
              <a:t>0</a:t>
            </a:r>
            <a:r>
              <a:rPr lang="en-US" dirty="0">
                <a:latin typeface="Times New Roman"/>
                <a:cs typeface="Times New Roman"/>
              </a:rPr>
              <a:t>: </a:t>
            </a:r>
            <a:r>
              <a:rPr lang="en-US" i="1" dirty="0" err="1">
                <a:latin typeface="Times New Roman"/>
                <a:cs typeface="Times New Roman"/>
              </a:rPr>
              <a:t>τ</a:t>
            </a:r>
            <a:r>
              <a:rPr lang="en-US" i="1" dirty="0">
                <a:latin typeface="Times New Roman"/>
                <a:cs typeface="Times New Roman"/>
              </a:rPr>
              <a:t> </a:t>
            </a:r>
            <a:r>
              <a:rPr lang="en-US" dirty="0">
                <a:latin typeface="Times New Roman"/>
                <a:cs typeface="Times New Roman"/>
              </a:rPr>
              <a:t>= 0, which can be tested with a variance component score test in the mixed model. </a:t>
            </a:r>
          </a:p>
        </p:txBody>
      </p:sp>
      <p:sp>
        <p:nvSpPr>
          <p:cNvPr id="13" name="Title 1"/>
          <p:cNvSpPr txBox="1">
            <a:spLocks/>
          </p:cNvSpPr>
          <p:nvPr/>
        </p:nvSpPr>
        <p:spPr>
          <a:xfrm>
            <a:off x="462946" y="698310"/>
            <a:ext cx="8229600" cy="71074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anose="05000000000000000000" pitchFamily="2" charset="2"/>
              <a:buChar char="Ø"/>
            </a:pPr>
            <a:r>
              <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Sequence</a:t>
            </a:r>
            <a:r>
              <a:rPr lang="en-US" sz="2400" b="1" dirty="0">
                <a:latin typeface="Times New Roman"/>
                <a:cs typeface="Times New Roman"/>
              </a:rPr>
              <a:t>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Kernel Association Test (SKAT)</a:t>
            </a:r>
            <a:r>
              <a:rPr lang="en-US" sz="2400" b="1" dirty="0">
                <a:latin typeface="Times New Roman"/>
                <a:cs typeface="Times New Roman"/>
              </a:rPr>
              <a:t>:</a:t>
            </a:r>
            <a:endPar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Title 1"/>
          <p:cNvSpPr>
            <a:spLocks noGrp="1"/>
          </p:cNvSpPr>
          <p:nvPr>
            <p:ph type="title"/>
          </p:nvPr>
        </p:nvSpPr>
        <p:spPr>
          <a:xfrm>
            <a:off x="481838"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mc:AlternateContent xmlns:mc="http://schemas.openxmlformats.org/markup-compatibility/2006" xmlns:a14="http://schemas.microsoft.com/office/drawing/2010/main">
        <mc:Choice Requires="a14">
          <p:sp>
            <p:nvSpPr>
              <p:cNvPr id="2" name="Rectangle 1"/>
              <p:cNvSpPr/>
              <p:nvPr/>
            </p:nvSpPr>
            <p:spPr>
              <a:xfrm>
                <a:off x="3048000" y="2055387"/>
                <a:ext cx="19014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1">
                          <a:latin typeface="Cambria Math"/>
                        </a:rPr>
                        <m:t>𝛆</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048000" y="2055387"/>
                <a:ext cx="1901482" cy="369332"/>
              </a:xfrm>
              <a:prstGeom prst="rect">
                <a:avLst/>
              </a:prstGeom>
              <a:blipFill rotWithShape="1">
                <a:blip r:embed="rId2" cstate="print"/>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502852" y="4268927"/>
                <a:ext cx="14470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𝛄</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r>
                            <m:rPr>
                              <m:sty m:val="p"/>
                            </m:rPr>
                            <a:rPr lang="en-US">
                              <a:latin typeface="Cambria Math"/>
                            </a:rPr>
                            <m:t>τ</m:t>
                          </m:r>
                          <m:r>
                            <a:rPr lang="en-US" b="1" i="1">
                              <a:latin typeface="Cambria Math"/>
                            </a:rPr>
                            <m:t>𝐖</m:t>
                          </m:r>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502852" y="4268927"/>
                <a:ext cx="1447063" cy="369332"/>
              </a:xfrm>
              <a:prstGeom prst="rect">
                <a:avLst/>
              </a:prstGeom>
              <a:blipFill rotWithShape="1">
                <a:blip r:embed="rId3" cstate="print"/>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515997" y="4674276"/>
                <a:ext cx="1433918" cy="405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𝛆</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m:t>
                          </m:r>
                          <m:r>
                            <a:rPr lang="en-US" smtClean="0">
                              <a:latin typeface="Cambria Math"/>
                            </a:rPr>
                            <m:t> </m:t>
                          </m:r>
                          <m:sSubSup>
                            <m:sSubSupPr>
                              <m:ctrlPr>
                                <a:rPr lang="en-US" i="1">
                                  <a:latin typeface="Cambria Math" panose="02040503050406030204" pitchFamily="18" charset="0"/>
                                </a:rPr>
                              </m:ctrlPr>
                            </m:sSubSupPr>
                            <m:e>
                              <m:r>
                                <m:rPr>
                                  <m:sty m:val="p"/>
                                </m:rPr>
                                <a:rPr lang="en-US">
                                  <a:latin typeface="Cambria Math"/>
                                </a:rPr>
                                <m:t>σ</m:t>
                              </m:r>
                            </m:e>
                            <m:sub>
                              <m:r>
                                <m:rPr>
                                  <m:sty m:val="p"/>
                                </m:rPr>
                                <a:rPr lang="en-US">
                                  <a:latin typeface="Cambria Math"/>
                                </a:rPr>
                                <m:t>E</m:t>
                              </m:r>
                            </m:sub>
                            <m:sup>
                              <m:r>
                                <a:rPr lang="en-US">
                                  <a:latin typeface="Cambria Math"/>
                                </a:rPr>
                                <m:t>2</m:t>
                              </m:r>
                            </m:sup>
                          </m:sSubSup>
                          <m:r>
                            <a:rPr lang="en-US" b="1" i="1">
                              <a:latin typeface="Cambria Math"/>
                            </a:rPr>
                            <m:t>𝐈</m:t>
                          </m:r>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515997" y="4674276"/>
                <a:ext cx="1433918" cy="405047"/>
              </a:xfrm>
              <a:prstGeom prst="rect">
                <a:avLst/>
              </a:prstGeom>
              <a:blipFill rotWithShape="1">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448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2946" y="698310"/>
            <a:ext cx="8229600" cy="71074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anose="05000000000000000000" pitchFamily="2" charset="2"/>
              <a:buChar char="Ø"/>
            </a:pPr>
            <a:r>
              <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Sequence</a:t>
            </a:r>
            <a:r>
              <a:rPr lang="en-US" sz="2400" b="1" dirty="0">
                <a:latin typeface="Times New Roman"/>
                <a:cs typeface="Times New Roman"/>
              </a:rPr>
              <a:t>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Kernel Association Test (SKAT)</a:t>
            </a:r>
            <a:r>
              <a:rPr lang="en-US" sz="2400" b="1" dirty="0">
                <a:latin typeface="Times New Roman"/>
                <a:cs typeface="Times New Roman"/>
              </a:rPr>
              <a:t>:</a:t>
            </a:r>
            <a:endPar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481838"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mc:AlternateContent xmlns:mc="http://schemas.openxmlformats.org/markup-compatibility/2006" xmlns:a14="http://schemas.microsoft.com/office/drawing/2010/main">
        <mc:Choice Requires="a14">
          <p:sp>
            <p:nvSpPr>
              <p:cNvPr id="6" name="Rectangle 5"/>
              <p:cNvSpPr/>
              <p:nvPr/>
            </p:nvSpPr>
            <p:spPr>
              <a:xfrm>
                <a:off x="3048000" y="1524000"/>
                <a:ext cx="19014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1">
                          <a:latin typeface="Cambria Math"/>
                        </a:rPr>
                        <m:t>𝛆</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048000" y="1524000"/>
                <a:ext cx="1901482" cy="369332"/>
              </a:xfrm>
              <a:prstGeom prst="rect">
                <a:avLst/>
              </a:prstGeom>
              <a:blipFill rotWithShape="1">
                <a:blip r:embed="rId3" cstate="print"/>
                <a:stretch>
                  <a:fillRect b="-11475"/>
                </a:stretch>
              </a:blipFill>
            </p:spPr>
            <p:txBody>
              <a:bodyPr/>
              <a:lstStyle/>
              <a:p>
                <a:r>
                  <a:rPr lang="en-US">
                    <a:noFill/>
                  </a:rPr>
                  <a:t> </a:t>
                </a:r>
              </a:p>
            </p:txBody>
          </p:sp>
        </mc:Fallback>
      </mc:AlternateContent>
      <p:sp>
        <p:nvSpPr>
          <p:cNvPr id="8" name="Rectangle 7"/>
          <p:cNvSpPr/>
          <p:nvPr/>
        </p:nvSpPr>
        <p:spPr>
          <a:xfrm>
            <a:off x="544060" y="2923517"/>
            <a:ext cx="6450842" cy="369332"/>
          </a:xfrm>
          <a:prstGeom prst="rect">
            <a:avLst/>
          </a:prstGeom>
        </p:spPr>
        <p:txBody>
          <a:bodyPr wrap="none">
            <a:spAutoFit/>
          </a:bodyPr>
          <a:lstStyle/>
          <a:p>
            <a:r>
              <a:rPr lang="en-US" dirty="0">
                <a:latin typeface="Times New Roman"/>
                <a:cs typeface="Times New Roman"/>
              </a:rPr>
              <a:t>SKAT test statistic following a mixture of Chi-square distribution is:</a:t>
            </a:r>
            <a:r>
              <a:rPr lang="en-US" dirty="0">
                <a:effectLst/>
                <a:latin typeface="Times New Roman"/>
                <a:cs typeface="Times New Roman"/>
              </a:rPr>
              <a:t> </a:t>
            </a:r>
            <a:endParaRPr lang="en-US" dirty="0">
              <a:latin typeface="Times New Roman"/>
              <a:cs typeface="Times New Roman"/>
            </a:endParaRPr>
          </a:p>
        </p:txBody>
      </p:sp>
      <p:sp>
        <p:nvSpPr>
          <p:cNvPr id="10" name="Rectangle 9"/>
          <p:cNvSpPr/>
          <p:nvPr/>
        </p:nvSpPr>
        <p:spPr>
          <a:xfrm>
            <a:off x="609600" y="3770146"/>
            <a:ext cx="5736416" cy="369332"/>
          </a:xfrm>
          <a:prstGeom prst="rect">
            <a:avLst/>
          </a:prstGeom>
        </p:spPr>
        <p:txBody>
          <a:bodyPr wrap="none">
            <a:spAutoFit/>
          </a:bodyPr>
          <a:lstStyle/>
          <a:p>
            <a:r>
              <a:rPr lang="en-US" dirty="0">
                <a:latin typeface="Times New Roman"/>
                <a:cs typeface="Times New Roman"/>
              </a:rPr>
              <a:t>where the parameters are estimated under </a:t>
            </a:r>
            <a:r>
              <a:rPr lang="en-US" i="1" dirty="0">
                <a:latin typeface="Times New Roman"/>
                <a:cs typeface="Times New Roman"/>
              </a:rPr>
              <a:t>H</a:t>
            </a:r>
            <a:r>
              <a:rPr lang="en-US" i="1" baseline="-25000" dirty="0">
                <a:latin typeface="Times New Roman"/>
                <a:cs typeface="Times New Roman"/>
              </a:rPr>
              <a:t>0  </a:t>
            </a:r>
            <a:r>
              <a:rPr lang="en-US" dirty="0">
                <a:latin typeface="Times New Roman"/>
                <a:cs typeface="Times New Roman"/>
              </a:rPr>
              <a:t>(i.e., </a:t>
            </a:r>
            <a:r>
              <a:rPr lang="en-US" i="1" dirty="0">
                <a:latin typeface="Times New Roman"/>
                <a:cs typeface="Times New Roman"/>
              </a:rPr>
              <a:t>H</a:t>
            </a:r>
            <a:r>
              <a:rPr lang="en-US" i="1"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τ </a:t>
            </a:r>
            <a:r>
              <a:rPr lang="en-US" dirty="0">
                <a:latin typeface="Times New Roman"/>
                <a:cs typeface="Times New Roman"/>
              </a:rPr>
              <a:t>= 0)</a:t>
            </a:r>
          </a:p>
        </p:txBody>
      </p:sp>
      <p:sp>
        <p:nvSpPr>
          <p:cNvPr id="11" name="Rectangle 10"/>
          <p:cNvSpPr/>
          <p:nvPr/>
        </p:nvSpPr>
        <p:spPr>
          <a:xfrm>
            <a:off x="609600" y="4619689"/>
            <a:ext cx="1652804" cy="369332"/>
          </a:xfrm>
          <a:prstGeom prst="rect">
            <a:avLst/>
          </a:prstGeom>
        </p:spPr>
        <p:txBody>
          <a:bodyPr wrap="none">
            <a:spAutoFit/>
          </a:bodyPr>
          <a:lstStyle/>
          <a:p>
            <a:r>
              <a:rPr lang="en-US" dirty="0">
                <a:latin typeface="Times New Roman"/>
                <a:cs typeface="Times New Roman"/>
              </a:rPr>
              <a:t>Thus, under </a:t>
            </a:r>
            <a:r>
              <a:rPr lang="en-US" i="1" dirty="0">
                <a:latin typeface="Times New Roman"/>
                <a:cs typeface="Times New Roman"/>
              </a:rPr>
              <a:t>H</a:t>
            </a:r>
            <a:r>
              <a:rPr lang="en-US" i="1" baseline="-25000" dirty="0">
                <a:latin typeface="Times New Roman"/>
                <a:cs typeface="Times New Roman"/>
              </a:rPr>
              <a:t>0</a:t>
            </a:r>
            <a:r>
              <a:rPr lang="en-US" dirty="0">
                <a:latin typeface="Times New Roman"/>
                <a:cs typeface="Times New Roman"/>
              </a:rPr>
              <a:t>:</a:t>
            </a:r>
          </a:p>
        </p:txBody>
      </p:sp>
      <p:sp>
        <p:nvSpPr>
          <p:cNvPr id="15" name="Rectangle 14"/>
          <p:cNvSpPr/>
          <p:nvPr/>
        </p:nvSpPr>
        <p:spPr>
          <a:xfrm>
            <a:off x="5562600" y="1536024"/>
            <a:ext cx="2223686" cy="369332"/>
          </a:xfrm>
          <a:prstGeom prst="rect">
            <a:avLst/>
          </a:prstGeom>
        </p:spPr>
        <p:txBody>
          <a:bodyPr wrap="none">
            <a:spAutoFit/>
          </a:bodyPr>
          <a:lstStyle/>
          <a:p>
            <a:r>
              <a:rPr lang="en-US" i="1" dirty="0">
                <a:latin typeface="Times New Roman"/>
                <a:cs typeface="Times New Roman"/>
              </a:rPr>
              <a:t>“linear mixed model”</a:t>
            </a:r>
          </a:p>
        </p:txBody>
      </p:sp>
      <p:sp>
        <p:nvSpPr>
          <p:cNvPr id="16" name="Rectangle 15"/>
          <p:cNvSpPr/>
          <p:nvPr/>
        </p:nvSpPr>
        <p:spPr>
          <a:xfrm>
            <a:off x="3733800" y="4648200"/>
            <a:ext cx="4856111" cy="369332"/>
          </a:xfrm>
          <a:prstGeom prst="rect">
            <a:avLst/>
          </a:prstGeom>
        </p:spPr>
        <p:txBody>
          <a:bodyPr wrap="square">
            <a:spAutoFit/>
          </a:bodyPr>
          <a:lstStyle/>
          <a:p>
            <a:r>
              <a:rPr lang="en-US" i="1" dirty="0">
                <a:latin typeface="Times New Roman"/>
                <a:cs typeface="Times New Roman"/>
              </a:rPr>
              <a:t>“linear regression model, no longer mixed model”</a:t>
            </a:r>
          </a:p>
        </p:txBody>
      </p:sp>
      <p:sp>
        <p:nvSpPr>
          <p:cNvPr id="17" name="Rectangle 16"/>
          <p:cNvSpPr/>
          <p:nvPr/>
        </p:nvSpPr>
        <p:spPr>
          <a:xfrm>
            <a:off x="886982" y="6019800"/>
            <a:ext cx="8257018"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a:cs typeface="Times New Roman"/>
              </a:rPr>
              <a:t>The “full model” of SKAT is a linear mixed model</a:t>
            </a:r>
          </a:p>
          <a:p>
            <a:pPr marL="285750" indent="-285750">
              <a:buFont typeface="Arial" panose="020B0604020202020204" pitchFamily="34" charset="0"/>
              <a:buChar char="•"/>
            </a:pPr>
            <a:r>
              <a:rPr lang="en-US" i="1" dirty="0">
                <a:latin typeface="Times New Roman"/>
                <a:cs typeface="Times New Roman"/>
              </a:rPr>
              <a:t>The “null model” for the score test is a linear model</a:t>
            </a:r>
          </a:p>
        </p:txBody>
      </p:sp>
      <mc:AlternateContent xmlns:mc="http://schemas.openxmlformats.org/markup-compatibility/2006" xmlns:a14="http://schemas.microsoft.com/office/drawing/2010/main">
        <mc:Choice Requires="a14">
          <p:sp>
            <p:nvSpPr>
              <p:cNvPr id="18" name="Rectangle 17"/>
              <p:cNvSpPr/>
              <p:nvPr/>
            </p:nvSpPr>
            <p:spPr>
              <a:xfrm>
                <a:off x="3082506" y="1905356"/>
                <a:ext cx="2370072" cy="413318"/>
              </a:xfrm>
              <a:prstGeom prst="rect">
                <a:avLst/>
              </a:prstGeom>
            </p:spPr>
            <p:txBody>
              <a:bodyPr wrap="none">
                <a:spAutoFit/>
              </a:bodyPr>
              <a:lstStyle/>
              <a:p>
                <a:r>
                  <a:rPr lang="en-US" dirty="0" err="1"/>
                  <a:t>Var</a:t>
                </a:r>
                <a:r>
                  <a:rPr lang="en-US" dirty="0"/>
                  <a:t>(</a:t>
                </a:r>
                <a:r>
                  <a:rPr lang="en-US" b="1" dirty="0"/>
                  <a:t>y</a:t>
                </a:r>
                <a:r>
                  <a:rPr lang="en-US" dirty="0"/>
                  <a:t>)</a:t>
                </a:r>
                <a14:m>
                  <m:oMath xmlns:m="http://schemas.openxmlformats.org/officeDocument/2006/math">
                    <m:r>
                      <a:rPr lang="en-US">
                        <a:latin typeface="Cambria Math"/>
                      </a:rPr>
                      <m:t>=</m:t>
                    </m:r>
                    <m:r>
                      <m:rPr>
                        <m:nor/>
                      </m:rPr>
                      <a:rPr lang="en-US" i="1"/>
                      <m:t>τ</m:t>
                    </m:r>
                    <m:r>
                      <a:rPr lang="en-US" b="1" i="1">
                        <a:latin typeface="Cambria Math"/>
                      </a:rPr>
                      <m:t>𝐆𝐖</m:t>
                    </m:r>
                    <m:sSup>
                      <m:sSupPr>
                        <m:ctrlPr>
                          <a:rPr lang="en-US" b="1" i="1">
                            <a:latin typeface="Cambria Math" panose="02040503050406030204" pitchFamily="18" charset="0"/>
                          </a:rPr>
                        </m:ctrlPr>
                      </m:sSupPr>
                      <m:e>
                        <m:r>
                          <a:rPr lang="en-US" b="1" i="1">
                            <a:latin typeface="Cambria Math"/>
                          </a:rPr>
                          <m:t>𝐆</m:t>
                        </m:r>
                      </m:e>
                      <m:sup>
                        <m:r>
                          <a:rPr lang="en-US" b="1" i="1">
                            <a:latin typeface="Cambria Math"/>
                          </a:rPr>
                          <m:t>′</m:t>
                        </m:r>
                      </m:sup>
                    </m:sSup>
                    <m:r>
                      <a:rPr lang="en-US">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𝐸</m:t>
                        </m:r>
                      </m:sub>
                      <m:sup>
                        <m:r>
                          <a:rPr lang="en-US" i="1">
                            <a:latin typeface="Cambria Math"/>
                          </a:rPr>
                          <m:t>2</m:t>
                        </m:r>
                      </m:sup>
                    </m:sSubSup>
                    <m:r>
                      <a:rPr lang="en-US" b="1" i="1">
                        <a:latin typeface="Cambria Math"/>
                      </a:rPr>
                      <m:t>𝐈</m:t>
                    </m:r>
                  </m:oMath>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3082506" y="1905356"/>
                <a:ext cx="2370072" cy="413318"/>
              </a:xfrm>
              <a:prstGeom prst="rect">
                <a:avLst/>
              </a:prstGeom>
              <a:blipFill rotWithShape="1">
                <a:blip r:embed="rId4" cstate="print"/>
                <a:stretch>
                  <a:fillRect l="-2320" b="-23881"/>
                </a:stretch>
              </a:blipFill>
            </p:spPr>
            <p:txBody>
              <a:bodyPr/>
              <a:lstStyle/>
              <a:p>
                <a:r>
                  <a:rPr lang="en-US">
                    <a:noFill/>
                  </a:rPr>
                  <a:t> </a:t>
                </a:r>
              </a:p>
            </p:txBody>
          </p:sp>
        </mc:Fallback>
      </mc:AlternateContent>
      <p:sp>
        <p:nvSpPr>
          <p:cNvPr id="19" name="TextBox 18"/>
          <p:cNvSpPr txBox="1"/>
          <p:nvPr/>
        </p:nvSpPr>
        <p:spPr>
          <a:xfrm>
            <a:off x="152400" y="1295400"/>
            <a:ext cx="2895600" cy="1477328"/>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Q:</a:t>
            </a:r>
            <a:r>
              <a:rPr lang="en-US" i="1" dirty="0">
                <a:latin typeface="Times New Roman" panose="02020603050405020304" pitchFamily="18" charset="0"/>
                <a:cs typeface="Times New Roman" panose="02020603050405020304" pitchFamily="18" charset="0"/>
              </a:rPr>
              <a:t> What makes mixed model different from linear regression model? </a:t>
            </a:r>
          </a:p>
          <a:p>
            <a:r>
              <a:rPr lang="en-US" b="1" i="1" dirty="0">
                <a:latin typeface="Times New Roman" panose="02020603050405020304" pitchFamily="18" charset="0"/>
                <a:cs typeface="Times New Roman" panose="02020603050405020304" pitchFamily="18" charset="0"/>
              </a:rPr>
              <a:t>A:</a:t>
            </a:r>
            <a:r>
              <a:rPr lang="en-US" i="1" dirty="0">
                <a:latin typeface="Times New Roman" panose="02020603050405020304" pitchFamily="18" charset="0"/>
                <a:cs typeface="Times New Roman" panose="02020603050405020304" pitchFamily="18" charset="0"/>
              </a:rPr>
              <a:t> random variables in addition to random error.</a:t>
            </a:r>
          </a:p>
        </p:txBody>
      </p:sp>
      <mc:AlternateContent xmlns:mc="http://schemas.openxmlformats.org/markup-compatibility/2006" xmlns:a14="http://schemas.microsoft.com/office/drawing/2010/main">
        <mc:Choice Requires="a14">
          <p:sp>
            <p:nvSpPr>
              <p:cNvPr id="20" name="Rectangle 19"/>
              <p:cNvSpPr/>
              <p:nvPr/>
            </p:nvSpPr>
            <p:spPr>
              <a:xfrm>
                <a:off x="2609440" y="3276600"/>
                <a:ext cx="3853234" cy="4838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m:rPr>
                              <m:sty m:val="p"/>
                            </m:rPr>
                            <a:rPr lang="en-US">
                              <a:latin typeface="Cambria Math"/>
                            </a:rPr>
                            <m:t>Q</m:t>
                          </m:r>
                          <m:r>
                            <a:rPr lang="en-US">
                              <a:latin typeface="Cambria Math"/>
                            </a:rPr>
                            <m:t>=</m:t>
                          </m:r>
                          <m:d>
                            <m:dPr>
                              <m:ctrlPr>
                                <a:rPr lang="en-US" i="1">
                                  <a:latin typeface="Cambria Math" panose="02040503050406030204" pitchFamily="18" charset="0"/>
                                </a:rPr>
                              </m:ctrlPr>
                            </m:dPr>
                            <m:e>
                              <m:r>
                                <a:rPr lang="en-US" b="1" i="1">
                                  <a:latin typeface="Cambria Math"/>
                                </a:rPr>
                                <m:t>𝐲</m:t>
                              </m:r>
                              <m:r>
                                <a:rPr lang="en-US" i="1">
                                  <a:latin typeface="Cambria Math"/>
                                </a:rPr>
                                <m:t>−</m:t>
                              </m:r>
                              <m:r>
                                <a:rPr lang="en-US" b="1" i="1">
                                  <a:latin typeface="Cambria Math"/>
                                </a:rPr>
                                <m:t>𝐗</m:t>
                              </m:r>
                              <m:acc>
                                <m:accPr>
                                  <m:chr m:val="̂"/>
                                  <m:ctrlPr>
                                    <a:rPr lang="en-US" b="1" i="1">
                                      <a:latin typeface="Cambria Math" panose="02040503050406030204" pitchFamily="18" charset="0"/>
                                    </a:rPr>
                                  </m:ctrlPr>
                                </m:accPr>
                                <m:e>
                                  <m:r>
                                    <a:rPr lang="en-US" b="1" i="1">
                                      <a:latin typeface="Cambria Math"/>
                                    </a:rPr>
                                    <m:t>𝛃</m:t>
                                  </m:r>
                                </m:e>
                              </m:acc>
                            </m:e>
                          </m:d>
                        </m:e>
                        <m:sup>
                          <m:r>
                            <a:rPr lang="en-US" i="1">
                              <a:latin typeface="Cambria Math"/>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1">
                                  <a:latin typeface="Cambria Math"/>
                                </a:rPr>
                                <m:t>𝚺</m:t>
                              </m:r>
                            </m:e>
                          </m:acc>
                        </m:e>
                        <m:sup>
                          <m:r>
                            <a:rPr lang="en-US" b="1" i="1">
                              <a:latin typeface="Cambria Math"/>
                            </a:rPr>
                            <m:t>−</m:t>
                          </m:r>
                          <m:r>
                            <a:rPr lang="en-US" b="1" i="1">
                              <a:latin typeface="Cambria Math"/>
                            </a:rPr>
                            <m:t>𝟏</m:t>
                          </m:r>
                        </m:sup>
                      </m:sSup>
                      <m:r>
                        <a:rPr lang="en-US" b="1" i="1">
                          <a:latin typeface="Cambria Math"/>
                        </a:rPr>
                        <m:t>𝐆𝐖</m:t>
                      </m:r>
                      <m:sSup>
                        <m:sSupPr>
                          <m:ctrlPr>
                            <a:rPr lang="en-US" b="1" i="1">
                              <a:latin typeface="Cambria Math" panose="02040503050406030204" pitchFamily="18" charset="0"/>
                            </a:rPr>
                          </m:ctrlPr>
                        </m:sSupPr>
                        <m:e>
                          <m:r>
                            <a:rPr lang="en-US" b="1" i="1">
                              <a:latin typeface="Cambria Math"/>
                            </a:rPr>
                            <m:t>𝐆</m:t>
                          </m:r>
                        </m:e>
                        <m:sup>
                          <m:r>
                            <a:rPr lang="en-US" b="1" i="1">
                              <a:latin typeface="Cambria Math"/>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1">
                                  <a:latin typeface="Cambria Math"/>
                                </a:rPr>
                                <m:t>𝚺</m:t>
                              </m:r>
                            </m:e>
                          </m:acc>
                        </m:e>
                        <m:sup>
                          <m:r>
                            <a:rPr lang="en-US" b="1" i="1">
                              <a:latin typeface="Cambria Math"/>
                            </a:rPr>
                            <m:t>−</m:t>
                          </m:r>
                          <m:r>
                            <a:rPr lang="en-US" b="1" i="1">
                              <a:latin typeface="Cambria Math"/>
                            </a:rPr>
                            <m:t>𝟏</m:t>
                          </m:r>
                        </m:sup>
                      </m:sSup>
                      <m:d>
                        <m:dPr>
                          <m:ctrlPr>
                            <a:rPr lang="en-US" i="1">
                              <a:latin typeface="Cambria Math" panose="02040503050406030204" pitchFamily="18" charset="0"/>
                            </a:rPr>
                          </m:ctrlPr>
                        </m:dPr>
                        <m:e>
                          <m:r>
                            <a:rPr lang="en-US" b="1" i="1">
                              <a:latin typeface="Cambria Math"/>
                            </a:rPr>
                            <m:t>𝐲</m:t>
                          </m:r>
                          <m:r>
                            <a:rPr lang="en-US" i="1">
                              <a:latin typeface="Cambria Math"/>
                            </a:rPr>
                            <m:t>−</m:t>
                          </m:r>
                          <m:r>
                            <a:rPr lang="en-US" b="1" i="1">
                              <a:latin typeface="Cambria Math"/>
                            </a:rPr>
                            <m:t>𝐗</m:t>
                          </m:r>
                          <m:acc>
                            <m:accPr>
                              <m:chr m:val="̂"/>
                              <m:ctrlPr>
                                <a:rPr lang="en-US" b="1" i="1">
                                  <a:latin typeface="Cambria Math" panose="02040503050406030204" pitchFamily="18" charset="0"/>
                                </a:rPr>
                              </m:ctrlPr>
                            </m:accPr>
                            <m:e>
                              <m:r>
                                <a:rPr lang="en-US" b="1" i="1">
                                  <a:latin typeface="Cambria Math"/>
                                </a:rPr>
                                <m:t>𝛃</m:t>
                              </m:r>
                            </m:e>
                          </m:acc>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2609440" y="3276600"/>
                <a:ext cx="3853234" cy="483850"/>
              </a:xfrm>
              <a:prstGeom prst="rect">
                <a:avLst/>
              </a:prstGeom>
              <a:blipFill rotWithShape="1">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286000" y="4648200"/>
                <a:ext cx="13436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𝛆</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2286000" y="4648200"/>
                <a:ext cx="1343637" cy="369332"/>
              </a:xfrm>
              <a:prstGeom prst="rect">
                <a:avLst/>
              </a:prstGeom>
              <a:blipFill rotWithShape="1">
                <a:blip r:embed="rId6" cstate="print"/>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320751" y="5257800"/>
                <a:ext cx="1010148" cy="4023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i="1">
                              <a:latin typeface="Cambria Math"/>
                            </a:rPr>
                            <m:t>𝚺</m:t>
                          </m:r>
                        </m:e>
                      </m:acc>
                      <m:r>
                        <a:rPr lang="en-US">
                          <a:latin typeface="Cambria Math"/>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𝜎</m:t>
                              </m:r>
                            </m:e>
                          </m:acc>
                        </m:e>
                        <m:sub>
                          <m:r>
                            <a:rPr lang="en-US" i="1">
                              <a:latin typeface="Cambria Math"/>
                            </a:rPr>
                            <m:t>𝐸</m:t>
                          </m:r>
                        </m:sub>
                        <m:sup>
                          <m:r>
                            <a:rPr lang="en-US" i="1">
                              <a:latin typeface="Cambria Math"/>
                            </a:rPr>
                            <m:t>2</m:t>
                          </m:r>
                        </m:sup>
                      </m:sSubSup>
                      <m:r>
                        <a:rPr lang="en-US" b="1" i="1">
                          <a:latin typeface="Cambria Math"/>
                        </a:rPr>
                        <m:t>𝐈</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2320751" y="5257800"/>
                <a:ext cx="1010148" cy="402354"/>
              </a:xfrm>
              <a:prstGeom prst="rect">
                <a:avLst/>
              </a:prstGeom>
              <a:blipFill rotWithShape="1">
                <a:blip r:embed="rId7" cstate="print"/>
                <a:stretch>
                  <a:fillRect r="-16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314880" y="5516242"/>
                <a:ext cx="2561920" cy="573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i="1">
                              <a:latin typeface="Cambria Math"/>
                            </a:rPr>
                            <m:t>𝛃</m:t>
                          </m:r>
                        </m:e>
                      </m:acc>
                      <m:r>
                        <a:rPr lang="en-US" i="1">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a:rPr>
                                    <m:t>𝐗</m:t>
                                  </m:r>
                                </m:e>
                                <m:sup>
                                  <m:r>
                                    <a:rPr lang="en-US" i="1">
                                      <a:latin typeface="Cambria Math"/>
                                    </a:rPr>
                                    <m:t>′</m:t>
                                  </m:r>
                                </m:sup>
                              </m:sSup>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r>
                                        <a:rPr lang="en-US" b="1" i="1">
                                          <a:latin typeface="Cambria Math"/>
                                        </a:rPr>
                                        <m:t>𝚺</m:t>
                                      </m:r>
                                    </m:e>
                                  </m:acc>
                                </m:e>
                                <m:sup>
                                  <m:r>
                                    <a:rPr lang="en-US" i="1">
                                      <a:latin typeface="Cambria Math"/>
                                    </a:rPr>
                                    <m:t>−</m:t>
                                  </m:r>
                                  <m:r>
                                    <a:rPr lang="en-US">
                                      <a:latin typeface="Cambria Math"/>
                                    </a:rPr>
                                    <m:t>1</m:t>
                                  </m:r>
                                </m:sup>
                              </m:sSup>
                              <m:r>
                                <a:rPr lang="en-US" b="1" i="1">
                                  <a:latin typeface="Cambria Math"/>
                                </a:rPr>
                                <m:t>𝐗</m:t>
                              </m:r>
                            </m:e>
                          </m:d>
                        </m:e>
                        <m:sup>
                          <m:r>
                            <a:rPr lang="en-US" i="1">
                              <a:latin typeface="Cambria Math"/>
                            </a:rPr>
                            <m:t>−1</m:t>
                          </m:r>
                        </m:sup>
                      </m:sSup>
                      <m:sSup>
                        <m:sSupPr>
                          <m:ctrlPr>
                            <a:rPr lang="en-US" i="1">
                              <a:latin typeface="Cambria Math" panose="02040503050406030204" pitchFamily="18" charset="0"/>
                            </a:rPr>
                          </m:ctrlPr>
                        </m:sSupPr>
                        <m:e>
                          <m:r>
                            <a:rPr lang="en-US" b="1" i="1">
                              <a:latin typeface="Cambria Math"/>
                            </a:rPr>
                            <m:t>𝐗</m:t>
                          </m:r>
                        </m:e>
                        <m:sup>
                          <m:r>
                            <a:rPr lang="en-US" i="1">
                              <a:latin typeface="Cambria Math"/>
                            </a:rPr>
                            <m:t>′</m:t>
                          </m:r>
                        </m:sup>
                      </m:sSup>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b="1" i="1">
                                  <a:latin typeface="Cambria Math"/>
                                </a:rPr>
                                <m:t>𝚺</m:t>
                              </m:r>
                            </m:e>
                          </m:acc>
                        </m:e>
                        <m:sup>
                          <m:r>
                            <a:rPr lang="en-US" i="1">
                              <a:latin typeface="Cambria Math"/>
                            </a:rPr>
                            <m:t>−1</m:t>
                          </m:r>
                        </m:sup>
                      </m:sSup>
                      <m:r>
                        <a:rPr lang="en-US" b="1" i="1">
                          <a:latin typeface="Cambria Math"/>
                        </a:rPr>
                        <m:t>𝐲</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2314880" y="5516242"/>
                <a:ext cx="2561920" cy="573427"/>
              </a:xfrm>
              <a:prstGeom prst="rect">
                <a:avLst/>
              </a:prstGeom>
              <a:blipFill rotWithShape="1">
                <a:blip r:embed="rId8" cstate="print"/>
                <a:stretch>
                  <a:fillRect/>
                </a:stretch>
              </a:blipFill>
            </p:spPr>
            <p:txBody>
              <a:bodyPr/>
              <a:lstStyle/>
              <a:p>
                <a:r>
                  <a:rPr lang="en-US">
                    <a:noFill/>
                  </a:rPr>
                  <a:t> </a:t>
                </a:r>
              </a:p>
            </p:txBody>
          </p:sp>
        </mc:Fallback>
      </mc:AlternateContent>
      <p:sp>
        <p:nvSpPr>
          <p:cNvPr id="24" name="Right Brace 23"/>
          <p:cNvSpPr/>
          <p:nvPr/>
        </p:nvSpPr>
        <p:spPr>
          <a:xfrm rot="5400000">
            <a:off x="4709471" y="3484186"/>
            <a:ext cx="132605" cy="479434"/>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a:stCxn id="24" idx="1"/>
          </p:cNvCxnSpPr>
          <p:nvPr/>
        </p:nvCxnSpPr>
        <p:spPr>
          <a:xfrm>
            <a:off x="4775774" y="3790206"/>
            <a:ext cx="1853626"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629400" y="3600271"/>
            <a:ext cx="2394825" cy="110799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Called “</a:t>
            </a:r>
            <a:r>
              <a:rPr lang="en-US" b="1" dirty="0">
                <a:latin typeface="Times New Roman" panose="02020603050405020304" pitchFamily="18" charset="0"/>
                <a:cs typeface="Times New Roman" panose="02020603050405020304" pitchFamily="18" charset="0"/>
              </a:rPr>
              <a:t>kernel</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combination used here. Could be more flexible form.</a:t>
            </a:r>
          </a:p>
        </p:txBody>
      </p:sp>
      <p:sp>
        <p:nvSpPr>
          <p:cNvPr id="29" name="Rectangle 28"/>
          <p:cNvSpPr/>
          <p:nvPr/>
        </p:nvSpPr>
        <p:spPr>
          <a:xfrm>
            <a:off x="6705600" y="3657600"/>
            <a:ext cx="1986946" cy="1050667"/>
          </a:xfrm>
          <a:prstGeom prst="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p:cNvSpPr/>
          <p:nvPr/>
        </p:nvSpPr>
        <p:spPr>
          <a:xfrm>
            <a:off x="149520" y="1367998"/>
            <a:ext cx="2808298" cy="1404730"/>
          </a:xfrm>
          <a:prstGeom prst="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1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5638800" cy="369332"/>
          </a:xfrm>
          <a:prstGeom prst="rect">
            <a:avLst/>
          </a:prstGeom>
        </p:spPr>
        <p:txBody>
          <a:bodyPr wrap="square">
            <a:spAutoFit/>
          </a:bodyPr>
          <a:lstStyle/>
          <a:p>
            <a:r>
              <a:rPr lang="en-US" dirty="0">
                <a:latin typeface="Times New Roman" charset="0"/>
                <a:ea typeface="宋体" charset="-122"/>
              </a:rPr>
              <a:t>Under null hypothesis, the variance of residual is</a:t>
            </a:r>
            <a:r>
              <a:rPr lang="en-US" dirty="0"/>
              <a:t> </a:t>
            </a:r>
          </a:p>
        </p:txBody>
      </p:sp>
      <mc:AlternateContent xmlns:mc="http://schemas.openxmlformats.org/markup-compatibility/2006" xmlns:a14="http://schemas.microsoft.com/office/drawing/2010/main">
        <mc:Choice Requires="a14">
          <p:sp>
            <p:nvSpPr>
              <p:cNvPr id="5" name="Rectangle 4"/>
              <p:cNvSpPr/>
              <p:nvPr/>
            </p:nvSpPr>
            <p:spPr>
              <a:xfrm>
                <a:off x="2057400" y="2057400"/>
                <a:ext cx="4572000" cy="40671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v</m:t>
                      </m:r>
                      <m:r>
                        <m:rPr>
                          <m:sty m:val="p"/>
                        </m:rPr>
                        <a:rPr lang="en-US" i="0">
                          <a:latin typeface="Cambria Math" charset="0"/>
                        </a:rPr>
                        <m:t>ar</m:t>
                      </m:r>
                      <m:d>
                        <m:dPr>
                          <m:ctrlPr>
                            <a:rPr lang="en-US" i="1">
                              <a:latin typeface="Cambria Math" panose="02040503050406030204" pitchFamily="18" charset="0"/>
                            </a:rPr>
                          </m:ctrlPr>
                        </m:dPr>
                        <m:e>
                          <m:r>
                            <a:rPr lang="en-US" b="1" i="0">
                              <a:latin typeface="Cambria Math" charset="0"/>
                            </a:rPr>
                            <m:t>𝐲</m:t>
                          </m:r>
                          <m:r>
                            <a:rPr lang="en-US" b="0" i="0">
                              <a:latin typeface="Cambria Math" charset="0"/>
                            </a:rPr>
                            <m:t>−</m:t>
                          </m:r>
                          <m:r>
                            <a:rPr lang="en-US" b="1" i="0">
                              <a:latin typeface="Cambria Math" charset="0"/>
                            </a:rPr>
                            <m:t>𝐗</m:t>
                          </m:r>
                          <m:acc>
                            <m:accPr>
                              <m:chr m:val="̂"/>
                              <m:ctrlPr>
                                <a:rPr lang="en-US" b="1" i="1">
                                  <a:latin typeface="Cambria Math" panose="02040503050406030204" pitchFamily="18" charset="0"/>
                                </a:rPr>
                              </m:ctrlPr>
                            </m:accPr>
                            <m:e>
                              <m:r>
                                <a:rPr lang="en-US" b="1" i="0">
                                  <a:latin typeface="Cambria Math" charset="0"/>
                                </a:rPr>
                                <m:t>𝛃</m:t>
                              </m:r>
                            </m:e>
                          </m:acc>
                        </m:e>
                      </m:d>
                      <m:r>
                        <a:rPr lang="en-US" b="0" i="0">
                          <a:latin typeface="Cambria Math"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𝜎</m:t>
                              </m:r>
                            </m:e>
                          </m:acc>
                        </m:e>
                        <m:sub>
                          <m:r>
                            <a:rPr lang="en-US" i="1">
                              <a:latin typeface="Cambria Math"/>
                            </a:rPr>
                            <m:t>𝐸</m:t>
                          </m:r>
                        </m:sub>
                        <m:sup>
                          <m:r>
                            <a:rPr lang="en-US" i="1">
                              <a:latin typeface="Cambria Math"/>
                            </a:rPr>
                            <m:t>2</m:t>
                          </m:r>
                        </m:sup>
                      </m:sSubSup>
                      <m:r>
                        <a:rPr lang="en-US">
                          <a:latin typeface="Cambria Math"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𝜎</m:t>
                              </m:r>
                            </m:e>
                          </m:acc>
                        </m:e>
                        <m:sub>
                          <m:r>
                            <a:rPr lang="en-US" i="1">
                              <a:latin typeface="Cambria Math"/>
                            </a:rPr>
                            <m:t>𝐸</m:t>
                          </m:r>
                        </m:sub>
                        <m:sup>
                          <m:r>
                            <a:rPr lang="en-US" i="1">
                              <a:latin typeface="Cambria Math"/>
                            </a:rPr>
                            <m:t>2</m:t>
                          </m:r>
                        </m:sup>
                      </m:sSubSup>
                      <m:r>
                        <a:rPr lang="en-US" b="1">
                          <a:latin typeface="Cambria Math" charset="0"/>
                        </a:rPr>
                        <m:t>𝐗</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a:latin typeface="Cambria Math" charset="0"/>
                                    </a:rPr>
                                    <m:t>𝐗</m:t>
                                  </m:r>
                                </m:e>
                                <m:sup>
                                  <m:r>
                                    <a:rPr lang="en-US">
                                      <a:latin typeface="Cambria Math" charset="0"/>
                                    </a:rPr>
                                    <m:t>′</m:t>
                                  </m:r>
                                </m:sup>
                              </m:sSup>
                              <m:r>
                                <a:rPr lang="en-US" b="1">
                                  <a:latin typeface="Cambria Math" charset="0"/>
                                </a:rPr>
                                <m:t>𝐗</m:t>
                              </m:r>
                            </m:e>
                          </m:d>
                        </m:e>
                        <m:sup>
                          <m:r>
                            <a:rPr lang="en-US">
                              <a:latin typeface="Cambria Math" charset="0"/>
                            </a:rPr>
                            <m:t>−1</m:t>
                          </m:r>
                        </m:sup>
                      </m:sSup>
                      <m:sSup>
                        <m:sSupPr>
                          <m:ctrlPr>
                            <a:rPr lang="en-US" b="1" i="1">
                              <a:latin typeface="Cambria Math" panose="02040503050406030204" pitchFamily="18" charset="0"/>
                            </a:rPr>
                          </m:ctrlPr>
                        </m:sSupPr>
                        <m:e>
                          <m:r>
                            <a:rPr lang="en-US" b="1">
                              <a:latin typeface="Cambria Math" charset="0"/>
                            </a:rPr>
                            <m:t>𝐗</m:t>
                          </m:r>
                        </m:e>
                        <m:sup>
                          <m:r>
                            <a:rPr lang="en-US">
                              <a:latin typeface="Cambria Math" charset="0"/>
                            </a:rPr>
                            <m:t>′</m:t>
                          </m:r>
                        </m:sup>
                      </m:sSup>
                      <m:r>
                        <a:rPr lang="en-US" b="0" i="0">
                          <a:latin typeface="Cambria Math" charset="0"/>
                        </a:rPr>
                        <m:t>=</m:t>
                      </m:r>
                      <m:sSub>
                        <m:sSubPr>
                          <m:ctrlPr>
                            <a:rPr lang="en-US" b="0" i="1">
                              <a:latin typeface="Cambria Math" panose="02040503050406030204" pitchFamily="18" charset="0"/>
                            </a:rPr>
                          </m:ctrlPr>
                        </m:sSubPr>
                        <m:e>
                          <m:r>
                            <a:rPr lang="en-US" b="1" i="0">
                              <a:latin typeface="Cambria Math" charset="0"/>
                            </a:rPr>
                            <m:t>𝐏</m:t>
                          </m:r>
                        </m:e>
                        <m:sub>
                          <m:r>
                            <a:rPr lang="en-US" b="0" i="0">
                              <a:latin typeface="Cambria Math" charset="0"/>
                            </a:rPr>
                            <m:t>0</m:t>
                          </m:r>
                        </m:sub>
                      </m:sSub>
                      <m:r>
                        <a:rPr lang="en-US" b="0" i="0">
                          <a:latin typeface="Cambria Math" charset="0"/>
                        </a:rPr>
                        <m:t>.</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057400" y="2057400"/>
                <a:ext cx="4572000" cy="406714"/>
              </a:xfrm>
              <a:prstGeom prst="rect">
                <a:avLst/>
              </a:prstGeom>
              <a:blipFill rotWithShape="0">
                <a:blip r:embed="rId2"/>
                <a:stretch>
                  <a:fillRect t="-6061"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09600" y="2743200"/>
                <a:ext cx="8305800" cy="719043"/>
              </a:xfrm>
              <a:prstGeom prst="rect">
                <a:avLst/>
              </a:prstGeom>
            </p:spPr>
            <p:txBody>
              <a:bodyPr wrap="square">
                <a:spAutoFit/>
              </a:bodyPr>
              <a:lstStyle/>
              <a:p>
                <a:r>
                  <a:rPr lang="en-US" dirty="0">
                    <a:latin typeface="Times New Roman" charset="0"/>
                    <a:ea typeface="宋体" charset="-122"/>
                  </a:rPr>
                  <a:t>The statistic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a:rPr>
                          <m:t>Q</m:t>
                        </m:r>
                        <m:r>
                          <a:rPr lang="en-US">
                            <a:latin typeface="Cambria Math"/>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𝜎</m:t>
                                </m:r>
                              </m:e>
                            </m:acc>
                          </m:e>
                          <m:sub>
                            <m:r>
                              <a:rPr lang="en-US" i="1">
                                <a:latin typeface="Cambria Math"/>
                              </a:rPr>
                              <m:t>𝐸</m:t>
                            </m:r>
                          </m:sub>
                          <m:sup>
                            <m:r>
                              <a:rPr lang="en-US" i="1">
                                <a:latin typeface="Cambria Math" charset="0"/>
                              </a:rPr>
                              <m:t>−4</m:t>
                            </m:r>
                          </m:sup>
                        </m:sSubSup>
                        <m:d>
                          <m:dPr>
                            <m:ctrlPr>
                              <a:rPr lang="en-US" i="1">
                                <a:latin typeface="Cambria Math" panose="02040503050406030204" pitchFamily="18" charset="0"/>
                              </a:rPr>
                            </m:ctrlPr>
                          </m:dPr>
                          <m:e>
                            <m:r>
                              <a:rPr lang="en-US" b="1" i="1">
                                <a:latin typeface="Cambria Math"/>
                              </a:rPr>
                              <m:t>𝐲</m:t>
                            </m:r>
                            <m:r>
                              <a:rPr lang="en-US" i="1">
                                <a:latin typeface="Cambria Math"/>
                              </a:rPr>
                              <m:t>−</m:t>
                            </m:r>
                            <m:r>
                              <a:rPr lang="en-US" b="1" i="1">
                                <a:latin typeface="Cambria Math"/>
                              </a:rPr>
                              <m:t>𝐗</m:t>
                            </m:r>
                            <m:acc>
                              <m:accPr>
                                <m:chr m:val="̂"/>
                                <m:ctrlPr>
                                  <a:rPr lang="en-US" b="1" i="1">
                                    <a:latin typeface="Cambria Math" panose="02040503050406030204" pitchFamily="18" charset="0"/>
                                  </a:rPr>
                                </m:ctrlPr>
                              </m:accPr>
                              <m:e>
                                <m:r>
                                  <a:rPr lang="en-US" b="1" i="1">
                                    <a:latin typeface="Cambria Math"/>
                                  </a:rPr>
                                  <m:t>𝛃</m:t>
                                </m:r>
                              </m:e>
                            </m:acc>
                          </m:e>
                        </m:d>
                      </m:e>
                      <m:sup>
                        <m:r>
                          <a:rPr lang="en-US" i="1">
                            <a:latin typeface="Cambria Math"/>
                          </a:rPr>
                          <m:t>′</m:t>
                        </m:r>
                      </m:sup>
                    </m:sSup>
                    <m:r>
                      <a:rPr lang="en-US" b="1" i="1">
                        <a:latin typeface="Cambria Math"/>
                      </a:rPr>
                      <m:t>𝐆𝐖</m:t>
                    </m:r>
                    <m:sSup>
                      <m:sSupPr>
                        <m:ctrlPr>
                          <a:rPr lang="en-US" b="1" i="1">
                            <a:latin typeface="Cambria Math" panose="02040503050406030204" pitchFamily="18" charset="0"/>
                          </a:rPr>
                        </m:ctrlPr>
                      </m:sSupPr>
                      <m:e>
                        <m:r>
                          <a:rPr lang="en-US" b="1" i="1">
                            <a:latin typeface="Cambria Math"/>
                          </a:rPr>
                          <m:t>𝐆</m:t>
                        </m:r>
                      </m:e>
                      <m:sup>
                        <m:r>
                          <a:rPr lang="en-US" b="1" i="1">
                            <a:latin typeface="Cambria Math"/>
                          </a:rPr>
                          <m:t>′</m:t>
                        </m:r>
                      </m:sup>
                    </m:sSup>
                    <m:d>
                      <m:dPr>
                        <m:ctrlPr>
                          <a:rPr lang="en-US" i="1">
                            <a:latin typeface="Cambria Math" panose="02040503050406030204" pitchFamily="18" charset="0"/>
                          </a:rPr>
                        </m:ctrlPr>
                      </m:dPr>
                      <m:e>
                        <m:r>
                          <a:rPr lang="en-US" b="1" i="1">
                            <a:latin typeface="Cambria Math"/>
                          </a:rPr>
                          <m:t>𝐲</m:t>
                        </m:r>
                        <m:r>
                          <a:rPr lang="en-US" i="1">
                            <a:latin typeface="Cambria Math"/>
                          </a:rPr>
                          <m:t>−</m:t>
                        </m:r>
                        <m:r>
                          <a:rPr lang="en-US" b="1" i="1">
                            <a:latin typeface="Cambria Math"/>
                          </a:rPr>
                          <m:t>𝐗</m:t>
                        </m:r>
                        <m:acc>
                          <m:accPr>
                            <m:chr m:val="̂"/>
                            <m:ctrlPr>
                              <a:rPr lang="en-US" b="1" i="1">
                                <a:latin typeface="Cambria Math" panose="02040503050406030204" pitchFamily="18" charset="0"/>
                              </a:rPr>
                            </m:ctrlPr>
                          </m:accPr>
                          <m:e>
                            <m:r>
                              <a:rPr lang="en-US" b="1" i="1">
                                <a:latin typeface="Cambria Math"/>
                              </a:rPr>
                              <m:t>𝛃</m:t>
                            </m:r>
                          </m:e>
                        </m:acc>
                      </m:e>
                    </m:d>
                  </m:oMath>
                </a14:m>
                <a:r>
                  <a:rPr lang="en-US" dirty="0">
                    <a:effectLst/>
                    <a:latin typeface="Times New Roman" charset="0"/>
                    <a:ea typeface="宋体" charset="-122"/>
                  </a:rPr>
                  <a:t> is a quadratic form of </a:t>
                </a:r>
                <a14:m>
                  <m:oMath xmlns:m="http://schemas.openxmlformats.org/officeDocument/2006/math">
                    <m:d>
                      <m:dPr>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𝐲</m:t>
                        </m:r>
                        <m:r>
                          <a:rPr lang="en-US" i="1">
                            <a:effectLst/>
                            <a:latin typeface="Cambria Math" charset="0"/>
                            <a:ea typeface="宋体" charset="-122"/>
                            <a:cs typeface="Times New Roman" charset="0"/>
                          </a:rPr>
                          <m:t>−</m:t>
                        </m:r>
                        <m:r>
                          <a:rPr lang="en-US" b="1" i="1">
                            <a:effectLst/>
                            <a:latin typeface="Cambria Math" charset="0"/>
                            <a:ea typeface="宋体" charset="-122"/>
                            <a:cs typeface="Times New Roman" charset="0"/>
                          </a:rPr>
                          <m:t>𝐗</m:t>
                        </m:r>
                        <m:acc>
                          <m:accPr>
                            <m:chr m:val="̂"/>
                            <m:ctrlPr>
                              <a:rPr lang="en-US" b="1" i="1">
                                <a:effectLst/>
                                <a:latin typeface="Cambria Math" panose="02040503050406030204" pitchFamily="18" charset="0"/>
                                <a:cs typeface="Times New Roman" charset="0"/>
                              </a:rPr>
                            </m:ctrlPr>
                          </m:accPr>
                          <m:e>
                            <m:r>
                              <a:rPr lang="en-US" b="1" i="1">
                                <a:effectLst/>
                                <a:latin typeface="Cambria Math" charset="0"/>
                                <a:ea typeface="宋体" charset="-122"/>
                                <a:cs typeface="Times New Roman" charset="0"/>
                              </a:rPr>
                              <m:t>𝛃</m:t>
                            </m:r>
                          </m:e>
                        </m:acc>
                      </m:e>
                    </m:d>
                  </m:oMath>
                </a14:m>
                <a:r>
                  <a:rPr lang="en-US" dirty="0">
                    <a:effectLst/>
                    <a:latin typeface="Times New Roman" charset="0"/>
                    <a:ea typeface="宋体" charset="-122"/>
                  </a:rPr>
                  <a:t> and follows a mixture of chi-square distributions under </a:t>
                </a:r>
                <a:r>
                  <a:rPr lang="en-US" i="1" dirty="0">
                    <a:effectLst/>
                    <a:latin typeface="Times New Roman" charset="0"/>
                    <a:ea typeface="宋体" charset="-122"/>
                  </a:rPr>
                  <a:t>H</a:t>
                </a:r>
                <a:r>
                  <a:rPr lang="en-US" baseline="-25000" dirty="0">
                    <a:effectLst/>
                    <a:latin typeface="Times New Roman" charset="0"/>
                    <a:ea typeface="宋体" charset="-122"/>
                  </a:rPr>
                  <a:t>0</a:t>
                </a:r>
                <a:r>
                  <a:rPr lang="en-US" dirty="0">
                    <a:effectLst/>
                    <a:latin typeface="Times New Roman" charset="0"/>
                    <a:ea typeface="宋体" charset="-122"/>
                  </a:rPr>
                  <a:t>. Thus,</a:t>
                </a:r>
                <a:r>
                  <a:rPr lang="en-US" dirty="0">
                    <a:effectLst/>
                  </a:rPr>
                  <a:t>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09600" y="2743200"/>
                <a:ext cx="8305800" cy="719043"/>
              </a:xfrm>
              <a:prstGeom prst="rect">
                <a:avLst/>
              </a:prstGeom>
              <a:blipFill rotWithShape="0">
                <a:blip r:embed="rId3"/>
                <a:stretch>
                  <a:fillRect l="-587" b="-11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609160" y="3703105"/>
                <a:ext cx="146847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charset="0"/>
                        </a:rPr>
                        <m:t>Q</m:t>
                      </m:r>
                      <m:r>
                        <a:rPr lang="en-US" i="0">
                          <a:latin typeface="Cambria Math" charset="0"/>
                        </a:rPr>
                        <m:t>~</m:t>
                      </m:r>
                      <m:nary>
                        <m:naryPr>
                          <m:chr m:val="∑"/>
                          <m:limLoc m:val="undOvr"/>
                          <m:ctrlPr>
                            <a:rPr lang="en-US" i="1">
                              <a:latin typeface="Cambria Math" panose="02040503050406030204" pitchFamily="18" charset="0"/>
                            </a:rPr>
                          </m:ctrlPr>
                        </m:naryPr>
                        <m:sub>
                          <m:r>
                            <a:rPr lang="en-US" i="1">
                              <a:latin typeface="Cambria Math" charset="0"/>
                            </a:rPr>
                            <m:t>𝑖</m:t>
                          </m:r>
                          <m:r>
                            <a:rPr lang="en-US" i="0">
                              <a:latin typeface="Cambria Math" charset="0"/>
                            </a:rPr>
                            <m:t>=1</m:t>
                          </m:r>
                        </m:sub>
                        <m:sup>
                          <m:r>
                            <a:rPr lang="en-US" i="1">
                              <a:latin typeface="Cambria Math" charset="0"/>
                            </a:rPr>
                            <m:t>𝑞</m:t>
                          </m:r>
                        </m:sup>
                        <m:e>
                          <m:sSub>
                            <m:sSubPr>
                              <m:ctrlPr>
                                <a:rPr lang="en-US" i="1">
                                  <a:latin typeface="Cambria Math" panose="02040503050406030204" pitchFamily="18" charset="0"/>
                                </a:rPr>
                              </m:ctrlPr>
                            </m:sSubPr>
                            <m:e>
                              <m:r>
                                <a:rPr lang="en-US" i="1">
                                  <a:latin typeface="Cambria Math" charset="0"/>
                                </a:rPr>
                                <m:t>𝜆</m:t>
                              </m:r>
                            </m:e>
                            <m:sub>
                              <m:r>
                                <a:rPr lang="en-US" i="1">
                                  <a:latin typeface="Cambria Math" charset="0"/>
                                </a:rPr>
                                <m:t>𝑖</m:t>
                              </m:r>
                            </m:sub>
                          </m:sSub>
                          <m:sSubSup>
                            <m:sSubSupPr>
                              <m:ctrlPr>
                                <a:rPr lang="en-US" i="1">
                                  <a:latin typeface="Cambria Math" panose="02040503050406030204" pitchFamily="18" charset="0"/>
                                </a:rPr>
                              </m:ctrlPr>
                            </m:sSubSupPr>
                            <m:e>
                              <m:r>
                                <a:rPr lang="en-US" i="1">
                                  <a:latin typeface="Cambria Math" charset="0"/>
                                </a:rPr>
                                <m:t>𝜒</m:t>
                              </m:r>
                            </m:e>
                            <m:sub>
                              <m:r>
                                <a:rPr lang="en-US" i="0">
                                  <a:latin typeface="Cambria Math" charset="0"/>
                                </a:rPr>
                                <m:t>1,</m:t>
                              </m:r>
                              <m:r>
                                <a:rPr lang="en-US" i="1">
                                  <a:latin typeface="Cambria Math" charset="0"/>
                                </a:rPr>
                                <m:t>𝑖</m:t>
                              </m:r>
                            </m:sub>
                            <m:sup>
                              <m:r>
                                <a:rPr lang="en-US" i="0">
                                  <a:latin typeface="Cambria Math" charset="0"/>
                                </a:rPr>
                                <m:t>2</m:t>
                              </m:r>
                            </m:sup>
                          </m:sSubSup>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609160" y="3703105"/>
                <a:ext cx="1468479" cy="8485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09600" y="4724400"/>
                <a:ext cx="6858000" cy="470642"/>
              </a:xfrm>
              <a:prstGeom prst="rect">
                <a:avLst/>
              </a:prstGeom>
            </p:spPr>
            <p:txBody>
              <a:bodyPr wrap="square">
                <a:spAutoFit/>
              </a:bodyPr>
              <a:lstStyle/>
              <a:p>
                <a:r>
                  <a:rPr lang="en-US" dirty="0">
                    <a:latin typeface="Times New Roman" charset="0"/>
                    <a:ea typeface="宋体" charset="-122"/>
                  </a:rPr>
                  <a:t>where </a:t>
                </a:r>
                <a14:m>
                  <m:oMath xmlns:m="http://schemas.openxmlformats.org/officeDocument/2006/math">
                    <m:sSub>
                      <m:sSubPr>
                        <m:ctrlPr>
                          <a:rPr lang="en-US" i="1">
                            <a:effectLst/>
                            <a:latin typeface="Cambria Math" panose="02040503050406030204" pitchFamily="18" charset="0"/>
                            <a:cs typeface="Times New Roman" charset="0"/>
                          </a:rPr>
                        </m:ctrlPr>
                      </m:sSubPr>
                      <m:e>
                        <m:r>
                          <a:rPr lang="en-US" i="1">
                            <a:effectLst/>
                            <a:latin typeface="Cambria Math" charset="0"/>
                            <a:ea typeface="宋体" charset="-122"/>
                            <a:cs typeface="Times New Roman" charset="0"/>
                          </a:rPr>
                          <m:t>𝜆</m:t>
                        </m:r>
                      </m:e>
                      <m:sub>
                        <m:r>
                          <a:rPr lang="en-US" i="1">
                            <a:effectLst/>
                            <a:latin typeface="Cambria Math" charset="0"/>
                            <a:ea typeface="宋体" charset="-122"/>
                            <a:cs typeface="Times New Roman" charset="0"/>
                          </a:rPr>
                          <m:t>𝑖</m:t>
                        </m:r>
                      </m:sub>
                    </m:sSub>
                  </m:oMath>
                </a14:m>
                <a:r>
                  <a:rPr lang="en-US" dirty="0">
                    <a:effectLst/>
                    <a:latin typeface="Times New Roman" charset="0"/>
                    <a:ea typeface="宋体" charset="-122"/>
                  </a:rPr>
                  <a:t> is the eigenvalues of the matrix </a:t>
                </a:r>
                <a14:m>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𝜎</m:t>
                            </m:r>
                          </m:e>
                        </m:acc>
                      </m:e>
                      <m:sub>
                        <m:r>
                          <a:rPr lang="en-US" i="1">
                            <a:latin typeface="Cambria Math"/>
                          </a:rPr>
                          <m:t>𝐸</m:t>
                        </m:r>
                      </m:sub>
                      <m:sup>
                        <m:r>
                          <a:rPr lang="en-US" b="0" i="1" smtClean="0">
                            <a:latin typeface="Cambria Math" charset="0"/>
                          </a:rPr>
                          <m:t>−4</m:t>
                        </m:r>
                      </m:sup>
                    </m:sSubSup>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i="1">
                            <a:effectLst/>
                            <a:latin typeface="Cambria Math" charset="0"/>
                            <a:ea typeface="宋体" charset="-122"/>
                            <a:cs typeface="Times New Roman" charset="0"/>
                          </a:rPr>
                          <m:t>′</m:t>
                        </m:r>
                      </m:sup>
                    </m:sSup>
                    <m:sSub>
                      <m:sSubPr>
                        <m:ctrlPr>
                          <a:rPr lang="en-US" b="1" i="1">
                            <a:effectLst/>
                            <a:latin typeface="Cambria Math" panose="02040503050406030204" pitchFamily="18" charset="0"/>
                            <a:cs typeface="Times New Roman" charset="0"/>
                          </a:rPr>
                        </m:ctrlPr>
                      </m:sSubPr>
                      <m:e>
                        <m:r>
                          <a:rPr lang="en-US" b="1" i="1">
                            <a:effectLst/>
                            <a:latin typeface="Cambria Math" charset="0"/>
                            <a:ea typeface="宋体" charset="-122"/>
                            <a:cs typeface="Times New Roman" charset="0"/>
                          </a:rPr>
                          <m:t>𝐏</m:t>
                        </m:r>
                      </m:e>
                      <m:sub>
                        <m:r>
                          <a:rPr lang="en-US" b="1" i="1">
                            <a:effectLst/>
                            <a:latin typeface="Cambria Math" charset="0"/>
                            <a:ea typeface="宋体" charset="-122"/>
                            <a:cs typeface="Times New Roman" charset="0"/>
                          </a:rPr>
                          <m:t>𝟎</m:t>
                        </m:r>
                      </m:sub>
                    </m:sSub>
                    <m:r>
                      <a:rPr lang="en-US" b="1" i="1">
                        <a:effectLst/>
                        <a:latin typeface="Cambria Math" charset="0"/>
                        <a:ea typeface="宋体" charset="-122"/>
                        <a:cs typeface="Times New Roman" charset="0"/>
                      </a:rPr>
                      <m:t>𝐆</m:t>
                    </m:r>
                    <m:sSup>
                      <m:sSupPr>
                        <m:ctrlPr>
                          <a:rPr lang="en-US"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𝐖</m:t>
                        </m:r>
                      </m:e>
                      <m:sup>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sup>
                    </m:sSup>
                  </m:oMath>
                </a14:m>
                <a:r>
                  <a:rPr lang="en-US" dirty="0">
                    <a:effectLst/>
                  </a:rPr>
                  <a:t> .</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09600" y="4724400"/>
                <a:ext cx="6858000" cy="470642"/>
              </a:xfrm>
              <a:prstGeom prst="rect">
                <a:avLst/>
              </a:prstGeom>
              <a:blipFill rotWithShape="0">
                <a:blip r:embed="rId5"/>
                <a:stretch>
                  <a:fillRect l="-711" b="-20779"/>
                </a:stretch>
              </a:blipFill>
            </p:spPr>
            <p:txBody>
              <a:bodyPr/>
              <a:lstStyle/>
              <a:p>
                <a:r>
                  <a:rPr lang="en-US">
                    <a:noFill/>
                  </a:rPr>
                  <a:t> </a:t>
                </a:r>
              </a:p>
            </p:txBody>
          </p:sp>
        </mc:Fallback>
      </mc:AlternateContent>
      <p:sp>
        <p:nvSpPr>
          <p:cNvPr id="9" name="Title 1"/>
          <p:cNvSpPr txBox="1">
            <a:spLocks/>
          </p:cNvSpPr>
          <p:nvPr/>
        </p:nvSpPr>
        <p:spPr>
          <a:xfrm>
            <a:off x="462946" y="698310"/>
            <a:ext cx="8229600" cy="71074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anose="05000000000000000000" pitchFamily="2" charset="2"/>
              <a:buChar char="Ø"/>
            </a:pPr>
            <a:r>
              <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Sequence</a:t>
            </a:r>
            <a:r>
              <a:rPr lang="en-US" sz="2400" b="1" dirty="0">
                <a:latin typeface="Times New Roman"/>
                <a:cs typeface="Times New Roman"/>
              </a:rPr>
              <a:t>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Kernel Association Test (SKAT)</a:t>
            </a:r>
            <a:r>
              <a:rPr lang="en-US" sz="2400" b="1" dirty="0">
                <a:latin typeface="Times New Roman"/>
                <a:cs typeface="Times New Roman"/>
              </a:rPr>
              <a:t>:</a:t>
            </a:r>
            <a:endParaRPr lang="en-US" sz="2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481838"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Tree>
    <p:extLst>
      <p:ext uri="{BB962C8B-B14F-4D97-AF65-F5344CB8AC3E}">
        <p14:creationId xmlns:p14="http://schemas.microsoft.com/office/powerpoint/2010/main" val="128189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9" name="Rectangle 8"/>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10" name="Rectangle 9"/>
          <p:cNvSpPr/>
          <p:nvPr/>
        </p:nvSpPr>
        <p:spPr>
          <a:xfrm>
            <a:off x="381000" y="1752600"/>
            <a:ext cx="8114686" cy="458074"/>
          </a:xfrm>
          <a:prstGeom prst="rect">
            <a:avLst/>
          </a:prstGeom>
        </p:spPr>
        <p:txBody>
          <a:bodyPr wrap="square">
            <a:spAutoFit/>
          </a:bodyPr>
          <a:lstStyle/>
          <a:p>
            <a:pPr>
              <a:lnSpc>
                <a:spcPct val="150000"/>
              </a:lnSpc>
            </a:pPr>
            <a:r>
              <a:rPr lang="en-US" dirty="0">
                <a:latin typeface="Times New Roman"/>
                <a:cs typeface="Times New Roman"/>
              </a:rPr>
              <a:t>With additional random effects (besides the genetic effects):</a:t>
            </a:r>
          </a:p>
        </p:txBody>
      </p:sp>
      <p:sp>
        <p:nvSpPr>
          <p:cNvPr id="11" name="Rectangle 10"/>
          <p:cNvSpPr/>
          <p:nvPr/>
        </p:nvSpPr>
        <p:spPr>
          <a:xfrm>
            <a:off x="381000" y="2362200"/>
            <a:ext cx="8114686" cy="873572"/>
          </a:xfrm>
          <a:prstGeom prst="rect">
            <a:avLst/>
          </a:prstGeom>
        </p:spPr>
        <p:txBody>
          <a:bodyPr wrap="square">
            <a:spAutoFit/>
          </a:bodyPr>
          <a:lstStyle/>
          <a:p>
            <a:pPr>
              <a:lnSpc>
                <a:spcPct val="150000"/>
              </a:lnSpc>
            </a:pPr>
            <a:r>
              <a:rPr lang="en-US" dirty="0">
                <a:latin typeface="Times New Roman"/>
                <a:cs typeface="Times New Roman"/>
              </a:rPr>
              <a:t>Let there be </a:t>
            </a:r>
            <a:r>
              <a:rPr lang="en-US" i="1" dirty="0">
                <a:latin typeface="Times New Roman"/>
                <a:cs typeface="Times New Roman"/>
              </a:rPr>
              <a:t>n</a:t>
            </a:r>
            <a:r>
              <a:rPr lang="en-US" dirty="0">
                <a:latin typeface="Times New Roman"/>
                <a:cs typeface="Times New Roman"/>
              </a:rPr>
              <a:t> subjects with </a:t>
            </a:r>
            <a:r>
              <a:rPr lang="en-US" i="1" dirty="0">
                <a:latin typeface="Times New Roman"/>
                <a:cs typeface="Times New Roman"/>
              </a:rPr>
              <a:t>q</a:t>
            </a:r>
            <a:r>
              <a:rPr lang="en-US" dirty="0">
                <a:latin typeface="Times New Roman"/>
                <a:cs typeface="Times New Roman"/>
              </a:rPr>
              <a:t> genetic variants. The </a:t>
            </a:r>
            <a:r>
              <a:rPr lang="en-US" i="1" dirty="0">
                <a:latin typeface="Times New Roman"/>
                <a:cs typeface="Times New Roman"/>
              </a:rPr>
              <a:t>n </a:t>
            </a:r>
            <a:r>
              <a:rPr lang="en-US" dirty="0">
                <a:latin typeface="Times New Roman"/>
                <a:cs typeface="Times New Roman"/>
              </a:rPr>
              <a:t>× 1 vector of the quantitative trait </a:t>
            </a:r>
            <a:r>
              <a:rPr lang="en-US" b="1" i="1" dirty="0">
                <a:latin typeface="Times New Roman"/>
                <a:cs typeface="Times New Roman"/>
              </a:rPr>
              <a:t>y</a:t>
            </a:r>
            <a:r>
              <a:rPr lang="en-US" b="1" dirty="0">
                <a:latin typeface="Times New Roman"/>
                <a:cs typeface="Times New Roman"/>
              </a:rPr>
              <a:t> </a:t>
            </a:r>
            <a:r>
              <a:rPr lang="en-US" dirty="0">
                <a:latin typeface="Times New Roman"/>
                <a:cs typeface="Times New Roman"/>
              </a:rPr>
              <a:t>follows a linear mixed model: </a:t>
            </a:r>
          </a:p>
        </p:txBody>
      </p:sp>
      <p:sp>
        <p:nvSpPr>
          <p:cNvPr id="13" name="Rectangle 12"/>
          <p:cNvSpPr/>
          <p:nvPr/>
        </p:nvSpPr>
        <p:spPr>
          <a:xfrm>
            <a:off x="381000" y="3754210"/>
            <a:ext cx="8229599" cy="2308324"/>
          </a:xfrm>
          <a:prstGeom prst="rect">
            <a:avLst/>
          </a:prstGeom>
        </p:spPr>
        <p:txBody>
          <a:bodyPr wrap="square">
            <a:spAutoFit/>
          </a:bodyPr>
          <a:lstStyle/>
          <a:p>
            <a:pPr marL="285750" indent="-285750">
              <a:buFont typeface="Arial"/>
              <a:buChar char="•"/>
            </a:pPr>
            <a:r>
              <a:rPr lang="en-US" b="1" dirty="0">
                <a:latin typeface="Times New Roman"/>
                <a:cs typeface="Times New Roman"/>
              </a:rPr>
              <a:t>X </a:t>
            </a:r>
            <a:r>
              <a:rPr lang="en-US" dirty="0">
                <a:latin typeface="Times New Roman"/>
                <a:cs typeface="Times New Roman"/>
              </a:rPr>
              <a:t>is an </a:t>
            </a:r>
            <a:r>
              <a:rPr lang="en-US" i="1" dirty="0">
                <a:latin typeface="Times New Roman"/>
                <a:cs typeface="Times New Roman"/>
              </a:rPr>
              <a:t>n </a:t>
            </a:r>
            <a:r>
              <a:rPr lang="en-US" dirty="0">
                <a:latin typeface="Times New Roman"/>
                <a:cs typeface="Times New Roman"/>
              </a:rPr>
              <a:t>× </a:t>
            </a:r>
            <a:r>
              <a:rPr lang="en-US" i="1" dirty="0">
                <a:latin typeface="Times New Roman"/>
                <a:cs typeface="Times New Roman"/>
              </a:rPr>
              <a:t>p </a:t>
            </a:r>
            <a:r>
              <a:rPr lang="en-US" dirty="0">
                <a:latin typeface="Times New Roman"/>
                <a:cs typeface="Times New Roman"/>
              </a:rPr>
              <a:t>covariate matrix,</a:t>
            </a:r>
          </a:p>
          <a:p>
            <a:pPr marL="285750" indent="-285750">
              <a:buFont typeface="Arial"/>
              <a:buChar char="•"/>
            </a:pPr>
            <a:r>
              <a:rPr lang="en-US" dirty="0">
                <a:latin typeface="Times New Roman"/>
                <a:cs typeface="Times New Roman"/>
              </a:rPr>
              <a:t> </a:t>
            </a:r>
            <a:r>
              <a:rPr lang="en-US" b="1" i="1" dirty="0">
                <a:latin typeface="Times New Roman"/>
                <a:cs typeface="Times New Roman"/>
              </a:rPr>
              <a:t>β </a:t>
            </a:r>
            <a:r>
              <a:rPr lang="en-US" dirty="0">
                <a:latin typeface="Times New Roman"/>
                <a:cs typeface="Times New Roman"/>
              </a:rPr>
              <a:t>is a </a:t>
            </a:r>
            <a:r>
              <a:rPr lang="en-US" i="1" dirty="0">
                <a:latin typeface="Times New Roman"/>
                <a:cs typeface="Times New Roman"/>
              </a:rPr>
              <a:t>p </a:t>
            </a:r>
            <a:r>
              <a:rPr lang="en-US" dirty="0">
                <a:latin typeface="Times New Roman"/>
                <a:cs typeface="Times New Roman"/>
              </a:rPr>
              <a:t>× 1 vector containing parameters for the fixed effects (an intercept and </a:t>
            </a:r>
            <a:r>
              <a:rPr lang="en-US" i="1" dirty="0">
                <a:latin typeface="Times New Roman"/>
                <a:cs typeface="Times New Roman"/>
              </a:rPr>
              <a:t>p </a:t>
            </a:r>
            <a:r>
              <a:rPr lang="en-US" dirty="0">
                <a:latin typeface="Times New Roman"/>
                <a:cs typeface="Times New Roman"/>
              </a:rPr>
              <a:t>– 1 covariates),</a:t>
            </a:r>
          </a:p>
          <a:p>
            <a:pPr marL="285750" indent="-285750">
              <a:buFont typeface="Arial"/>
              <a:buChar char="•"/>
            </a:pPr>
            <a:r>
              <a:rPr lang="en-US" b="1" dirty="0">
                <a:latin typeface="Times New Roman"/>
                <a:cs typeface="Times New Roman"/>
              </a:rPr>
              <a:t>G </a:t>
            </a:r>
            <a:r>
              <a:rPr lang="en-US" dirty="0">
                <a:latin typeface="Times New Roman"/>
                <a:cs typeface="Times New Roman"/>
              </a:rPr>
              <a:t>is an </a:t>
            </a:r>
            <a:r>
              <a:rPr lang="en-US" i="1" dirty="0">
                <a:latin typeface="Times New Roman"/>
                <a:cs typeface="Times New Roman"/>
              </a:rPr>
              <a:t>n </a:t>
            </a:r>
            <a:r>
              <a:rPr lang="en-US" dirty="0">
                <a:latin typeface="Times New Roman"/>
                <a:cs typeface="Times New Roman"/>
              </a:rPr>
              <a:t>× </a:t>
            </a:r>
            <a:r>
              <a:rPr lang="en-US" i="1" dirty="0">
                <a:latin typeface="Times New Roman"/>
                <a:cs typeface="Times New Roman"/>
              </a:rPr>
              <a:t>q </a:t>
            </a:r>
            <a:r>
              <a:rPr lang="en-US" dirty="0">
                <a:latin typeface="Times New Roman"/>
                <a:cs typeface="Times New Roman"/>
              </a:rPr>
              <a:t>genotype matrix for the </a:t>
            </a:r>
            <a:r>
              <a:rPr lang="en-US" i="1" dirty="0">
                <a:latin typeface="Times New Roman"/>
                <a:cs typeface="Times New Roman"/>
              </a:rPr>
              <a:t>q </a:t>
            </a:r>
            <a:r>
              <a:rPr lang="en-US" dirty="0">
                <a:latin typeface="Times New Roman"/>
                <a:cs typeface="Times New Roman"/>
              </a:rPr>
              <a:t>genetic variants of interest, </a:t>
            </a:r>
          </a:p>
          <a:p>
            <a:pPr marL="285750" indent="-285750">
              <a:buFont typeface="Arial"/>
              <a:buChar char="•"/>
            </a:pPr>
            <a:r>
              <a:rPr lang="en-US" b="1" i="1" dirty="0" err="1">
                <a:latin typeface="Times New Roman"/>
                <a:cs typeface="Times New Roman"/>
              </a:rPr>
              <a:t>γ</a:t>
            </a:r>
            <a:r>
              <a:rPr lang="en-US" b="1" i="1" dirty="0">
                <a:latin typeface="Times New Roman"/>
                <a:cs typeface="Times New Roman"/>
              </a:rPr>
              <a:t> </a:t>
            </a:r>
            <a:r>
              <a:rPr lang="en-US" dirty="0">
                <a:latin typeface="Times New Roman"/>
                <a:cs typeface="Times New Roman"/>
              </a:rPr>
              <a:t>is a </a:t>
            </a:r>
            <a:r>
              <a:rPr lang="en-US" i="1" dirty="0">
                <a:latin typeface="Times New Roman"/>
                <a:cs typeface="Times New Roman"/>
              </a:rPr>
              <a:t>q </a:t>
            </a:r>
            <a:r>
              <a:rPr lang="en-US" dirty="0">
                <a:latin typeface="Times New Roman"/>
                <a:cs typeface="Times New Roman"/>
              </a:rPr>
              <a:t>× 1 vector for the random effects of the </a:t>
            </a:r>
            <a:r>
              <a:rPr lang="en-US" i="1" dirty="0">
                <a:latin typeface="Times New Roman"/>
                <a:cs typeface="Times New Roman"/>
              </a:rPr>
              <a:t>q</a:t>
            </a:r>
            <a:r>
              <a:rPr lang="en-US" dirty="0">
                <a:latin typeface="Times New Roman"/>
                <a:cs typeface="Times New Roman"/>
              </a:rPr>
              <a:t> genetic variants, </a:t>
            </a:r>
            <a:endParaRPr lang="en-US" b="1" i="1" dirty="0">
              <a:latin typeface="Times New Roman"/>
              <a:cs typeface="Times New Roman"/>
            </a:endParaRPr>
          </a:p>
          <a:p>
            <a:pPr marL="285750" indent="-285750">
              <a:buFont typeface="Arial"/>
              <a:buChar char="•"/>
            </a:pPr>
            <a:r>
              <a:rPr lang="en-US" b="1" i="1" dirty="0" err="1">
                <a:latin typeface="Times New Roman"/>
                <a:cs typeface="Times New Roman"/>
              </a:rPr>
              <a:t>ε</a:t>
            </a:r>
            <a:r>
              <a:rPr lang="en-US" b="1" i="1" dirty="0">
                <a:latin typeface="Times New Roman"/>
                <a:cs typeface="Times New Roman"/>
              </a:rPr>
              <a:t> </a:t>
            </a:r>
            <a:r>
              <a:rPr lang="en-US" dirty="0">
                <a:latin typeface="Times New Roman"/>
                <a:cs typeface="Times New Roman"/>
              </a:rPr>
              <a:t>is an </a:t>
            </a:r>
            <a:r>
              <a:rPr lang="en-US" i="1" dirty="0">
                <a:latin typeface="Times New Roman"/>
                <a:cs typeface="Times New Roman"/>
              </a:rPr>
              <a:t>n </a:t>
            </a:r>
            <a:r>
              <a:rPr lang="en-US" dirty="0">
                <a:latin typeface="Times New Roman"/>
                <a:cs typeface="Times New Roman"/>
              </a:rPr>
              <a:t>× 1 vector for the random error,</a:t>
            </a:r>
          </a:p>
          <a:p>
            <a:pPr marL="285750" indent="-285750">
              <a:buFont typeface="Arial"/>
              <a:buChar char="•"/>
            </a:pPr>
            <a:r>
              <a:rPr lang="en-US" b="1" i="1" dirty="0">
                <a:latin typeface="Times New Roman"/>
                <a:cs typeface="Times New Roman"/>
              </a:rPr>
              <a:t>u</a:t>
            </a:r>
            <a:r>
              <a:rPr lang="en-US" dirty="0">
                <a:latin typeface="Times New Roman"/>
                <a:cs typeface="Times New Roman"/>
              </a:rPr>
              <a:t> is an </a:t>
            </a:r>
            <a:r>
              <a:rPr lang="en-US" i="1" dirty="0">
                <a:latin typeface="Times New Roman"/>
                <a:cs typeface="Times New Roman"/>
              </a:rPr>
              <a:t>n </a:t>
            </a:r>
            <a:r>
              <a:rPr lang="en-US" dirty="0">
                <a:latin typeface="Times New Roman"/>
                <a:cs typeface="Times New Roman"/>
              </a:rPr>
              <a:t>× 1 vector for the random effects due to covariates (e.g., relatedness in families, multivariate traits or time for longitudinal data)</a:t>
            </a:r>
            <a:r>
              <a:rPr lang="en-US" dirty="0">
                <a:effectLst/>
                <a:latin typeface="Times New Roman"/>
                <a:cs typeface="Times New Roman"/>
              </a:rPr>
              <a:t> </a:t>
            </a:r>
            <a:endParaRPr lang="en-US" dirty="0">
              <a:latin typeface="Times New Roman"/>
              <a:cs typeface="Times New Roman"/>
            </a:endParaRPr>
          </a:p>
        </p:txBody>
      </p:sp>
      <mc:AlternateContent xmlns:mc="http://schemas.openxmlformats.org/markup-compatibility/2006" xmlns:a14="http://schemas.microsoft.com/office/drawing/2010/main">
        <mc:Choice Requires="a14">
          <p:sp>
            <p:nvSpPr>
              <p:cNvPr id="3" name="Rectangle 2"/>
              <p:cNvSpPr/>
              <p:nvPr/>
            </p:nvSpPr>
            <p:spPr>
              <a:xfrm>
                <a:off x="3412868" y="3288268"/>
                <a:ext cx="2318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1" smtClean="0">
                          <a:solidFill>
                            <a:srgbClr val="C00000"/>
                          </a:solidFill>
                          <a:latin typeface="Cambria Math"/>
                        </a:rPr>
                        <m:t>𝐮</m:t>
                      </m:r>
                      <m:r>
                        <a:rPr lang="en-US">
                          <a:latin typeface="Cambria Math"/>
                        </a:rPr>
                        <m:t>+</m:t>
                      </m:r>
                      <m:r>
                        <a:rPr lang="en-US" b="1" i="1">
                          <a:latin typeface="Cambria Math"/>
                        </a:rPr>
                        <m:t>𝛆</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412868" y="3288268"/>
                <a:ext cx="2318263" cy="369332"/>
              </a:xfrm>
              <a:prstGeom prst="rect">
                <a:avLst/>
              </a:prstGeom>
              <a:blipFill rotWithShape="1">
                <a:blip r:embed="rId3" cstate="print"/>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285406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838200"/>
          </a:xfrm>
        </p:spPr>
        <p:txBody>
          <a:bodyPr/>
          <a:lstStyle/>
          <a:p>
            <a:pPr algn="l"/>
            <a:r>
              <a:rPr 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5" name="Rectangle 4"/>
          <p:cNvSpPr/>
          <p:nvPr/>
        </p:nvSpPr>
        <p:spPr>
          <a:xfrm>
            <a:off x="381000" y="792467"/>
            <a:ext cx="8305800" cy="830997"/>
          </a:xfrm>
          <a:prstGeom prst="rect">
            <a:avLst/>
          </a:prstGeom>
        </p:spPr>
        <p:txBody>
          <a:bodyPr wrap="square">
            <a:spAutoFit/>
          </a:bodyPr>
          <a:lstStyle/>
          <a:p>
            <a:pPr marL="342900" indent="-342900">
              <a:spcBef>
                <a:spcPct val="0"/>
              </a:spcBef>
              <a:spcAft>
                <a:spcPts val="1000"/>
              </a:spcAft>
              <a:buFont typeface="Wingdings" panose="05000000000000000000" pitchFamily="2" charset="2"/>
              <a:buChar char="Ø"/>
              <a:defRPr/>
            </a:pPr>
            <a:r>
              <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Kernel Machine (KM) Regression </a:t>
            </a:r>
            <a:r>
              <a:rPr lang="en-US"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for Linear Mixed Model:</a:t>
            </a:r>
            <a:endParaRPr lang="en-US" altLang="zh-CN" sz="2400" b="1" dirty="0">
              <a:solidFill>
                <a:schemeClr val="tx2"/>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9" name="Rectangle 8"/>
          <p:cNvSpPr/>
          <p:nvPr/>
        </p:nvSpPr>
        <p:spPr>
          <a:xfrm>
            <a:off x="363612" y="2936159"/>
            <a:ext cx="8311844" cy="646331"/>
          </a:xfrm>
          <a:prstGeom prst="rect">
            <a:avLst/>
          </a:prstGeom>
        </p:spPr>
        <p:txBody>
          <a:bodyPr wrap="square">
            <a:spAutoFit/>
          </a:bodyPr>
          <a:lstStyle/>
          <a:p>
            <a:r>
              <a:rPr lang="en-US" dirty="0">
                <a:latin typeface="Times New Roman"/>
                <a:cs typeface="Times New Roman"/>
              </a:rPr>
              <a:t>where </a:t>
            </a:r>
            <a:r>
              <a:rPr lang="en-US" b="1" dirty="0">
                <a:latin typeface="Times New Roman"/>
                <a:cs typeface="Times New Roman"/>
              </a:rPr>
              <a:t>W</a:t>
            </a:r>
            <a:r>
              <a:rPr lang="en-US" dirty="0">
                <a:latin typeface="Times New Roman"/>
                <a:cs typeface="Times New Roman"/>
              </a:rPr>
              <a:t> is a predefined </a:t>
            </a:r>
            <a:r>
              <a:rPr lang="en-US" i="1" dirty="0">
                <a:latin typeface="Times New Roman"/>
                <a:cs typeface="Times New Roman"/>
              </a:rPr>
              <a:t>q </a:t>
            </a:r>
            <a:r>
              <a:rPr lang="en-US" dirty="0">
                <a:latin typeface="Times New Roman"/>
                <a:cs typeface="Times New Roman"/>
              </a:rPr>
              <a:t>× </a:t>
            </a:r>
            <a:r>
              <a:rPr lang="en-US" i="1" dirty="0">
                <a:latin typeface="Times New Roman"/>
                <a:cs typeface="Times New Roman"/>
              </a:rPr>
              <a:t>q </a:t>
            </a:r>
            <a:r>
              <a:rPr lang="en-US" dirty="0">
                <a:latin typeface="Times New Roman"/>
                <a:cs typeface="Times New Roman"/>
              </a:rPr>
              <a:t>diagonal weight matrix for each variant, and </a:t>
            </a:r>
            <a:r>
              <a:rPr lang="en-US" b="1" dirty="0">
                <a:latin typeface="Times New Roman"/>
                <a:cs typeface="Times New Roman"/>
              </a:rPr>
              <a:t>K</a:t>
            </a:r>
            <a:r>
              <a:rPr lang="en-US" dirty="0">
                <a:latin typeface="Times New Roman"/>
                <a:cs typeface="Times New Roman"/>
              </a:rPr>
              <a:t> is an </a:t>
            </a:r>
            <a:r>
              <a:rPr lang="en-US" i="1" dirty="0">
                <a:latin typeface="Times New Roman"/>
                <a:cs typeface="Times New Roman"/>
              </a:rPr>
              <a:t>n </a:t>
            </a:r>
            <a:r>
              <a:rPr lang="en-US" dirty="0">
                <a:latin typeface="Times New Roman"/>
                <a:cs typeface="Times New Roman"/>
              </a:rPr>
              <a:t>× </a:t>
            </a:r>
            <a:r>
              <a:rPr lang="en-US" i="1" dirty="0">
                <a:latin typeface="Times New Roman"/>
                <a:cs typeface="Times New Roman"/>
              </a:rPr>
              <a:t>n </a:t>
            </a:r>
            <a:r>
              <a:rPr lang="en-US" dirty="0">
                <a:latin typeface="Times New Roman"/>
                <a:cs typeface="Times New Roman"/>
              </a:rPr>
              <a:t>covariance matrix</a:t>
            </a:r>
            <a:r>
              <a:rPr lang="en-US" dirty="0">
                <a:effectLst/>
                <a:latin typeface="Times New Roman"/>
                <a:cs typeface="Times New Roman"/>
              </a:rPr>
              <a:t> </a:t>
            </a:r>
            <a:r>
              <a:rPr lang="en-US" dirty="0">
                <a:latin typeface="Times New Roman"/>
                <a:cs typeface="Times New Roman"/>
              </a:rPr>
              <a:t> </a:t>
            </a:r>
            <a:r>
              <a:rPr lang="en-US" dirty="0">
                <a:effectLst/>
                <a:latin typeface="Times New Roman"/>
                <a:cs typeface="Times New Roman"/>
              </a:rPr>
              <a:t> </a:t>
            </a:r>
            <a:endParaRPr lang="en-US" dirty="0">
              <a:latin typeface="Times New Roman"/>
              <a:cs typeface="Times New Roman"/>
            </a:endParaRPr>
          </a:p>
        </p:txBody>
      </p:sp>
      <mc:AlternateContent xmlns:mc="http://schemas.openxmlformats.org/markup-compatibility/2006" xmlns:a14="http://schemas.microsoft.com/office/drawing/2010/main">
        <mc:Choice Requires="a14">
          <p:sp>
            <p:nvSpPr>
              <p:cNvPr id="19" name="Rectangle 18"/>
              <p:cNvSpPr/>
              <p:nvPr/>
            </p:nvSpPr>
            <p:spPr>
              <a:xfrm>
                <a:off x="2907219" y="1394900"/>
                <a:ext cx="2318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𝐲</m:t>
                      </m:r>
                      <m:r>
                        <a:rPr lang="en-US">
                          <a:latin typeface="Cambria Math"/>
                        </a:rPr>
                        <m:t>=</m:t>
                      </m:r>
                      <m:r>
                        <a:rPr lang="en-US" b="1" i="1">
                          <a:latin typeface="Cambria Math"/>
                        </a:rPr>
                        <m:t>𝐗</m:t>
                      </m:r>
                      <m:r>
                        <a:rPr lang="en-US" b="1" i="1">
                          <a:latin typeface="Cambria Math"/>
                        </a:rPr>
                        <m:t>𝛃</m:t>
                      </m:r>
                      <m:r>
                        <a:rPr lang="en-US">
                          <a:latin typeface="Cambria Math"/>
                        </a:rPr>
                        <m:t>+</m:t>
                      </m:r>
                      <m:r>
                        <a:rPr lang="en-US" b="1" i="1">
                          <a:latin typeface="Cambria Math"/>
                        </a:rPr>
                        <m:t>𝐆</m:t>
                      </m:r>
                      <m:r>
                        <a:rPr lang="en-US" b="1" i="1">
                          <a:latin typeface="Cambria Math"/>
                        </a:rPr>
                        <m:t>𝛄</m:t>
                      </m:r>
                      <m:r>
                        <a:rPr lang="en-US">
                          <a:latin typeface="Cambria Math"/>
                        </a:rPr>
                        <m:t>+</m:t>
                      </m:r>
                      <m:r>
                        <a:rPr lang="en-US" b="1" i="0" smtClean="0">
                          <a:latin typeface="Cambria Math" charset="0"/>
                        </a:rPr>
                        <m:t>𝐮</m:t>
                      </m:r>
                      <m:r>
                        <a:rPr lang="en-US">
                          <a:latin typeface="Cambria Math"/>
                        </a:rPr>
                        <m:t>+</m:t>
                      </m:r>
                      <m:r>
                        <a:rPr lang="en-US" b="1" i="1">
                          <a:latin typeface="Cambria Math"/>
                        </a:rPr>
                        <m:t>𝛆</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2907219" y="1394900"/>
                <a:ext cx="2318263" cy="369332"/>
              </a:xfrm>
              <a:prstGeom prst="rect">
                <a:avLst/>
              </a:prstGeom>
              <a:blipFill rotWithShape="0">
                <a:blip r:embed="rId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322555" y="1828800"/>
                <a:ext cx="14470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𝛄</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r>
                            <m:rPr>
                              <m:sty m:val="p"/>
                            </m:rPr>
                            <a:rPr lang="en-US">
                              <a:latin typeface="Cambria Math"/>
                            </a:rPr>
                            <m:t>τ</m:t>
                          </m:r>
                          <m:r>
                            <a:rPr lang="en-US" b="1" i="1">
                              <a:latin typeface="Cambria Math"/>
                            </a:rPr>
                            <m:t>𝐖</m:t>
                          </m:r>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3322555" y="1828800"/>
                <a:ext cx="1447063" cy="369332"/>
              </a:xfrm>
              <a:prstGeom prst="rect">
                <a:avLst/>
              </a:prstGeom>
              <a:blipFill rotWithShape="0">
                <a:blip r:embed="rId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347355" y="2209800"/>
                <a:ext cx="12972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charset="0"/>
                        </a:rPr>
                        <m:t>𝐮</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r>
                            <a:rPr lang="en-US" b="1" i="1">
                              <a:latin typeface="Cambria Math"/>
                            </a:rPr>
                            <m:t>𝐊</m:t>
                          </m:r>
                        </m:e>
                      </m:d>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347355" y="2209800"/>
                <a:ext cx="1297215"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3349392" y="2514600"/>
                <a:ext cx="1433918" cy="405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𝛆</m:t>
                      </m:r>
                      <m:r>
                        <a:rPr lang="en-US" i="1">
                          <a:latin typeface="Cambria Math"/>
                        </a:rPr>
                        <m:t>~</m:t>
                      </m:r>
                      <m:r>
                        <a:rPr lang="en-US" i="1">
                          <a:latin typeface="Cambria Math"/>
                        </a:rPr>
                        <m:t>𝑁</m:t>
                      </m:r>
                      <m:d>
                        <m:dPr>
                          <m:ctrlPr>
                            <a:rPr lang="en-US" i="1">
                              <a:latin typeface="Cambria Math" panose="02040503050406030204" pitchFamily="18" charset="0"/>
                            </a:rPr>
                          </m:ctrlPr>
                        </m:dPr>
                        <m:e>
                          <m:r>
                            <a:rPr lang="en-US">
                              <a:latin typeface="Cambria Math"/>
                            </a:rPr>
                            <m:t>0, </m:t>
                          </m:r>
                          <m:sSubSup>
                            <m:sSubSupPr>
                              <m:ctrlPr>
                                <a:rPr lang="en-US" i="1">
                                  <a:latin typeface="Cambria Math" panose="02040503050406030204" pitchFamily="18" charset="0"/>
                                </a:rPr>
                              </m:ctrlPr>
                            </m:sSubSupPr>
                            <m:e>
                              <m:r>
                                <m:rPr>
                                  <m:sty m:val="p"/>
                                </m:rPr>
                                <a:rPr lang="en-US">
                                  <a:latin typeface="Cambria Math"/>
                                </a:rPr>
                                <m:t>σ</m:t>
                              </m:r>
                            </m:e>
                            <m:sub>
                              <m:r>
                                <m:rPr>
                                  <m:sty m:val="p"/>
                                </m:rPr>
                                <a:rPr lang="en-US">
                                  <a:latin typeface="Cambria Math"/>
                                </a:rPr>
                                <m:t>E</m:t>
                              </m:r>
                            </m:sub>
                            <m:sup>
                              <m:r>
                                <a:rPr lang="en-US">
                                  <a:latin typeface="Cambria Math"/>
                                </a:rPr>
                                <m:t>2</m:t>
                              </m:r>
                            </m:sup>
                          </m:sSubSup>
                          <m:r>
                            <a:rPr lang="en-US" b="1" i="1">
                              <a:latin typeface="Cambria Math"/>
                            </a:rPr>
                            <m:t>𝐈</m:t>
                          </m:r>
                        </m:e>
                      </m:d>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3349392" y="2514600"/>
                <a:ext cx="1433918" cy="405047"/>
              </a:xfrm>
              <a:prstGeom prst="rect">
                <a:avLst/>
              </a:prstGeom>
              <a:blipFill rotWithShape="1">
                <a:blip r:embed="rId5" cstate="print"/>
                <a:stretch>
                  <a:fillRect/>
                </a:stretch>
              </a:blipFill>
            </p:spPr>
            <p:txBody>
              <a:bodyPr/>
              <a:lstStyle/>
              <a:p>
                <a:r>
                  <a:rPr lang="en-US">
                    <a:noFill/>
                  </a:rPr>
                  <a:t> </a:t>
                </a:r>
              </a:p>
            </p:txBody>
          </p:sp>
        </mc:Fallback>
      </mc:AlternateContent>
      <p:sp>
        <p:nvSpPr>
          <p:cNvPr id="2" name="Rectangle 1"/>
          <p:cNvSpPr/>
          <p:nvPr/>
        </p:nvSpPr>
        <p:spPr>
          <a:xfrm>
            <a:off x="152400" y="3891827"/>
            <a:ext cx="5654931" cy="369332"/>
          </a:xfrm>
          <a:prstGeom prst="rect">
            <a:avLst/>
          </a:prstGeom>
        </p:spPr>
        <p:txBody>
          <a:bodyPr wrap="square">
            <a:spAutoFit/>
          </a:bodyPr>
          <a:lstStyle/>
          <a:p>
            <a:pPr indent="228600"/>
            <a:r>
              <a:rPr lang="en-US" dirty="0">
                <a:latin typeface="Times New Roman" charset="0"/>
                <a:ea typeface="宋体" charset="-122"/>
                <a:cs typeface="Times New Roman" charset="0"/>
              </a:rPr>
              <a:t>For a linear mixed model, we use the log-likelihood</a:t>
            </a:r>
            <a:endParaRPr lang="en-US" sz="1600" dirty="0">
              <a:effectLst/>
              <a:latin typeface="Calibri" charset="0"/>
              <a:ea typeface="宋体" charset="-122"/>
              <a:cs typeface="Times New Roman" charset="0"/>
            </a:endParaRPr>
          </a:p>
        </p:txBody>
      </p:sp>
      <mc:AlternateContent xmlns:mc="http://schemas.openxmlformats.org/markup-compatibility/2006" xmlns:a14="http://schemas.microsoft.com/office/drawing/2010/main">
        <mc:Choice Requires="a14">
          <p:sp>
            <p:nvSpPr>
              <p:cNvPr id="3" name="Rectangle 2"/>
              <p:cNvSpPr/>
              <p:nvPr/>
            </p:nvSpPr>
            <p:spPr>
              <a:xfrm>
                <a:off x="2389624" y="4492111"/>
                <a:ext cx="4259820"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𝑙</m:t>
                      </m:r>
                      <m:r>
                        <a:rPr lang="en-US" i="0">
                          <a:latin typeface="Cambria Math" charset="0"/>
                        </a:rPr>
                        <m:t>=−</m:t>
                      </m:r>
                      <m:f>
                        <m:fPr>
                          <m:ctrlPr>
                            <a:rPr lang="en-US" i="1">
                              <a:latin typeface="Cambria Math" panose="02040503050406030204" pitchFamily="18" charset="0"/>
                            </a:rPr>
                          </m:ctrlPr>
                        </m:fPr>
                        <m:num>
                          <m:r>
                            <a:rPr lang="en-US" i="0">
                              <a:latin typeface="Cambria Math" charset="0"/>
                            </a:rPr>
                            <m:t>1</m:t>
                          </m:r>
                        </m:num>
                        <m:den>
                          <m:r>
                            <a:rPr lang="en-US" i="0">
                              <a:latin typeface="Cambria Math" charset="0"/>
                            </a:rPr>
                            <m:t>2</m:t>
                          </m:r>
                        </m:den>
                      </m:f>
                      <m:func>
                        <m:funcPr>
                          <m:ctrlPr>
                            <a:rPr lang="en-US" i="1">
                              <a:latin typeface="Cambria Math" panose="02040503050406030204" pitchFamily="18" charset="0"/>
                            </a:rPr>
                          </m:ctrlPr>
                        </m:funcPr>
                        <m:fName>
                          <m:r>
                            <m:rPr>
                              <m:sty m:val="p"/>
                            </m:rPr>
                            <a:rPr lang="en-US" i="0">
                              <a:latin typeface="Cambria Math" charset="0"/>
                            </a:rPr>
                            <m:t>log</m:t>
                          </m:r>
                        </m:fName>
                        <m:e>
                          <m:d>
                            <m:dPr>
                              <m:begChr m:val="|"/>
                              <m:endChr m:val="|"/>
                              <m:ctrlPr>
                                <a:rPr lang="en-US" i="1">
                                  <a:latin typeface="Cambria Math" panose="02040503050406030204" pitchFamily="18" charset="0"/>
                                </a:rPr>
                              </m:ctrlPr>
                            </m:dPr>
                            <m:e>
                              <m:r>
                                <a:rPr lang="en-US" b="1" i="0">
                                  <a:latin typeface="Cambria Math" charset="0"/>
                                </a:rPr>
                                <m:t>𝚺</m:t>
                              </m:r>
                            </m:e>
                          </m:d>
                        </m:e>
                      </m:func>
                      <m:r>
                        <a:rPr lang="en-US" b="0" i="0">
                          <a:latin typeface="Cambria Math" charset="0"/>
                        </a:rPr>
                        <m:t>−</m:t>
                      </m:r>
                      <m:f>
                        <m:fPr>
                          <m:ctrlPr>
                            <a:rPr lang="en-US" b="0" i="1">
                              <a:latin typeface="Cambria Math" panose="02040503050406030204" pitchFamily="18" charset="0"/>
                            </a:rPr>
                          </m:ctrlPr>
                        </m:fPr>
                        <m:num>
                          <m:r>
                            <a:rPr lang="en-US" b="0" i="0">
                              <a:latin typeface="Cambria Math" charset="0"/>
                            </a:rPr>
                            <m:t>1</m:t>
                          </m:r>
                        </m:num>
                        <m:den>
                          <m:r>
                            <a:rPr lang="en-US" b="0" i="0">
                              <a:latin typeface="Cambria Math" charset="0"/>
                            </a:rPr>
                            <m:t>2</m:t>
                          </m:r>
                        </m:den>
                      </m:f>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r>
                                <a:rPr lang="en-US" b="1" i="0">
                                  <a:latin typeface="Cambria Math" charset="0"/>
                                </a:rPr>
                                <m:t>𝐲</m:t>
                              </m:r>
                              <m:r>
                                <a:rPr lang="en-US" b="0" i="0">
                                  <a:latin typeface="Cambria Math" charset="0"/>
                                </a:rPr>
                                <m:t>−</m:t>
                              </m:r>
                              <m:r>
                                <a:rPr lang="en-US" b="1" i="0">
                                  <a:latin typeface="Cambria Math" charset="0"/>
                                </a:rPr>
                                <m:t>𝐗</m:t>
                              </m:r>
                              <m:r>
                                <a:rPr lang="en-US" b="1" i="0">
                                  <a:latin typeface="Cambria Math" charset="0"/>
                                </a:rPr>
                                <m:t>𝛃</m:t>
                              </m:r>
                            </m:e>
                          </m:d>
                        </m:e>
                        <m:sup>
                          <m:r>
                            <a:rPr lang="en-US" b="0" i="0">
                              <a:latin typeface="Cambria Math" charset="0"/>
                            </a:rPr>
                            <m:t>′</m:t>
                          </m:r>
                        </m:sup>
                      </m:sSup>
                      <m:sSup>
                        <m:sSupPr>
                          <m:ctrlPr>
                            <a:rPr lang="en-US" b="0" i="1">
                              <a:latin typeface="Cambria Math" panose="02040503050406030204" pitchFamily="18" charset="0"/>
                            </a:rPr>
                          </m:ctrlPr>
                        </m:sSupPr>
                        <m:e>
                          <m:r>
                            <a:rPr lang="en-US" b="1" i="0">
                              <a:latin typeface="Cambria Math" charset="0"/>
                            </a:rPr>
                            <m:t>𝚺</m:t>
                          </m:r>
                        </m:e>
                        <m:sup>
                          <m:r>
                            <a:rPr lang="en-US" b="0" i="0">
                              <a:latin typeface="Cambria Math" charset="0"/>
                            </a:rPr>
                            <m:t>−1</m:t>
                          </m:r>
                        </m:sup>
                      </m:sSup>
                      <m:d>
                        <m:dPr>
                          <m:ctrlPr>
                            <a:rPr lang="en-US" b="0" i="1">
                              <a:latin typeface="Cambria Math" panose="02040503050406030204" pitchFamily="18" charset="0"/>
                            </a:rPr>
                          </m:ctrlPr>
                        </m:dPr>
                        <m:e>
                          <m:r>
                            <a:rPr lang="en-US" b="1" i="0">
                              <a:latin typeface="Cambria Math" charset="0"/>
                            </a:rPr>
                            <m:t>𝐲</m:t>
                          </m:r>
                          <m:r>
                            <a:rPr lang="en-US" b="0" i="0">
                              <a:latin typeface="Cambria Math" charset="0"/>
                            </a:rPr>
                            <m:t>−</m:t>
                          </m:r>
                          <m:r>
                            <a:rPr lang="en-US" b="1" i="0">
                              <a:latin typeface="Cambria Math" charset="0"/>
                            </a:rPr>
                            <m:t>𝐗</m:t>
                          </m:r>
                          <m:r>
                            <a:rPr lang="en-US" b="1" i="0">
                              <a:latin typeface="Cambria Math" charset="0"/>
                            </a:rPr>
                            <m:t>𝛃</m:t>
                          </m:r>
                        </m:e>
                      </m:d>
                      <m:r>
                        <a:rPr lang="en-US" b="0" i="0">
                          <a:latin typeface="Cambria Math" charset="0"/>
                        </a:rPr>
                        <m:t>,</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389624" y="4492111"/>
                <a:ext cx="4259820" cy="61093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67211" y="5334000"/>
                <a:ext cx="8604813" cy="760465"/>
              </a:xfrm>
              <a:prstGeom prst="rect">
                <a:avLst/>
              </a:prstGeom>
            </p:spPr>
            <p:txBody>
              <a:bodyPr wrap="square">
                <a:spAutoFit/>
              </a:bodyPr>
              <a:lstStyle/>
              <a:p>
                <a:r>
                  <a:rPr lang="en-US" dirty="0">
                    <a:latin typeface="Times New Roman" charset="0"/>
                    <a:ea typeface="宋体" charset="-122"/>
                  </a:rPr>
                  <a:t>where </a:t>
                </a:r>
                <a14:m>
                  <m:oMath xmlns:m="http://schemas.openxmlformats.org/officeDocument/2006/math">
                    <m:r>
                      <a:rPr lang="en-US" b="1" i="1">
                        <a:effectLst/>
                        <a:latin typeface="Cambria Math" charset="0"/>
                        <a:ea typeface="宋体" charset="-122"/>
                        <a:cs typeface="Times New Roman" charset="0"/>
                      </a:rPr>
                      <m:t>𝚺</m:t>
                    </m:r>
                    <m:r>
                      <a:rPr lang="en-US" i="1">
                        <a:effectLst/>
                        <a:latin typeface="Cambria Math" charset="0"/>
                        <a:ea typeface="宋体" charset="-122"/>
                        <a:cs typeface="Times New Roman" charset="0"/>
                      </a:rPr>
                      <m:t>=</m:t>
                    </m:r>
                    <m:r>
                      <m:rPr>
                        <m:sty m:val="p"/>
                      </m:rPr>
                      <a:rPr lang="en-US">
                        <a:effectLst/>
                        <a:latin typeface="Cambria Math" charset="0"/>
                        <a:ea typeface="宋体" charset="-122"/>
                        <a:cs typeface="Times New Roman" charset="0"/>
                      </a:rPr>
                      <m:t>var</m:t>
                    </m:r>
                    <m:d>
                      <m:dPr>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𝐲</m:t>
                        </m:r>
                      </m:e>
                    </m:d>
                    <m:r>
                      <a:rPr lang="en-US" i="1">
                        <a:effectLst/>
                        <a:latin typeface="Cambria Math" charset="0"/>
                        <a:ea typeface="宋体" charset="-122"/>
                        <a:cs typeface="Times New Roman" charset="0"/>
                      </a:rPr>
                      <m:t>=</m:t>
                    </m:r>
                    <m:r>
                      <a:rPr lang="en-US" i="1">
                        <a:effectLst/>
                        <a:latin typeface="Cambria Math" charset="0"/>
                        <a:ea typeface="宋体" charset="-122"/>
                        <a:cs typeface="Times New Roman" charset="0"/>
                      </a:rPr>
                      <m:t>𝜏</m:t>
                    </m:r>
                    <m:r>
                      <a:rPr lang="en-US" b="1" i="1">
                        <a:effectLst/>
                        <a:latin typeface="Cambria Math" charset="0"/>
                        <a:ea typeface="宋体" charset="-122"/>
                        <a:cs typeface="Times New Roman" charset="0"/>
                      </a:rPr>
                      <m:t>𝐆𝐖</m:t>
                    </m:r>
                    <m:sSup>
                      <m:sSupPr>
                        <m:ctrlPr>
                          <a:rPr lang="en-US" b="1" i="1">
                            <a:effectLst/>
                            <a:latin typeface="Cambria Math" panose="02040503050406030204" pitchFamily="18" charset="0"/>
                            <a:cs typeface="Times New Roman" charset="0"/>
                          </a:rPr>
                        </m:ctrlPr>
                      </m:sSupPr>
                      <m:e>
                        <m:r>
                          <a:rPr lang="en-US" b="1" i="1">
                            <a:effectLst/>
                            <a:latin typeface="Cambria Math" charset="0"/>
                            <a:ea typeface="宋体" charset="-122"/>
                            <a:cs typeface="Times New Roman" charset="0"/>
                          </a:rPr>
                          <m:t>𝐆</m:t>
                        </m:r>
                      </m:e>
                      <m:sup>
                        <m:r>
                          <a:rPr lang="en-US" b="1" i="1">
                            <a:effectLst/>
                            <a:latin typeface="Cambria Math" charset="0"/>
                            <a:ea typeface="宋体" charset="-122"/>
                            <a:cs typeface="Times New Roman" charset="0"/>
                          </a:rPr>
                          <m:t>′</m:t>
                        </m:r>
                      </m:sup>
                    </m:sSup>
                    <m:r>
                      <a:rPr lang="en-US" b="1" i="1">
                        <a:effectLst/>
                        <a:latin typeface="Cambria Math" charset="0"/>
                        <a:ea typeface="宋体" charset="-122"/>
                        <a:cs typeface="Times New Roman" charset="0"/>
                      </a:rPr>
                      <m:t>+</m:t>
                    </m:r>
                    <m:sSubSup>
                      <m:sSubSupPr>
                        <m:ctrlPr>
                          <a:rPr lang="en-US" i="1">
                            <a:effectLst/>
                            <a:latin typeface="Cambria Math" panose="02040503050406030204" pitchFamily="18" charset="0"/>
                            <a:cs typeface="Times New Roman" charset="0"/>
                          </a:rPr>
                        </m:ctrlPr>
                      </m:sSubSup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𝛿</m:t>
                        </m:r>
                      </m:sub>
                      <m:sup>
                        <m:r>
                          <a:rPr lang="en-US" i="1">
                            <a:effectLst/>
                            <a:latin typeface="Cambria Math" charset="0"/>
                            <a:ea typeface="宋体" charset="-122"/>
                            <a:cs typeface="Times New Roman" charset="0"/>
                          </a:rPr>
                          <m:t>2</m:t>
                        </m:r>
                      </m:sup>
                    </m:sSubSup>
                    <m:r>
                      <a:rPr lang="en-US" b="1" i="1">
                        <a:effectLst/>
                        <a:latin typeface="Cambria Math" charset="0"/>
                        <a:ea typeface="宋体" charset="-122"/>
                        <a:cs typeface="Times New Roman" charset="0"/>
                      </a:rPr>
                      <m:t>𝚽</m:t>
                    </m:r>
                    <m:r>
                      <a:rPr lang="en-US" b="1" i="1">
                        <a:effectLst/>
                        <a:latin typeface="Cambria Math" charset="0"/>
                        <a:ea typeface="宋体" charset="-122"/>
                        <a:cs typeface="Times New Roman" charset="0"/>
                      </a:rPr>
                      <m:t>+</m:t>
                    </m:r>
                    <m:sSubSup>
                      <m:sSubSupPr>
                        <m:ctrlPr>
                          <a:rPr lang="en-US" i="1">
                            <a:effectLst/>
                            <a:latin typeface="Cambria Math" panose="02040503050406030204" pitchFamily="18" charset="0"/>
                            <a:cs typeface="Times New Roman" charset="0"/>
                          </a:rPr>
                        </m:ctrlPr>
                      </m:sSubSupPr>
                      <m:e>
                        <m:r>
                          <a:rPr lang="en-US" i="1">
                            <a:effectLst/>
                            <a:latin typeface="Cambria Math" charset="0"/>
                            <a:ea typeface="宋体" charset="-122"/>
                            <a:cs typeface="Times New Roman" charset="0"/>
                          </a:rPr>
                          <m:t>𝜎</m:t>
                        </m:r>
                      </m:e>
                      <m:sub>
                        <m:r>
                          <a:rPr lang="en-US" i="1">
                            <a:effectLst/>
                            <a:latin typeface="Cambria Math" charset="0"/>
                            <a:ea typeface="宋体" charset="-122"/>
                            <a:cs typeface="Times New Roman" charset="0"/>
                          </a:rPr>
                          <m:t>𝐸</m:t>
                        </m:r>
                      </m:sub>
                      <m:sup>
                        <m:r>
                          <a:rPr lang="en-US" i="1">
                            <a:effectLst/>
                            <a:latin typeface="Cambria Math" charset="0"/>
                            <a:ea typeface="宋体" charset="-122"/>
                            <a:cs typeface="Times New Roman" charset="0"/>
                          </a:rPr>
                          <m:t>2</m:t>
                        </m:r>
                      </m:sup>
                    </m:sSubSup>
                    <m:r>
                      <a:rPr lang="en-US" b="1" i="1">
                        <a:effectLst/>
                        <a:latin typeface="Cambria Math" charset="0"/>
                        <a:ea typeface="宋体" charset="-122"/>
                        <a:cs typeface="Times New Roman" charset="0"/>
                      </a:rPr>
                      <m:t>𝐈</m:t>
                    </m:r>
                  </m:oMath>
                </a14:m>
                <a:r>
                  <a:rPr lang="en-US" dirty="0">
                    <a:effectLst/>
                    <a:latin typeface="Times New Roman" charset="0"/>
                    <a:ea typeface="宋体" charset="-122"/>
                  </a:rPr>
                  <a:t>. In the log-likelihood, the first term </a:t>
                </a:r>
                <a14:m>
                  <m:oMath xmlns:m="http://schemas.openxmlformats.org/officeDocument/2006/math">
                    <m:r>
                      <a:rPr lang="en-US" i="1">
                        <a:effectLst/>
                        <a:latin typeface="Cambria Math" charset="0"/>
                        <a:ea typeface="宋体" charset="-122"/>
                        <a:cs typeface="Times New Roman" charset="0"/>
                      </a:rPr>
                      <m:t>−</m:t>
                    </m:r>
                    <m:f>
                      <m:fPr>
                        <m:ctrlPr>
                          <a:rPr lang="en-US" i="1">
                            <a:effectLst/>
                            <a:latin typeface="Cambria Math" panose="02040503050406030204" pitchFamily="18" charset="0"/>
                            <a:cs typeface="Times New Roman" charset="0"/>
                          </a:rPr>
                        </m:ctrlPr>
                      </m:fPr>
                      <m:num>
                        <m:r>
                          <a:rPr lang="en-US" i="1">
                            <a:effectLst/>
                            <a:latin typeface="Cambria Math" charset="0"/>
                            <a:ea typeface="宋体" charset="-122"/>
                            <a:cs typeface="Times New Roman" charset="0"/>
                          </a:rPr>
                          <m:t>1</m:t>
                        </m:r>
                      </m:num>
                      <m:den>
                        <m:r>
                          <a:rPr lang="en-US" i="1">
                            <a:effectLst/>
                            <a:latin typeface="Cambria Math" charset="0"/>
                            <a:ea typeface="宋体" charset="-122"/>
                            <a:cs typeface="Times New Roman" charset="0"/>
                          </a:rPr>
                          <m:t>2</m:t>
                        </m:r>
                      </m:den>
                    </m:f>
                    <m:func>
                      <m:funcPr>
                        <m:ctrlPr>
                          <a:rPr lang="en-US" i="1">
                            <a:effectLst/>
                            <a:latin typeface="Cambria Math" panose="02040503050406030204" pitchFamily="18" charset="0"/>
                            <a:cs typeface="Times New Roman" charset="0"/>
                          </a:rPr>
                        </m:ctrlPr>
                      </m:funcPr>
                      <m:fName>
                        <m:r>
                          <m:rPr>
                            <m:sty m:val="p"/>
                          </m:rPr>
                          <a:rPr lang="en-US">
                            <a:effectLst/>
                            <a:latin typeface="Cambria Math" charset="0"/>
                            <a:ea typeface="宋体" charset="-122"/>
                            <a:cs typeface="Times New Roman" charset="0"/>
                          </a:rPr>
                          <m:t>log</m:t>
                        </m:r>
                      </m:fName>
                      <m:e>
                        <m:d>
                          <m:dPr>
                            <m:begChr m:val="|"/>
                            <m:endChr m:val="|"/>
                            <m:ctrlPr>
                              <a:rPr lang="en-US" i="1">
                                <a:effectLst/>
                                <a:latin typeface="Cambria Math" panose="02040503050406030204" pitchFamily="18" charset="0"/>
                                <a:cs typeface="Times New Roman" charset="0"/>
                              </a:rPr>
                            </m:ctrlPr>
                          </m:dPr>
                          <m:e>
                            <m:r>
                              <a:rPr lang="en-US" b="1" i="1">
                                <a:effectLst/>
                                <a:latin typeface="Cambria Math" charset="0"/>
                                <a:ea typeface="宋体" charset="-122"/>
                                <a:cs typeface="Times New Roman" charset="0"/>
                              </a:rPr>
                              <m:t>𝚺</m:t>
                            </m:r>
                          </m:e>
                        </m:d>
                      </m:e>
                    </m:func>
                  </m:oMath>
                </a14:m>
                <a:r>
                  <a:rPr lang="en-US" dirty="0">
                    <a:effectLst/>
                    <a:latin typeface="Times New Roman" charset="0"/>
                    <a:ea typeface="宋体" charset="-122"/>
                  </a:rPr>
                  <a:t> is fixed and independent of trait </a:t>
                </a:r>
                <a14:m>
                  <m:oMath xmlns:m="http://schemas.openxmlformats.org/officeDocument/2006/math">
                    <m:r>
                      <a:rPr lang="en-US" b="1" i="1">
                        <a:effectLst/>
                        <a:latin typeface="Cambria Math" charset="0"/>
                        <a:ea typeface="宋体" charset="-122"/>
                        <a:cs typeface="Times New Roman" charset="0"/>
                      </a:rPr>
                      <m:t>𝐲</m:t>
                    </m:r>
                  </m:oMath>
                </a14:m>
                <a:r>
                  <a:rPr lang="en-US" dirty="0">
                    <a:effectLst/>
                    <a:latin typeface="Times New Roman" charset="0"/>
                    <a:ea typeface="宋体" charset="-122"/>
                  </a:rPr>
                  <a:t> when replacing</a:t>
                </a:r>
                <a:r>
                  <a:rPr lang="en-US" b="1" dirty="0">
                    <a:effectLst/>
                    <a:latin typeface="Times New Roman" charset="0"/>
                    <a:ea typeface="宋体" charset="-122"/>
                  </a:rPr>
                  <a:t> </a:t>
                </a:r>
                <a14:m>
                  <m:oMath xmlns:m="http://schemas.openxmlformats.org/officeDocument/2006/math">
                    <m:r>
                      <a:rPr lang="en-US" b="1" i="1">
                        <a:effectLst/>
                        <a:latin typeface="Cambria Math" charset="0"/>
                        <a:ea typeface="宋体" charset="-122"/>
                        <a:cs typeface="Times New Roman" charset="0"/>
                      </a:rPr>
                      <m:t>𝚺</m:t>
                    </m:r>
                  </m:oMath>
                </a14:m>
                <a:r>
                  <a:rPr lang="en-US" dirty="0">
                    <a:effectLst/>
                    <a:latin typeface="Times New Roman" charset="0"/>
                    <a:ea typeface="宋体" charset="-122"/>
                  </a:rPr>
                  <a:t> with its estimator.</a:t>
                </a:r>
                <a:r>
                  <a:rPr lang="en-US" dirty="0">
                    <a:effectLst/>
                  </a:rPr>
                  <a:t>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67211" y="5334000"/>
                <a:ext cx="8604813" cy="760465"/>
              </a:xfrm>
              <a:prstGeom prst="rect">
                <a:avLst/>
              </a:prstGeom>
              <a:blipFill rotWithShape="0">
                <a:blip r:embed="rId7"/>
                <a:stretch>
                  <a:fillRect l="-638" b="-11200"/>
                </a:stretch>
              </a:blipFill>
            </p:spPr>
            <p:txBody>
              <a:bodyPr/>
              <a:lstStyle/>
              <a:p>
                <a:r>
                  <a:rPr lang="en-US">
                    <a:noFill/>
                  </a:rPr>
                  <a:t> </a:t>
                </a:r>
              </a:p>
            </p:txBody>
          </p:sp>
        </mc:Fallback>
      </mc:AlternateContent>
    </p:spTree>
    <p:extLst>
      <p:ext uri="{BB962C8B-B14F-4D97-AF65-F5344CB8AC3E}">
        <p14:creationId xmlns:p14="http://schemas.microsoft.com/office/powerpoint/2010/main" val="2460659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4121</TotalTime>
  <Words>2751</Words>
  <Application>Microsoft Macintosh PowerPoint</Application>
  <PresentationFormat>On-screen Show (4:3)</PresentationFormat>
  <Paragraphs>243</Paragraphs>
  <Slides>26</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宋体</vt:lpstr>
      <vt:lpstr>幼圆</vt:lpstr>
      <vt:lpstr>Arial</vt:lpstr>
      <vt:lpstr>Calibri</vt:lpstr>
      <vt:lpstr>Cambria Math</vt:lpstr>
      <vt:lpstr>Century Gothic</vt:lpstr>
      <vt:lpstr>Courier New</vt:lpstr>
      <vt:lpstr>Palatino Linotype</vt:lpstr>
      <vt:lpstr>Times New Roman</vt:lpstr>
      <vt:lpstr>Wingdings</vt:lpstr>
      <vt:lpstr>Executive</vt:lpstr>
      <vt:lpstr>Rare-Variant Kernel Machine Test</vt:lpstr>
      <vt:lpstr>Motivation</vt:lpstr>
      <vt:lpstr>Motivation</vt:lpstr>
      <vt:lpstr>Aims</vt:lpstr>
      <vt:lpstr>Methods</vt:lpstr>
      <vt:lpstr>Methods</vt:lpstr>
      <vt:lpstr>Methods</vt:lpstr>
      <vt:lpstr>Methods</vt:lpstr>
      <vt:lpstr>Methods</vt:lpstr>
      <vt:lpstr>Methods</vt:lpstr>
      <vt:lpstr>Methods</vt:lpstr>
      <vt:lpstr>Methods (special case)</vt:lpstr>
      <vt:lpstr>Methods (special case)</vt:lpstr>
      <vt:lpstr>Methods (special case)</vt:lpstr>
      <vt:lpstr>Methods (special case)</vt:lpstr>
      <vt:lpstr>PowerPoint Presentation</vt:lpstr>
      <vt:lpstr>Methods (special case)</vt:lpstr>
      <vt:lpstr>Methods (special case)</vt:lpstr>
      <vt:lpstr>Methods (special case)</vt:lpstr>
      <vt:lpstr>Methods</vt:lpstr>
      <vt:lpstr>Methods</vt:lpstr>
      <vt:lpstr>Methods</vt:lpstr>
      <vt:lpstr>Methods</vt:lpstr>
      <vt:lpstr>Methods (special case)</vt:lpstr>
      <vt:lpstr>Methods (special case)</vt:lpstr>
      <vt:lpstr>Reference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Kernel Association Test for Multivariate Quantitative Phenotype in Family Samples</dc:title>
  <dc:creator>Qi Yan</dc:creator>
  <cp:lastModifiedBy>yan qi</cp:lastModifiedBy>
  <cp:revision>225</cp:revision>
  <cp:lastPrinted>2020-01-08T02:58:57Z</cp:lastPrinted>
  <dcterms:created xsi:type="dcterms:W3CDTF">2006-08-16T00:00:00Z</dcterms:created>
  <dcterms:modified xsi:type="dcterms:W3CDTF">2020-01-08T02:59:02Z</dcterms:modified>
</cp:coreProperties>
</file>