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6" r:id="rId8"/>
    <p:sldId id="262" r:id="rId9"/>
    <p:sldId id="263" r:id="rId10"/>
    <p:sldId id="267" r:id="rId11"/>
    <p:sldId id="264" r:id="rId12"/>
    <p:sldId id="268" r:id="rId13"/>
    <p:sldId id="265" r:id="rId1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ru-RU"/>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3F5BA9D-02F1-48A4-B127-E73F4C58873C}"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195513" y="3860800"/>
            <a:ext cx="6697662" cy="893763"/>
          </a:xfrm>
        </p:spPr>
        <p:txBody>
          <a:bodyPr/>
          <a:lstStyle>
            <a:lvl1pPr algn="r">
              <a:defRPr sz="3200">
                <a:solidFill>
                  <a:schemeClr val="bg2"/>
                </a:solidFill>
              </a:defRPr>
            </a:lvl1pPr>
          </a:lstStyle>
          <a:p>
            <a:pPr lvl="0"/>
            <a:r>
              <a:rPr lang="en-US" noProof="0"/>
              <a:t>Click to edit Master title style</a:t>
            </a:r>
          </a:p>
        </p:txBody>
      </p:sp>
      <p:sp>
        <p:nvSpPr>
          <p:cNvPr id="5123" name="Rectangle 3"/>
          <p:cNvSpPr>
            <a:spLocks noGrp="1" noChangeArrowheads="1"/>
          </p:cNvSpPr>
          <p:nvPr>
            <p:ph type="subTitle" idx="1"/>
          </p:nvPr>
        </p:nvSpPr>
        <p:spPr>
          <a:xfrm>
            <a:off x="2195513" y="4652963"/>
            <a:ext cx="6697662" cy="561975"/>
          </a:xfrm>
        </p:spPr>
        <p:txBody>
          <a:bodyPr/>
          <a:lstStyle>
            <a:lvl1pPr marL="0" indent="0" algn="r">
              <a:buFontTx/>
              <a:buNone/>
              <a:defRPr sz="2400" b="1">
                <a:solidFill>
                  <a:schemeClr val="bg2"/>
                </a:solidFill>
              </a:defRPr>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50075" y="404813"/>
            <a:ext cx="1943100" cy="568960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16013" y="404813"/>
            <a:ext cx="5681662" cy="568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16013" y="1125538"/>
            <a:ext cx="3811587"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80000" y="1125538"/>
            <a:ext cx="38131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16013" y="404813"/>
            <a:ext cx="7777162"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116013" y="1125538"/>
            <a:ext cx="7777162" cy="4968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oweredtemplat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808538" y="3043125"/>
            <a:ext cx="4335462" cy="609600"/>
          </a:xfrm>
        </p:spPr>
        <p:txBody>
          <a:bodyPr/>
          <a:lstStyle/>
          <a:p>
            <a:pPr algn="ctr"/>
            <a:r>
              <a:rPr lang="en-US" sz="2800" dirty="0"/>
              <a:t>Predictive Analytics in Business:</a:t>
            </a:r>
            <a:br>
              <a:rPr lang="en-US" sz="2800" dirty="0"/>
            </a:br>
            <a:r>
              <a:rPr lang="en-US" sz="2800" dirty="0"/>
              <a:t>Wine Price Prediction</a:t>
            </a:r>
          </a:p>
        </p:txBody>
      </p:sp>
      <p:sp>
        <p:nvSpPr>
          <p:cNvPr id="3075" name="Rectangle 3"/>
          <p:cNvSpPr>
            <a:spLocks noGrp="1" noChangeArrowheads="1"/>
          </p:cNvSpPr>
          <p:nvPr>
            <p:ph type="subTitle" idx="1"/>
          </p:nvPr>
        </p:nvSpPr>
        <p:spPr>
          <a:xfrm>
            <a:off x="1215231" y="4504267"/>
            <a:ext cx="6697662" cy="1138237"/>
          </a:xfrm>
        </p:spPr>
        <p:txBody>
          <a:bodyPr/>
          <a:lstStyle/>
          <a:p>
            <a:r>
              <a:rPr lang="en-US" dirty="0">
                <a:solidFill>
                  <a:srgbClr val="000000"/>
                </a:solidFill>
                <a:latin typeface="Amasis MT Pro Black" panose="020B0604020202020204" pitchFamily="18" charset="0"/>
              </a:rPr>
              <a:t>Qian Fu</a:t>
            </a:r>
            <a:endParaRPr lang="en-US" sz="1600" dirty="0">
              <a:solidFill>
                <a:srgbClr val="000000"/>
              </a:solidFill>
              <a:latin typeface="Amasis MT Pro Black" panose="020B0604020202020204" pitchFamily="18" charset="0"/>
            </a:endParaRPr>
          </a:p>
          <a:p>
            <a:endParaRPr lang="en-US" dirty="0"/>
          </a:p>
        </p:txBody>
      </p:sp>
      <p:sp>
        <p:nvSpPr>
          <p:cNvPr id="2" name="TextBox 1">
            <a:extLst>
              <a:ext uri="{FF2B5EF4-FFF2-40B4-BE49-F238E27FC236}">
                <a16:creationId xmlns:a16="http://schemas.microsoft.com/office/drawing/2014/main" id="{1B2CB54E-337B-F0A1-7DB9-598ABE8A839B}"/>
              </a:ext>
            </a:extLst>
          </p:cNvPr>
          <p:cNvSpPr txBox="1"/>
          <p:nvPr/>
        </p:nvSpPr>
        <p:spPr>
          <a:xfrm>
            <a:off x="457200" y="6494046"/>
            <a:ext cx="8566150" cy="338554"/>
          </a:xfrm>
          <a:prstGeom prst="rect">
            <a:avLst/>
          </a:prstGeom>
          <a:noFill/>
        </p:spPr>
        <p:txBody>
          <a:bodyPr wrap="square" rtlCol="0">
            <a:spAutoFit/>
          </a:bodyPr>
          <a:lstStyle/>
          <a:p>
            <a:r>
              <a:rPr lang="en-US" sz="1600" b="0" i="1" dirty="0">
                <a:solidFill>
                  <a:srgbClr val="000000"/>
                </a:solidFill>
                <a:effectLst/>
                <a:latin typeface="Roboto" panose="02000000000000000000" pitchFamily="2" charset="0"/>
              </a:rPr>
              <a:t>This presentation has been designed using resources from</a:t>
            </a:r>
            <a:r>
              <a:rPr lang="en-US" sz="1600" b="0" i="0" dirty="0">
                <a:solidFill>
                  <a:srgbClr val="000000"/>
                </a:solidFill>
                <a:effectLst/>
                <a:latin typeface="Roboto" panose="02000000000000000000" pitchFamily="2" charset="0"/>
              </a:rPr>
              <a:t> </a:t>
            </a:r>
            <a:r>
              <a:rPr lang="en-US" sz="1600" b="1" i="0" u="sng" dirty="0">
                <a:solidFill>
                  <a:srgbClr val="000000"/>
                </a:solidFill>
                <a:effectLst/>
                <a:latin typeface="Roboto" panose="02000000000000000000" pitchFamily="2" charset="0"/>
                <a:hlinkClick r:id="rId2">
                  <a:extLst>
                    <a:ext uri="{A12FA001-AC4F-418D-AE19-62706E023703}">
                      <ahyp:hlinkClr xmlns:ahyp="http://schemas.microsoft.com/office/drawing/2018/hyperlinkcolor" val="tx"/>
                    </a:ext>
                  </a:extLst>
                </a:hlinkClick>
              </a:rPr>
              <a:t>PoweredTemplate.com</a:t>
            </a:r>
            <a:endParaRPr lang="en-US" sz="16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87450" y="404813"/>
            <a:ext cx="6480175" cy="504825"/>
          </a:xfrm>
        </p:spPr>
        <p:txBody>
          <a:bodyPr/>
          <a:lstStyle/>
          <a:p>
            <a:pPr eaLnBrk="1" hangingPunct="1"/>
            <a:r>
              <a:rPr lang="en-US" sz="3200" dirty="0"/>
              <a:t>Wine Price Prediction</a:t>
            </a:r>
          </a:p>
        </p:txBody>
      </p:sp>
      <p:pic>
        <p:nvPicPr>
          <p:cNvPr id="2" name="Picture 1">
            <a:extLst>
              <a:ext uri="{FF2B5EF4-FFF2-40B4-BE49-F238E27FC236}">
                <a16:creationId xmlns:a16="http://schemas.microsoft.com/office/drawing/2014/main" id="{D371FC68-90A1-1F51-9C8C-F8FDD7103B19}"/>
              </a:ext>
            </a:extLst>
          </p:cNvPr>
          <p:cNvPicPr>
            <a:picLocks noChangeAspect="1"/>
          </p:cNvPicPr>
          <p:nvPr/>
        </p:nvPicPr>
        <p:blipFill>
          <a:blip r:embed="rId2"/>
          <a:stretch>
            <a:fillRect/>
          </a:stretch>
        </p:blipFill>
        <p:spPr>
          <a:xfrm>
            <a:off x="838200" y="985640"/>
            <a:ext cx="7750319" cy="5486401"/>
          </a:xfrm>
          <a:prstGeom prst="rect">
            <a:avLst/>
          </a:prstGeom>
        </p:spPr>
      </p:pic>
    </p:spTree>
    <p:extLst>
      <p:ext uri="{BB962C8B-B14F-4D97-AF65-F5344CB8AC3E}">
        <p14:creationId xmlns:p14="http://schemas.microsoft.com/office/powerpoint/2010/main" val="309767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4E4B48-1EF1-C586-D5A6-9B7687B9D902}"/>
              </a:ext>
            </a:extLst>
          </p:cNvPr>
          <p:cNvPicPr>
            <a:picLocks noChangeAspect="1"/>
          </p:cNvPicPr>
          <p:nvPr/>
        </p:nvPicPr>
        <p:blipFill>
          <a:blip r:embed="rId3"/>
          <a:stretch>
            <a:fillRect/>
          </a:stretch>
        </p:blipFill>
        <p:spPr>
          <a:xfrm>
            <a:off x="1752600" y="0"/>
            <a:ext cx="7391400" cy="1333616"/>
          </a:xfrm>
          <a:prstGeom prst="rect">
            <a:avLst/>
          </a:prstGeom>
        </p:spPr>
      </p:pic>
      <p:pic>
        <p:nvPicPr>
          <p:cNvPr id="8" name="Picture 7">
            <a:extLst>
              <a:ext uri="{FF2B5EF4-FFF2-40B4-BE49-F238E27FC236}">
                <a16:creationId xmlns:a16="http://schemas.microsoft.com/office/drawing/2014/main" id="{314C5647-14E6-03DA-7252-BFB60A370E23}"/>
              </a:ext>
            </a:extLst>
          </p:cNvPr>
          <p:cNvPicPr>
            <a:picLocks noChangeAspect="1"/>
          </p:cNvPicPr>
          <p:nvPr/>
        </p:nvPicPr>
        <p:blipFill>
          <a:blip r:embed="rId3"/>
          <a:stretch>
            <a:fillRect/>
          </a:stretch>
        </p:blipFill>
        <p:spPr>
          <a:xfrm rot="10800000">
            <a:off x="1767526" y="6124831"/>
            <a:ext cx="7391402" cy="733168"/>
          </a:xfrm>
          <a:prstGeom prst="rect">
            <a:avLst/>
          </a:prstGeom>
        </p:spPr>
      </p:pic>
      <p:pic>
        <p:nvPicPr>
          <p:cNvPr id="9" name="Picture 8">
            <a:extLst>
              <a:ext uri="{FF2B5EF4-FFF2-40B4-BE49-F238E27FC236}">
                <a16:creationId xmlns:a16="http://schemas.microsoft.com/office/drawing/2014/main" id="{30FAEE60-A1B4-6889-5A8F-8B2D21255123}"/>
              </a:ext>
            </a:extLst>
          </p:cNvPr>
          <p:cNvPicPr>
            <a:picLocks noChangeAspect="1"/>
          </p:cNvPicPr>
          <p:nvPr/>
        </p:nvPicPr>
        <p:blipFill>
          <a:blip r:embed="rId4"/>
          <a:stretch>
            <a:fillRect/>
          </a:stretch>
        </p:blipFill>
        <p:spPr>
          <a:xfrm>
            <a:off x="1676400" y="152400"/>
            <a:ext cx="6639119" cy="859611"/>
          </a:xfrm>
          <a:prstGeom prst="rect">
            <a:avLst/>
          </a:prstGeom>
        </p:spPr>
      </p:pic>
      <p:sp>
        <p:nvSpPr>
          <p:cNvPr id="10" name="TextBox 9">
            <a:extLst>
              <a:ext uri="{FF2B5EF4-FFF2-40B4-BE49-F238E27FC236}">
                <a16:creationId xmlns:a16="http://schemas.microsoft.com/office/drawing/2014/main" id="{73B309C4-CAEF-D9F3-DB51-BBAD8F49FD6D}"/>
              </a:ext>
            </a:extLst>
          </p:cNvPr>
          <p:cNvSpPr txBox="1"/>
          <p:nvPr/>
        </p:nvSpPr>
        <p:spPr>
          <a:xfrm>
            <a:off x="2057400" y="1219200"/>
            <a:ext cx="6172200" cy="1200329"/>
          </a:xfrm>
          <a:prstGeom prst="rect">
            <a:avLst/>
          </a:prstGeom>
          <a:noFill/>
        </p:spPr>
        <p:txBody>
          <a:bodyPr wrap="square" rtlCol="0">
            <a:spAutoFit/>
          </a:bodyPr>
          <a:lstStyle/>
          <a:p>
            <a:r>
              <a:rPr lang="en-US" sz="2000" dirty="0">
                <a:latin typeface="Arial Black" panose="020B0A04020102020204" pitchFamily="34" charset="0"/>
              </a:rPr>
              <a:t>Thoughts about the model: </a:t>
            </a:r>
            <a:r>
              <a:rPr lang="en-US" sz="2000" b="1" i="0" dirty="0">
                <a:solidFill>
                  <a:srgbClr val="212121"/>
                </a:solidFill>
                <a:effectLst/>
                <a:latin typeface="Roboto" panose="02000000000000000000" pitchFamily="2" charset="0"/>
              </a:rPr>
              <a:t> </a:t>
            </a:r>
          </a:p>
          <a:p>
            <a:r>
              <a:rPr lang="en-US" sz="2000" b="1" i="0" dirty="0">
                <a:solidFill>
                  <a:srgbClr val="212121"/>
                </a:solidFill>
                <a:effectLst/>
                <a:latin typeface="Roboto" panose="02000000000000000000" pitchFamily="2" charset="0"/>
              </a:rPr>
              <a:t>Random </a:t>
            </a:r>
            <a:r>
              <a:rPr lang="en-US" sz="2000" b="1" dirty="0">
                <a:solidFill>
                  <a:srgbClr val="212121"/>
                </a:solidFill>
                <a:latin typeface="Roboto" panose="02000000000000000000" pitchFamily="2" charset="0"/>
              </a:rPr>
              <a:t>F</a:t>
            </a:r>
            <a:r>
              <a:rPr lang="en-US" sz="2000" b="1" i="0" dirty="0">
                <a:solidFill>
                  <a:srgbClr val="212121"/>
                </a:solidFill>
                <a:effectLst/>
                <a:latin typeface="Roboto" panose="02000000000000000000" pitchFamily="2" charset="0"/>
              </a:rPr>
              <a:t>orest </a:t>
            </a:r>
            <a:r>
              <a:rPr lang="en-US" sz="2000" b="1" dirty="0">
                <a:solidFill>
                  <a:srgbClr val="212121"/>
                </a:solidFill>
                <a:latin typeface="Roboto" panose="02000000000000000000" pitchFamily="2" charset="0"/>
              </a:rPr>
              <a:t>M</a:t>
            </a:r>
            <a:r>
              <a:rPr lang="en-US" sz="2000" b="1" i="0" dirty="0">
                <a:solidFill>
                  <a:srgbClr val="212121"/>
                </a:solidFill>
                <a:effectLst/>
                <a:latin typeface="Roboto" panose="02000000000000000000" pitchFamily="2" charset="0"/>
              </a:rPr>
              <a:t>odel</a:t>
            </a:r>
          </a:p>
          <a:p>
            <a:endParaRPr lang="en-US" sz="1600" dirty="0">
              <a:solidFill>
                <a:srgbClr val="212121"/>
              </a:solidFill>
              <a:latin typeface="Roboto" panose="02000000000000000000" pitchFamily="2" charset="0"/>
            </a:endParaRPr>
          </a:p>
          <a:p>
            <a:r>
              <a:rPr lang="en-US" sz="1600" dirty="0">
                <a:solidFill>
                  <a:srgbClr val="212121"/>
                </a:solidFill>
                <a:latin typeface="Roboto" panose="02000000000000000000" pitchFamily="2" charset="0"/>
              </a:rPr>
              <a:t>What does this look like?</a:t>
            </a:r>
            <a:endParaRPr lang="en-US" sz="1600" dirty="0">
              <a:latin typeface="Arial Black" panose="020B0A04020102020204" pitchFamily="34" charset="0"/>
            </a:endParaRPr>
          </a:p>
        </p:txBody>
      </p:sp>
      <p:sp>
        <p:nvSpPr>
          <p:cNvPr id="11" name="TextBox 10">
            <a:extLst>
              <a:ext uri="{FF2B5EF4-FFF2-40B4-BE49-F238E27FC236}">
                <a16:creationId xmlns:a16="http://schemas.microsoft.com/office/drawing/2014/main" id="{CD3B0EF3-3748-1271-B2BD-438C81B0BF84}"/>
              </a:ext>
            </a:extLst>
          </p:cNvPr>
          <p:cNvSpPr txBox="1"/>
          <p:nvPr/>
        </p:nvSpPr>
        <p:spPr>
          <a:xfrm>
            <a:off x="2971800" y="1828800"/>
            <a:ext cx="5029200" cy="2031325"/>
          </a:xfrm>
          <a:prstGeom prst="rect">
            <a:avLst/>
          </a:prstGeom>
          <a:noFill/>
        </p:spPr>
        <p:txBody>
          <a:bodyPr wrap="square" rtlCol="0">
            <a:spAutoFit/>
          </a:bodyPr>
          <a:lstStyle/>
          <a:p>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pic>
        <p:nvPicPr>
          <p:cNvPr id="12" name="Picture 11">
            <a:extLst>
              <a:ext uri="{FF2B5EF4-FFF2-40B4-BE49-F238E27FC236}">
                <a16:creationId xmlns:a16="http://schemas.microsoft.com/office/drawing/2014/main" id="{2C14E06B-E81C-85F1-2157-F0EB58A83936}"/>
              </a:ext>
            </a:extLst>
          </p:cNvPr>
          <p:cNvPicPr>
            <a:picLocks noChangeAspect="1"/>
          </p:cNvPicPr>
          <p:nvPr/>
        </p:nvPicPr>
        <p:blipFill>
          <a:blip r:embed="rId5"/>
          <a:stretch>
            <a:fillRect/>
          </a:stretch>
        </p:blipFill>
        <p:spPr>
          <a:xfrm>
            <a:off x="3200400" y="2593940"/>
            <a:ext cx="5486400" cy="3483864"/>
          </a:xfrm>
          <a:prstGeom prst="rect">
            <a:avLst/>
          </a:prstGeom>
        </p:spPr>
      </p:pic>
    </p:spTree>
    <p:extLst>
      <p:ext uri="{BB962C8B-B14F-4D97-AF65-F5344CB8AC3E}">
        <p14:creationId xmlns:p14="http://schemas.microsoft.com/office/powerpoint/2010/main" val="290356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4E4B48-1EF1-C586-D5A6-9B7687B9D902}"/>
              </a:ext>
            </a:extLst>
          </p:cNvPr>
          <p:cNvPicPr>
            <a:picLocks noChangeAspect="1"/>
          </p:cNvPicPr>
          <p:nvPr/>
        </p:nvPicPr>
        <p:blipFill>
          <a:blip r:embed="rId3"/>
          <a:stretch>
            <a:fillRect/>
          </a:stretch>
        </p:blipFill>
        <p:spPr>
          <a:xfrm>
            <a:off x="1752600" y="0"/>
            <a:ext cx="7391400" cy="1333616"/>
          </a:xfrm>
          <a:prstGeom prst="rect">
            <a:avLst/>
          </a:prstGeom>
        </p:spPr>
      </p:pic>
      <p:pic>
        <p:nvPicPr>
          <p:cNvPr id="8" name="Picture 7">
            <a:extLst>
              <a:ext uri="{FF2B5EF4-FFF2-40B4-BE49-F238E27FC236}">
                <a16:creationId xmlns:a16="http://schemas.microsoft.com/office/drawing/2014/main" id="{314C5647-14E6-03DA-7252-BFB60A370E23}"/>
              </a:ext>
            </a:extLst>
          </p:cNvPr>
          <p:cNvPicPr>
            <a:picLocks noChangeAspect="1"/>
          </p:cNvPicPr>
          <p:nvPr/>
        </p:nvPicPr>
        <p:blipFill>
          <a:blip r:embed="rId3"/>
          <a:stretch>
            <a:fillRect/>
          </a:stretch>
        </p:blipFill>
        <p:spPr>
          <a:xfrm rot="10800000">
            <a:off x="1767526" y="6124831"/>
            <a:ext cx="7391402" cy="733168"/>
          </a:xfrm>
          <a:prstGeom prst="rect">
            <a:avLst/>
          </a:prstGeom>
        </p:spPr>
      </p:pic>
      <p:pic>
        <p:nvPicPr>
          <p:cNvPr id="9" name="Picture 8">
            <a:extLst>
              <a:ext uri="{FF2B5EF4-FFF2-40B4-BE49-F238E27FC236}">
                <a16:creationId xmlns:a16="http://schemas.microsoft.com/office/drawing/2014/main" id="{30FAEE60-A1B4-6889-5A8F-8B2D21255123}"/>
              </a:ext>
            </a:extLst>
          </p:cNvPr>
          <p:cNvPicPr>
            <a:picLocks noChangeAspect="1"/>
          </p:cNvPicPr>
          <p:nvPr/>
        </p:nvPicPr>
        <p:blipFill>
          <a:blip r:embed="rId4"/>
          <a:stretch>
            <a:fillRect/>
          </a:stretch>
        </p:blipFill>
        <p:spPr>
          <a:xfrm>
            <a:off x="1676400" y="152400"/>
            <a:ext cx="6639119" cy="859611"/>
          </a:xfrm>
          <a:prstGeom prst="rect">
            <a:avLst/>
          </a:prstGeom>
        </p:spPr>
      </p:pic>
      <p:sp>
        <p:nvSpPr>
          <p:cNvPr id="10" name="TextBox 9">
            <a:extLst>
              <a:ext uri="{FF2B5EF4-FFF2-40B4-BE49-F238E27FC236}">
                <a16:creationId xmlns:a16="http://schemas.microsoft.com/office/drawing/2014/main" id="{73B309C4-CAEF-D9F3-DB51-BBAD8F49FD6D}"/>
              </a:ext>
            </a:extLst>
          </p:cNvPr>
          <p:cNvSpPr txBox="1"/>
          <p:nvPr/>
        </p:nvSpPr>
        <p:spPr>
          <a:xfrm>
            <a:off x="2057400" y="1219200"/>
            <a:ext cx="6172200" cy="1446550"/>
          </a:xfrm>
          <a:prstGeom prst="rect">
            <a:avLst/>
          </a:prstGeom>
          <a:noFill/>
        </p:spPr>
        <p:txBody>
          <a:bodyPr wrap="square" rtlCol="0">
            <a:spAutoFit/>
          </a:bodyPr>
          <a:lstStyle/>
          <a:p>
            <a:r>
              <a:rPr lang="en-US" sz="2000" dirty="0">
                <a:latin typeface="Arial Black" panose="020B0A04020102020204" pitchFamily="34" charset="0"/>
              </a:rPr>
              <a:t>Thoughts about the model</a:t>
            </a:r>
            <a:r>
              <a:rPr lang="en-US" sz="2000">
                <a:latin typeface="Arial Black" panose="020B0A04020102020204" pitchFamily="34" charset="0"/>
              </a:rPr>
              <a:t>: </a:t>
            </a:r>
            <a:r>
              <a:rPr lang="en-US" sz="2000" b="1" i="0">
                <a:solidFill>
                  <a:srgbClr val="212121"/>
                </a:solidFill>
                <a:effectLst/>
                <a:latin typeface="Roboto" panose="02000000000000000000" pitchFamily="2" charset="0"/>
              </a:rPr>
              <a:t> </a:t>
            </a:r>
          </a:p>
          <a:p>
            <a:r>
              <a:rPr lang="en-US" sz="2000" b="1" i="0">
                <a:solidFill>
                  <a:srgbClr val="212121"/>
                </a:solidFill>
                <a:effectLst/>
                <a:latin typeface="Roboto" panose="02000000000000000000" pitchFamily="2" charset="0"/>
              </a:rPr>
              <a:t>Random </a:t>
            </a:r>
            <a:r>
              <a:rPr lang="en-US" sz="2000" b="1" dirty="0">
                <a:solidFill>
                  <a:srgbClr val="212121"/>
                </a:solidFill>
                <a:latin typeface="Roboto" panose="02000000000000000000" pitchFamily="2" charset="0"/>
              </a:rPr>
              <a:t>F</a:t>
            </a:r>
            <a:r>
              <a:rPr lang="en-US" sz="2000" b="1" i="0" dirty="0">
                <a:solidFill>
                  <a:srgbClr val="212121"/>
                </a:solidFill>
                <a:effectLst/>
                <a:latin typeface="Roboto" panose="02000000000000000000" pitchFamily="2" charset="0"/>
              </a:rPr>
              <a:t>orest </a:t>
            </a:r>
            <a:r>
              <a:rPr lang="en-US" sz="2000" b="1" dirty="0">
                <a:solidFill>
                  <a:srgbClr val="212121"/>
                </a:solidFill>
                <a:latin typeface="Roboto" panose="02000000000000000000" pitchFamily="2" charset="0"/>
              </a:rPr>
              <a:t>M</a:t>
            </a:r>
            <a:r>
              <a:rPr lang="en-US" sz="2000" b="1" i="0" dirty="0">
                <a:solidFill>
                  <a:srgbClr val="212121"/>
                </a:solidFill>
                <a:effectLst/>
                <a:latin typeface="Roboto" panose="02000000000000000000" pitchFamily="2" charset="0"/>
              </a:rPr>
              <a:t>odel</a:t>
            </a:r>
          </a:p>
          <a:p>
            <a:endParaRPr lang="en-US" sz="1600" dirty="0">
              <a:solidFill>
                <a:srgbClr val="212121"/>
              </a:solidFill>
              <a:latin typeface="Roboto" panose="02000000000000000000" pitchFamily="2" charset="0"/>
            </a:endParaRPr>
          </a:p>
          <a:p>
            <a:r>
              <a:rPr lang="en-US" sz="1600" dirty="0">
                <a:solidFill>
                  <a:srgbClr val="212121"/>
                </a:solidFill>
                <a:latin typeface="Roboto" panose="02000000000000000000" pitchFamily="2" charset="0"/>
              </a:rPr>
              <a:t>Why I chose this model as the best model. I think can make the most accurate prediction.</a:t>
            </a:r>
            <a:endParaRPr lang="en-US" sz="1600" dirty="0">
              <a:latin typeface="Arial Black" panose="020B0A04020102020204" pitchFamily="34" charset="0"/>
            </a:endParaRPr>
          </a:p>
        </p:txBody>
      </p:sp>
      <p:sp>
        <p:nvSpPr>
          <p:cNvPr id="11" name="TextBox 10">
            <a:extLst>
              <a:ext uri="{FF2B5EF4-FFF2-40B4-BE49-F238E27FC236}">
                <a16:creationId xmlns:a16="http://schemas.microsoft.com/office/drawing/2014/main" id="{CD3B0EF3-3748-1271-B2BD-438C81B0BF84}"/>
              </a:ext>
            </a:extLst>
          </p:cNvPr>
          <p:cNvSpPr txBox="1"/>
          <p:nvPr/>
        </p:nvSpPr>
        <p:spPr>
          <a:xfrm>
            <a:off x="2362200" y="2743199"/>
            <a:ext cx="4724400" cy="3416320"/>
          </a:xfrm>
          <a:prstGeom prst="rect">
            <a:avLst/>
          </a:prstGeom>
          <a:noFill/>
        </p:spPr>
        <p:txBody>
          <a:bodyPr wrap="square" rtlCol="0">
            <a:spAutoFit/>
          </a:bodyPr>
          <a:lstStyle/>
          <a:p>
            <a:endParaRPr lang="en-US" b="1" dirty="0"/>
          </a:p>
          <a:p>
            <a:pPr marL="285750" indent="-285750">
              <a:buFont typeface="Arial" panose="020B0604020202020204" pitchFamily="34" charset="0"/>
              <a:buChar char="•"/>
            </a:pPr>
            <a:r>
              <a:rPr lang="en-US" dirty="0"/>
              <a:t>I tried all other models and made evaluation of each model.</a:t>
            </a:r>
          </a:p>
          <a:p>
            <a:pPr marL="285750" indent="-285750">
              <a:buFont typeface="Arial" panose="020B0604020202020204" pitchFamily="34" charset="0"/>
              <a:buChar char="•"/>
            </a:pPr>
            <a:r>
              <a:rPr lang="en-US" dirty="0"/>
              <a:t>Evaluation metric: R2 score.</a:t>
            </a:r>
          </a:p>
          <a:p>
            <a:pPr marL="285750" indent="-285750">
              <a:buFont typeface="Arial" panose="020B0604020202020204" pitchFamily="34" charset="0"/>
              <a:buChar char="•"/>
            </a:pPr>
            <a:r>
              <a:rPr lang="en-US" dirty="0"/>
              <a:t>The higher R2 score, the more accuracy of the prediction.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67823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4E4B48-1EF1-C586-D5A6-9B7687B9D902}"/>
              </a:ext>
            </a:extLst>
          </p:cNvPr>
          <p:cNvPicPr>
            <a:picLocks noChangeAspect="1"/>
          </p:cNvPicPr>
          <p:nvPr/>
        </p:nvPicPr>
        <p:blipFill>
          <a:blip r:embed="rId3"/>
          <a:stretch>
            <a:fillRect/>
          </a:stretch>
        </p:blipFill>
        <p:spPr>
          <a:xfrm>
            <a:off x="1752600" y="0"/>
            <a:ext cx="7391400" cy="1333616"/>
          </a:xfrm>
          <a:prstGeom prst="rect">
            <a:avLst/>
          </a:prstGeom>
        </p:spPr>
      </p:pic>
      <p:pic>
        <p:nvPicPr>
          <p:cNvPr id="8" name="Picture 7">
            <a:extLst>
              <a:ext uri="{FF2B5EF4-FFF2-40B4-BE49-F238E27FC236}">
                <a16:creationId xmlns:a16="http://schemas.microsoft.com/office/drawing/2014/main" id="{314C5647-14E6-03DA-7252-BFB60A370E23}"/>
              </a:ext>
            </a:extLst>
          </p:cNvPr>
          <p:cNvPicPr>
            <a:picLocks noChangeAspect="1"/>
          </p:cNvPicPr>
          <p:nvPr/>
        </p:nvPicPr>
        <p:blipFill>
          <a:blip r:embed="rId3"/>
          <a:stretch>
            <a:fillRect/>
          </a:stretch>
        </p:blipFill>
        <p:spPr>
          <a:xfrm rot="10800000">
            <a:off x="1767526" y="6124831"/>
            <a:ext cx="7391402" cy="733168"/>
          </a:xfrm>
          <a:prstGeom prst="rect">
            <a:avLst/>
          </a:prstGeom>
        </p:spPr>
      </p:pic>
      <p:pic>
        <p:nvPicPr>
          <p:cNvPr id="9" name="Picture 8">
            <a:extLst>
              <a:ext uri="{FF2B5EF4-FFF2-40B4-BE49-F238E27FC236}">
                <a16:creationId xmlns:a16="http://schemas.microsoft.com/office/drawing/2014/main" id="{30FAEE60-A1B4-6889-5A8F-8B2D21255123}"/>
              </a:ext>
            </a:extLst>
          </p:cNvPr>
          <p:cNvPicPr>
            <a:picLocks noChangeAspect="1"/>
          </p:cNvPicPr>
          <p:nvPr/>
        </p:nvPicPr>
        <p:blipFill>
          <a:blip r:embed="rId4"/>
          <a:stretch>
            <a:fillRect/>
          </a:stretch>
        </p:blipFill>
        <p:spPr>
          <a:xfrm>
            <a:off x="1676400" y="152400"/>
            <a:ext cx="6639119" cy="859611"/>
          </a:xfrm>
          <a:prstGeom prst="rect">
            <a:avLst/>
          </a:prstGeom>
        </p:spPr>
      </p:pic>
      <p:sp>
        <p:nvSpPr>
          <p:cNvPr id="10" name="TextBox 9">
            <a:extLst>
              <a:ext uri="{FF2B5EF4-FFF2-40B4-BE49-F238E27FC236}">
                <a16:creationId xmlns:a16="http://schemas.microsoft.com/office/drawing/2014/main" id="{73B309C4-CAEF-D9F3-DB51-BBAD8F49FD6D}"/>
              </a:ext>
            </a:extLst>
          </p:cNvPr>
          <p:cNvSpPr txBox="1"/>
          <p:nvPr/>
        </p:nvSpPr>
        <p:spPr>
          <a:xfrm>
            <a:off x="2362200" y="1486016"/>
            <a:ext cx="6172200" cy="461665"/>
          </a:xfrm>
          <a:prstGeom prst="rect">
            <a:avLst/>
          </a:prstGeom>
          <a:noFill/>
        </p:spPr>
        <p:txBody>
          <a:bodyPr wrap="square" rtlCol="0">
            <a:spAutoFit/>
          </a:bodyPr>
          <a:lstStyle/>
          <a:p>
            <a:r>
              <a:rPr lang="en-US" sz="2400" u="sng" dirty="0">
                <a:latin typeface="Arial Black" panose="020B0A04020102020204" pitchFamily="34" charset="0"/>
              </a:rPr>
              <a:t>Recommendations</a:t>
            </a:r>
          </a:p>
        </p:txBody>
      </p:sp>
      <p:sp>
        <p:nvSpPr>
          <p:cNvPr id="2" name="TextBox 1">
            <a:extLst>
              <a:ext uri="{FF2B5EF4-FFF2-40B4-BE49-F238E27FC236}">
                <a16:creationId xmlns:a16="http://schemas.microsoft.com/office/drawing/2014/main" id="{0B7D42D1-19D6-39DE-83F9-703E2C086D70}"/>
              </a:ext>
            </a:extLst>
          </p:cNvPr>
          <p:cNvSpPr txBox="1"/>
          <p:nvPr/>
        </p:nvSpPr>
        <p:spPr>
          <a:xfrm>
            <a:off x="2286000" y="2100082"/>
            <a:ext cx="5562600" cy="4801314"/>
          </a:xfrm>
          <a:prstGeom prst="rect">
            <a:avLst/>
          </a:prstGeom>
          <a:noFill/>
        </p:spPr>
        <p:txBody>
          <a:bodyPr wrap="square" rtlCol="0">
            <a:spAutoFit/>
          </a:bodyPr>
          <a:lstStyle/>
          <a:p>
            <a:r>
              <a:rPr lang="en-US" dirty="0"/>
              <a:t>Questions we can think about that can help us understand more how the wine price is influenced by some the most popular factors.</a:t>
            </a:r>
          </a:p>
          <a:p>
            <a:endParaRPr lang="en-US" dirty="0"/>
          </a:p>
          <a:p>
            <a:r>
              <a:rPr lang="en-US" dirty="0"/>
              <a:t>These questions driven by the key findings from the two visualizations:</a:t>
            </a:r>
          </a:p>
          <a:p>
            <a:r>
              <a:rPr lang="en-US" dirty="0"/>
              <a:t>Why the wine has the highest rating score is not the most expensive wine?</a:t>
            </a:r>
          </a:p>
          <a:p>
            <a:endParaRPr lang="en-US" dirty="0"/>
          </a:p>
          <a:p>
            <a:r>
              <a:rPr lang="en-US" dirty="0"/>
              <a:t>Why only few regions in Spain produce better quality wine?</a:t>
            </a:r>
          </a:p>
          <a:p>
            <a:endParaRPr lang="en-US" dirty="0"/>
          </a:p>
          <a:p>
            <a:r>
              <a:rPr lang="en-US" dirty="0"/>
              <a:t>What are the characters of these few regions compare to other regions that produce cheaper wine?</a:t>
            </a:r>
          </a:p>
          <a:p>
            <a:endParaRPr lang="en-US" dirty="0"/>
          </a:p>
          <a:p>
            <a:endParaRPr lang="en-US" dirty="0"/>
          </a:p>
        </p:txBody>
      </p:sp>
    </p:spTree>
    <p:extLst>
      <p:ext uri="{BB962C8B-B14F-4D97-AF65-F5344CB8AC3E}">
        <p14:creationId xmlns:p14="http://schemas.microsoft.com/office/powerpoint/2010/main" val="395466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87450" y="404813"/>
            <a:ext cx="6480175" cy="504825"/>
          </a:xfrm>
        </p:spPr>
        <p:txBody>
          <a:bodyPr/>
          <a:lstStyle/>
          <a:p>
            <a:pPr eaLnBrk="1" hangingPunct="1"/>
            <a:r>
              <a:rPr lang="en-US" sz="3200" dirty="0"/>
              <a:t>Wine Price Prediction</a:t>
            </a:r>
          </a:p>
        </p:txBody>
      </p:sp>
      <p:sp>
        <p:nvSpPr>
          <p:cNvPr id="3" name="Content Placeholder 2">
            <a:extLst>
              <a:ext uri="{FF2B5EF4-FFF2-40B4-BE49-F238E27FC236}">
                <a16:creationId xmlns:a16="http://schemas.microsoft.com/office/drawing/2014/main" id="{8606BC18-4938-9633-A310-B00D2AA428E4}"/>
              </a:ext>
            </a:extLst>
          </p:cNvPr>
          <p:cNvSpPr>
            <a:spLocks noGrp="1"/>
          </p:cNvSpPr>
          <p:nvPr>
            <p:ph idx="1"/>
          </p:nvPr>
        </p:nvSpPr>
        <p:spPr>
          <a:xfrm>
            <a:off x="1143000" y="1676401"/>
            <a:ext cx="7777162" cy="609600"/>
          </a:xfrm>
        </p:spPr>
        <p:txBody>
          <a:bodyPr/>
          <a:lstStyle/>
          <a:p>
            <a:r>
              <a:rPr lang="en-US" sz="2000" dirty="0"/>
              <a:t>Overview:</a:t>
            </a:r>
          </a:p>
          <a:p>
            <a:pPr marL="0" indent="0">
              <a:buNone/>
            </a:pPr>
            <a:endParaRPr lang="en-US" sz="2000" dirty="0"/>
          </a:p>
          <a:p>
            <a:pPr marL="0" indent="0">
              <a:buNone/>
            </a:pPr>
            <a:r>
              <a:rPr lang="en-US" sz="2000" dirty="0"/>
              <a:t>                 </a:t>
            </a:r>
            <a:endParaRPr lang="en-US" sz="2000" dirty="0">
              <a:solidFill>
                <a:schemeClr val="bg1">
                  <a:lumMod val="65000"/>
                </a:schemeClr>
              </a:solidFill>
            </a:endParaRPr>
          </a:p>
          <a:p>
            <a:pPr marL="0" indent="0">
              <a:buNone/>
            </a:pPr>
            <a:r>
              <a:rPr lang="en-US" sz="2000" dirty="0">
                <a:solidFill>
                  <a:schemeClr val="bg1">
                    <a:lumMod val="65000"/>
                  </a:schemeClr>
                </a:solidFill>
              </a:rPr>
              <a:t>                  </a:t>
            </a:r>
          </a:p>
          <a:p>
            <a:pPr marL="0" indent="0">
              <a:buNone/>
            </a:pPr>
            <a:r>
              <a:rPr lang="en-US" sz="2000" dirty="0">
                <a:solidFill>
                  <a:schemeClr val="bg1">
                    <a:lumMod val="65000"/>
                  </a:schemeClr>
                </a:solidFill>
              </a:rPr>
              <a:t>                 </a:t>
            </a:r>
          </a:p>
          <a:p>
            <a:pPr marL="0" indent="0">
              <a:buNone/>
            </a:pPr>
            <a:r>
              <a:rPr lang="en-US" sz="2000" dirty="0"/>
              <a:t> </a:t>
            </a:r>
          </a:p>
        </p:txBody>
      </p:sp>
      <p:sp>
        <p:nvSpPr>
          <p:cNvPr id="4" name="TextBox 3">
            <a:extLst>
              <a:ext uri="{FF2B5EF4-FFF2-40B4-BE49-F238E27FC236}">
                <a16:creationId xmlns:a16="http://schemas.microsoft.com/office/drawing/2014/main" id="{2E193F02-F755-338F-A457-4D8D13C4989D}"/>
              </a:ext>
            </a:extLst>
          </p:cNvPr>
          <p:cNvSpPr txBox="1"/>
          <p:nvPr/>
        </p:nvSpPr>
        <p:spPr>
          <a:xfrm>
            <a:off x="2133600" y="2590800"/>
            <a:ext cx="5257800" cy="2616101"/>
          </a:xfrm>
          <a:prstGeom prst="rect">
            <a:avLst/>
          </a:prstGeom>
          <a:noFill/>
        </p:spPr>
        <p:txBody>
          <a:bodyPr wrap="square" rtlCol="0">
            <a:spAutoFit/>
          </a:bodyPr>
          <a:lstStyle/>
          <a:p>
            <a:pPr marL="342900" indent="-342900">
              <a:buFont typeface="+mj-lt"/>
              <a:buAutoNum type="arabicParenR"/>
            </a:pPr>
            <a:r>
              <a:rPr lang="en-US" sz="1600" dirty="0">
                <a:solidFill>
                  <a:schemeClr val="bg1">
                    <a:lumMod val="50000"/>
                  </a:schemeClr>
                </a:solidFill>
              </a:rPr>
              <a:t>My stakeholder and the problem I am solving.</a:t>
            </a:r>
          </a:p>
          <a:p>
            <a:pPr marL="342900" indent="-342900">
              <a:buFont typeface="+mj-lt"/>
              <a:buAutoNum type="arabicParenR"/>
            </a:pPr>
            <a:endParaRPr lang="en-US" sz="1600" dirty="0">
              <a:solidFill>
                <a:schemeClr val="bg1">
                  <a:lumMod val="50000"/>
                </a:schemeClr>
              </a:solidFill>
            </a:endParaRPr>
          </a:p>
          <a:p>
            <a:pPr marL="342900" indent="-342900">
              <a:buFont typeface="+mj-lt"/>
              <a:buAutoNum type="arabicParenR"/>
            </a:pPr>
            <a:r>
              <a:rPr lang="en-US" sz="1600" dirty="0">
                <a:solidFill>
                  <a:schemeClr val="bg1">
                    <a:lumMod val="50000"/>
                  </a:schemeClr>
                </a:solidFill>
              </a:rPr>
              <a:t>Introduction to the data</a:t>
            </a:r>
          </a:p>
          <a:p>
            <a:pPr marL="342900" indent="-342900">
              <a:buFont typeface="+mj-lt"/>
              <a:buAutoNum type="arabicParenR"/>
            </a:pPr>
            <a:endParaRPr lang="en-US" sz="1600" dirty="0">
              <a:solidFill>
                <a:schemeClr val="bg1">
                  <a:lumMod val="50000"/>
                </a:schemeClr>
              </a:solidFill>
            </a:endParaRPr>
          </a:p>
          <a:p>
            <a:pPr marL="342900" indent="-342900">
              <a:buFont typeface="+mj-lt"/>
              <a:buAutoNum type="arabicParenR"/>
            </a:pPr>
            <a:r>
              <a:rPr lang="en-US" sz="1600" dirty="0">
                <a:solidFill>
                  <a:schemeClr val="bg1">
                    <a:lumMod val="50000"/>
                  </a:schemeClr>
                </a:solidFill>
              </a:rPr>
              <a:t>Demonstration of the key findings</a:t>
            </a:r>
          </a:p>
          <a:p>
            <a:pPr marL="342900" indent="-342900">
              <a:buFont typeface="+mj-lt"/>
              <a:buAutoNum type="arabicParenR"/>
            </a:pPr>
            <a:endParaRPr lang="en-US" sz="1600" dirty="0">
              <a:solidFill>
                <a:schemeClr val="bg1">
                  <a:lumMod val="50000"/>
                </a:schemeClr>
              </a:solidFill>
            </a:endParaRPr>
          </a:p>
          <a:p>
            <a:pPr marL="342900" indent="-342900">
              <a:buFont typeface="+mj-lt"/>
              <a:buAutoNum type="arabicParenR"/>
            </a:pPr>
            <a:r>
              <a:rPr lang="en-US" sz="1600" dirty="0">
                <a:solidFill>
                  <a:schemeClr val="bg1">
                    <a:lumMod val="50000"/>
                  </a:schemeClr>
                </a:solidFill>
              </a:rPr>
              <a:t>Description of the strengths and limitations of the model</a:t>
            </a:r>
          </a:p>
          <a:p>
            <a:pPr marL="342900" indent="-342900">
              <a:buFont typeface="+mj-lt"/>
              <a:buAutoNum type="arabicParenR"/>
            </a:pPr>
            <a:endParaRPr lang="en-US" sz="1600" dirty="0">
              <a:solidFill>
                <a:schemeClr val="bg1">
                  <a:lumMod val="50000"/>
                </a:schemeClr>
              </a:solidFill>
            </a:endParaRPr>
          </a:p>
          <a:p>
            <a:pPr marL="342900" indent="-342900">
              <a:buFont typeface="+mj-lt"/>
              <a:buAutoNum type="arabicParenR"/>
            </a:pPr>
            <a:r>
              <a:rPr lang="en-US" sz="1600" dirty="0">
                <a:solidFill>
                  <a:schemeClr val="bg1">
                    <a:lumMod val="50000"/>
                  </a:schemeClr>
                </a:solidFill>
              </a:rPr>
              <a:t>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83E42174-4750-CD78-299A-FEE498BBE03B}"/>
              </a:ext>
            </a:extLst>
          </p:cNvPr>
          <p:cNvSpPr/>
          <p:nvPr/>
        </p:nvSpPr>
        <p:spPr>
          <a:xfrm>
            <a:off x="4114800" y="1066800"/>
            <a:ext cx="2286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Stakeholders</a:t>
            </a:r>
          </a:p>
        </p:txBody>
      </p:sp>
      <p:cxnSp>
        <p:nvCxnSpPr>
          <p:cNvPr id="20" name="Straight Arrow Connector 19">
            <a:extLst>
              <a:ext uri="{FF2B5EF4-FFF2-40B4-BE49-F238E27FC236}">
                <a16:creationId xmlns:a16="http://schemas.microsoft.com/office/drawing/2014/main" id="{14093230-A4A6-EF5F-E0ED-7131C5B76CD7}"/>
              </a:ext>
            </a:extLst>
          </p:cNvPr>
          <p:cNvCxnSpPr>
            <a:cxnSpLocks/>
          </p:cNvCxnSpPr>
          <p:nvPr/>
        </p:nvCxnSpPr>
        <p:spPr>
          <a:xfrm flipH="1">
            <a:off x="2133600" y="1828800"/>
            <a:ext cx="3115118" cy="1876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33B1492-AF7C-A22B-EB01-30F45513A232}"/>
              </a:ext>
            </a:extLst>
          </p:cNvPr>
          <p:cNvCxnSpPr>
            <a:cxnSpLocks/>
            <a:stCxn id="16" idx="4"/>
            <a:endCxn id="40" idx="0"/>
          </p:cNvCxnSpPr>
          <p:nvPr/>
        </p:nvCxnSpPr>
        <p:spPr>
          <a:xfrm>
            <a:off x="5257800" y="1828800"/>
            <a:ext cx="2877436" cy="192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C1758A-8891-4308-E7EA-4E251BB5C23F}"/>
              </a:ext>
            </a:extLst>
          </p:cNvPr>
          <p:cNvCxnSpPr>
            <a:cxnSpLocks/>
            <a:stCxn id="16" idx="4"/>
          </p:cNvCxnSpPr>
          <p:nvPr/>
        </p:nvCxnSpPr>
        <p:spPr>
          <a:xfrm flipH="1">
            <a:off x="3124200" y="1828800"/>
            <a:ext cx="2133600" cy="1911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02D7EF8-F6F5-B538-3E1E-6CB0F45EE1A9}"/>
              </a:ext>
            </a:extLst>
          </p:cNvPr>
          <p:cNvCxnSpPr>
            <a:stCxn id="16" idx="4"/>
          </p:cNvCxnSpPr>
          <p:nvPr/>
        </p:nvCxnSpPr>
        <p:spPr>
          <a:xfrm>
            <a:off x="5257800" y="1828800"/>
            <a:ext cx="1981200" cy="190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BE2E76-E32E-7624-3A01-95EDE68D68C0}"/>
              </a:ext>
            </a:extLst>
          </p:cNvPr>
          <p:cNvCxnSpPr>
            <a:cxnSpLocks/>
            <a:stCxn id="16" idx="4"/>
            <a:endCxn id="36" idx="0"/>
          </p:cNvCxnSpPr>
          <p:nvPr/>
        </p:nvCxnSpPr>
        <p:spPr>
          <a:xfrm flipH="1">
            <a:off x="4305300" y="1828800"/>
            <a:ext cx="952500" cy="1951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336FB9E-3AF8-2B64-8E83-498C01EA6C3A}"/>
              </a:ext>
            </a:extLst>
          </p:cNvPr>
          <p:cNvCxnSpPr>
            <a:stCxn id="16" idx="4"/>
          </p:cNvCxnSpPr>
          <p:nvPr/>
        </p:nvCxnSpPr>
        <p:spPr>
          <a:xfrm>
            <a:off x="5257800" y="1828800"/>
            <a:ext cx="1143000" cy="190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651495B-7724-9779-731A-8E92E45758D0}"/>
              </a:ext>
            </a:extLst>
          </p:cNvPr>
          <p:cNvCxnSpPr>
            <a:stCxn id="16" idx="4"/>
          </p:cNvCxnSpPr>
          <p:nvPr/>
        </p:nvCxnSpPr>
        <p:spPr>
          <a:xfrm>
            <a:off x="5257800" y="1828800"/>
            <a:ext cx="0" cy="190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1E3717D7-7F04-FD3D-FB30-1AC2E81627BE}"/>
              </a:ext>
            </a:extLst>
          </p:cNvPr>
          <p:cNvSpPr/>
          <p:nvPr/>
        </p:nvSpPr>
        <p:spPr>
          <a:xfrm>
            <a:off x="1810346" y="3795956"/>
            <a:ext cx="685799" cy="452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Grape grower</a:t>
            </a:r>
          </a:p>
        </p:txBody>
      </p:sp>
      <p:pic>
        <p:nvPicPr>
          <p:cNvPr id="35" name="Picture 34">
            <a:extLst>
              <a:ext uri="{FF2B5EF4-FFF2-40B4-BE49-F238E27FC236}">
                <a16:creationId xmlns:a16="http://schemas.microsoft.com/office/drawing/2014/main" id="{EF6FA33D-4989-671A-2B91-B70D91EF03F8}"/>
              </a:ext>
            </a:extLst>
          </p:cNvPr>
          <p:cNvPicPr>
            <a:picLocks noChangeAspect="1"/>
          </p:cNvPicPr>
          <p:nvPr/>
        </p:nvPicPr>
        <p:blipFill>
          <a:blip r:embed="rId3"/>
          <a:stretch>
            <a:fillRect/>
          </a:stretch>
        </p:blipFill>
        <p:spPr>
          <a:xfrm>
            <a:off x="2857634" y="3778186"/>
            <a:ext cx="707197" cy="487722"/>
          </a:xfrm>
          <a:prstGeom prst="rect">
            <a:avLst/>
          </a:prstGeom>
        </p:spPr>
      </p:pic>
      <p:pic>
        <p:nvPicPr>
          <p:cNvPr id="36" name="Picture 35">
            <a:extLst>
              <a:ext uri="{FF2B5EF4-FFF2-40B4-BE49-F238E27FC236}">
                <a16:creationId xmlns:a16="http://schemas.microsoft.com/office/drawing/2014/main" id="{64A6F9D2-653A-D7E2-7BA7-FE6F268992CC}"/>
              </a:ext>
            </a:extLst>
          </p:cNvPr>
          <p:cNvPicPr>
            <a:picLocks noChangeAspect="1"/>
          </p:cNvPicPr>
          <p:nvPr/>
        </p:nvPicPr>
        <p:blipFill>
          <a:blip r:embed="rId3"/>
          <a:stretch>
            <a:fillRect/>
          </a:stretch>
        </p:blipFill>
        <p:spPr>
          <a:xfrm>
            <a:off x="3951701" y="3780238"/>
            <a:ext cx="707197" cy="487722"/>
          </a:xfrm>
          <a:prstGeom prst="rect">
            <a:avLst/>
          </a:prstGeom>
        </p:spPr>
      </p:pic>
      <p:pic>
        <p:nvPicPr>
          <p:cNvPr id="37" name="Picture 36">
            <a:extLst>
              <a:ext uri="{FF2B5EF4-FFF2-40B4-BE49-F238E27FC236}">
                <a16:creationId xmlns:a16="http://schemas.microsoft.com/office/drawing/2014/main" id="{3355F6D4-5BC8-1B7D-48CA-5C5F0FA8AFA9}"/>
              </a:ext>
            </a:extLst>
          </p:cNvPr>
          <p:cNvPicPr>
            <a:picLocks noChangeAspect="1"/>
          </p:cNvPicPr>
          <p:nvPr/>
        </p:nvPicPr>
        <p:blipFill>
          <a:blip r:embed="rId3"/>
          <a:stretch>
            <a:fillRect/>
          </a:stretch>
        </p:blipFill>
        <p:spPr>
          <a:xfrm>
            <a:off x="4970433" y="3762089"/>
            <a:ext cx="707197" cy="487722"/>
          </a:xfrm>
          <a:prstGeom prst="rect">
            <a:avLst/>
          </a:prstGeom>
        </p:spPr>
      </p:pic>
      <p:pic>
        <p:nvPicPr>
          <p:cNvPr id="38" name="Picture 37">
            <a:extLst>
              <a:ext uri="{FF2B5EF4-FFF2-40B4-BE49-F238E27FC236}">
                <a16:creationId xmlns:a16="http://schemas.microsoft.com/office/drawing/2014/main" id="{8C365484-6255-C036-8472-BA1DA6FED178}"/>
              </a:ext>
            </a:extLst>
          </p:cNvPr>
          <p:cNvPicPr>
            <a:picLocks noChangeAspect="1"/>
          </p:cNvPicPr>
          <p:nvPr/>
        </p:nvPicPr>
        <p:blipFill>
          <a:blip r:embed="rId3"/>
          <a:stretch>
            <a:fillRect/>
          </a:stretch>
        </p:blipFill>
        <p:spPr>
          <a:xfrm>
            <a:off x="6013719" y="3763306"/>
            <a:ext cx="707197" cy="487722"/>
          </a:xfrm>
          <a:prstGeom prst="rect">
            <a:avLst/>
          </a:prstGeom>
        </p:spPr>
      </p:pic>
      <p:pic>
        <p:nvPicPr>
          <p:cNvPr id="39" name="Picture 38">
            <a:extLst>
              <a:ext uri="{FF2B5EF4-FFF2-40B4-BE49-F238E27FC236}">
                <a16:creationId xmlns:a16="http://schemas.microsoft.com/office/drawing/2014/main" id="{671F2865-228C-5A6F-B851-AFF4D641ED30}"/>
              </a:ext>
            </a:extLst>
          </p:cNvPr>
          <p:cNvPicPr>
            <a:picLocks noChangeAspect="1"/>
          </p:cNvPicPr>
          <p:nvPr/>
        </p:nvPicPr>
        <p:blipFill>
          <a:blip r:embed="rId3"/>
          <a:stretch>
            <a:fillRect/>
          </a:stretch>
        </p:blipFill>
        <p:spPr>
          <a:xfrm>
            <a:off x="6885401" y="3762089"/>
            <a:ext cx="707197" cy="487722"/>
          </a:xfrm>
          <a:prstGeom prst="rect">
            <a:avLst/>
          </a:prstGeom>
        </p:spPr>
      </p:pic>
      <p:pic>
        <p:nvPicPr>
          <p:cNvPr id="40" name="Picture 39">
            <a:extLst>
              <a:ext uri="{FF2B5EF4-FFF2-40B4-BE49-F238E27FC236}">
                <a16:creationId xmlns:a16="http://schemas.microsoft.com/office/drawing/2014/main" id="{2346B68B-A9A6-4821-4E28-117A6E1E220D}"/>
              </a:ext>
            </a:extLst>
          </p:cNvPr>
          <p:cNvPicPr>
            <a:picLocks noChangeAspect="1"/>
          </p:cNvPicPr>
          <p:nvPr/>
        </p:nvPicPr>
        <p:blipFill>
          <a:blip r:embed="rId3"/>
          <a:stretch>
            <a:fillRect/>
          </a:stretch>
        </p:blipFill>
        <p:spPr>
          <a:xfrm>
            <a:off x="7781637" y="3754967"/>
            <a:ext cx="707197" cy="487722"/>
          </a:xfrm>
          <a:prstGeom prst="rect">
            <a:avLst/>
          </a:prstGeom>
        </p:spPr>
      </p:pic>
      <p:sp>
        <p:nvSpPr>
          <p:cNvPr id="47" name="TextBox 46">
            <a:extLst>
              <a:ext uri="{FF2B5EF4-FFF2-40B4-BE49-F238E27FC236}">
                <a16:creationId xmlns:a16="http://schemas.microsoft.com/office/drawing/2014/main" id="{7024765D-2D82-AC47-60BC-9B38B3C884EE}"/>
              </a:ext>
            </a:extLst>
          </p:cNvPr>
          <p:cNvSpPr txBox="1"/>
          <p:nvPr/>
        </p:nvSpPr>
        <p:spPr>
          <a:xfrm>
            <a:off x="2925618" y="3829875"/>
            <a:ext cx="950748" cy="707886"/>
          </a:xfrm>
          <a:prstGeom prst="rect">
            <a:avLst/>
          </a:prstGeom>
          <a:noFill/>
        </p:spPr>
        <p:txBody>
          <a:bodyPr wrap="square" rtlCol="0">
            <a:spAutoFit/>
          </a:bodyPr>
          <a:lstStyle/>
          <a:p>
            <a:r>
              <a:rPr lang="en-US" sz="1100" dirty="0">
                <a:solidFill>
                  <a:srgbClr val="000000"/>
                </a:solidFill>
              </a:rPr>
              <a:t>Wine</a:t>
            </a:r>
          </a:p>
          <a:p>
            <a:r>
              <a:rPr lang="en-US" sz="1100" dirty="0">
                <a:solidFill>
                  <a:srgbClr val="000000"/>
                </a:solidFill>
              </a:rPr>
              <a:t>maker</a:t>
            </a:r>
          </a:p>
          <a:p>
            <a:endParaRPr lang="en-US" dirty="0"/>
          </a:p>
        </p:txBody>
      </p:sp>
      <p:sp>
        <p:nvSpPr>
          <p:cNvPr id="49" name="TextBox 48">
            <a:extLst>
              <a:ext uri="{FF2B5EF4-FFF2-40B4-BE49-F238E27FC236}">
                <a16:creationId xmlns:a16="http://schemas.microsoft.com/office/drawing/2014/main" id="{F601F57B-949E-8B6D-3270-67E8D7BDD60B}"/>
              </a:ext>
            </a:extLst>
          </p:cNvPr>
          <p:cNvSpPr txBox="1"/>
          <p:nvPr/>
        </p:nvSpPr>
        <p:spPr>
          <a:xfrm>
            <a:off x="3950605" y="3805258"/>
            <a:ext cx="621395" cy="444553"/>
          </a:xfrm>
          <a:prstGeom prst="rect">
            <a:avLst/>
          </a:prstGeom>
          <a:noFill/>
        </p:spPr>
        <p:txBody>
          <a:bodyPr wrap="square" rtlCol="0">
            <a:spAutoFit/>
          </a:bodyPr>
          <a:lstStyle/>
          <a:p>
            <a:r>
              <a:rPr lang="en-US" sz="1100" dirty="0"/>
              <a:t>Private winery</a:t>
            </a:r>
          </a:p>
        </p:txBody>
      </p:sp>
      <p:sp>
        <p:nvSpPr>
          <p:cNvPr id="50" name="TextBox 49">
            <a:extLst>
              <a:ext uri="{FF2B5EF4-FFF2-40B4-BE49-F238E27FC236}">
                <a16:creationId xmlns:a16="http://schemas.microsoft.com/office/drawing/2014/main" id="{1B281C0A-974A-BF24-B174-A0E67EDB9C12}"/>
              </a:ext>
            </a:extLst>
          </p:cNvPr>
          <p:cNvSpPr txBox="1"/>
          <p:nvPr/>
        </p:nvSpPr>
        <p:spPr>
          <a:xfrm>
            <a:off x="5019636" y="3804423"/>
            <a:ext cx="714664" cy="430887"/>
          </a:xfrm>
          <a:prstGeom prst="rect">
            <a:avLst/>
          </a:prstGeom>
          <a:noFill/>
        </p:spPr>
        <p:txBody>
          <a:bodyPr wrap="square" rtlCol="0">
            <a:spAutoFit/>
          </a:bodyPr>
          <a:lstStyle/>
          <a:p>
            <a:r>
              <a:rPr lang="en-US" sz="1100" dirty="0"/>
              <a:t>Whole</a:t>
            </a:r>
          </a:p>
          <a:p>
            <a:r>
              <a:rPr lang="en-US" sz="1100" dirty="0"/>
              <a:t>saler</a:t>
            </a:r>
          </a:p>
        </p:txBody>
      </p:sp>
      <p:sp>
        <p:nvSpPr>
          <p:cNvPr id="51" name="TextBox 50">
            <a:extLst>
              <a:ext uri="{FF2B5EF4-FFF2-40B4-BE49-F238E27FC236}">
                <a16:creationId xmlns:a16="http://schemas.microsoft.com/office/drawing/2014/main" id="{D74338D6-D29E-2735-C452-715C3B15C38F}"/>
              </a:ext>
            </a:extLst>
          </p:cNvPr>
          <p:cNvSpPr txBox="1"/>
          <p:nvPr/>
        </p:nvSpPr>
        <p:spPr>
          <a:xfrm>
            <a:off x="6070389" y="3795956"/>
            <a:ext cx="1140018" cy="430887"/>
          </a:xfrm>
          <a:prstGeom prst="rect">
            <a:avLst/>
          </a:prstGeom>
          <a:noFill/>
        </p:spPr>
        <p:txBody>
          <a:bodyPr wrap="square" rtlCol="0">
            <a:spAutoFit/>
          </a:bodyPr>
          <a:lstStyle/>
          <a:p>
            <a:r>
              <a:rPr lang="en-US" sz="1100" dirty="0"/>
              <a:t>Super</a:t>
            </a:r>
          </a:p>
          <a:p>
            <a:r>
              <a:rPr lang="en-US" sz="1100" dirty="0"/>
              <a:t>market</a:t>
            </a:r>
          </a:p>
        </p:txBody>
      </p:sp>
      <p:sp>
        <p:nvSpPr>
          <p:cNvPr id="52" name="TextBox 51">
            <a:extLst>
              <a:ext uri="{FF2B5EF4-FFF2-40B4-BE49-F238E27FC236}">
                <a16:creationId xmlns:a16="http://schemas.microsoft.com/office/drawing/2014/main" id="{887314D7-8CF5-BD7D-971B-C215AFB14C12}"/>
              </a:ext>
            </a:extLst>
          </p:cNvPr>
          <p:cNvSpPr txBox="1"/>
          <p:nvPr/>
        </p:nvSpPr>
        <p:spPr>
          <a:xfrm>
            <a:off x="6887076" y="3803078"/>
            <a:ext cx="781302" cy="430887"/>
          </a:xfrm>
          <a:prstGeom prst="rect">
            <a:avLst/>
          </a:prstGeom>
          <a:noFill/>
        </p:spPr>
        <p:txBody>
          <a:bodyPr wrap="square" rtlCol="0">
            <a:spAutoFit/>
          </a:bodyPr>
          <a:lstStyle/>
          <a:p>
            <a:r>
              <a:rPr lang="en-US" sz="1100" dirty="0"/>
              <a:t>Specialty</a:t>
            </a:r>
          </a:p>
          <a:p>
            <a:r>
              <a:rPr lang="en-US" sz="1100" dirty="0"/>
              <a:t>shop</a:t>
            </a:r>
          </a:p>
        </p:txBody>
      </p:sp>
      <p:sp>
        <p:nvSpPr>
          <p:cNvPr id="53" name="TextBox 52">
            <a:extLst>
              <a:ext uri="{FF2B5EF4-FFF2-40B4-BE49-F238E27FC236}">
                <a16:creationId xmlns:a16="http://schemas.microsoft.com/office/drawing/2014/main" id="{6E740569-266A-5FB5-AA56-4925EDB70553}"/>
              </a:ext>
            </a:extLst>
          </p:cNvPr>
          <p:cNvSpPr txBox="1"/>
          <p:nvPr/>
        </p:nvSpPr>
        <p:spPr>
          <a:xfrm>
            <a:off x="7732453" y="3790506"/>
            <a:ext cx="815224" cy="430887"/>
          </a:xfrm>
          <a:prstGeom prst="rect">
            <a:avLst/>
          </a:prstGeom>
          <a:noFill/>
        </p:spPr>
        <p:txBody>
          <a:bodyPr wrap="square" rtlCol="0">
            <a:spAutoFit/>
          </a:bodyPr>
          <a:lstStyle/>
          <a:p>
            <a:r>
              <a:rPr lang="en-US" sz="1100" dirty="0"/>
              <a:t>Wine</a:t>
            </a:r>
          </a:p>
          <a:p>
            <a:r>
              <a:rPr lang="en-US" sz="1100" dirty="0"/>
              <a:t>consumer</a:t>
            </a:r>
          </a:p>
        </p:txBody>
      </p:sp>
      <p:sp>
        <p:nvSpPr>
          <p:cNvPr id="55" name="Rectangle 54">
            <a:extLst>
              <a:ext uri="{FF2B5EF4-FFF2-40B4-BE49-F238E27FC236}">
                <a16:creationId xmlns:a16="http://schemas.microsoft.com/office/drawing/2014/main" id="{567D3ACE-2A20-DC36-AB2F-E3B20F0BB265}"/>
              </a:ext>
            </a:extLst>
          </p:cNvPr>
          <p:cNvSpPr/>
          <p:nvPr/>
        </p:nvSpPr>
        <p:spPr>
          <a:xfrm>
            <a:off x="2018818" y="173219"/>
            <a:ext cx="6001636" cy="46166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4CC0716F-CC0E-4DCA-8216-E4D84DBDD85F}"/>
              </a:ext>
            </a:extLst>
          </p:cNvPr>
          <p:cNvSpPr txBox="1"/>
          <p:nvPr/>
        </p:nvSpPr>
        <p:spPr>
          <a:xfrm>
            <a:off x="2133600" y="228600"/>
            <a:ext cx="4876800" cy="369332"/>
          </a:xfrm>
          <a:prstGeom prst="rect">
            <a:avLst/>
          </a:prstGeom>
          <a:noFill/>
        </p:spPr>
        <p:txBody>
          <a:bodyPr wrap="square" rtlCol="0">
            <a:spAutoFit/>
          </a:bodyPr>
          <a:lstStyle/>
          <a:p>
            <a:r>
              <a:rPr lang="en-US" dirty="0"/>
              <a:t>Who are interested in my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567D3ACE-2A20-DC36-AB2F-E3B20F0BB265}"/>
              </a:ext>
            </a:extLst>
          </p:cNvPr>
          <p:cNvSpPr/>
          <p:nvPr/>
        </p:nvSpPr>
        <p:spPr>
          <a:xfrm>
            <a:off x="2018818" y="173219"/>
            <a:ext cx="6001636" cy="46166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4CC0716F-CC0E-4DCA-8216-E4D84DBDD85F}"/>
              </a:ext>
            </a:extLst>
          </p:cNvPr>
          <p:cNvSpPr txBox="1"/>
          <p:nvPr/>
        </p:nvSpPr>
        <p:spPr>
          <a:xfrm>
            <a:off x="2133600" y="228600"/>
            <a:ext cx="4876800" cy="369332"/>
          </a:xfrm>
          <a:prstGeom prst="rect">
            <a:avLst/>
          </a:prstGeom>
          <a:noFill/>
        </p:spPr>
        <p:txBody>
          <a:bodyPr wrap="square" rtlCol="0">
            <a:spAutoFit/>
          </a:bodyPr>
          <a:lstStyle/>
          <a:p>
            <a:r>
              <a:rPr lang="en-US" dirty="0"/>
              <a:t>Who are interested in this project?</a:t>
            </a:r>
          </a:p>
        </p:txBody>
      </p:sp>
      <p:pic>
        <p:nvPicPr>
          <p:cNvPr id="58" name="Picture 57">
            <a:extLst>
              <a:ext uri="{FF2B5EF4-FFF2-40B4-BE49-F238E27FC236}">
                <a16:creationId xmlns:a16="http://schemas.microsoft.com/office/drawing/2014/main" id="{D2753B98-1A3E-EE2B-2372-D8361148C6F9}"/>
              </a:ext>
            </a:extLst>
          </p:cNvPr>
          <p:cNvPicPr>
            <a:picLocks noChangeAspect="1"/>
          </p:cNvPicPr>
          <p:nvPr/>
        </p:nvPicPr>
        <p:blipFill>
          <a:blip r:embed="rId3"/>
          <a:stretch>
            <a:fillRect/>
          </a:stretch>
        </p:blipFill>
        <p:spPr>
          <a:xfrm>
            <a:off x="2286000" y="693526"/>
            <a:ext cx="6092121" cy="3237142"/>
          </a:xfrm>
          <a:prstGeom prst="rect">
            <a:avLst/>
          </a:prstGeom>
        </p:spPr>
      </p:pic>
      <p:pic>
        <p:nvPicPr>
          <p:cNvPr id="2" name="Picture 1">
            <a:extLst>
              <a:ext uri="{FF2B5EF4-FFF2-40B4-BE49-F238E27FC236}">
                <a16:creationId xmlns:a16="http://schemas.microsoft.com/office/drawing/2014/main" id="{0BD15730-FF66-646D-DEE2-A67051DFEC10}"/>
              </a:ext>
            </a:extLst>
          </p:cNvPr>
          <p:cNvPicPr>
            <a:picLocks noChangeAspect="1"/>
          </p:cNvPicPr>
          <p:nvPr/>
        </p:nvPicPr>
        <p:blipFill>
          <a:blip r:embed="rId4"/>
          <a:stretch>
            <a:fillRect/>
          </a:stretch>
        </p:blipFill>
        <p:spPr>
          <a:xfrm>
            <a:off x="1893443" y="4040735"/>
            <a:ext cx="6127011" cy="585267"/>
          </a:xfrm>
          <a:prstGeom prst="rect">
            <a:avLst/>
          </a:prstGeom>
        </p:spPr>
      </p:pic>
      <p:sp>
        <p:nvSpPr>
          <p:cNvPr id="4" name="TextBox 3">
            <a:extLst>
              <a:ext uri="{FF2B5EF4-FFF2-40B4-BE49-F238E27FC236}">
                <a16:creationId xmlns:a16="http://schemas.microsoft.com/office/drawing/2014/main" id="{903E7AA3-9EDE-8A8C-87C5-2E4606AE9B30}"/>
              </a:ext>
            </a:extLst>
          </p:cNvPr>
          <p:cNvSpPr txBox="1"/>
          <p:nvPr/>
        </p:nvSpPr>
        <p:spPr>
          <a:xfrm>
            <a:off x="2076458" y="4146603"/>
            <a:ext cx="4534382" cy="369332"/>
          </a:xfrm>
          <a:prstGeom prst="rect">
            <a:avLst/>
          </a:prstGeom>
          <a:noFill/>
        </p:spPr>
        <p:txBody>
          <a:bodyPr wrap="square" rtlCol="0">
            <a:spAutoFit/>
          </a:bodyPr>
          <a:lstStyle/>
          <a:p>
            <a:r>
              <a:rPr lang="en-US" dirty="0"/>
              <a:t>What is the problem solved in this project?</a:t>
            </a:r>
          </a:p>
        </p:txBody>
      </p:sp>
      <p:sp>
        <p:nvSpPr>
          <p:cNvPr id="5" name="TextBox 4">
            <a:extLst>
              <a:ext uri="{FF2B5EF4-FFF2-40B4-BE49-F238E27FC236}">
                <a16:creationId xmlns:a16="http://schemas.microsoft.com/office/drawing/2014/main" id="{12EED334-4CD3-8E32-8C06-7D22FAA6317A}"/>
              </a:ext>
            </a:extLst>
          </p:cNvPr>
          <p:cNvSpPr txBox="1"/>
          <p:nvPr/>
        </p:nvSpPr>
        <p:spPr>
          <a:xfrm>
            <a:off x="2076457" y="4724400"/>
            <a:ext cx="6301663" cy="861774"/>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 </a:t>
            </a:r>
            <a:r>
              <a:rPr lang="en-US" sz="1600" b="0" i="0" dirty="0">
                <a:solidFill>
                  <a:srgbClr val="212121"/>
                </a:solidFill>
                <a:effectLst/>
                <a:latin typeface="Roboto" panose="02000000000000000000" pitchFamily="2" charset="0"/>
              </a:rPr>
              <a:t>The problem is to predict the price of the red wine based on some factors like the region of the wine is made, the rating score of the wine, and which year the grapes were harvested.</a:t>
            </a:r>
            <a:endParaRPr lang="en-US" sz="1600" dirty="0"/>
          </a:p>
        </p:txBody>
      </p:sp>
    </p:spTree>
    <p:extLst>
      <p:ext uri="{BB962C8B-B14F-4D97-AF65-F5344CB8AC3E}">
        <p14:creationId xmlns:p14="http://schemas.microsoft.com/office/powerpoint/2010/main" val="210279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14400" y="381000"/>
            <a:ext cx="6480175" cy="504825"/>
          </a:xfrm>
        </p:spPr>
        <p:txBody>
          <a:bodyPr/>
          <a:lstStyle/>
          <a:p>
            <a:pPr eaLnBrk="1" hangingPunct="1"/>
            <a:r>
              <a:rPr lang="en-US" sz="3200" dirty="0"/>
              <a:t>Wine Price Prediction</a:t>
            </a:r>
          </a:p>
        </p:txBody>
      </p:sp>
      <p:sp>
        <p:nvSpPr>
          <p:cNvPr id="3" name="Content Placeholder 2">
            <a:extLst>
              <a:ext uri="{FF2B5EF4-FFF2-40B4-BE49-F238E27FC236}">
                <a16:creationId xmlns:a16="http://schemas.microsoft.com/office/drawing/2014/main" id="{8606BC18-4938-9633-A310-B00D2AA428E4}"/>
              </a:ext>
            </a:extLst>
          </p:cNvPr>
          <p:cNvSpPr>
            <a:spLocks noGrp="1"/>
          </p:cNvSpPr>
          <p:nvPr>
            <p:ph idx="1"/>
          </p:nvPr>
        </p:nvSpPr>
        <p:spPr>
          <a:xfrm>
            <a:off x="1143000" y="1676401"/>
            <a:ext cx="7777162" cy="609600"/>
          </a:xfrm>
        </p:spPr>
        <p:txBody>
          <a:bodyPr/>
          <a:lstStyle/>
          <a:p>
            <a:r>
              <a:rPr lang="en-US" sz="2000" dirty="0"/>
              <a:t>Introduction of the data</a:t>
            </a:r>
          </a:p>
          <a:p>
            <a:pPr marL="0" indent="0">
              <a:buNone/>
            </a:pPr>
            <a:endParaRPr lang="en-US" sz="2000" dirty="0"/>
          </a:p>
          <a:p>
            <a:pPr marL="0" indent="0">
              <a:buNone/>
            </a:pPr>
            <a:r>
              <a:rPr lang="en-US" sz="2000" dirty="0"/>
              <a:t>                 </a:t>
            </a:r>
            <a:endParaRPr lang="en-US" sz="2000" dirty="0">
              <a:solidFill>
                <a:schemeClr val="bg1">
                  <a:lumMod val="65000"/>
                </a:schemeClr>
              </a:solidFill>
            </a:endParaRPr>
          </a:p>
          <a:p>
            <a:pPr marL="0" indent="0">
              <a:buNone/>
            </a:pPr>
            <a:r>
              <a:rPr lang="en-US" sz="2000" dirty="0">
                <a:solidFill>
                  <a:schemeClr val="bg1">
                    <a:lumMod val="65000"/>
                  </a:schemeClr>
                </a:solidFill>
              </a:rPr>
              <a:t>                  </a:t>
            </a:r>
          </a:p>
          <a:p>
            <a:pPr marL="0" indent="0">
              <a:buNone/>
            </a:pPr>
            <a:r>
              <a:rPr lang="en-US" sz="2000" dirty="0">
                <a:solidFill>
                  <a:schemeClr val="bg1">
                    <a:lumMod val="65000"/>
                  </a:schemeClr>
                </a:solidFill>
              </a:rPr>
              <a:t>                 </a:t>
            </a:r>
          </a:p>
          <a:p>
            <a:pPr marL="0" indent="0">
              <a:buNone/>
            </a:pPr>
            <a:r>
              <a:rPr lang="en-US" sz="2000" dirty="0"/>
              <a:t> </a:t>
            </a:r>
          </a:p>
        </p:txBody>
      </p:sp>
      <p:sp>
        <p:nvSpPr>
          <p:cNvPr id="2" name="TextBox 1">
            <a:extLst>
              <a:ext uri="{FF2B5EF4-FFF2-40B4-BE49-F238E27FC236}">
                <a16:creationId xmlns:a16="http://schemas.microsoft.com/office/drawing/2014/main" id="{5632EAF0-EEE4-1699-A0DB-0D5419855BB5}"/>
              </a:ext>
            </a:extLst>
          </p:cNvPr>
          <p:cNvSpPr txBox="1"/>
          <p:nvPr/>
        </p:nvSpPr>
        <p:spPr>
          <a:xfrm>
            <a:off x="1676400" y="2362200"/>
            <a:ext cx="6203950" cy="3293209"/>
          </a:xfrm>
          <a:prstGeom prst="rect">
            <a:avLst/>
          </a:prstGeom>
          <a:noFill/>
        </p:spPr>
        <p:txBody>
          <a:bodyPr wrap="square" rtlCol="0">
            <a:spAutoFit/>
          </a:bodyPr>
          <a:lstStyle/>
          <a:p>
            <a:pPr marL="285750" indent="-285750">
              <a:buFont typeface="Wingdings" panose="05000000000000000000" pitchFamily="2" charset="2"/>
              <a:buChar char="§"/>
            </a:pPr>
            <a:r>
              <a:rPr lang="en-US" sz="1600" b="0" i="0" dirty="0">
                <a:effectLst/>
                <a:latin typeface="Inter"/>
              </a:rPr>
              <a:t>This dataset is related to red variants of Spanish wines. The dataset describes several popularity and description metrics their effect on its quality.</a:t>
            </a:r>
          </a:p>
          <a:p>
            <a:endParaRPr lang="en-US" sz="1600" b="0" i="0" dirty="0">
              <a:effectLst/>
              <a:latin typeface="Inter"/>
            </a:endParaRPr>
          </a:p>
          <a:p>
            <a:pPr marL="285750" indent="-285750">
              <a:buFont typeface="Wingdings" panose="05000000000000000000" pitchFamily="2" charset="2"/>
              <a:buChar char="§"/>
            </a:pPr>
            <a:r>
              <a:rPr lang="en-US" sz="1400" b="0" i="0" dirty="0">
                <a:solidFill>
                  <a:srgbClr val="212121"/>
                </a:solidFill>
                <a:effectLst/>
                <a:latin typeface="Roboto" panose="02000000000000000000" pitchFamily="2" charset="0"/>
              </a:rPr>
              <a:t>The dataset contains 7500 different types of red wines from Spain with 11 features that describe their price, rating, and even some flavor description.</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400" dirty="0"/>
              <a:t>Below are some features that make big impact on the price of the wine:</a:t>
            </a:r>
          </a:p>
          <a:p>
            <a:r>
              <a:rPr lang="en-US" sz="1600" dirty="0"/>
              <a:t>            </a:t>
            </a:r>
            <a:r>
              <a:rPr lang="en-US" sz="1400" dirty="0"/>
              <a:t>Rating: average rating given to the wine by the users [from1-5]</a:t>
            </a:r>
          </a:p>
          <a:p>
            <a:endParaRPr lang="en-US" sz="1400" dirty="0"/>
          </a:p>
          <a:p>
            <a:r>
              <a:rPr lang="en-US" sz="1400" dirty="0"/>
              <a:t>              Region: region of the wine: where the wine is produced in Spain</a:t>
            </a:r>
          </a:p>
          <a:p>
            <a:endParaRPr lang="en-US" sz="1400" dirty="0"/>
          </a:p>
          <a:p>
            <a:r>
              <a:rPr lang="en-US" sz="1400" dirty="0"/>
              <a:t>              Type: wine variety.</a:t>
            </a:r>
          </a:p>
        </p:txBody>
      </p:sp>
    </p:spTree>
    <p:extLst>
      <p:ext uri="{BB962C8B-B14F-4D97-AF65-F5344CB8AC3E}">
        <p14:creationId xmlns:p14="http://schemas.microsoft.com/office/powerpoint/2010/main" val="320790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87450" y="404813"/>
            <a:ext cx="6480175" cy="504825"/>
          </a:xfrm>
        </p:spPr>
        <p:txBody>
          <a:bodyPr/>
          <a:lstStyle/>
          <a:p>
            <a:pPr eaLnBrk="1" hangingPunct="1"/>
            <a:r>
              <a:rPr lang="en-US" sz="3200" dirty="0"/>
              <a:t>Wine Price Prediction</a:t>
            </a:r>
          </a:p>
        </p:txBody>
      </p:sp>
      <p:sp>
        <p:nvSpPr>
          <p:cNvPr id="3" name="Content Placeholder 2">
            <a:extLst>
              <a:ext uri="{FF2B5EF4-FFF2-40B4-BE49-F238E27FC236}">
                <a16:creationId xmlns:a16="http://schemas.microsoft.com/office/drawing/2014/main" id="{8606BC18-4938-9633-A310-B00D2AA428E4}"/>
              </a:ext>
            </a:extLst>
          </p:cNvPr>
          <p:cNvSpPr>
            <a:spLocks noGrp="1"/>
          </p:cNvSpPr>
          <p:nvPr>
            <p:ph idx="1"/>
          </p:nvPr>
        </p:nvSpPr>
        <p:spPr>
          <a:xfrm>
            <a:off x="304800" y="1330333"/>
            <a:ext cx="7777162" cy="609600"/>
          </a:xfrm>
        </p:spPr>
        <p:txBody>
          <a:bodyPr/>
          <a:lstStyle/>
          <a:p>
            <a:pPr marL="0" indent="0">
              <a:buNone/>
            </a:pPr>
            <a:r>
              <a:rPr lang="en-US" sz="2000" dirty="0">
                <a:latin typeface="Arial Black" panose="020B0A04020102020204" pitchFamily="34" charset="0"/>
              </a:rPr>
              <a:t>Wine price influenced by the rating score</a:t>
            </a:r>
          </a:p>
          <a:p>
            <a:pPr marL="0" indent="0">
              <a:buNone/>
            </a:pPr>
            <a:endParaRPr lang="en-US" sz="2000" dirty="0"/>
          </a:p>
          <a:p>
            <a:pPr marL="0" indent="0">
              <a:buNone/>
            </a:pPr>
            <a:r>
              <a:rPr lang="en-US" sz="2000" dirty="0"/>
              <a:t>                 </a:t>
            </a:r>
            <a:endParaRPr lang="en-US" sz="2000" dirty="0">
              <a:solidFill>
                <a:schemeClr val="bg1">
                  <a:lumMod val="65000"/>
                </a:schemeClr>
              </a:solidFill>
            </a:endParaRPr>
          </a:p>
          <a:p>
            <a:pPr marL="0" indent="0">
              <a:buNone/>
            </a:pPr>
            <a:r>
              <a:rPr lang="en-US" sz="2000" dirty="0">
                <a:solidFill>
                  <a:schemeClr val="bg1">
                    <a:lumMod val="65000"/>
                  </a:schemeClr>
                </a:solidFill>
              </a:rPr>
              <a:t>                  </a:t>
            </a:r>
          </a:p>
          <a:p>
            <a:pPr marL="0" indent="0">
              <a:buNone/>
            </a:pPr>
            <a:r>
              <a:rPr lang="en-US" sz="2000" dirty="0">
                <a:solidFill>
                  <a:schemeClr val="bg1">
                    <a:lumMod val="65000"/>
                  </a:schemeClr>
                </a:solidFill>
              </a:rPr>
              <a:t>                 </a:t>
            </a:r>
          </a:p>
          <a:p>
            <a:pPr marL="0" indent="0">
              <a:buNone/>
            </a:pPr>
            <a:r>
              <a:rPr lang="en-US" sz="2000" dirty="0"/>
              <a:t> </a:t>
            </a:r>
          </a:p>
        </p:txBody>
      </p:sp>
      <p:pic>
        <p:nvPicPr>
          <p:cNvPr id="6" name="Picture 5">
            <a:extLst>
              <a:ext uri="{FF2B5EF4-FFF2-40B4-BE49-F238E27FC236}">
                <a16:creationId xmlns:a16="http://schemas.microsoft.com/office/drawing/2014/main" id="{22CB171A-92AE-83FE-B0C6-913FA0987D7A}"/>
              </a:ext>
            </a:extLst>
          </p:cNvPr>
          <p:cNvPicPr>
            <a:picLocks noChangeAspect="1"/>
          </p:cNvPicPr>
          <p:nvPr/>
        </p:nvPicPr>
        <p:blipFill>
          <a:blip r:embed="rId2"/>
          <a:stretch>
            <a:fillRect/>
          </a:stretch>
        </p:blipFill>
        <p:spPr>
          <a:xfrm>
            <a:off x="533400" y="1903011"/>
            <a:ext cx="4708670" cy="3812512"/>
          </a:xfrm>
          <a:prstGeom prst="rect">
            <a:avLst/>
          </a:prstGeom>
        </p:spPr>
      </p:pic>
      <p:sp>
        <p:nvSpPr>
          <p:cNvPr id="2" name="TextBox 1">
            <a:extLst>
              <a:ext uri="{FF2B5EF4-FFF2-40B4-BE49-F238E27FC236}">
                <a16:creationId xmlns:a16="http://schemas.microsoft.com/office/drawing/2014/main" id="{B4C2337B-BC48-C25D-4859-059C1D388E10}"/>
              </a:ext>
            </a:extLst>
          </p:cNvPr>
          <p:cNvSpPr txBox="1"/>
          <p:nvPr/>
        </p:nvSpPr>
        <p:spPr>
          <a:xfrm>
            <a:off x="5029200" y="2209800"/>
            <a:ext cx="4038600" cy="3693319"/>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Thoughts about this visualization:</a:t>
            </a:r>
          </a:p>
          <a:p>
            <a:r>
              <a:rPr lang="en-US" b="1" dirty="0">
                <a:latin typeface="Aharoni" panose="02010803020104030203" pitchFamily="2" charset="-79"/>
                <a:cs typeface="Aharoni" panose="02010803020104030203" pitchFamily="2" charset="-79"/>
              </a:rPr>
              <a:t>    What is this visualization about?</a:t>
            </a:r>
          </a:p>
          <a:p>
            <a:endParaRPr lang="en-US" b="1" dirty="0">
              <a:latin typeface="Aharoni" panose="02010803020104030203" pitchFamily="2" charset="-79"/>
              <a:cs typeface="Aharoni" panose="02010803020104030203" pitchFamily="2" charset="-79"/>
            </a:endParaRPr>
          </a:p>
          <a:p>
            <a:pPr marL="285750" indent="-285750">
              <a:lnSpc>
                <a:spcPct val="150000"/>
              </a:lnSpc>
              <a:buFont typeface="Arial" panose="020B0604020202020204" pitchFamily="34" charset="0"/>
              <a:buChar char="•"/>
            </a:pPr>
            <a:r>
              <a:rPr lang="en-US" sz="1600" dirty="0">
                <a:latin typeface="+mj-lt"/>
                <a:cs typeface="Aharoni" panose="02010803020104030203" pitchFamily="2" charset="-79"/>
              </a:rPr>
              <a:t>This is a bar chart</a:t>
            </a:r>
          </a:p>
          <a:p>
            <a:pPr marL="285750" indent="-285750">
              <a:lnSpc>
                <a:spcPct val="150000"/>
              </a:lnSpc>
              <a:buFont typeface="Arial" panose="020B0604020202020204" pitchFamily="34" charset="0"/>
              <a:buChar char="•"/>
            </a:pPr>
            <a:r>
              <a:rPr lang="en-US" sz="1600" dirty="0">
                <a:latin typeface="+mj-lt"/>
                <a:cs typeface="Aharoni" panose="02010803020104030203" pitchFamily="2" charset="-79"/>
              </a:rPr>
              <a:t>x axis: rating score, y axis: wine price.</a:t>
            </a:r>
          </a:p>
          <a:p>
            <a:pPr marL="285750" indent="-285750">
              <a:lnSpc>
                <a:spcPct val="150000"/>
              </a:lnSpc>
              <a:buFont typeface="Arial" panose="020B0604020202020204" pitchFamily="34" charset="0"/>
              <a:buChar char="•"/>
            </a:pPr>
            <a:r>
              <a:rPr lang="en-US" sz="1600" dirty="0">
                <a:latin typeface="+mj-lt"/>
                <a:cs typeface="Aharoni" panose="02010803020104030203" pitchFamily="2" charset="-79"/>
              </a:rPr>
              <a:t>Lowest rating score:4.2, highest rating score:4.9.</a:t>
            </a:r>
          </a:p>
          <a:p>
            <a:pPr marL="285750" indent="-285750">
              <a:lnSpc>
                <a:spcPct val="150000"/>
              </a:lnSpc>
              <a:buFont typeface="Arial" panose="020B0604020202020204" pitchFamily="34" charset="0"/>
              <a:buChar char="•"/>
            </a:pPr>
            <a:r>
              <a:rPr lang="en-US" sz="1600" dirty="0">
                <a:latin typeface="+mj-lt"/>
                <a:cs typeface="Aharoni" panose="02010803020104030203" pitchFamily="2" charset="-79"/>
              </a:rPr>
              <a:t>Lowest price: under 50$, highest price: about $700.</a:t>
            </a:r>
          </a:p>
          <a:p>
            <a:pPr marL="285750" indent="-285750">
              <a:buFont typeface="Arial" panose="020B0604020202020204" pitchFamily="34" charset="0"/>
              <a:buChar char="•"/>
            </a:pPr>
            <a:endParaRPr lang="en-US" b="1" dirty="0">
              <a:latin typeface="Aharoni" panose="02010803020104030203" pitchFamily="2" charset="-79"/>
              <a:cs typeface="Aharoni" panose="02010803020104030203" pitchFamily="2" charset="-79"/>
            </a:endParaRPr>
          </a:p>
          <a:p>
            <a:endParaRPr lang="en-US" dirty="0"/>
          </a:p>
        </p:txBody>
      </p:sp>
    </p:spTree>
    <p:extLst>
      <p:ext uri="{BB962C8B-B14F-4D97-AF65-F5344CB8AC3E}">
        <p14:creationId xmlns:p14="http://schemas.microsoft.com/office/powerpoint/2010/main" val="92127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87450" y="404813"/>
            <a:ext cx="6480175" cy="504825"/>
          </a:xfrm>
        </p:spPr>
        <p:txBody>
          <a:bodyPr/>
          <a:lstStyle/>
          <a:p>
            <a:pPr eaLnBrk="1" hangingPunct="1"/>
            <a:r>
              <a:rPr lang="en-US" sz="3200" dirty="0"/>
              <a:t>Wine Price Prediction</a:t>
            </a:r>
          </a:p>
        </p:txBody>
      </p:sp>
      <p:sp>
        <p:nvSpPr>
          <p:cNvPr id="3" name="Content Placeholder 2">
            <a:extLst>
              <a:ext uri="{FF2B5EF4-FFF2-40B4-BE49-F238E27FC236}">
                <a16:creationId xmlns:a16="http://schemas.microsoft.com/office/drawing/2014/main" id="{8606BC18-4938-9633-A310-B00D2AA428E4}"/>
              </a:ext>
            </a:extLst>
          </p:cNvPr>
          <p:cNvSpPr>
            <a:spLocks noGrp="1"/>
          </p:cNvSpPr>
          <p:nvPr>
            <p:ph idx="1"/>
          </p:nvPr>
        </p:nvSpPr>
        <p:spPr>
          <a:xfrm>
            <a:off x="304800" y="1330333"/>
            <a:ext cx="7777162" cy="609600"/>
          </a:xfrm>
        </p:spPr>
        <p:txBody>
          <a:bodyPr/>
          <a:lstStyle/>
          <a:p>
            <a:pPr marL="0" indent="0">
              <a:buNone/>
            </a:pPr>
            <a:r>
              <a:rPr lang="en-US" sz="2000" dirty="0">
                <a:latin typeface="Arial Black" panose="020B0A04020102020204" pitchFamily="34" charset="0"/>
              </a:rPr>
              <a:t>Wine price influenced by the rating score</a:t>
            </a:r>
          </a:p>
          <a:p>
            <a:pPr marL="0" indent="0">
              <a:buNone/>
            </a:pPr>
            <a:endParaRPr lang="en-US" sz="2000" dirty="0"/>
          </a:p>
          <a:p>
            <a:pPr marL="0" indent="0">
              <a:buNone/>
            </a:pPr>
            <a:r>
              <a:rPr lang="en-US" sz="2000" dirty="0"/>
              <a:t>                 </a:t>
            </a:r>
            <a:endParaRPr lang="en-US" sz="2000" dirty="0">
              <a:solidFill>
                <a:schemeClr val="bg1">
                  <a:lumMod val="65000"/>
                </a:schemeClr>
              </a:solidFill>
            </a:endParaRPr>
          </a:p>
          <a:p>
            <a:pPr marL="0" indent="0">
              <a:buNone/>
            </a:pPr>
            <a:r>
              <a:rPr lang="en-US" sz="2000" dirty="0">
                <a:solidFill>
                  <a:schemeClr val="bg1">
                    <a:lumMod val="65000"/>
                  </a:schemeClr>
                </a:solidFill>
              </a:rPr>
              <a:t>                  </a:t>
            </a:r>
          </a:p>
          <a:p>
            <a:pPr marL="0" indent="0">
              <a:buNone/>
            </a:pPr>
            <a:r>
              <a:rPr lang="en-US" sz="2000" dirty="0">
                <a:solidFill>
                  <a:schemeClr val="bg1">
                    <a:lumMod val="65000"/>
                  </a:schemeClr>
                </a:solidFill>
              </a:rPr>
              <a:t>                 </a:t>
            </a:r>
          </a:p>
          <a:p>
            <a:pPr marL="0" indent="0">
              <a:buNone/>
            </a:pPr>
            <a:r>
              <a:rPr lang="en-US" sz="2000" dirty="0"/>
              <a:t> </a:t>
            </a:r>
          </a:p>
        </p:txBody>
      </p:sp>
      <p:pic>
        <p:nvPicPr>
          <p:cNvPr id="6" name="Picture 5">
            <a:extLst>
              <a:ext uri="{FF2B5EF4-FFF2-40B4-BE49-F238E27FC236}">
                <a16:creationId xmlns:a16="http://schemas.microsoft.com/office/drawing/2014/main" id="{22CB171A-92AE-83FE-B0C6-913FA0987D7A}"/>
              </a:ext>
            </a:extLst>
          </p:cNvPr>
          <p:cNvPicPr>
            <a:picLocks noChangeAspect="1"/>
          </p:cNvPicPr>
          <p:nvPr/>
        </p:nvPicPr>
        <p:blipFill>
          <a:blip r:embed="rId2"/>
          <a:stretch>
            <a:fillRect/>
          </a:stretch>
        </p:blipFill>
        <p:spPr>
          <a:xfrm>
            <a:off x="428644" y="1939933"/>
            <a:ext cx="4143356" cy="3354789"/>
          </a:xfrm>
          <a:prstGeom prst="rect">
            <a:avLst/>
          </a:prstGeom>
        </p:spPr>
      </p:pic>
      <p:sp>
        <p:nvSpPr>
          <p:cNvPr id="2" name="TextBox 1">
            <a:extLst>
              <a:ext uri="{FF2B5EF4-FFF2-40B4-BE49-F238E27FC236}">
                <a16:creationId xmlns:a16="http://schemas.microsoft.com/office/drawing/2014/main" id="{B4C2337B-BC48-C25D-4859-059C1D388E10}"/>
              </a:ext>
            </a:extLst>
          </p:cNvPr>
          <p:cNvSpPr txBox="1"/>
          <p:nvPr/>
        </p:nvSpPr>
        <p:spPr>
          <a:xfrm>
            <a:off x="4700556" y="1828800"/>
            <a:ext cx="4443443" cy="6309420"/>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Key findings:</a:t>
            </a:r>
          </a:p>
          <a:p>
            <a:r>
              <a:rPr lang="en-US" b="1" dirty="0">
                <a:latin typeface="Aharoni" panose="02010803020104030203" pitchFamily="2" charset="-79"/>
                <a:cs typeface="Aharoni" panose="02010803020104030203" pitchFamily="2" charset="-79"/>
              </a:rPr>
              <a:t>    What can I know from this visualization?</a:t>
            </a:r>
          </a:p>
          <a:p>
            <a:endParaRPr lang="en-US" b="1"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1600" dirty="0">
                <a:latin typeface="+mj-lt"/>
                <a:cs typeface="Aharoni" panose="02010803020104030203" pitchFamily="2" charset="-79"/>
              </a:rPr>
              <a:t>General trend: higher rating score, higher price.</a:t>
            </a:r>
          </a:p>
          <a:p>
            <a:pPr marL="285750" indent="-285750">
              <a:buFont typeface="Arial" panose="020B0604020202020204" pitchFamily="34" charset="0"/>
              <a:buChar char="•"/>
            </a:pPr>
            <a:r>
              <a:rPr lang="en-US" sz="1600" dirty="0">
                <a:latin typeface="+mj-lt"/>
                <a:cs typeface="Aharoni" panose="02010803020104030203" pitchFamily="2" charset="-79"/>
              </a:rPr>
              <a:t>The price gap between the lowest score wine and the highest score is considered as substantial.</a:t>
            </a:r>
          </a:p>
          <a:p>
            <a:pPr marL="285750" indent="-285750">
              <a:buFont typeface="Arial" panose="020B0604020202020204" pitchFamily="34" charset="0"/>
              <a:buChar char="•"/>
            </a:pPr>
            <a:r>
              <a:rPr lang="en-US" sz="1600" dirty="0">
                <a:latin typeface="+mj-lt"/>
                <a:cs typeface="Aharoni" panose="02010803020104030203" pitchFamily="2" charset="-79"/>
              </a:rPr>
              <a:t>The rating score under 4.5, the price under $100, the price gap between each rating score(4.2-4.5) is considered as small.</a:t>
            </a:r>
          </a:p>
          <a:p>
            <a:pPr marL="285750" indent="-285750">
              <a:buFont typeface="Arial" panose="020B0604020202020204" pitchFamily="34" charset="0"/>
              <a:buChar char="•"/>
            </a:pPr>
            <a:r>
              <a:rPr lang="en-US" sz="1600" dirty="0">
                <a:latin typeface="+mj-lt"/>
                <a:cs typeface="Aharoni" panose="02010803020104030203" pitchFamily="2" charset="-79"/>
              </a:rPr>
              <a:t>The rating score between 4.6-4.9, the price jump from $350 to $700. The price gap between each rating score is considered as substantial.</a:t>
            </a:r>
          </a:p>
          <a:p>
            <a:pPr marL="285750" indent="-285750">
              <a:buFont typeface="Arial" panose="020B0604020202020204" pitchFamily="34" charset="0"/>
              <a:buChar char="•"/>
            </a:pPr>
            <a:r>
              <a:rPr lang="en-US" sz="1600" dirty="0">
                <a:latin typeface="+mj-lt"/>
                <a:cs typeface="Aharoni" panose="02010803020104030203" pitchFamily="2" charset="-79"/>
              </a:rPr>
              <a:t>The highest price wine doesn’t score highest. </a:t>
            </a:r>
          </a:p>
          <a:p>
            <a:pPr marL="285750" indent="-285750">
              <a:lnSpc>
                <a:spcPct val="150000"/>
              </a:lnSpc>
              <a:buFont typeface="Arial" panose="020B0604020202020204" pitchFamily="34" charset="0"/>
              <a:buChar char="•"/>
            </a:pPr>
            <a:endParaRPr lang="en-US" sz="1600" dirty="0">
              <a:latin typeface="+mj-lt"/>
              <a:cs typeface="Aharoni" panose="02010803020104030203" pitchFamily="2" charset="-79"/>
            </a:endParaRPr>
          </a:p>
          <a:p>
            <a:pPr>
              <a:lnSpc>
                <a:spcPct val="150000"/>
              </a:lnSpc>
            </a:pPr>
            <a:endParaRPr lang="en-US" sz="1600" dirty="0">
              <a:latin typeface="+mj-lt"/>
              <a:cs typeface="Aharoni" panose="02010803020104030203" pitchFamily="2" charset="-79"/>
            </a:endParaRPr>
          </a:p>
          <a:p>
            <a:pPr>
              <a:lnSpc>
                <a:spcPct val="150000"/>
              </a:lnSpc>
            </a:pPr>
            <a:endParaRPr lang="en-US" sz="1600" dirty="0">
              <a:latin typeface="+mj-lt"/>
              <a:cs typeface="Aharoni" panose="02010803020104030203" pitchFamily="2" charset="-79"/>
            </a:endParaRPr>
          </a:p>
          <a:p>
            <a:pPr marL="285750" indent="-285750">
              <a:buFont typeface="Arial" panose="020B0604020202020204" pitchFamily="34" charset="0"/>
              <a:buChar char="•"/>
            </a:pPr>
            <a:endParaRPr lang="en-US" b="1" dirty="0">
              <a:latin typeface="Aharoni" panose="02010803020104030203" pitchFamily="2" charset="-79"/>
              <a:cs typeface="Aharoni" panose="02010803020104030203" pitchFamily="2" charset="-79"/>
            </a:endParaRPr>
          </a:p>
          <a:p>
            <a:endParaRPr lang="en-US" dirty="0"/>
          </a:p>
        </p:txBody>
      </p:sp>
    </p:spTree>
    <p:extLst>
      <p:ext uri="{BB962C8B-B14F-4D97-AF65-F5344CB8AC3E}">
        <p14:creationId xmlns:p14="http://schemas.microsoft.com/office/powerpoint/2010/main" val="70626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87450" y="404813"/>
            <a:ext cx="6480175" cy="504825"/>
          </a:xfrm>
        </p:spPr>
        <p:txBody>
          <a:bodyPr/>
          <a:lstStyle/>
          <a:p>
            <a:pPr eaLnBrk="1" hangingPunct="1"/>
            <a:r>
              <a:rPr lang="en-US" sz="3200" dirty="0"/>
              <a:t>Wine Price Prediction</a:t>
            </a:r>
          </a:p>
        </p:txBody>
      </p:sp>
      <p:sp>
        <p:nvSpPr>
          <p:cNvPr id="3" name="Content Placeholder 2">
            <a:extLst>
              <a:ext uri="{FF2B5EF4-FFF2-40B4-BE49-F238E27FC236}">
                <a16:creationId xmlns:a16="http://schemas.microsoft.com/office/drawing/2014/main" id="{8606BC18-4938-9633-A310-B00D2AA428E4}"/>
              </a:ext>
            </a:extLst>
          </p:cNvPr>
          <p:cNvSpPr>
            <a:spLocks noGrp="1"/>
          </p:cNvSpPr>
          <p:nvPr>
            <p:ph idx="1"/>
          </p:nvPr>
        </p:nvSpPr>
        <p:spPr>
          <a:xfrm>
            <a:off x="538956" y="1178719"/>
            <a:ext cx="7777162" cy="609600"/>
          </a:xfrm>
        </p:spPr>
        <p:txBody>
          <a:bodyPr/>
          <a:lstStyle/>
          <a:p>
            <a:r>
              <a:rPr lang="en-US" sz="2000" dirty="0">
                <a:latin typeface="Arial Black" panose="020B0A04020102020204" pitchFamily="34" charset="0"/>
              </a:rPr>
              <a:t>Wine price influenced by the regions</a:t>
            </a:r>
          </a:p>
          <a:p>
            <a:pPr marL="0" indent="0">
              <a:buNone/>
            </a:pPr>
            <a:endParaRPr lang="en-US" sz="2000" dirty="0"/>
          </a:p>
          <a:p>
            <a:pPr marL="0" indent="0">
              <a:buNone/>
            </a:pPr>
            <a:r>
              <a:rPr lang="en-US" sz="2000" dirty="0"/>
              <a:t>                 </a:t>
            </a:r>
            <a:endParaRPr lang="en-US" sz="2000" dirty="0">
              <a:solidFill>
                <a:schemeClr val="bg1">
                  <a:lumMod val="65000"/>
                </a:schemeClr>
              </a:solidFill>
            </a:endParaRPr>
          </a:p>
          <a:p>
            <a:pPr marL="0" indent="0">
              <a:buNone/>
            </a:pPr>
            <a:r>
              <a:rPr lang="en-US" sz="2000" dirty="0">
                <a:solidFill>
                  <a:schemeClr val="bg1">
                    <a:lumMod val="65000"/>
                  </a:schemeClr>
                </a:solidFill>
              </a:rPr>
              <a:t>                  </a:t>
            </a:r>
          </a:p>
          <a:p>
            <a:pPr marL="0" indent="0">
              <a:buNone/>
            </a:pPr>
            <a:r>
              <a:rPr lang="en-US" sz="2000" dirty="0">
                <a:solidFill>
                  <a:schemeClr val="bg1">
                    <a:lumMod val="65000"/>
                  </a:schemeClr>
                </a:solidFill>
              </a:rPr>
              <a:t>                 </a:t>
            </a:r>
          </a:p>
          <a:p>
            <a:pPr marL="0" indent="0">
              <a:buNone/>
            </a:pPr>
            <a:r>
              <a:rPr lang="en-US" sz="2000" dirty="0"/>
              <a:t> </a:t>
            </a:r>
          </a:p>
        </p:txBody>
      </p:sp>
      <p:pic>
        <p:nvPicPr>
          <p:cNvPr id="2" name="Picture 1">
            <a:extLst>
              <a:ext uri="{FF2B5EF4-FFF2-40B4-BE49-F238E27FC236}">
                <a16:creationId xmlns:a16="http://schemas.microsoft.com/office/drawing/2014/main" id="{D371FC68-90A1-1F51-9C8C-F8FDD7103B19}"/>
              </a:ext>
            </a:extLst>
          </p:cNvPr>
          <p:cNvPicPr>
            <a:picLocks noChangeAspect="1"/>
          </p:cNvPicPr>
          <p:nvPr/>
        </p:nvPicPr>
        <p:blipFill>
          <a:blip r:embed="rId2"/>
          <a:stretch>
            <a:fillRect/>
          </a:stretch>
        </p:blipFill>
        <p:spPr>
          <a:xfrm>
            <a:off x="827883" y="1540141"/>
            <a:ext cx="7081658" cy="5013060"/>
          </a:xfrm>
          <a:prstGeom prst="rect">
            <a:avLst/>
          </a:prstGeom>
        </p:spPr>
      </p:pic>
      <p:pic>
        <p:nvPicPr>
          <p:cNvPr id="4" name="Picture 3">
            <a:extLst>
              <a:ext uri="{FF2B5EF4-FFF2-40B4-BE49-F238E27FC236}">
                <a16:creationId xmlns:a16="http://schemas.microsoft.com/office/drawing/2014/main" id="{282637F3-5E56-97C6-E566-A406B2E72D69}"/>
              </a:ext>
            </a:extLst>
          </p:cNvPr>
          <p:cNvPicPr>
            <a:picLocks noChangeAspect="1"/>
          </p:cNvPicPr>
          <p:nvPr/>
        </p:nvPicPr>
        <p:blipFill>
          <a:blip r:embed="rId3"/>
          <a:stretch>
            <a:fillRect/>
          </a:stretch>
        </p:blipFill>
        <p:spPr>
          <a:xfrm>
            <a:off x="4191000" y="1904846"/>
            <a:ext cx="4142349" cy="2738082"/>
          </a:xfrm>
          <a:prstGeom prst="rect">
            <a:avLst/>
          </a:prstGeom>
        </p:spPr>
      </p:pic>
      <p:sp>
        <p:nvSpPr>
          <p:cNvPr id="7" name="TextBox 6">
            <a:extLst>
              <a:ext uri="{FF2B5EF4-FFF2-40B4-BE49-F238E27FC236}">
                <a16:creationId xmlns:a16="http://schemas.microsoft.com/office/drawing/2014/main" id="{2FE4C8E9-F448-B3C1-97F6-A468CA8DF3C9}"/>
              </a:ext>
            </a:extLst>
          </p:cNvPr>
          <p:cNvSpPr txBox="1"/>
          <p:nvPr/>
        </p:nvSpPr>
        <p:spPr>
          <a:xfrm>
            <a:off x="4191000" y="1888892"/>
            <a:ext cx="4267200" cy="3170099"/>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Thoughts about this visualization:</a:t>
            </a:r>
          </a:p>
          <a:p>
            <a:r>
              <a:rPr lang="en-US" b="1" dirty="0">
                <a:latin typeface="Aharoni" panose="02010803020104030203" pitchFamily="2" charset="-79"/>
                <a:cs typeface="Aharoni" panose="02010803020104030203" pitchFamily="2" charset="-79"/>
              </a:rPr>
              <a:t>    What is this visualization about?</a:t>
            </a:r>
          </a:p>
          <a:p>
            <a:endParaRPr lang="en-US" b="1"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1600" dirty="0">
                <a:latin typeface="+mj-lt"/>
                <a:cs typeface="Aharoni" panose="02010803020104030203" pitchFamily="2" charset="-79"/>
              </a:rPr>
              <a:t>There are total 76 regions</a:t>
            </a:r>
          </a:p>
          <a:p>
            <a:pPr marL="285750" indent="-285750">
              <a:buFont typeface="Arial" panose="020B0604020202020204" pitchFamily="34" charset="0"/>
              <a:buChar char="•"/>
            </a:pPr>
            <a:endParaRPr lang="en-US" sz="1600" dirty="0">
              <a:latin typeface="+mj-lt"/>
              <a:cs typeface="Aharoni" panose="02010803020104030203" pitchFamily="2" charset="-79"/>
            </a:endParaRPr>
          </a:p>
          <a:p>
            <a:pPr marL="285750" indent="-285750">
              <a:buFont typeface="Arial" panose="020B0604020202020204" pitchFamily="34" charset="0"/>
              <a:buChar char="•"/>
            </a:pPr>
            <a:r>
              <a:rPr lang="en-US" sz="1600" dirty="0">
                <a:latin typeface="+mj-lt"/>
                <a:cs typeface="Aharoni" panose="02010803020104030203" pitchFamily="2" charset="-79"/>
              </a:rPr>
              <a:t>x axis: region, y axis: wine price.</a:t>
            </a:r>
          </a:p>
          <a:p>
            <a:pPr marL="285750" indent="-285750">
              <a:buFont typeface="Arial" panose="020B0604020202020204" pitchFamily="34" charset="0"/>
              <a:buChar char="•"/>
            </a:pPr>
            <a:endParaRPr lang="en-US" sz="1600" dirty="0">
              <a:latin typeface="+mj-lt"/>
              <a:cs typeface="Aharoni" panose="02010803020104030203" pitchFamily="2" charset="-79"/>
            </a:endParaRPr>
          </a:p>
          <a:p>
            <a:pPr marL="285750" indent="-285750">
              <a:buFont typeface="Arial" panose="020B0604020202020204" pitchFamily="34" charset="0"/>
              <a:buChar char="•"/>
            </a:pPr>
            <a:r>
              <a:rPr lang="en-US" sz="1600" dirty="0">
                <a:latin typeface="+mj-lt"/>
                <a:cs typeface="Aharoni" panose="02010803020104030203" pitchFamily="2" charset="-79"/>
              </a:rPr>
              <a:t>Highest price is above $350, lowest price is under $50.</a:t>
            </a:r>
          </a:p>
          <a:p>
            <a:pPr marL="285750" indent="-285750">
              <a:buFont typeface="Arial" panose="020B0604020202020204" pitchFamily="34" charset="0"/>
              <a:buChar char="•"/>
            </a:pPr>
            <a:endParaRPr lang="en-US" sz="1600" dirty="0">
              <a:latin typeface="+mj-lt"/>
              <a:cs typeface="Aharoni" panose="02010803020104030203" pitchFamily="2" charset="-79"/>
            </a:endParaRPr>
          </a:p>
          <a:p>
            <a:pPr marL="285750" indent="-285750">
              <a:buFont typeface="Arial" panose="020B0604020202020204" pitchFamily="34" charset="0"/>
              <a:buChar char="•"/>
            </a:pPr>
            <a:endParaRPr lang="en-US" sz="1600" dirty="0">
              <a:latin typeface="+mj-lt"/>
              <a:cs typeface="Aharoni" panose="02010803020104030203" pitchFamily="2" charset="-79"/>
            </a:endParaRPr>
          </a:p>
          <a:p>
            <a:endParaRPr lang="en-US" dirty="0"/>
          </a:p>
        </p:txBody>
      </p:sp>
    </p:spTree>
    <p:extLst>
      <p:ext uri="{BB962C8B-B14F-4D97-AF65-F5344CB8AC3E}">
        <p14:creationId xmlns:p14="http://schemas.microsoft.com/office/powerpoint/2010/main" val="2526079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87450" y="404813"/>
            <a:ext cx="6480175" cy="504825"/>
          </a:xfrm>
        </p:spPr>
        <p:txBody>
          <a:bodyPr/>
          <a:lstStyle/>
          <a:p>
            <a:pPr eaLnBrk="1" hangingPunct="1"/>
            <a:r>
              <a:rPr lang="en-US" sz="3200" dirty="0"/>
              <a:t>Wine Price Prediction</a:t>
            </a:r>
          </a:p>
        </p:txBody>
      </p:sp>
      <p:pic>
        <p:nvPicPr>
          <p:cNvPr id="2" name="Picture 1">
            <a:extLst>
              <a:ext uri="{FF2B5EF4-FFF2-40B4-BE49-F238E27FC236}">
                <a16:creationId xmlns:a16="http://schemas.microsoft.com/office/drawing/2014/main" id="{D371FC68-90A1-1F51-9C8C-F8FDD7103B19}"/>
              </a:ext>
            </a:extLst>
          </p:cNvPr>
          <p:cNvPicPr>
            <a:picLocks noChangeAspect="1"/>
          </p:cNvPicPr>
          <p:nvPr/>
        </p:nvPicPr>
        <p:blipFill>
          <a:blip r:embed="rId2"/>
          <a:stretch>
            <a:fillRect/>
          </a:stretch>
        </p:blipFill>
        <p:spPr>
          <a:xfrm>
            <a:off x="228600" y="1007832"/>
            <a:ext cx="7900432" cy="5445355"/>
          </a:xfrm>
          <a:prstGeom prst="rect">
            <a:avLst/>
          </a:prstGeom>
        </p:spPr>
      </p:pic>
      <p:sp>
        <p:nvSpPr>
          <p:cNvPr id="10" name="Rectangle 9">
            <a:extLst>
              <a:ext uri="{FF2B5EF4-FFF2-40B4-BE49-F238E27FC236}">
                <a16:creationId xmlns:a16="http://schemas.microsoft.com/office/drawing/2014/main" id="{2EA0EA4E-8BAF-B308-0E51-60D6943E80AC}"/>
              </a:ext>
            </a:extLst>
          </p:cNvPr>
          <p:cNvSpPr/>
          <p:nvPr/>
        </p:nvSpPr>
        <p:spPr>
          <a:xfrm>
            <a:off x="1803662" y="1386745"/>
            <a:ext cx="6858000" cy="28042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latin typeface="Aharoni" panose="02010803020104030203" pitchFamily="2" charset="-79"/>
                <a:cs typeface="Aharoni" panose="02010803020104030203" pitchFamily="2" charset="-79"/>
              </a:rPr>
              <a:t>Key Findings</a:t>
            </a:r>
            <a:endParaRPr lang="en-US" dirty="0"/>
          </a:p>
        </p:txBody>
      </p:sp>
      <p:sp>
        <p:nvSpPr>
          <p:cNvPr id="12" name="TextBox 11">
            <a:extLst>
              <a:ext uri="{FF2B5EF4-FFF2-40B4-BE49-F238E27FC236}">
                <a16:creationId xmlns:a16="http://schemas.microsoft.com/office/drawing/2014/main" id="{3FC8036A-EE94-639B-3161-97FE11608FE0}"/>
              </a:ext>
            </a:extLst>
          </p:cNvPr>
          <p:cNvSpPr txBox="1"/>
          <p:nvPr/>
        </p:nvSpPr>
        <p:spPr>
          <a:xfrm>
            <a:off x="1828800" y="1386744"/>
            <a:ext cx="6858000" cy="3939540"/>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Key Findings:</a:t>
            </a:r>
          </a:p>
          <a:p>
            <a:r>
              <a:rPr lang="en-US" b="1" dirty="0">
                <a:latin typeface="Aharoni" panose="02010803020104030203" pitchFamily="2" charset="-79"/>
                <a:cs typeface="Aharoni" panose="02010803020104030203" pitchFamily="2" charset="-79"/>
              </a:rPr>
              <a:t>What can I know from this visualization?</a:t>
            </a:r>
          </a:p>
          <a:p>
            <a:pPr marL="285750" indent="-285750">
              <a:lnSpc>
                <a:spcPct val="150000"/>
              </a:lnSpc>
              <a:buFont typeface="Arial" panose="020B0604020202020204" pitchFamily="34" charset="0"/>
              <a:buChar char="•"/>
            </a:pPr>
            <a:r>
              <a:rPr lang="en-US" sz="1600" dirty="0">
                <a:latin typeface="+mj-lt"/>
                <a:cs typeface="Aharoni" panose="02010803020104030203" pitchFamily="2" charset="-79"/>
              </a:rPr>
              <a:t>The gap between the highest price and lowest price is considered as substantial.</a:t>
            </a:r>
          </a:p>
          <a:p>
            <a:pPr marL="285750" indent="-285750">
              <a:lnSpc>
                <a:spcPct val="150000"/>
              </a:lnSpc>
              <a:buFont typeface="Arial" panose="020B0604020202020204" pitchFamily="34" charset="0"/>
              <a:buChar char="•"/>
            </a:pPr>
            <a:r>
              <a:rPr lang="en-US" sz="1600" dirty="0">
                <a:latin typeface="+mj-lt"/>
                <a:cs typeface="Aharoni" panose="02010803020104030203" pitchFamily="2" charset="-79"/>
              </a:rPr>
              <a:t>Only few regions produce the expensive wine</a:t>
            </a:r>
            <a:endParaRPr lang="en-US" sz="1600" u="sng" dirty="0">
              <a:latin typeface="+mj-lt"/>
              <a:cs typeface="Aharoni" panose="02010803020104030203" pitchFamily="2" charset="-79"/>
            </a:endParaRPr>
          </a:p>
          <a:p>
            <a:pPr marL="285750" indent="-285750">
              <a:lnSpc>
                <a:spcPct val="150000"/>
              </a:lnSpc>
              <a:buFont typeface="Arial" panose="020B0604020202020204" pitchFamily="34" charset="0"/>
              <a:buChar char="•"/>
            </a:pPr>
            <a:r>
              <a:rPr lang="en-US" sz="1600" dirty="0">
                <a:latin typeface="+mj-lt"/>
                <a:cs typeface="Aharoni" panose="02010803020104030203" pitchFamily="2" charset="-79"/>
              </a:rPr>
              <a:t>Most of the regions produce the wine price under $50</a:t>
            </a:r>
          </a:p>
          <a:p>
            <a:pPr marL="285750" indent="-285750">
              <a:lnSpc>
                <a:spcPct val="150000"/>
              </a:lnSpc>
              <a:buFont typeface="Arial" panose="020B0604020202020204" pitchFamily="34" charset="0"/>
              <a:buChar char="•"/>
            </a:pPr>
            <a:r>
              <a:rPr lang="en-US" sz="1600" dirty="0">
                <a:latin typeface="+mj-lt"/>
                <a:cs typeface="Aharoni" panose="02010803020104030203" pitchFamily="2" charset="-79"/>
              </a:rPr>
              <a:t>If we group the price into high, medium, and low, the price in each group is very similar which there is nearly no price gap between.</a:t>
            </a:r>
          </a:p>
          <a:p>
            <a:pPr marL="285750" indent="-285750">
              <a:buFont typeface="Arial" panose="020B0604020202020204" pitchFamily="34" charset="0"/>
              <a:buChar char="•"/>
            </a:pPr>
            <a:endParaRPr lang="en-US" sz="1600" dirty="0">
              <a:latin typeface="+mj-lt"/>
              <a:cs typeface="Aharoni" panose="02010803020104030203" pitchFamily="2" charset="-79"/>
            </a:endParaRPr>
          </a:p>
          <a:p>
            <a:endParaRPr lang="en-US" b="1" dirty="0">
              <a:latin typeface="Aharoni" panose="02010803020104030203" pitchFamily="2" charset="-79"/>
              <a:cs typeface="Aharoni" panose="02010803020104030203" pitchFamily="2" charset="-79"/>
            </a:endParaRPr>
          </a:p>
          <a:p>
            <a:endParaRPr lang="en-US" b="1" dirty="0">
              <a:latin typeface="Aharoni" panose="02010803020104030203" pitchFamily="2" charset="-79"/>
              <a:cs typeface="Aharoni" panose="02010803020104030203" pitchFamily="2" charset="-79"/>
            </a:endParaRPr>
          </a:p>
          <a:p>
            <a:endParaRPr lang="en-US" dirty="0"/>
          </a:p>
        </p:txBody>
      </p:sp>
    </p:spTree>
    <p:extLst>
      <p:ext uri="{BB962C8B-B14F-4D97-AF65-F5344CB8AC3E}">
        <p14:creationId xmlns:p14="http://schemas.microsoft.com/office/powerpoint/2010/main" val="2669072555"/>
      </p:ext>
    </p:extLst>
  </p:cSld>
  <p:clrMapOvr>
    <a:masterClrMapping/>
  </p:clrMapOvr>
</p:sld>
</file>

<file path=ppt/theme/theme1.xml><?xml version="1.0" encoding="utf-8"?>
<a:theme xmlns:a="http://schemas.openxmlformats.org/drawingml/2006/main" name="template">
  <a:themeElements>
    <a:clrScheme name="template 11">
      <a:dk1>
        <a:srgbClr val="111111"/>
      </a:dk1>
      <a:lt1>
        <a:srgbClr val="FFFFFF"/>
      </a:lt1>
      <a:dk2>
        <a:srgbClr val="000000"/>
      </a:dk2>
      <a:lt2>
        <a:srgbClr val="863900"/>
      </a:lt2>
      <a:accent1>
        <a:srgbClr val="F0B676"/>
      </a:accent1>
      <a:accent2>
        <a:srgbClr val="CC9900"/>
      </a:accent2>
      <a:accent3>
        <a:srgbClr val="FFFFFF"/>
      </a:accent3>
      <a:accent4>
        <a:srgbClr val="0D0D0D"/>
      </a:accent4>
      <a:accent5>
        <a:srgbClr val="F6D7BD"/>
      </a:accent5>
      <a:accent6>
        <a:srgbClr val="B98A00"/>
      </a:accent6>
      <a:hlink>
        <a:srgbClr val="ECCE7A"/>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663300"/>
        </a:lt2>
        <a:accent1>
          <a:srgbClr val="FF9966"/>
        </a:accent1>
        <a:accent2>
          <a:srgbClr val="800000"/>
        </a:accent2>
        <a:accent3>
          <a:srgbClr val="FFFFFF"/>
        </a:accent3>
        <a:accent4>
          <a:srgbClr val="404040"/>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402D26"/>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111111"/>
        </a:dk1>
        <a:lt1>
          <a:srgbClr val="FFFFFF"/>
        </a:lt1>
        <a:dk2>
          <a:srgbClr val="000000"/>
        </a:dk2>
        <a:lt2>
          <a:srgbClr val="542A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111111"/>
        </a:dk1>
        <a:lt1>
          <a:srgbClr val="FFFFFF"/>
        </a:lt1>
        <a:dk2>
          <a:srgbClr val="000000"/>
        </a:dk2>
        <a:lt2>
          <a:srgbClr val="663300"/>
        </a:lt2>
        <a:accent1>
          <a:srgbClr val="F0B676"/>
        </a:accent1>
        <a:accent2>
          <a:srgbClr val="CC6600"/>
        </a:accent2>
        <a:accent3>
          <a:srgbClr val="FFFFFF"/>
        </a:accent3>
        <a:accent4>
          <a:srgbClr val="0D0D0D"/>
        </a:accent4>
        <a:accent5>
          <a:srgbClr val="F6D7BD"/>
        </a:accent5>
        <a:accent6>
          <a:srgbClr val="B95C00"/>
        </a:accent6>
        <a:hlink>
          <a:srgbClr val="ECCE7A"/>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111111"/>
        </a:dk1>
        <a:lt1>
          <a:srgbClr val="FFFFFF"/>
        </a:lt1>
        <a:dk2>
          <a:srgbClr val="000000"/>
        </a:dk2>
        <a:lt2>
          <a:srgbClr val="663300"/>
        </a:lt2>
        <a:accent1>
          <a:srgbClr val="F0B676"/>
        </a:accent1>
        <a:accent2>
          <a:srgbClr val="A85D24"/>
        </a:accent2>
        <a:accent3>
          <a:srgbClr val="FFFFFF"/>
        </a:accent3>
        <a:accent4>
          <a:srgbClr val="0D0D0D"/>
        </a:accent4>
        <a:accent5>
          <a:srgbClr val="F6D7BD"/>
        </a:accent5>
        <a:accent6>
          <a:srgbClr val="985320"/>
        </a:accent6>
        <a:hlink>
          <a:srgbClr val="ECCE7A"/>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111111"/>
        </a:dk1>
        <a:lt1>
          <a:srgbClr val="FFFFFF"/>
        </a:lt1>
        <a:dk2>
          <a:srgbClr val="000000"/>
        </a:dk2>
        <a:lt2>
          <a:srgbClr val="863900"/>
        </a:lt2>
        <a:accent1>
          <a:srgbClr val="F0B676"/>
        </a:accent1>
        <a:accent2>
          <a:srgbClr val="CC9900"/>
        </a:accent2>
        <a:accent3>
          <a:srgbClr val="FFFFFF"/>
        </a:accent3>
        <a:accent4>
          <a:srgbClr val="0D0D0D"/>
        </a:accent4>
        <a:accent5>
          <a:srgbClr val="F6D7BD"/>
        </a:accent5>
        <a:accent6>
          <a:srgbClr val="B98A00"/>
        </a:accent6>
        <a:hlink>
          <a:srgbClr val="ECCE7A"/>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1003</TotalTime>
  <Words>722</Words>
  <Application>Microsoft Office PowerPoint</Application>
  <PresentationFormat>On-screen Show (4:3)</PresentationFormat>
  <Paragraphs>142</Paragraphs>
  <Slides>13</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Inter</vt:lpstr>
      <vt:lpstr>Aharoni</vt:lpstr>
      <vt:lpstr>Amasis MT Pro Black</vt:lpstr>
      <vt:lpstr>Arial</vt:lpstr>
      <vt:lpstr>Arial Black</vt:lpstr>
      <vt:lpstr>Roboto</vt:lpstr>
      <vt:lpstr>Wingdings</vt:lpstr>
      <vt:lpstr>template</vt:lpstr>
      <vt:lpstr>Predictive Analytics in Business: Wine Price Prediction</vt:lpstr>
      <vt:lpstr>Wine Price Prediction</vt:lpstr>
      <vt:lpstr>PowerPoint Presentation</vt:lpstr>
      <vt:lpstr>PowerPoint Presentation</vt:lpstr>
      <vt:lpstr>Wine Price Prediction</vt:lpstr>
      <vt:lpstr>Wine Price Prediction</vt:lpstr>
      <vt:lpstr>Wine Price Prediction</vt:lpstr>
      <vt:lpstr>Wine Price Prediction</vt:lpstr>
      <vt:lpstr>Wine Price Prediction</vt:lpstr>
      <vt:lpstr>Wine Price Prediction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Qian Fu</dc:creator>
  <cp:lastModifiedBy>Qian Fu</cp:lastModifiedBy>
  <cp:revision>8</cp:revision>
  <dcterms:created xsi:type="dcterms:W3CDTF">2022-08-31T13:02:02Z</dcterms:created>
  <dcterms:modified xsi:type="dcterms:W3CDTF">2022-09-02T16:37:38Z</dcterms:modified>
</cp:coreProperties>
</file>