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2" r:id="rId2"/>
    <p:sldId id="273" r:id="rId3"/>
    <p:sldId id="274" r:id="rId4"/>
    <p:sldId id="287" r:id="rId5"/>
    <p:sldId id="288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BD4573-58E7-4156-A133-2731F5F8D1A6}" type="datetimeFigureOut">
              <a:rPr lang="en-US" smtClean="0"/>
              <a:t>2018-05-01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2018-05-01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2018-05-01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2018-05-01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2018-05-01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2018-05-01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2018-05-01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2018-05-01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2018-05-01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2018-05-01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2018-05-01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2018-05-01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2018-05-01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5850" y="1513118"/>
            <a:ext cx="7732156" cy="1145969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Easy </a:t>
            </a:r>
            <a:r>
              <a:rPr lang="en-US" sz="6000" dirty="0" smtClean="0"/>
              <a:t>Move Website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25850" y="3216660"/>
            <a:ext cx="6918742" cy="13672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CA" dirty="0" smtClean="0"/>
              <a:t>PHP team project</a:t>
            </a:r>
          </a:p>
          <a:p>
            <a:pPr algn="l">
              <a:lnSpc>
                <a:spcPct val="150000"/>
              </a:lnSpc>
            </a:pPr>
            <a:r>
              <a:rPr lang="en-CA" dirty="0"/>
              <a:t>b</a:t>
            </a:r>
            <a:r>
              <a:rPr lang="en-CA" dirty="0" smtClean="0"/>
              <a:t>y Roman </a:t>
            </a:r>
            <a:r>
              <a:rPr lang="en-CA" dirty="0"/>
              <a:t>Shaiko, Qian Gao, </a:t>
            </a:r>
            <a:r>
              <a:rPr lang="en-CA" dirty="0" err="1"/>
              <a:t>Dongfan</a:t>
            </a:r>
            <a:r>
              <a:rPr lang="en-CA" dirty="0"/>
              <a:t> Zhang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641" y="918361"/>
            <a:ext cx="1740726" cy="1740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D07A-18CF-45E0-9D21-3C65204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49" y="671803"/>
            <a:ext cx="6122794" cy="77057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dirty="0" smtClean="0"/>
              <a:t>Dynamic </a:t>
            </a:r>
            <a:r>
              <a:rPr lang="en-US" sz="4000" b="1" dirty="0"/>
              <a:t>calendar 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D752C-6684-406C-A26C-A0C19530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535" y="1750293"/>
            <a:ext cx="5969575" cy="470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436914" y="2522384"/>
            <a:ext cx="3237723" cy="225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fetching the data </a:t>
            </a:r>
            <a:br>
              <a:rPr lang="en-US" sz="2400" dirty="0"/>
            </a:br>
            <a:r>
              <a:rPr lang="en-US" sz="2400" dirty="0"/>
              <a:t>from database</a:t>
            </a:r>
            <a:br>
              <a:rPr lang="en-US" sz="2400" dirty="0"/>
            </a:br>
            <a:r>
              <a:rPr lang="en-US" sz="2400" dirty="0"/>
              <a:t>and displaying </a:t>
            </a:r>
            <a:br>
              <a:rPr lang="en-US" sz="2400" dirty="0"/>
            </a:br>
            <a:r>
              <a:rPr lang="en-US" sz="2400" dirty="0"/>
              <a:t>the unavailable dates </a:t>
            </a:r>
          </a:p>
        </p:txBody>
      </p:sp>
    </p:spTree>
    <p:extLst>
      <p:ext uri="{BB962C8B-B14F-4D97-AF65-F5344CB8AC3E}">
        <p14:creationId xmlns:p14="http://schemas.microsoft.com/office/powerpoint/2010/main" val="31631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64B-C38A-4DDB-9317-BA43DA8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7" y="708019"/>
            <a:ext cx="10972800" cy="766903"/>
          </a:xfrm>
        </p:spPr>
        <p:txBody>
          <a:bodyPr>
            <a:normAutofit/>
          </a:bodyPr>
          <a:lstStyle/>
          <a:p>
            <a:r>
              <a:rPr lang="en-US" sz="4000" b="1" dirty="0"/>
              <a:t>Calendar – used </a:t>
            </a:r>
            <a:r>
              <a:rPr lang="en-US" sz="4000" b="1" dirty="0" err="1"/>
              <a:t>F</a:t>
            </a:r>
            <a:r>
              <a:rPr lang="en-US" sz="4000" b="1" dirty="0" err="1" smtClean="0"/>
              <a:t>ullcalendar</a:t>
            </a:r>
            <a:r>
              <a:rPr lang="en-US" sz="4000" b="1" dirty="0" smtClean="0"/>
              <a:t> plugin</a:t>
            </a:r>
            <a:endParaRPr lang="en-US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30292-222C-4600-8E9C-80439F13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768" y="1769946"/>
            <a:ext cx="10616318" cy="49282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8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E0B-B271-45B7-8723-FC7A7CC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710" y="744472"/>
            <a:ext cx="10972800" cy="753651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</a:t>
            </a:r>
            <a:r>
              <a:rPr lang="en-CA" b="1" dirty="0" smtClean="0"/>
              <a:t>alendar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B5B5-844A-42A2-ADCC-FDD01996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128" y="1595479"/>
            <a:ext cx="10544071" cy="4774096"/>
          </a:xfrm>
        </p:spPr>
        <p:txBody>
          <a:bodyPr/>
          <a:lstStyle/>
          <a:p>
            <a:r>
              <a:rPr lang="en-CA" dirty="0"/>
              <a:t>How to pass data fetched from database by </a:t>
            </a:r>
            <a:r>
              <a:rPr lang="en-CA" dirty="0" smtClean="0"/>
              <a:t>PHP </a:t>
            </a:r>
            <a:r>
              <a:rPr lang="en-CA" dirty="0"/>
              <a:t>to </a:t>
            </a:r>
            <a:r>
              <a:rPr lang="en-CA" dirty="0" smtClean="0"/>
              <a:t>JQuery script?</a:t>
            </a:r>
            <a:endParaRPr lang="en-CA" dirty="0"/>
          </a:p>
          <a:p>
            <a:r>
              <a:rPr lang="en-CA" dirty="0"/>
              <a:t>Here is the little trick: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F3B4-15B6-4C9F-A4CA-6AC989F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317" y="2210401"/>
            <a:ext cx="6038170" cy="4093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0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0CDF-78D7-421A-B6C2-F41127E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73" y="769403"/>
            <a:ext cx="10972800" cy="602198"/>
          </a:xfrm>
        </p:spPr>
        <p:txBody>
          <a:bodyPr>
            <a:noAutofit/>
          </a:bodyPr>
          <a:lstStyle/>
          <a:p>
            <a:r>
              <a:rPr lang="en-CA" sz="4000" b="1" dirty="0"/>
              <a:t>Contact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02E2B-E6CC-4A7B-84CA-A152FE69F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30" y="1803680"/>
            <a:ext cx="5995307" cy="4364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7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5D-5060-4A8E-B688-868265FF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39" y="1058358"/>
            <a:ext cx="10972800" cy="553212"/>
          </a:xfrm>
        </p:spPr>
        <p:txBody>
          <a:bodyPr>
            <a:noAutofit/>
          </a:bodyPr>
          <a:lstStyle/>
          <a:p>
            <a:r>
              <a:rPr lang="en-CA" sz="4000" b="1" dirty="0"/>
              <a:t>Contact form </a:t>
            </a:r>
            <a:r>
              <a:rPr lang="en-CA" sz="4000" b="1" dirty="0" smtClean="0"/>
              <a:t>– </a:t>
            </a:r>
            <a:r>
              <a:rPr lang="en-CA" sz="4000" b="1" dirty="0"/>
              <a:t>validation by </a:t>
            </a:r>
            <a:r>
              <a:rPr lang="en-CA" sz="4000" b="1" dirty="0" smtClean="0"/>
              <a:t>Angular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551-3269-4588-8FBA-62D2AAC2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32" y="1950637"/>
            <a:ext cx="10972800" cy="5067300"/>
          </a:xfrm>
        </p:spPr>
        <p:txBody>
          <a:bodyPr/>
          <a:lstStyle/>
          <a:p>
            <a:r>
              <a:rPr lang="en-CA" dirty="0" smtClean="0"/>
              <a:t>HTML </a:t>
            </a:r>
            <a:r>
              <a:rPr lang="en-CA" dirty="0"/>
              <a:t>mark up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Script </a:t>
            </a:r>
            <a:r>
              <a:rPr lang="en-CA" dirty="0"/>
              <a:t>with </a:t>
            </a:r>
            <a:r>
              <a:rPr lang="en-CA" dirty="0" smtClean="0"/>
              <a:t>Angular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D3FC-F0E8-4921-BAF0-E65B7A39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" y="2602014"/>
            <a:ext cx="11063878" cy="736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4637E-B15D-4412-BBE1-E399C6109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" t="11910" b="18278"/>
          <a:stretch/>
        </p:blipFill>
        <p:spPr>
          <a:xfrm>
            <a:off x="483032" y="4511209"/>
            <a:ext cx="10533370" cy="1259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8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38A8-447D-4DBA-946B-ADB41B2D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76" y="944532"/>
            <a:ext cx="10972800" cy="667512"/>
          </a:xfrm>
        </p:spPr>
        <p:txBody>
          <a:bodyPr>
            <a:normAutofit/>
          </a:bodyPr>
          <a:lstStyle/>
          <a:p>
            <a:r>
              <a:rPr lang="en-CA" sz="4000" b="1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DBFD-BBC7-45F7-B0F2-77F64C68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17691"/>
            <a:ext cx="11267552" cy="437354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 sz="2500" dirty="0"/>
              <a:t>Complete all the web-pages French and </a:t>
            </a:r>
            <a:r>
              <a:rPr lang="en-CA" sz="2500" dirty="0" smtClean="0"/>
              <a:t>English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Enable user to schedule a moving </a:t>
            </a:r>
            <a:r>
              <a:rPr lang="en-CA" sz="2500" dirty="0" smtClean="0"/>
              <a:t>appointment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When an estimation request was submitted, user will get an </a:t>
            </a:r>
            <a:r>
              <a:rPr lang="en-CA" sz="2500" dirty="0" smtClean="0"/>
              <a:t>email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Implement site security </a:t>
            </a:r>
            <a:r>
              <a:rPr lang="en-CA" sz="2500" dirty="0" smtClean="0"/>
              <a:t>control: </a:t>
            </a:r>
            <a:r>
              <a:rPr lang="en-CA" sz="2500" dirty="0"/>
              <a:t>when form is </a:t>
            </a:r>
            <a:r>
              <a:rPr lang="en-CA" sz="2500" dirty="0" smtClean="0"/>
              <a:t>submitted</a:t>
            </a:r>
            <a:r>
              <a:rPr lang="en-CA" sz="2500" dirty="0"/>
              <a:t>, there need to be matched token from session and from the form hidden input tag of the </a:t>
            </a:r>
            <a:r>
              <a:rPr lang="en-CA" sz="2500" dirty="0" smtClean="0"/>
              <a:t>form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Write an .</a:t>
            </a:r>
            <a:r>
              <a:rPr lang="en-CA" sz="2500" dirty="0" err="1"/>
              <a:t>htaccess</a:t>
            </a:r>
            <a:r>
              <a:rPr lang="en-CA" sz="2500" dirty="0"/>
              <a:t> to prohibit unauthorized access to internal files.</a:t>
            </a:r>
          </a:p>
          <a:p>
            <a:pPr>
              <a:spcAft>
                <a:spcPts val="1200"/>
              </a:spcAft>
            </a:pPr>
            <a:r>
              <a:rPr lang="en-CA" sz="2500" dirty="0"/>
              <a:t>Implement Admin pages to manager trucks, estimations, orders, prices, etc.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1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C6B6-B2AA-4A89-B3E7-30BBA31C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89" y="784475"/>
            <a:ext cx="10972800" cy="879783"/>
          </a:xfrm>
        </p:spPr>
        <p:txBody>
          <a:bodyPr>
            <a:normAutofit/>
          </a:bodyPr>
          <a:lstStyle/>
          <a:p>
            <a:r>
              <a:rPr lang="en-CA" sz="4000" b="1" dirty="0"/>
              <a:t>S</a:t>
            </a:r>
            <a:r>
              <a:rPr lang="en-CA" sz="4000" b="1" dirty="0" smtClean="0"/>
              <a:t>ummary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1885-54BA-480B-92B2-78F51DA5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691597"/>
          </a:xfrm>
        </p:spPr>
        <p:txBody>
          <a:bodyPr/>
          <a:lstStyle/>
          <a:p>
            <a:r>
              <a:rPr lang="en-CA" dirty="0"/>
              <a:t>Combined several technologies to realize this project: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MySQL </a:t>
            </a:r>
            <a:r>
              <a:rPr lang="en-CA" dirty="0" err="1" smtClean="0"/>
              <a:t>Databse</a:t>
            </a:r>
            <a:r>
              <a:rPr lang="en-CA" dirty="0"/>
              <a:t>, </a:t>
            </a:r>
            <a:r>
              <a:rPr lang="en-CA" dirty="0" smtClean="0"/>
              <a:t>PHP, CSS, JavaScript</a:t>
            </a:r>
            <a:r>
              <a:rPr lang="en-CA" dirty="0"/>
              <a:t>, </a:t>
            </a:r>
            <a:r>
              <a:rPr lang="en-CA" dirty="0" smtClean="0"/>
              <a:t>JQuery</a:t>
            </a:r>
            <a:r>
              <a:rPr lang="en-CA" dirty="0"/>
              <a:t>, </a:t>
            </a:r>
            <a:r>
              <a:rPr lang="en-CA" dirty="0" smtClean="0"/>
              <a:t>Angular</a:t>
            </a:r>
            <a:r>
              <a:rPr lang="en-CA" dirty="0"/>
              <a:t>, </a:t>
            </a:r>
            <a:r>
              <a:rPr lang="en-CA" dirty="0" smtClean="0"/>
              <a:t>HTML, </a:t>
            </a:r>
            <a:r>
              <a:rPr lang="en-CA" dirty="0"/>
              <a:t>	</a:t>
            </a:r>
            <a:r>
              <a:rPr lang="en-CA" dirty="0" smtClean="0"/>
              <a:t>Bootstrap</a:t>
            </a:r>
            <a:r>
              <a:rPr lang="en-CA" dirty="0"/>
              <a:t>, </a:t>
            </a:r>
            <a:r>
              <a:rPr lang="en-CA" dirty="0" err="1" smtClean="0"/>
              <a:t>Fullcalendar</a:t>
            </a:r>
            <a:r>
              <a:rPr lang="en-CA" dirty="0" smtClean="0"/>
              <a:t> </a:t>
            </a:r>
            <a:r>
              <a:rPr lang="en-CA" dirty="0"/>
              <a:t>plugin, desktop application(C#)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Through this project, finally obtained a clearer idea from the front end to back end </a:t>
            </a:r>
            <a:r>
              <a:rPr lang="en-CA" dirty="0" smtClean="0"/>
              <a:t>and </a:t>
            </a:r>
            <a:r>
              <a:rPr lang="en-CA" dirty="0"/>
              <a:t>connected some </a:t>
            </a:r>
            <a:r>
              <a:rPr lang="en-CA" dirty="0" smtClean="0"/>
              <a:t>dots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7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1882" y="787135"/>
            <a:ext cx="6468094" cy="67143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Solution overview</a:t>
            </a:r>
            <a:endParaRPr lang="en-US" sz="4000" b="1" dirty="0"/>
          </a:p>
        </p:txBody>
      </p:sp>
      <p:sp>
        <p:nvSpPr>
          <p:cNvPr id="10" name="Freeform 9"/>
          <p:cNvSpPr/>
          <p:nvPr/>
        </p:nvSpPr>
        <p:spPr>
          <a:xfrm>
            <a:off x="4892570" y="1794111"/>
            <a:ext cx="2412136" cy="1206068"/>
          </a:xfrm>
          <a:custGeom>
            <a:avLst/>
            <a:gdLst>
              <a:gd name="connsiteX0" fmla="*/ 0 w 2412136"/>
              <a:gd name="connsiteY0" fmla="*/ 120607 h 1206068"/>
              <a:gd name="connsiteX1" fmla="*/ 120607 w 2412136"/>
              <a:gd name="connsiteY1" fmla="*/ 0 h 1206068"/>
              <a:gd name="connsiteX2" fmla="*/ 2291529 w 2412136"/>
              <a:gd name="connsiteY2" fmla="*/ 0 h 1206068"/>
              <a:gd name="connsiteX3" fmla="*/ 2412136 w 2412136"/>
              <a:gd name="connsiteY3" fmla="*/ 120607 h 1206068"/>
              <a:gd name="connsiteX4" fmla="*/ 2412136 w 2412136"/>
              <a:gd name="connsiteY4" fmla="*/ 1085461 h 1206068"/>
              <a:gd name="connsiteX5" fmla="*/ 2291529 w 2412136"/>
              <a:gd name="connsiteY5" fmla="*/ 1206068 h 1206068"/>
              <a:gd name="connsiteX6" fmla="*/ 120607 w 2412136"/>
              <a:gd name="connsiteY6" fmla="*/ 1206068 h 1206068"/>
              <a:gd name="connsiteX7" fmla="*/ 0 w 2412136"/>
              <a:gd name="connsiteY7" fmla="*/ 1085461 h 1206068"/>
              <a:gd name="connsiteX8" fmla="*/ 0 w 2412136"/>
              <a:gd name="connsiteY8" fmla="*/ 120607 h 120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2136" h="1206068">
                <a:moveTo>
                  <a:pt x="0" y="120607"/>
                </a:moveTo>
                <a:cubicBezTo>
                  <a:pt x="0" y="53998"/>
                  <a:pt x="53998" y="0"/>
                  <a:pt x="120607" y="0"/>
                </a:cubicBezTo>
                <a:lnTo>
                  <a:pt x="2291529" y="0"/>
                </a:lnTo>
                <a:cubicBezTo>
                  <a:pt x="2358138" y="0"/>
                  <a:pt x="2412136" y="53998"/>
                  <a:pt x="2412136" y="120607"/>
                </a:cubicBezTo>
                <a:lnTo>
                  <a:pt x="2412136" y="1085461"/>
                </a:lnTo>
                <a:cubicBezTo>
                  <a:pt x="2412136" y="1152070"/>
                  <a:pt x="2358138" y="1206068"/>
                  <a:pt x="2291529" y="1206068"/>
                </a:cubicBezTo>
                <a:lnTo>
                  <a:pt x="120607" y="1206068"/>
                </a:lnTo>
                <a:cubicBezTo>
                  <a:pt x="53998" y="1206068"/>
                  <a:pt x="0" y="1152070"/>
                  <a:pt x="0" y="1085461"/>
                </a:cubicBezTo>
                <a:lnTo>
                  <a:pt x="0" y="12060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815" tIns="145815" rIns="145815" bIns="145815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smtClean="0"/>
              <a:t>Database</a:t>
            </a:r>
            <a:endParaRPr lang="en-US" sz="2900" kern="1200" dirty="0"/>
          </a:p>
        </p:txBody>
      </p:sp>
      <p:sp>
        <p:nvSpPr>
          <p:cNvPr id="11" name="Freeform 10"/>
          <p:cNvSpPr/>
          <p:nvPr/>
        </p:nvSpPr>
        <p:spPr>
          <a:xfrm rot="3563776">
            <a:off x="6468764" y="3888567"/>
            <a:ext cx="1273739" cy="422123"/>
          </a:xfrm>
          <a:custGeom>
            <a:avLst/>
            <a:gdLst>
              <a:gd name="connsiteX0" fmla="*/ 0 w 1273739"/>
              <a:gd name="connsiteY0" fmla="*/ 211062 h 422123"/>
              <a:gd name="connsiteX1" fmla="*/ 211062 w 1273739"/>
              <a:gd name="connsiteY1" fmla="*/ 0 h 422123"/>
              <a:gd name="connsiteX2" fmla="*/ 211062 w 1273739"/>
              <a:gd name="connsiteY2" fmla="*/ 84425 h 422123"/>
              <a:gd name="connsiteX3" fmla="*/ 1062678 w 1273739"/>
              <a:gd name="connsiteY3" fmla="*/ 84425 h 422123"/>
              <a:gd name="connsiteX4" fmla="*/ 1062678 w 1273739"/>
              <a:gd name="connsiteY4" fmla="*/ 0 h 422123"/>
              <a:gd name="connsiteX5" fmla="*/ 1273739 w 1273739"/>
              <a:gd name="connsiteY5" fmla="*/ 211062 h 422123"/>
              <a:gd name="connsiteX6" fmla="*/ 1062678 w 1273739"/>
              <a:gd name="connsiteY6" fmla="*/ 422123 h 422123"/>
              <a:gd name="connsiteX7" fmla="*/ 1062678 w 1273739"/>
              <a:gd name="connsiteY7" fmla="*/ 337698 h 422123"/>
              <a:gd name="connsiteX8" fmla="*/ 211062 w 1273739"/>
              <a:gd name="connsiteY8" fmla="*/ 337698 h 422123"/>
              <a:gd name="connsiteX9" fmla="*/ 211062 w 1273739"/>
              <a:gd name="connsiteY9" fmla="*/ 422123 h 422123"/>
              <a:gd name="connsiteX10" fmla="*/ 0 w 1273739"/>
              <a:gd name="connsiteY10" fmla="*/ 211062 h 42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3739" h="422123">
                <a:moveTo>
                  <a:pt x="0" y="211062"/>
                </a:moveTo>
                <a:lnTo>
                  <a:pt x="211062" y="0"/>
                </a:lnTo>
                <a:lnTo>
                  <a:pt x="211062" y="84425"/>
                </a:lnTo>
                <a:lnTo>
                  <a:pt x="1062678" y="84425"/>
                </a:lnTo>
                <a:lnTo>
                  <a:pt x="1062678" y="0"/>
                </a:lnTo>
                <a:lnTo>
                  <a:pt x="1273739" y="211062"/>
                </a:lnTo>
                <a:lnTo>
                  <a:pt x="1062678" y="422123"/>
                </a:lnTo>
                <a:lnTo>
                  <a:pt x="1062678" y="337698"/>
                </a:lnTo>
                <a:lnTo>
                  <a:pt x="211062" y="337698"/>
                </a:lnTo>
                <a:lnTo>
                  <a:pt x="211062" y="422123"/>
                </a:lnTo>
                <a:lnTo>
                  <a:pt x="0" y="21106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637" tIns="84424" rIns="126636" bIns="8442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sp>
        <p:nvSpPr>
          <p:cNvPr id="12" name="Freeform 11"/>
          <p:cNvSpPr/>
          <p:nvPr/>
        </p:nvSpPr>
        <p:spPr>
          <a:xfrm>
            <a:off x="6906561" y="5199078"/>
            <a:ext cx="2412136" cy="1206068"/>
          </a:xfrm>
          <a:custGeom>
            <a:avLst/>
            <a:gdLst>
              <a:gd name="connsiteX0" fmla="*/ 0 w 2412136"/>
              <a:gd name="connsiteY0" fmla="*/ 120607 h 1206068"/>
              <a:gd name="connsiteX1" fmla="*/ 120607 w 2412136"/>
              <a:gd name="connsiteY1" fmla="*/ 0 h 1206068"/>
              <a:gd name="connsiteX2" fmla="*/ 2291529 w 2412136"/>
              <a:gd name="connsiteY2" fmla="*/ 0 h 1206068"/>
              <a:gd name="connsiteX3" fmla="*/ 2412136 w 2412136"/>
              <a:gd name="connsiteY3" fmla="*/ 120607 h 1206068"/>
              <a:gd name="connsiteX4" fmla="*/ 2412136 w 2412136"/>
              <a:gd name="connsiteY4" fmla="*/ 1085461 h 1206068"/>
              <a:gd name="connsiteX5" fmla="*/ 2291529 w 2412136"/>
              <a:gd name="connsiteY5" fmla="*/ 1206068 h 1206068"/>
              <a:gd name="connsiteX6" fmla="*/ 120607 w 2412136"/>
              <a:gd name="connsiteY6" fmla="*/ 1206068 h 1206068"/>
              <a:gd name="connsiteX7" fmla="*/ 0 w 2412136"/>
              <a:gd name="connsiteY7" fmla="*/ 1085461 h 1206068"/>
              <a:gd name="connsiteX8" fmla="*/ 0 w 2412136"/>
              <a:gd name="connsiteY8" fmla="*/ 120607 h 120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2136" h="1206068">
                <a:moveTo>
                  <a:pt x="0" y="120607"/>
                </a:moveTo>
                <a:cubicBezTo>
                  <a:pt x="0" y="53998"/>
                  <a:pt x="53998" y="0"/>
                  <a:pt x="120607" y="0"/>
                </a:cubicBezTo>
                <a:lnTo>
                  <a:pt x="2291529" y="0"/>
                </a:lnTo>
                <a:cubicBezTo>
                  <a:pt x="2358138" y="0"/>
                  <a:pt x="2412136" y="53998"/>
                  <a:pt x="2412136" y="120607"/>
                </a:cubicBezTo>
                <a:lnTo>
                  <a:pt x="2412136" y="1085461"/>
                </a:lnTo>
                <a:cubicBezTo>
                  <a:pt x="2412136" y="1152070"/>
                  <a:pt x="2358138" y="1206068"/>
                  <a:pt x="2291529" y="1206068"/>
                </a:cubicBezTo>
                <a:lnTo>
                  <a:pt x="120607" y="1206068"/>
                </a:lnTo>
                <a:cubicBezTo>
                  <a:pt x="53998" y="1206068"/>
                  <a:pt x="0" y="1152070"/>
                  <a:pt x="0" y="1085461"/>
                </a:cubicBezTo>
                <a:lnTo>
                  <a:pt x="0" y="12060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815" tIns="145815" rIns="145815" bIns="145815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smtClean="0"/>
              <a:t>Website</a:t>
            </a:r>
            <a:endParaRPr lang="en-US" sz="2900" kern="1200" dirty="0"/>
          </a:p>
        </p:txBody>
      </p:sp>
      <p:sp>
        <p:nvSpPr>
          <p:cNvPr id="13" name="Freeform 12"/>
          <p:cNvSpPr/>
          <p:nvPr/>
        </p:nvSpPr>
        <p:spPr>
          <a:xfrm rot="21563756">
            <a:off x="5473648" y="5612158"/>
            <a:ext cx="1273739" cy="422124"/>
          </a:xfrm>
          <a:custGeom>
            <a:avLst/>
            <a:gdLst>
              <a:gd name="connsiteX0" fmla="*/ 0 w 1273739"/>
              <a:gd name="connsiteY0" fmla="*/ 211062 h 422123"/>
              <a:gd name="connsiteX1" fmla="*/ 211062 w 1273739"/>
              <a:gd name="connsiteY1" fmla="*/ 0 h 422123"/>
              <a:gd name="connsiteX2" fmla="*/ 211062 w 1273739"/>
              <a:gd name="connsiteY2" fmla="*/ 84425 h 422123"/>
              <a:gd name="connsiteX3" fmla="*/ 1062678 w 1273739"/>
              <a:gd name="connsiteY3" fmla="*/ 84425 h 422123"/>
              <a:gd name="connsiteX4" fmla="*/ 1062678 w 1273739"/>
              <a:gd name="connsiteY4" fmla="*/ 0 h 422123"/>
              <a:gd name="connsiteX5" fmla="*/ 1273739 w 1273739"/>
              <a:gd name="connsiteY5" fmla="*/ 211062 h 422123"/>
              <a:gd name="connsiteX6" fmla="*/ 1062678 w 1273739"/>
              <a:gd name="connsiteY6" fmla="*/ 422123 h 422123"/>
              <a:gd name="connsiteX7" fmla="*/ 1062678 w 1273739"/>
              <a:gd name="connsiteY7" fmla="*/ 337698 h 422123"/>
              <a:gd name="connsiteX8" fmla="*/ 211062 w 1273739"/>
              <a:gd name="connsiteY8" fmla="*/ 337698 h 422123"/>
              <a:gd name="connsiteX9" fmla="*/ 211062 w 1273739"/>
              <a:gd name="connsiteY9" fmla="*/ 422123 h 422123"/>
              <a:gd name="connsiteX10" fmla="*/ 0 w 1273739"/>
              <a:gd name="connsiteY10" fmla="*/ 211062 h 42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3739" h="422123">
                <a:moveTo>
                  <a:pt x="1273739" y="211061"/>
                </a:moveTo>
                <a:lnTo>
                  <a:pt x="1062677" y="422122"/>
                </a:lnTo>
                <a:lnTo>
                  <a:pt x="1062677" y="337697"/>
                </a:lnTo>
                <a:lnTo>
                  <a:pt x="211061" y="337697"/>
                </a:lnTo>
                <a:lnTo>
                  <a:pt x="211061" y="422122"/>
                </a:lnTo>
                <a:lnTo>
                  <a:pt x="0" y="211061"/>
                </a:lnTo>
                <a:lnTo>
                  <a:pt x="211061" y="1"/>
                </a:lnTo>
                <a:lnTo>
                  <a:pt x="211061" y="84426"/>
                </a:lnTo>
                <a:lnTo>
                  <a:pt x="1062677" y="84426"/>
                </a:lnTo>
                <a:lnTo>
                  <a:pt x="1062677" y="1"/>
                </a:lnTo>
                <a:lnTo>
                  <a:pt x="1273739" y="211061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636" tIns="84426" rIns="126637" bIns="84424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sp>
        <p:nvSpPr>
          <p:cNvPr id="14" name="Freeform 13"/>
          <p:cNvSpPr/>
          <p:nvPr/>
        </p:nvSpPr>
        <p:spPr>
          <a:xfrm>
            <a:off x="2902338" y="5241295"/>
            <a:ext cx="2412136" cy="1206068"/>
          </a:xfrm>
          <a:custGeom>
            <a:avLst/>
            <a:gdLst>
              <a:gd name="connsiteX0" fmla="*/ 0 w 2412136"/>
              <a:gd name="connsiteY0" fmla="*/ 120607 h 1206068"/>
              <a:gd name="connsiteX1" fmla="*/ 120607 w 2412136"/>
              <a:gd name="connsiteY1" fmla="*/ 0 h 1206068"/>
              <a:gd name="connsiteX2" fmla="*/ 2291529 w 2412136"/>
              <a:gd name="connsiteY2" fmla="*/ 0 h 1206068"/>
              <a:gd name="connsiteX3" fmla="*/ 2412136 w 2412136"/>
              <a:gd name="connsiteY3" fmla="*/ 120607 h 1206068"/>
              <a:gd name="connsiteX4" fmla="*/ 2412136 w 2412136"/>
              <a:gd name="connsiteY4" fmla="*/ 1085461 h 1206068"/>
              <a:gd name="connsiteX5" fmla="*/ 2291529 w 2412136"/>
              <a:gd name="connsiteY5" fmla="*/ 1206068 h 1206068"/>
              <a:gd name="connsiteX6" fmla="*/ 120607 w 2412136"/>
              <a:gd name="connsiteY6" fmla="*/ 1206068 h 1206068"/>
              <a:gd name="connsiteX7" fmla="*/ 0 w 2412136"/>
              <a:gd name="connsiteY7" fmla="*/ 1085461 h 1206068"/>
              <a:gd name="connsiteX8" fmla="*/ 0 w 2412136"/>
              <a:gd name="connsiteY8" fmla="*/ 120607 h 120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2136" h="1206068">
                <a:moveTo>
                  <a:pt x="0" y="120607"/>
                </a:moveTo>
                <a:cubicBezTo>
                  <a:pt x="0" y="53998"/>
                  <a:pt x="53998" y="0"/>
                  <a:pt x="120607" y="0"/>
                </a:cubicBezTo>
                <a:lnTo>
                  <a:pt x="2291529" y="0"/>
                </a:lnTo>
                <a:cubicBezTo>
                  <a:pt x="2358138" y="0"/>
                  <a:pt x="2412136" y="53998"/>
                  <a:pt x="2412136" y="120607"/>
                </a:cubicBezTo>
                <a:lnTo>
                  <a:pt x="2412136" y="1085461"/>
                </a:lnTo>
                <a:cubicBezTo>
                  <a:pt x="2412136" y="1152070"/>
                  <a:pt x="2358138" y="1206068"/>
                  <a:pt x="2291529" y="1206068"/>
                </a:cubicBezTo>
                <a:lnTo>
                  <a:pt x="120607" y="1206068"/>
                </a:lnTo>
                <a:cubicBezTo>
                  <a:pt x="53998" y="1206068"/>
                  <a:pt x="0" y="1152070"/>
                  <a:pt x="0" y="1085461"/>
                </a:cubicBezTo>
                <a:lnTo>
                  <a:pt x="0" y="12060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815" tIns="145815" rIns="145815" bIns="145815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smtClean="0"/>
              <a:t>Desktop Application</a:t>
            </a:r>
            <a:endParaRPr lang="en-US" sz="2900" kern="1200" dirty="0"/>
          </a:p>
        </p:txBody>
      </p:sp>
      <p:sp>
        <p:nvSpPr>
          <p:cNvPr id="15" name="Freeform 14"/>
          <p:cNvSpPr/>
          <p:nvPr/>
        </p:nvSpPr>
        <p:spPr>
          <a:xfrm rot="18000000">
            <a:off x="4466652" y="3909676"/>
            <a:ext cx="1273739" cy="422123"/>
          </a:xfrm>
          <a:custGeom>
            <a:avLst/>
            <a:gdLst>
              <a:gd name="connsiteX0" fmla="*/ 0 w 1273739"/>
              <a:gd name="connsiteY0" fmla="*/ 211062 h 422123"/>
              <a:gd name="connsiteX1" fmla="*/ 211062 w 1273739"/>
              <a:gd name="connsiteY1" fmla="*/ 0 h 422123"/>
              <a:gd name="connsiteX2" fmla="*/ 211062 w 1273739"/>
              <a:gd name="connsiteY2" fmla="*/ 84425 h 422123"/>
              <a:gd name="connsiteX3" fmla="*/ 1062678 w 1273739"/>
              <a:gd name="connsiteY3" fmla="*/ 84425 h 422123"/>
              <a:gd name="connsiteX4" fmla="*/ 1062678 w 1273739"/>
              <a:gd name="connsiteY4" fmla="*/ 0 h 422123"/>
              <a:gd name="connsiteX5" fmla="*/ 1273739 w 1273739"/>
              <a:gd name="connsiteY5" fmla="*/ 211062 h 422123"/>
              <a:gd name="connsiteX6" fmla="*/ 1062678 w 1273739"/>
              <a:gd name="connsiteY6" fmla="*/ 422123 h 422123"/>
              <a:gd name="connsiteX7" fmla="*/ 1062678 w 1273739"/>
              <a:gd name="connsiteY7" fmla="*/ 337698 h 422123"/>
              <a:gd name="connsiteX8" fmla="*/ 211062 w 1273739"/>
              <a:gd name="connsiteY8" fmla="*/ 337698 h 422123"/>
              <a:gd name="connsiteX9" fmla="*/ 211062 w 1273739"/>
              <a:gd name="connsiteY9" fmla="*/ 422123 h 422123"/>
              <a:gd name="connsiteX10" fmla="*/ 0 w 1273739"/>
              <a:gd name="connsiteY10" fmla="*/ 211062 h 42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3739" h="422123">
                <a:moveTo>
                  <a:pt x="0" y="211062"/>
                </a:moveTo>
                <a:lnTo>
                  <a:pt x="211062" y="0"/>
                </a:lnTo>
                <a:lnTo>
                  <a:pt x="211062" y="84425"/>
                </a:lnTo>
                <a:lnTo>
                  <a:pt x="1062678" y="84425"/>
                </a:lnTo>
                <a:lnTo>
                  <a:pt x="1062678" y="0"/>
                </a:lnTo>
                <a:lnTo>
                  <a:pt x="1273739" y="211062"/>
                </a:lnTo>
                <a:lnTo>
                  <a:pt x="1062678" y="422123"/>
                </a:lnTo>
                <a:lnTo>
                  <a:pt x="1062678" y="337698"/>
                </a:lnTo>
                <a:lnTo>
                  <a:pt x="211062" y="337698"/>
                </a:lnTo>
                <a:lnTo>
                  <a:pt x="211062" y="422123"/>
                </a:lnTo>
                <a:lnTo>
                  <a:pt x="0" y="21106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636" tIns="84425" rIns="126637" bIns="84424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sp>
        <p:nvSpPr>
          <p:cNvPr id="7" name="Line Callout 1 6"/>
          <p:cNvSpPr/>
          <p:nvPr/>
        </p:nvSpPr>
        <p:spPr>
          <a:xfrm>
            <a:off x="1151907" y="1793175"/>
            <a:ext cx="2363190" cy="2648195"/>
          </a:xfrm>
          <a:prstGeom prst="borderCallout1">
            <a:avLst>
              <a:gd name="adj1" fmla="val 100170"/>
              <a:gd name="adj2" fmla="val 49958"/>
              <a:gd name="adj3" fmla="val 129368"/>
              <a:gd name="adj4" fmla="val 1244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Invoicing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Payments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Scheduling</a:t>
            </a:r>
            <a:endParaRPr lang="en-US" sz="2400" dirty="0"/>
          </a:p>
        </p:txBody>
      </p:sp>
      <p:sp>
        <p:nvSpPr>
          <p:cNvPr id="8" name="Line Callout 1 7"/>
          <p:cNvSpPr/>
          <p:nvPr/>
        </p:nvSpPr>
        <p:spPr>
          <a:xfrm>
            <a:off x="8848436" y="1793175"/>
            <a:ext cx="2363190" cy="2648195"/>
          </a:xfrm>
          <a:prstGeom prst="borderCallout1">
            <a:avLst>
              <a:gd name="adj1" fmla="val 100170"/>
              <a:gd name="adj2" fmla="val 49958"/>
              <a:gd name="adj3" fmla="val 128275"/>
              <a:gd name="adj4" fmla="val -282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Preordering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0036" y="383454"/>
            <a:ext cx="10430494" cy="1143000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Content structure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1329" y="2200800"/>
            <a:ext cx="1781299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</a:t>
            </a:r>
            <a:r>
              <a:rPr lang="en-US" b="1" dirty="0" err="1" smtClean="0"/>
              <a:t>ndex.php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21329" y="3767521"/>
            <a:ext cx="1781299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indexen.php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9191" y="2195953"/>
            <a:ext cx="1781299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ontent\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386" y="3760708"/>
            <a:ext cx="1781299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 </a:t>
            </a:r>
            <a:r>
              <a:rPr lang="en-US" b="1" dirty="0" smtClean="0"/>
              <a:t>\ </a:t>
            </a:r>
            <a:r>
              <a:rPr lang="en-US" dirty="0" err="1" smtClean="0"/>
              <a:t>en</a:t>
            </a:r>
            <a:r>
              <a:rPr lang="en-US" dirty="0" smtClean="0"/>
              <a:t>\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191" y="2565285"/>
            <a:ext cx="17812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home.php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9191" y="2842284"/>
            <a:ext cx="17812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about.php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39190" y="3119283"/>
            <a:ext cx="17812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386" y="4124222"/>
            <a:ext cx="17812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home.php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386" y="4401221"/>
            <a:ext cx="17812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about.php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39385" y="4678220"/>
            <a:ext cx="17812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cxnSp>
        <p:nvCxnSpPr>
          <p:cNvPr id="17" name="Straight Arrow Connector 16"/>
          <p:cNvCxnSpPr>
            <a:stCxn id="8" idx="3"/>
            <a:endCxn id="6" idx="1"/>
          </p:cNvCxnSpPr>
          <p:nvPr/>
        </p:nvCxnSpPr>
        <p:spPr>
          <a:xfrm>
            <a:off x="2220490" y="2380619"/>
            <a:ext cx="700839" cy="4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20685" y="3955186"/>
            <a:ext cx="70064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89960" y="2749375"/>
            <a:ext cx="0" cy="74950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31422" y="3294673"/>
            <a:ext cx="570016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1422" y="2723843"/>
            <a:ext cx="570016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40922" y="3295538"/>
            <a:ext cx="1247801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css</a:t>
            </a:r>
            <a:r>
              <a:rPr lang="en-US" dirty="0" smtClean="0"/>
              <a:t>\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40922" y="3675049"/>
            <a:ext cx="124780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home.php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40922" y="3952048"/>
            <a:ext cx="124780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about.php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240921" y="4229047"/>
            <a:ext cx="124780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2057400" y="1932341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CA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88722" y="3292399"/>
            <a:ext cx="1247801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js</a:t>
            </a:r>
            <a:r>
              <a:rPr lang="en-US" dirty="0" smtClean="0"/>
              <a:t>\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88722" y="3671910"/>
            <a:ext cx="124780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home.php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688722" y="3948909"/>
            <a:ext cx="124780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about.php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688721" y="4225908"/>
            <a:ext cx="124780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36522" y="3291535"/>
            <a:ext cx="1311336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functions\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13173" y="3291535"/>
            <a:ext cx="904155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fonts\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72346" y="3291535"/>
            <a:ext cx="1056558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images\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00893" y="2380619"/>
            <a:ext cx="1" cy="1571428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00894" y="2980783"/>
            <a:ext cx="7191106" cy="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883922" y="3278605"/>
            <a:ext cx="957448" cy="369332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……..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36522" y="3647937"/>
            <a:ext cx="124780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02877" y="3647937"/>
            <a:ext cx="914452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682940" y="3671910"/>
            <a:ext cx="914452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886848" y="3672164"/>
            <a:ext cx="914452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…..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892379" y="2977645"/>
            <a:ext cx="2" cy="276999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25875" y="2977644"/>
            <a:ext cx="2" cy="276999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92190" y="3010117"/>
            <a:ext cx="2" cy="276999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060103" y="2977644"/>
            <a:ext cx="2" cy="276999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140166" y="2993165"/>
            <a:ext cx="2" cy="276999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702628" y="2380619"/>
            <a:ext cx="298265" cy="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702627" y="3931253"/>
            <a:ext cx="298265" cy="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4" grpId="0" animBg="1"/>
      <p:bldP spid="15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462D-045D-4867-894D-F5CC54E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56" y="374491"/>
            <a:ext cx="10972800" cy="1143000"/>
          </a:xfrm>
        </p:spPr>
        <p:txBody>
          <a:bodyPr>
            <a:normAutofit/>
          </a:bodyPr>
          <a:lstStyle/>
          <a:p>
            <a:r>
              <a:rPr lang="en-CA" sz="4000" b="1" dirty="0"/>
              <a:t>Content </a:t>
            </a:r>
            <a:r>
              <a:rPr lang="en-CA" sz="4000" b="1" dirty="0" smtClean="0"/>
              <a:t>management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24" y="5965608"/>
            <a:ext cx="3733333" cy="2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74" y="5479845"/>
            <a:ext cx="3371429" cy="1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724" y="5175025"/>
            <a:ext cx="3171429" cy="190476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1"/>
          </p:cNvCxnSpPr>
          <p:nvPr/>
        </p:nvCxnSpPr>
        <p:spPr>
          <a:xfrm flipH="1" flipV="1">
            <a:off x="2534989" y="5556035"/>
            <a:ext cx="25738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44514" y="5365501"/>
            <a:ext cx="0" cy="19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544514" y="6375185"/>
            <a:ext cx="25738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54039" y="6184651"/>
            <a:ext cx="0" cy="19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451" y="6275153"/>
            <a:ext cx="3590476" cy="20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0819" y="1839047"/>
            <a:ext cx="10649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link format:   </a:t>
            </a:r>
            <a:r>
              <a:rPr lang="en-US" dirty="0" err="1" smtClean="0">
                <a:solidFill>
                  <a:srgbClr val="002060"/>
                </a:solidFill>
              </a:rPr>
              <a:t>index.php?content</a:t>
            </a:r>
            <a:r>
              <a:rPr lang="en-US" dirty="0" smtClean="0">
                <a:solidFill>
                  <a:srgbClr val="002060"/>
                </a:solidFill>
              </a:rPr>
              <a:t>=</a:t>
            </a:r>
            <a:r>
              <a:rPr lang="en-US" dirty="0" err="1" smtClean="0">
                <a:solidFill>
                  <a:srgbClr val="002060"/>
                </a:solidFill>
              </a:rPr>
              <a:t>page_name</a:t>
            </a:r>
            <a:r>
              <a:rPr lang="en-US" dirty="0" smtClean="0">
                <a:solidFill>
                  <a:srgbClr val="002060"/>
                </a:solidFill>
              </a:rPr>
              <a:t>   OR    </a:t>
            </a:r>
            <a:r>
              <a:rPr lang="en-US" dirty="0" err="1" smtClean="0">
                <a:solidFill>
                  <a:srgbClr val="002060"/>
                </a:solidFill>
              </a:rPr>
              <a:t>indexen.php?content</a:t>
            </a:r>
            <a:r>
              <a:rPr lang="en-US" dirty="0" smtClean="0">
                <a:solidFill>
                  <a:srgbClr val="002060"/>
                </a:solidFill>
              </a:rPr>
              <a:t>=</a:t>
            </a:r>
            <a:r>
              <a:rPr lang="en-US" dirty="0" err="1" smtClean="0">
                <a:solidFill>
                  <a:srgbClr val="002060"/>
                </a:solidFill>
              </a:rPr>
              <a:t>page_name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619" y="2590083"/>
            <a:ext cx="6523809" cy="2476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11376" y="2904427"/>
            <a:ext cx="5998845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returns ARRAY of PHP files (styles, scripts)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884" y="3290680"/>
            <a:ext cx="2790476" cy="5428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0798" y="3276393"/>
            <a:ext cx="3361905" cy="57142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4256" y="5441718"/>
            <a:ext cx="11049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&lt;main&gt;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819" y="2947634"/>
            <a:ext cx="114833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&lt;head&gt;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2537" y="4309916"/>
            <a:ext cx="114833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nav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19156" y="5091713"/>
            <a:ext cx="4946101" cy="1524000"/>
          </a:xfrm>
          <a:prstGeom prst="roundRect">
            <a:avLst/>
          </a:prstGeom>
          <a:noFill/>
          <a:ln w="28575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919156" y="2463092"/>
            <a:ext cx="7148316" cy="1524000"/>
          </a:xfrm>
          <a:prstGeom prst="roundRect">
            <a:avLst/>
          </a:prstGeom>
          <a:noFill/>
          <a:ln w="28575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0875" y="4416639"/>
            <a:ext cx="6580952" cy="2380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0157" y="5479845"/>
            <a:ext cx="2923809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C8D1-DA61-471E-9EA1-FC1D340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63" y="457987"/>
            <a:ext cx="10972800" cy="826132"/>
          </a:xfrm>
        </p:spPr>
        <p:txBody>
          <a:bodyPr/>
          <a:lstStyle/>
          <a:p>
            <a:r>
              <a:rPr lang="en-CA" sz="4000" b="1" dirty="0" smtClean="0"/>
              <a:t>Responsive design</a:t>
            </a:r>
            <a:endParaRPr lang="en-CA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8" y="1751071"/>
            <a:ext cx="7024720" cy="4752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808"/>
          <a:stretch/>
        </p:blipFill>
        <p:spPr>
          <a:xfrm>
            <a:off x="7922466" y="824400"/>
            <a:ext cx="3600840" cy="58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D07A-18CF-45E0-9D21-3C65204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74" y="405508"/>
            <a:ext cx="10972800" cy="1143000"/>
          </a:xfrm>
        </p:spPr>
        <p:txBody>
          <a:bodyPr/>
          <a:lstStyle/>
          <a:p>
            <a:r>
              <a:rPr lang="en-CA" sz="4000" b="1" dirty="0" smtClean="0"/>
              <a:t>Problems solved</a:t>
            </a:r>
            <a:r>
              <a:rPr lang="en-CA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235454"/>
            <a:ext cx="2547257" cy="4478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874" y="1722083"/>
            <a:ext cx="2547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 </a:t>
            </a:r>
            <a:r>
              <a:rPr lang="en-US" b="1" dirty="0" smtClean="0"/>
              <a:t>Provide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5172" y="1722083"/>
            <a:ext cx="43589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 </a:t>
            </a:r>
            <a:r>
              <a:rPr lang="en-US" b="1" dirty="0" smtClean="0"/>
              <a:t>Interacting with desktop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857" y="2934869"/>
            <a:ext cx="4159480" cy="26689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5172" y="2596315"/>
            <a:ext cx="37617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Processing estimation requests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817" y="2934869"/>
            <a:ext cx="3342857" cy="3133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337" y="2596315"/>
            <a:ext cx="32412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Update prices</a:t>
            </a:r>
          </a:p>
        </p:txBody>
      </p:sp>
      <p:sp>
        <p:nvSpPr>
          <p:cNvPr id="11" name="Right Arrow 10"/>
          <p:cNvSpPr/>
          <p:nvPr/>
        </p:nvSpPr>
        <p:spPr>
          <a:xfrm rot="1905569">
            <a:off x="3879980" y="3424166"/>
            <a:ext cx="839755" cy="298580"/>
          </a:xfrm>
          <a:prstGeom prst="rightArrow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25" y="925152"/>
            <a:ext cx="10972800" cy="700642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Estimation request – form processing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4730"/>
            <a:ext cx="10972800" cy="491987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3ABC8-C883-4232-909F-433F6E4B0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11"/>
          <a:stretch/>
        </p:blipFill>
        <p:spPr>
          <a:xfrm>
            <a:off x="561975" y="2040057"/>
            <a:ext cx="11020425" cy="4574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48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462D-045D-4867-894D-F5CC54E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18" y="795998"/>
            <a:ext cx="10972800" cy="700642"/>
          </a:xfrm>
        </p:spPr>
        <p:txBody>
          <a:bodyPr>
            <a:normAutofit/>
          </a:bodyPr>
          <a:lstStyle/>
          <a:p>
            <a:r>
              <a:rPr lang="en-CA" sz="4000" b="1" dirty="0"/>
              <a:t>Form </a:t>
            </a:r>
            <a:r>
              <a:rPr lang="en-CA" sz="4000" b="1" dirty="0" smtClean="0"/>
              <a:t>validation - client </a:t>
            </a:r>
            <a:r>
              <a:rPr lang="en-CA" sz="4000" b="1" dirty="0"/>
              <a:t>side </a:t>
            </a:r>
            <a:r>
              <a:rPr lang="en-CA" sz="4000" b="1" dirty="0" smtClean="0"/>
              <a:t>/ </a:t>
            </a:r>
            <a:r>
              <a:rPr lang="en-CA" sz="4000" b="1" dirty="0"/>
              <a:t>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09371-24FB-4B80-AC3A-CE80C903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20" b="14579"/>
          <a:stretch/>
        </p:blipFill>
        <p:spPr>
          <a:xfrm>
            <a:off x="609600" y="1840942"/>
            <a:ext cx="5346050" cy="1754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9A2F-FFD0-4714-8883-3DFA46DC1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53"/>
          <a:stretch/>
        </p:blipFill>
        <p:spPr>
          <a:xfrm>
            <a:off x="6307016" y="1831785"/>
            <a:ext cx="5114512" cy="1763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EB846-103E-41E9-A16E-07DC3B24E9D8}"/>
              </a:ext>
            </a:extLst>
          </p:cNvPr>
          <p:cNvSpPr txBox="1"/>
          <p:nvPr/>
        </p:nvSpPr>
        <p:spPr>
          <a:xfrm>
            <a:off x="609600" y="4042849"/>
            <a:ext cx="1016725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If there are data to be corrected, whatever user entered will stay, so user just need to correct fields where need to be corrected. To do this, have add below 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PHP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code into 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 tag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8AF5C-F395-412D-93EC-488D80C72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303" y="5052956"/>
            <a:ext cx="6002215" cy="1504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2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C8D1-DA61-471E-9EA1-FC1D340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142" y="784475"/>
            <a:ext cx="9762447" cy="660886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Saving into </a:t>
            </a:r>
            <a:r>
              <a:rPr lang="en-CA" sz="4000" b="1" dirty="0"/>
              <a:t>database </a:t>
            </a:r>
            <a:r>
              <a:rPr lang="en-CA" sz="4000" b="1" dirty="0" smtClean="0"/>
              <a:t>and validations</a:t>
            </a:r>
            <a:endParaRPr lang="en-CA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A23AE-EED8-4994-93F8-9B047CBC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2"/>
          <a:stretch/>
        </p:blipFill>
        <p:spPr>
          <a:xfrm>
            <a:off x="1582142" y="1788606"/>
            <a:ext cx="9168392" cy="489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1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387</TotalTime>
  <Words>308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Easy Move Website</vt:lpstr>
      <vt:lpstr>Solution overview</vt:lpstr>
      <vt:lpstr>Content structure</vt:lpstr>
      <vt:lpstr>Content management</vt:lpstr>
      <vt:lpstr>Responsive design</vt:lpstr>
      <vt:lpstr>Problems solved </vt:lpstr>
      <vt:lpstr>Estimation request – form processing</vt:lpstr>
      <vt:lpstr>Form validation - client side / server side</vt:lpstr>
      <vt:lpstr>Saving into database and validations</vt:lpstr>
      <vt:lpstr>Dynamic calendar </vt:lpstr>
      <vt:lpstr>Calendar – used Fullcalendar plugin</vt:lpstr>
      <vt:lpstr>Calendar</vt:lpstr>
      <vt:lpstr>Contact form</vt:lpstr>
      <vt:lpstr>Contact form – validation by Angular</vt:lpstr>
      <vt:lpstr>Future improvements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Appointments System</dc:title>
  <dc:creator>Zoe Zhang</dc:creator>
  <cp:lastModifiedBy>Shaiko, Roman</cp:lastModifiedBy>
  <cp:revision>36</cp:revision>
  <cp:lastPrinted>2018-04-11T18:17:54Z</cp:lastPrinted>
  <dcterms:created xsi:type="dcterms:W3CDTF">2018-04-11T16:33:20Z</dcterms:created>
  <dcterms:modified xsi:type="dcterms:W3CDTF">2018-05-01T07:02:45Z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