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72" r:id="rId2"/>
    <p:sldId id="273" r:id="rId3"/>
    <p:sldId id="274" r:id="rId4"/>
    <p:sldId id="287" r:id="rId5"/>
    <p:sldId id="288" r:id="rId6"/>
    <p:sldId id="285" r:id="rId7"/>
    <p:sldId id="289" r:id="rId8"/>
    <p:sldId id="290" r:id="rId9"/>
    <p:sldId id="291" r:id="rId10"/>
    <p:sldId id="292" r:id="rId11"/>
    <p:sldId id="293" r:id="rId12"/>
    <p:sldId id="294" r:id="rId13"/>
    <p:sldId id="295" r:id="rId14"/>
    <p:sldId id="296" r:id="rId15"/>
    <p:sldId id="300" r:id="rId16"/>
    <p:sldId id="297" r:id="rId17"/>
    <p:sldId id="298"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1BD4573-58E7-4156-A133-2731F5F8D1A6}" type="datetimeFigureOut">
              <a:rPr lang="en-US" smtClean="0"/>
              <a:t>5/1/2018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5/1/2018</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5/1/2018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5/1/2018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5/1/2018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5/1/2018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5/1/2018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5/1/2018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5/1/2018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5/1/2018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5/1/2018</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5850" y="1513118"/>
            <a:ext cx="7732156" cy="1145969"/>
          </a:xfrm>
        </p:spPr>
        <p:txBody>
          <a:bodyPr>
            <a:normAutofit/>
          </a:bodyPr>
          <a:lstStyle/>
          <a:p>
            <a:pPr algn="l"/>
            <a:r>
              <a:rPr lang="en-US" sz="6000" dirty="0"/>
              <a:t>Easy Move Website</a:t>
            </a:r>
          </a:p>
        </p:txBody>
      </p:sp>
      <p:sp>
        <p:nvSpPr>
          <p:cNvPr id="5" name="Subtitle 4"/>
          <p:cNvSpPr>
            <a:spLocks noGrp="1"/>
          </p:cNvSpPr>
          <p:nvPr>
            <p:ph type="subTitle" idx="1"/>
          </p:nvPr>
        </p:nvSpPr>
        <p:spPr>
          <a:xfrm>
            <a:off x="1025850" y="3216660"/>
            <a:ext cx="6918742" cy="1367215"/>
          </a:xfrm>
        </p:spPr>
        <p:txBody>
          <a:bodyPr>
            <a:normAutofit/>
          </a:bodyPr>
          <a:lstStyle/>
          <a:p>
            <a:pPr algn="l">
              <a:lnSpc>
                <a:spcPct val="150000"/>
              </a:lnSpc>
            </a:pPr>
            <a:r>
              <a:rPr lang="en-CA" dirty="0"/>
              <a:t>PHP team project</a:t>
            </a:r>
          </a:p>
          <a:p>
            <a:pPr algn="l">
              <a:lnSpc>
                <a:spcPct val="150000"/>
              </a:lnSpc>
            </a:pPr>
            <a:r>
              <a:rPr lang="en-CA" dirty="0"/>
              <a:t>by Roman Shaiko, Qian Gao, </a:t>
            </a:r>
            <a:r>
              <a:rPr lang="en-CA" dirty="0" err="1"/>
              <a:t>Dongfan</a:t>
            </a:r>
            <a:r>
              <a:rPr lang="en-CA" dirty="0"/>
              <a:t> Zhang</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9641" y="918361"/>
            <a:ext cx="1740726" cy="17407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D07A-18CF-45E0-9D21-3C6520463106}"/>
              </a:ext>
            </a:extLst>
          </p:cNvPr>
          <p:cNvSpPr>
            <a:spLocks noGrp="1"/>
          </p:cNvSpPr>
          <p:nvPr>
            <p:ph type="title"/>
          </p:nvPr>
        </p:nvSpPr>
        <p:spPr>
          <a:xfrm>
            <a:off x="963449" y="671803"/>
            <a:ext cx="6122794" cy="770578"/>
          </a:xfrm>
        </p:spPr>
        <p:txBody>
          <a:bodyPr>
            <a:noAutofit/>
          </a:bodyPr>
          <a:lstStyle/>
          <a:p>
            <a:pPr algn="ctr">
              <a:lnSpc>
                <a:spcPct val="150000"/>
              </a:lnSpc>
              <a:spcBef>
                <a:spcPts val="600"/>
              </a:spcBef>
              <a:spcAft>
                <a:spcPts val="600"/>
              </a:spcAft>
            </a:pPr>
            <a:r>
              <a:rPr lang="en-US" sz="4000" b="1" dirty="0"/>
              <a:t>Dynamic calendar </a:t>
            </a:r>
            <a:endParaRPr lang="en-US" sz="4000" dirty="0"/>
          </a:p>
        </p:txBody>
      </p:sp>
      <p:pic>
        <p:nvPicPr>
          <p:cNvPr id="4" name="Content Placeholder 3">
            <a:extLst>
              <a:ext uri="{FF2B5EF4-FFF2-40B4-BE49-F238E27FC236}">
                <a16:creationId xmlns:a16="http://schemas.microsoft.com/office/drawing/2014/main" id="{892D752C-6684-406C-A26C-A0C19530E64E}"/>
              </a:ext>
            </a:extLst>
          </p:cNvPr>
          <p:cNvPicPr>
            <a:picLocks noGrp="1" noChangeAspect="1"/>
          </p:cNvPicPr>
          <p:nvPr>
            <p:ph idx="1"/>
          </p:nvPr>
        </p:nvPicPr>
        <p:blipFill>
          <a:blip r:embed="rId2"/>
          <a:stretch>
            <a:fillRect/>
          </a:stretch>
        </p:blipFill>
        <p:spPr>
          <a:xfrm>
            <a:off x="5078535" y="1750293"/>
            <a:ext cx="5969575" cy="4708525"/>
          </a:xfrm>
          <a:prstGeom prst="rect">
            <a:avLst/>
          </a:prstGeom>
          <a:ln>
            <a:noFill/>
          </a:ln>
          <a:effectLst>
            <a:outerShdw blurRad="190500" algn="tl" rotWithShape="0">
              <a:srgbClr val="000000">
                <a:alpha val="70000"/>
              </a:srgbClr>
            </a:outerShdw>
          </a:effectLst>
        </p:spPr>
      </p:pic>
      <p:sp>
        <p:nvSpPr>
          <p:cNvPr id="3" name="Rectangle 2"/>
          <p:cNvSpPr/>
          <p:nvPr/>
        </p:nvSpPr>
        <p:spPr>
          <a:xfrm>
            <a:off x="1436914" y="2522384"/>
            <a:ext cx="3237723" cy="2251770"/>
          </a:xfrm>
          <a:prstGeom prst="rect">
            <a:avLst/>
          </a:prstGeom>
        </p:spPr>
        <p:txBody>
          <a:bodyPr wrap="square">
            <a:spAutoFit/>
          </a:bodyPr>
          <a:lstStyle/>
          <a:p>
            <a:pPr algn="ctr">
              <a:lnSpc>
                <a:spcPct val="150000"/>
              </a:lnSpc>
            </a:pPr>
            <a:r>
              <a:rPr lang="en-US" sz="2400" dirty="0"/>
              <a:t>fetching the data </a:t>
            </a:r>
            <a:br>
              <a:rPr lang="en-US" sz="2400" dirty="0"/>
            </a:br>
            <a:r>
              <a:rPr lang="en-US" sz="2400" dirty="0"/>
              <a:t>from database</a:t>
            </a:r>
            <a:br>
              <a:rPr lang="en-US" sz="2400" dirty="0"/>
            </a:br>
            <a:r>
              <a:rPr lang="en-US" sz="2400" dirty="0"/>
              <a:t>and displaying </a:t>
            </a:r>
            <a:br>
              <a:rPr lang="en-US" sz="2400" dirty="0"/>
            </a:br>
            <a:r>
              <a:rPr lang="en-US" sz="2400" dirty="0"/>
              <a:t>the unavailable dates </a:t>
            </a:r>
          </a:p>
        </p:txBody>
      </p:sp>
    </p:spTree>
    <p:extLst>
      <p:ext uri="{BB962C8B-B14F-4D97-AF65-F5344CB8AC3E}">
        <p14:creationId xmlns:p14="http://schemas.microsoft.com/office/powerpoint/2010/main" val="316317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664B-C38A-4DDB-9317-BA43DA854904}"/>
              </a:ext>
            </a:extLst>
          </p:cNvPr>
          <p:cNvSpPr>
            <a:spLocks noGrp="1"/>
          </p:cNvSpPr>
          <p:nvPr>
            <p:ph type="title"/>
          </p:nvPr>
        </p:nvSpPr>
        <p:spPr>
          <a:xfrm>
            <a:off x="1051727" y="708019"/>
            <a:ext cx="10972800" cy="766903"/>
          </a:xfrm>
        </p:spPr>
        <p:txBody>
          <a:bodyPr>
            <a:normAutofit/>
          </a:bodyPr>
          <a:lstStyle/>
          <a:p>
            <a:r>
              <a:rPr lang="en-US" sz="4000" b="1" dirty="0"/>
              <a:t>Calendar – used </a:t>
            </a:r>
            <a:r>
              <a:rPr lang="en-US" sz="4000" b="1" dirty="0" err="1"/>
              <a:t>Fullcalendar</a:t>
            </a:r>
            <a:r>
              <a:rPr lang="en-US" sz="4000" b="1" dirty="0"/>
              <a:t> plugin</a:t>
            </a:r>
          </a:p>
        </p:txBody>
      </p:sp>
      <p:pic>
        <p:nvPicPr>
          <p:cNvPr id="4" name="Content Placeholder 3">
            <a:extLst>
              <a:ext uri="{FF2B5EF4-FFF2-40B4-BE49-F238E27FC236}">
                <a16:creationId xmlns:a16="http://schemas.microsoft.com/office/drawing/2014/main" id="{6DF30292-222C-4600-8E9C-80439F13BA46}"/>
              </a:ext>
            </a:extLst>
          </p:cNvPr>
          <p:cNvPicPr>
            <a:picLocks noGrp="1" noChangeAspect="1"/>
          </p:cNvPicPr>
          <p:nvPr>
            <p:ph idx="1"/>
          </p:nvPr>
        </p:nvPicPr>
        <p:blipFill>
          <a:blip r:embed="rId2"/>
          <a:stretch>
            <a:fillRect/>
          </a:stretch>
        </p:blipFill>
        <p:spPr>
          <a:xfrm>
            <a:off x="594768" y="1769946"/>
            <a:ext cx="10616318" cy="4928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68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6E0B-B271-45B7-8723-FC7A7CCD1683}"/>
              </a:ext>
            </a:extLst>
          </p:cNvPr>
          <p:cNvSpPr>
            <a:spLocks noGrp="1"/>
          </p:cNvSpPr>
          <p:nvPr>
            <p:ph type="title"/>
          </p:nvPr>
        </p:nvSpPr>
        <p:spPr>
          <a:xfrm>
            <a:off x="1463710" y="744472"/>
            <a:ext cx="10972800" cy="753651"/>
          </a:xfrm>
        </p:spPr>
        <p:txBody>
          <a:bodyPr>
            <a:normAutofit fontScale="90000"/>
          </a:bodyPr>
          <a:lstStyle/>
          <a:p>
            <a:r>
              <a:rPr lang="en-CA" b="1" dirty="0"/>
              <a:t>Calendar</a:t>
            </a:r>
          </a:p>
        </p:txBody>
      </p:sp>
      <p:sp>
        <p:nvSpPr>
          <p:cNvPr id="3" name="Content Placeholder 2">
            <a:extLst>
              <a:ext uri="{FF2B5EF4-FFF2-40B4-BE49-F238E27FC236}">
                <a16:creationId xmlns:a16="http://schemas.microsoft.com/office/drawing/2014/main" id="{7066B5B5-844A-42A2-ADCC-FDD019966110}"/>
              </a:ext>
            </a:extLst>
          </p:cNvPr>
          <p:cNvSpPr>
            <a:spLocks noGrp="1"/>
          </p:cNvSpPr>
          <p:nvPr>
            <p:ph idx="1"/>
          </p:nvPr>
        </p:nvSpPr>
        <p:spPr>
          <a:xfrm>
            <a:off x="1343128" y="1595479"/>
            <a:ext cx="10544071" cy="4774096"/>
          </a:xfrm>
        </p:spPr>
        <p:txBody>
          <a:bodyPr/>
          <a:lstStyle/>
          <a:p>
            <a:r>
              <a:rPr lang="en-CA" dirty="0"/>
              <a:t>How to pass data fetched from database by PHP to JQuery script?</a:t>
            </a:r>
          </a:p>
          <a:p>
            <a:r>
              <a:rPr lang="en-CA" dirty="0"/>
              <a:t>Here is the little trick:</a:t>
            </a:r>
          </a:p>
          <a:p>
            <a:endParaRPr lang="en-CA" dirty="0"/>
          </a:p>
        </p:txBody>
      </p:sp>
      <p:pic>
        <p:nvPicPr>
          <p:cNvPr id="5" name="Picture 4">
            <a:extLst>
              <a:ext uri="{FF2B5EF4-FFF2-40B4-BE49-F238E27FC236}">
                <a16:creationId xmlns:a16="http://schemas.microsoft.com/office/drawing/2014/main" id="{B9D0F3B4-15B6-4C9F-A4CA-6AC989F68156}"/>
              </a:ext>
            </a:extLst>
          </p:cNvPr>
          <p:cNvPicPr>
            <a:picLocks noChangeAspect="1"/>
          </p:cNvPicPr>
          <p:nvPr/>
        </p:nvPicPr>
        <p:blipFill>
          <a:blip r:embed="rId2"/>
          <a:stretch>
            <a:fillRect/>
          </a:stretch>
        </p:blipFill>
        <p:spPr>
          <a:xfrm>
            <a:off x="5396317" y="2210401"/>
            <a:ext cx="6038170" cy="4093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1109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0CDF-78D7-421A-B6C2-F41127E5EF63}"/>
              </a:ext>
            </a:extLst>
          </p:cNvPr>
          <p:cNvSpPr>
            <a:spLocks noGrp="1"/>
          </p:cNvSpPr>
          <p:nvPr>
            <p:ph type="title"/>
          </p:nvPr>
        </p:nvSpPr>
        <p:spPr>
          <a:xfrm>
            <a:off x="1996273" y="769403"/>
            <a:ext cx="10972800" cy="602198"/>
          </a:xfrm>
        </p:spPr>
        <p:txBody>
          <a:bodyPr>
            <a:noAutofit/>
          </a:bodyPr>
          <a:lstStyle/>
          <a:p>
            <a:r>
              <a:rPr lang="en-CA" sz="4000" b="1" dirty="0"/>
              <a:t>Contact form</a:t>
            </a:r>
          </a:p>
        </p:txBody>
      </p:sp>
      <p:pic>
        <p:nvPicPr>
          <p:cNvPr id="4" name="Content Placeholder 3">
            <a:extLst>
              <a:ext uri="{FF2B5EF4-FFF2-40B4-BE49-F238E27FC236}">
                <a16:creationId xmlns:a16="http://schemas.microsoft.com/office/drawing/2014/main" id="{24702E2B-E6CC-4A7B-84CA-A152FE69F380}"/>
              </a:ext>
            </a:extLst>
          </p:cNvPr>
          <p:cNvPicPr>
            <a:picLocks noGrp="1" noChangeAspect="1"/>
          </p:cNvPicPr>
          <p:nvPr>
            <p:ph idx="1"/>
          </p:nvPr>
        </p:nvPicPr>
        <p:blipFill>
          <a:blip r:embed="rId2"/>
          <a:stretch>
            <a:fillRect/>
          </a:stretch>
        </p:blipFill>
        <p:spPr>
          <a:xfrm>
            <a:off x="2676630" y="1803680"/>
            <a:ext cx="5995307" cy="43645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377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CB5D-5060-4A8E-B688-868265FF16E7}"/>
              </a:ext>
            </a:extLst>
          </p:cNvPr>
          <p:cNvSpPr>
            <a:spLocks noGrp="1"/>
          </p:cNvSpPr>
          <p:nvPr>
            <p:ph type="title"/>
          </p:nvPr>
        </p:nvSpPr>
        <p:spPr>
          <a:xfrm>
            <a:off x="655139" y="1058358"/>
            <a:ext cx="10972800" cy="553212"/>
          </a:xfrm>
        </p:spPr>
        <p:txBody>
          <a:bodyPr>
            <a:noAutofit/>
          </a:bodyPr>
          <a:lstStyle/>
          <a:p>
            <a:r>
              <a:rPr lang="en-CA" sz="4000" b="1" dirty="0"/>
              <a:t>Contact form – validation by Angular</a:t>
            </a:r>
          </a:p>
        </p:txBody>
      </p:sp>
      <p:sp>
        <p:nvSpPr>
          <p:cNvPr id="3" name="Content Placeholder 2">
            <a:extLst>
              <a:ext uri="{FF2B5EF4-FFF2-40B4-BE49-F238E27FC236}">
                <a16:creationId xmlns:a16="http://schemas.microsoft.com/office/drawing/2014/main" id="{DF011551-3269-4588-8FBA-62D2AAC2D43E}"/>
              </a:ext>
            </a:extLst>
          </p:cNvPr>
          <p:cNvSpPr>
            <a:spLocks noGrp="1"/>
          </p:cNvSpPr>
          <p:nvPr>
            <p:ph idx="1"/>
          </p:nvPr>
        </p:nvSpPr>
        <p:spPr>
          <a:xfrm>
            <a:off x="483032" y="1950637"/>
            <a:ext cx="10972800" cy="5067300"/>
          </a:xfrm>
        </p:spPr>
        <p:txBody>
          <a:bodyPr/>
          <a:lstStyle/>
          <a:p>
            <a:r>
              <a:rPr lang="en-CA" dirty="0"/>
              <a:t>HTML mark up</a:t>
            </a:r>
          </a:p>
          <a:p>
            <a:endParaRPr lang="en-CA" dirty="0"/>
          </a:p>
          <a:p>
            <a:endParaRPr lang="en-CA" dirty="0"/>
          </a:p>
          <a:p>
            <a:pPr marL="0" indent="0">
              <a:buNone/>
            </a:pPr>
            <a:endParaRPr lang="en-CA" dirty="0"/>
          </a:p>
          <a:p>
            <a:pPr marL="0" indent="0">
              <a:buNone/>
            </a:pPr>
            <a:r>
              <a:rPr lang="en-CA" dirty="0"/>
              <a:t>Script with Angular</a:t>
            </a:r>
          </a:p>
          <a:p>
            <a:pPr marL="0" indent="0">
              <a:buNone/>
            </a:pPr>
            <a:endParaRPr lang="en-CA" dirty="0"/>
          </a:p>
        </p:txBody>
      </p:sp>
      <p:pic>
        <p:nvPicPr>
          <p:cNvPr id="4" name="Picture 3">
            <a:extLst>
              <a:ext uri="{FF2B5EF4-FFF2-40B4-BE49-F238E27FC236}">
                <a16:creationId xmlns:a16="http://schemas.microsoft.com/office/drawing/2014/main" id="{8BB5D3FC-F0E8-4921-BAF0-E65B7A391828}"/>
              </a:ext>
            </a:extLst>
          </p:cNvPr>
          <p:cNvPicPr>
            <a:picLocks noChangeAspect="1"/>
          </p:cNvPicPr>
          <p:nvPr/>
        </p:nvPicPr>
        <p:blipFill>
          <a:blip r:embed="rId2"/>
          <a:stretch>
            <a:fillRect/>
          </a:stretch>
        </p:blipFill>
        <p:spPr>
          <a:xfrm>
            <a:off x="483032" y="2602014"/>
            <a:ext cx="11063878" cy="73674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8004637E-B15D-4412-BBE1-E399C6109CD7}"/>
              </a:ext>
            </a:extLst>
          </p:cNvPr>
          <p:cNvPicPr>
            <a:picLocks noChangeAspect="1"/>
          </p:cNvPicPr>
          <p:nvPr/>
        </p:nvPicPr>
        <p:blipFill rotWithShape="1">
          <a:blip r:embed="rId3"/>
          <a:srcRect l="1332" t="11910" b="18278"/>
          <a:stretch/>
        </p:blipFill>
        <p:spPr>
          <a:xfrm>
            <a:off x="483032" y="4511209"/>
            <a:ext cx="10533370" cy="12596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08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D47F-204E-4A3F-BD08-88F03A560B3A}"/>
              </a:ext>
            </a:extLst>
          </p:cNvPr>
          <p:cNvSpPr>
            <a:spLocks noGrp="1"/>
          </p:cNvSpPr>
          <p:nvPr>
            <p:ph type="title"/>
          </p:nvPr>
        </p:nvSpPr>
        <p:spPr>
          <a:xfrm>
            <a:off x="609600" y="704088"/>
            <a:ext cx="10972800" cy="727147"/>
          </a:xfrm>
        </p:spPr>
        <p:txBody>
          <a:bodyPr>
            <a:normAutofit/>
          </a:bodyPr>
          <a:lstStyle/>
          <a:p>
            <a:r>
              <a:rPr lang="en-CA" sz="3600" dirty="0"/>
              <a:t>Admin login page</a:t>
            </a:r>
          </a:p>
        </p:txBody>
      </p:sp>
      <p:sp>
        <p:nvSpPr>
          <p:cNvPr id="4" name="Content Placeholder 3">
            <a:extLst>
              <a:ext uri="{FF2B5EF4-FFF2-40B4-BE49-F238E27FC236}">
                <a16:creationId xmlns:a16="http://schemas.microsoft.com/office/drawing/2014/main" id="{CF4C309F-332A-4403-87D4-7FEC8E0B1C74}"/>
              </a:ext>
            </a:extLst>
          </p:cNvPr>
          <p:cNvSpPr>
            <a:spLocks noGrp="1"/>
          </p:cNvSpPr>
          <p:nvPr>
            <p:ph sz="half" idx="2"/>
          </p:nvPr>
        </p:nvSpPr>
        <p:spPr>
          <a:xfrm>
            <a:off x="6197600" y="1920085"/>
            <a:ext cx="5384800" cy="4434840"/>
          </a:xfrm>
        </p:spPr>
        <p:txBody>
          <a:bodyPr/>
          <a:lstStyle/>
          <a:p>
            <a:r>
              <a:rPr lang="en-CA" dirty="0"/>
              <a:t>Redirect page to Admin section</a:t>
            </a:r>
          </a:p>
          <a:p>
            <a:endParaRPr lang="en-CA" dirty="0"/>
          </a:p>
        </p:txBody>
      </p:sp>
      <p:sp>
        <p:nvSpPr>
          <p:cNvPr id="7" name="Content Placeholder 6">
            <a:extLst>
              <a:ext uri="{FF2B5EF4-FFF2-40B4-BE49-F238E27FC236}">
                <a16:creationId xmlns:a16="http://schemas.microsoft.com/office/drawing/2014/main" id="{CAF3A3BC-81C5-4CA4-8C88-BB7F259D5D11}"/>
              </a:ext>
            </a:extLst>
          </p:cNvPr>
          <p:cNvSpPr>
            <a:spLocks noGrp="1"/>
          </p:cNvSpPr>
          <p:nvPr>
            <p:ph sz="half" idx="1"/>
          </p:nvPr>
        </p:nvSpPr>
        <p:spPr>
          <a:xfrm>
            <a:off x="609600" y="1920085"/>
            <a:ext cx="5384800" cy="4434840"/>
          </a:xfrm>
        </p:spPr>
        <p:txBody>
          <a:bodyPr/>
          <a:lstStyle/>
          <a:p>
            <a:r>
              <a:rPr lang="en-CA" dirty="0"/>
              <a:t>User authentication – verify information with database</a:t>
            </a:r>
          </a:p>
        </p:txBody>
      </p:sp>
      <p:pic>
        <p:nvPicPr>
          <p:cNvPr id="8" name="Picture 7">
            <a:extLst>
              <a:ext uri="{FF2B5EF4-FFF2-40B4-BE49-F238E27FC236}">
                <a16:creationId xmlns:a16="http://schemas.microsoft.com/office/drawing/2014/main" id="{53FB9E33-2BF9-49EF-A2DD-9C83B998E67E}"/>
              </a:ext>
            </a:extLst>
          </p:cNvPr>
          <p:cNvPicPr>
            <a:picLocks noChangeAspect="1"/>
          </p:cNvPicPr>
          <p:nvPr/>
        </p:nvPicPr>
        <p:blipFill>
          <a:blip r:embed="rId2"/>
          <a:stretch>
            <a:fillRect/>
          </a:stretch>
        </p:blipFill>
        <p:spPr>
          <a:xfrm>
            <a:off x="973413" y="3024187"/>
            <a:ext cx="3857625" cy="2638425"/>
          </a:xfrm>
          <a:prstGeom prst="rect">
            <a:avLst/>
          </a:prstGeom>
        </p:spPr>
      </p:pic>
      <p:pic>
        <p:nvPicPr>
          <p:cNvPr id="9" name="Picture 8">
            <a:extLst>
              <a:ext uri="{FF2B5EF4-FFF2-40B4-BE49-F238E27FC236}">
                <a16:creationId xmlns:a16="http://schemas.microsoft.com/office/drawing/2014/main" id="{E287D06C-EED6-454B-886B-72BB1361D2AC}"/>
              </a:ext>
            </a:extLst>
          </p:cNvPr>
          <p:cNvPicPr>
            <a:picLocks noChangeAspect="1"/>
          </p:cNvPicPr>
          <p:nvPr/>
        </p:nvPicPr>
        <p:blipFill>
          <a:blip r:embed="rId3"/>
          <a:stretch>
            <a:fillRect/>
          </a:stretch>
        </p:blipFill>
        <p:spPr>
          <a:xfrm>
            <a:off x="6358213" y="3010426"/>
            <a:ext cx="4143375" cy="2600325"/>
          </a:xfrm>
          <a:prstGeom prst="rect">
            <a:avLst/>
          </a:prstGeom>
        </p:spPr>
      </p:pic>
    </p:spTree>
    <p:extLst>
      <p:ext uri="{BB962C8B-B14F-4D97-AF65-F5344CB8AC3E}">
        <p14:creationId xmlns:p14="http://schemas.microsoft.com/office/powerpoint/2010/main" val="351138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38A8-447D-4DBA-946B-ADB41B2DE67E}"/>
              </a:ext>
            </a:extLst>
          </p:cNvPr>
          <p:cNvSpPr>
            <a:spLocks noGrp="1"/>
          </p:cNvSpPr>
          <p:nvPr>
            <p:ph type="title"/>
          </p:nvPr>
        </p:nvSpPr>
        <p:spPr>
          <a:xfrm>
            <a:off x="756976" y="944532"/>
            <a:ext cx="10972800" cy="667512"/>
          </a:xfrm>
        </p:spPr>
        <p:txBody>
          <a:bodyPr>
            <a:normAutofit/>
          </a:bodyPr>
          <a:lstStyle/>
          <a:p>
            <a:r>
              <a:rPr lang="en-CA" sz="4000" b="1" dirty="0"/>
              <a:t>Future improvements</a:t>
            </a:r>
          </a:p>
        </p:txBody>
      </p:sp>
      <p:sp>
        <p:nvSpPr>
          <p:cNvPr id="3" name="Content Placeholder 2">
            <a:extLst>
              <a:ext uri="{FF2B5EF4-FFF2-40B4-BE49-F238E27FC236}">
                <a16:creationId xmlns:a16="http://schemas.microsoft.com/office/drawing/2014/main" id="{D569DBFD-BBC7-45F7-B0F2-77F64C685C73}"/>
              </a:ext>
            </a:extLst>
          </p:cNvPr>
          <p:cNvSpPr>
            <a:spLocks noGrp="1"/>
          </p:cNvSpPr>
          <p:nvPr>
            <p:ph idx="1"/>
          </p:nvPr>
        </p:nvSpPr>
        <p:spPr>
          <a:xfrm>
            <a:off x="609600" y="2117691"/>
            <a:ext cx="11267552" cy="4373545"/>
          </a:xfrm>
        </p:spPr>
        <p:txBody>
          <a:bodyPr/>
          <a:lstStyle/>
          <a:p>
            <a:pPr>
              <a:spcAft>
                <a:spcPts val="1200"/>
              </a:spcAft>
            </a:pPr>
            <a:r>
              <a:rPr lang="en-CA" sz="2500" dirty="0"/>
              <a:t>Complete all the web-pages French and English</a:t>
            </a:r>
          </a:p>
          <a:p>
            <a:pPr>
              <a:spcAft>
                <a:spcPts val="1200"/>
              </a:spcAft>
            </a:pPr>
            <a:r>
              <a:rPr lang="en-CA" sz="2500" dirty="0"/>
              <a:t>Enable user to schedule a moving appointment</a:t>
            </a:r>
          </a:p>
          <a:p>
            <a:pPr>
              <a:spcAft>
                <a:spcPts val="1200"/>
              </a:spcAft>
            </a:pPr>
            <a:r>
              <a:rPr lang="en-CA" sz="2500" dirty="0"/>
              <a:t>When an estimation request was submitted, user will get an email</a:t>
            </a:r>
          </a:p>
          <a:p>
            <a:pPr>
              <a:spcAft>
                <a:spcPts val="1200"/>
              </a:spcAft>
            </a:pPr>
            <a:r>
              <a:rPr lang="en-CA" sz="2500" dirty="0"/>
              <a:t>Implement site security control: when form is submitted, there need to be matched token from session and from the form hidden input tag of the form</a:t>
            </a:r>
          </a:p>
          <a:p>
            <a:pPr>
              <a:spcAft>
                <a:spcPts val="1200"/>
              </a:spcAft>
            </a:pPr>
            <a:r>
              <a:rPr lang="en-CA" sz="2500" dirty="0"/>
              <a:t>Write an .</a:t>
            </a:r>
            <a:r>
              <a:rPr lang="en-CA" sz="2500" dirty="0" err="1"/>
              <a:t>htaccess</a:t>
            </a:r>
            <a:r>
              <a:rPr lang="en-CA" sz="2500" dirty="0"/>
              <a:t> to prohibit unauthorized access to internal files.</a:t>
            </a:r>
          </a:p>
          <a:p>
            <a:pPr>
              <a:spcAft>
                <a:spcPts val="1200"/>
              </a:spcAft>
            </a:pPr>
            <a:r>
              <a:rPr lang="en-CA" sz="2500" dirty="0"/>
              <a:t>Implement Admin pages to manager trucks, estimations, orders, prices, etc.</a:t>
            </a:r>
          </a:p>
          <a:p>
            <a:endParaRPr lang="en-CA" dirty="0"/>
          </a:p>
          <a:p>
            <a:endParaRPr lang="en-CA" dirty="0"/>
          </a:p>
        </p:txBody>
      </p:sp>
    </p:spTree>
    <p:extLst>
      <p:ext uri="{BB962C8B-B14F-4D97-AF65-F5344CB8AC3E}">
        <p14:creationId xmlns:p14="http://schemas.microsoft.com/office/powerpoint/2010/main" val="229812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C6B6-B2AA-4A89-B3E7-30BBA31CFAA7}"/>
              </a:ext>
            </a:extLst>
          </p:cNvPr>
          <p:cNvSpPr>
            <a:spLocks noGrp="1"/>
          </p:cNvSpPr>
          <p:nvPr>
            <p:ph type="title"/>
          </p:nvPr>
        </p:nvSpPr>
        <p:spPr>
          <a:xfrm>
            <a:off x="981389" y="784475"/>
            <a:ext cx="10972800" cy="879783"/>
          </a:xfrm>
        </p:spPr>
        <p:txBody>
          <a:bodyPr>
            <a:normAutofit/>
          </a:bodyPr>
          <a:lstStyle/>
          <a:p>
            <a:r>
              <a:rPr lang="en-CA" sz="4000" b="1" dirty="0"/>
              <a:t>Summary</a:t>
            </a:r>
          </a:p>
        </p:txBody>
      </p:sp>
      <p:sp>
        <p:nvSpPr>
          <p:cNvPr id="3" name="Content Placeholder 2">
            <a:extLst>
              <a:ext uri="{FF2B5EF4-FFF2-40B4-BE49-F238E27FC236}">
                <a16:creationId xmlns:a16="http://schemas.microsoft.com/office/drawing/2014/main" id="{CCE81885-54BA-480B-92B2-78F51DA5305C}"/>
              </a:ext>
            </a:extLst>
          </p:cNvPr>
          <p:cNvSpPr>
            <a:spLocks noGrp="1"/>
          </p:cNvSpPr>
          <p:nvPr>
            <p:ph idx="1"/>
          </p:nvPr>
        </p:nvSpPr>
        <p:spPr>
          <a:xfrm>
            <a:off x="609600" y="1935480"/>
            <a:ext cx="10972800" cy="3691597"/>
          </a:xfrm>
        </p:spPr>
        <p:txBody>
          <a:bodyPr/>
          <a:lstStyle/>
          <a:p>
            <a:r>
              <a:rPr lang="en-CA" dirty="0"/>
              <a:t>Combined several technologies to realize this project:</a:t>
            </a:r>
          </a:p>
          <a:p>
            <a:pPr marL="0" indent="0">
              <a:buNone/>
            </a:pPr>
            <a:r>
              <a:rPr lang="en-CA" dirty="0"/>
              <a:t>	MySQL Database, PHP, CSS, JavaScript, JQuery, Angular, HTML, 	Bootstrap, </a:t>
            </a:r>
            <a:r>
              <a:rPr lang="en-CA" dirty="0" err="1"/>
              <a:t>Fullcalendar</a:t>
            </a:r>
            <a:r>
              <a:rPr lang="en-CA" dirty="0"/>
              <a:t> plugin, desktop application(C#)</a:t>
            </a:r>
          </a:p>
          <a:p>
            <a:pPr marL="0" indent="0">
              <a:buNone/>
            </a:pPr>
            <a:endParaRPr lang="en-CA" dirty="0"/>
          </a:p>
          <a:p>
            <a:r>
              <a:rPr lang="en-CA" dirty="0"/>
              <a:t>Through this project, finally obtained a clearer idea from the front end to back end and connected some dots.</a:t>
            </a:r>
          </a:p>
          <a:p>
            <a:endParaRPr lang="en-CA" dirty="0"/>
          </a:p>
          <a:p>
            <a:pPr marL="0" indent="0">
              <a:buNone/>
            </a:pPr>
            <a:endParaRPr lang="en-CA" dirty="0"/>
          </a:p>
          <a:p>
            <a:endParaRPr lang="en-CA" dirty="0"/>
          </a:p>
        </p:txBody>
      </p:sp>
    </p:spTree>
    <p:extLst>
      <p:ext uri="{BB962C8B-B14F-4D97-AF65-F5344CB8AC3E}">
        <p14:creationId xmlns:p14="http://schemas.microsoft.com/office/powerpoint/2010/main" val="94777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01882" y="787135"/>
            <a:ext cx="6468094" cy="671431"/>
          </a:xfrm>
        </p:spPr>
        <p:txBody>
          <a:bodyPr>
            <a:normAutofit/>
          </a:bodyPr>
          <a:lstStyle/>
          <a:p>
            <a:r>
              <a:rPr lang="en-US" sz="4000" b="1" dirty="0"/>
              <a:t>Solution overview</a:t>
            </a:r>
          </a:p>
        </p:txBody>
      </p:sp>
      <p:sp>
        <p:nvSpPr>
          <p:cNvPr id="10" name="Freeform 9"/>
          <p:cNvSpPr/>
          <p:nvPr/>
        </p:nvSpPr>
        <p:spPr>
          <a:xfrm>
            <a:off x="4892570" y="1794111"/>
            <a:ext cx="2412136" cy="1206068"/>
          </a:xfrm>
          <a:custGeom>
            <a:avLst/>
            <a:gdLst>
              <a:gd name="connsiteX0" fmla="*/ 0 w 2412136"/>
              <a:gd name="connsiteY0" fmla="*/ 120607 h 1206068"/>
              <a:gd name="connsiteX1" fmla="*/ 120607 w 2412136"/>
              <a:gd name="connsiteY1" fmla="*/ 0 h 1206068"/>
              <a:gd name="connsiteX2" fmla="*/ 2291529 w 2412136"/>
              <a:gd name="connsiteY2" fmla="*/ 0 h 1206068"/>
              <a:gd name="connsiteX3" fmla="*/ 2412136 w 2412136"/>
              <a:gd name="connsiteY3" fmla="*/ 120607 h 1206068"/>
              <a:gd name="connsiteX4" fmla="*/ 2412136 w 2412136"/>
              <a:gd name="connsiteY4" fmla="*/ 1085461 h 1206068"/>
              <a:gd name="connsiteX5" fmla="*/ 2291529 w 2412136"/>
              <a:gd name="connsiteY5" fmla="*/ 1206068 h 1206068"/>
              <a:gd name="connsiteX6" fmla="*/ 120607 w 2412136"/>
              <a:gd name="connsiteY6" fmla="*/ 1206068 h 1206068"/>
              <a:gd name="connsiteX7" fmla="*/ 0 w 2412136"/>
              <a:gd name="connsiteY7" fmla="*/ 1085461 h 1206068"/>
              <a:gd name="connsiteX8" fmla="*/ 0 w 2412136"/>
              <a:gd name="connsiteY8" fmla="*/ 120607 h 12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136" h="1206068">
                <a:moveTo>
                  <a:pt x="0" y="120607"/>
                </a:moveTo>
                <a:cubicBezTo>
                  <a:pt x="0" y="53998"/>
                  <a:pt x="53998" y="0"/>
                  <a:pt x="120607" y="0"/>
                </a:cubicBezTo>
                <a:lnTo>
                  <a:pt x="2291529" y="0"/>
                </a:lnTo>
                <a:cubicBezTo>
                  <a:pt x="2358138" y="0"/>
                  <a:pt x="2412136" y="53998"/>
                  <a:pt x="2412136" y="120607"/>
                </a:cubicBezTo>
                <a:lnTo>
                  <a:pt x="2412136" y="1085461"/>
                </a:lnTo>
                <a:cubicBezTo>
                  <a:pt x="2412136" y="1152070"/>
                  <a:pt x="2358138" y="1206068"/>
                  <a:pt x="2291529" y="1206068"/>
                </a:cubicBezTo>
                <a:lnTo>
                  <a:pt x="120607" y="1206068"/>
                </a:lnTo>
                <a:cubicBezTo>
                  <a:pt x="53998" y="1206068"/>
                  <a:pt x="0" y="1152070"/>
                  <a:pt x="0" y="1085461"/>
                </a:cubicBezTo>
                <a:lnTo>
                  <a:pt x="0" y="120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815" tIns="145815" rIns="145815" bIns="145815" numCol="1" spcCol="1270" anchor="ctr" anchorCtr="0">
            <a:noAutofit/>
          </a:bodyPr>
          <a:lstStyle/>
          <a:p>
            <a:pPr lvl="0" algn="ctr" defTabSz="1289050">
              <a:lnSpc>
                <a:spcPct val="90000"/>
              </a:lnSpc>
              <a:spcBef>
                <a:spcPct val="0"/>
              </a:spcBef>
              <a:spcAft>
                <a:spcPct val="35000"/>
              </a:spcAft>
            </a:pPr>
            <a:r>
              <a:rPr lang="en-US" sz="2900" kern="1200" dirty="0"/>
              <a:t>Database</a:t>
            </a:r>
          </a:p>
        </p:txBody>
      </p:sp>
      <p:sp>
        <p:nvSpPr>
          <p:cNvPr id="11" name="Freeform 10"/>
          <p:cNvSpPr/>
          <p:nvPr/>
        </p:nvSpPr>
        <p:spPr>
          <a:xfrm rot="3563776">
            <a:off x="6468764" y="3888567"/>
            <a:ext cx="1273739" cy="422123"/>
          </a:xfrm>
          <a:custGeom>
            <a:avLst/>
            <a:gdLst>
              <a:gd name="connsiteX0" fmla="*/ 0 w 1273739"/>
              <a:gd name="connsiteY0" fmla="*/ 211062 h 422123"/>
              <a:gd name="connsiteX1" fmla="*/ 211062 w 1273739"/>
              <a:gd name="connsiteY1" fmla="*/ 0 h 422123"/>
              <a:gd name="connsiteX2" fmla="*/ 211062 w 1273739"/>
              <a:gd name="connsiteY2" fmla="*/ 84425 h 422123"/>
              <a:gd name="connsiteX3" fmla="*/ 1062678 w 1273739"/>
              <a:gd name="connsiteY3" fmla="*/ 84425 h 422123"/>
              <a:gd name="connsiteX4" fmla="*/ 1062678 w 1273739"/>
              <a:gd name="connsiteY4" fmla="*/ 0 h 422123"/>
              <a:gd name="connsiteX5" fmla="*/ 1273739 w 1273739"/>
              <a:gd name="connsiteY5" fmla="*/ 211062 h 422123"/>
              <a:gd name="connsiteX6" fmla="*/ 1062678 w 1273739"/>
              <a:gd name="connsiteY6" fmla="*/ 422123 h 422123"/>
              <a:gd name="connsiteX7" fmla="*/ 1062678 w 1273739"/>
              <a:gd name="connsiteY7" fmla="*/ 337698 h 422123"/>
              <a:gd name="connsiteX8" fmla="*/ 211062 w 1273739"/>
              <a:gd name="connsiteY8" fmla="*/ 337698 h 422123"/>
              <a:gd name="connsiteX9" fmla="*/ 211062 w 1273739"/>
              <a:gd name="connsiteY9" fmla="*/ 422123 h 422123"/>
              <a:gd name="connsiteX10" fmla="*/ 0 w 1273739"/>
              <a:gd name="connsiteY10" fmla="*/ 211062 h 4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739" h="422123">
                <a:moveTo>
                  <a:pt x="0" y="211062"/>
                </a:moveTo>
                <a:lnTo>
                  <a:pt x="211062" y="0"/>
                </a:lnTo>
                <a:lnTo>
                  <a:pt x="211062" y="84425"/>
                </a:lnTo>
                <a:lnTo>
                  <a:pt x="1062678" y="84425"/>
                </a:lnTo>
                <a:lnTo>
                  <a:pt x="1062678" y="0"/>
                </a:lnTo>
                <a:lnTo>
                  <a:pt x="1273739" y="211062"/>
                </a:lnTo>
                <a:lnTo>
                  <a:pt x="1062678" y="422123"/>
                </a:lnTo>
                <a:lnTo>
                  <a:pt x="1062678" y="337698"/>
                </a:lnTo>
                <a:lnTo>
                  <a:pt x="211062" y="337698"/>
                </a:lnTo>
                <a:lnTo>
                  <a:pt x="211062" y="422123"/>
                </a:lnTo>
                <a:lnTo>
                  <a:pt x="0" y="2110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6637" tIns="84424" rIns="126636" bIns="84425" numCol="1" spcCol="1270" anchor="ctr" anchorCtr="0">
            <a:noAutofit/>
          </a:bodyPr>
          <a:lstStyle/>
          <a:p>
            <a:pPr lvl="0" algn="ctr" defTabSz="711200">
              <a:lnSpc>
                <a:spcPct val="90000"/>
              </a:lnSpc>
              <a:spcBef>
                <a:spcPct val="0"/>
              </a:spcBef>
              <a:spcAft>
                <a:spcPct val="35000"/>
              </a:spcAft>
            </a:pPr>
            <a:endParaRPr lang="en-US" sz="1600" kern="1200"/>
          </a:p>
        </p:txBody>
      </p:sp>
      <p:sp>
        <p:nvSpPr>
          <p:cNvPr id="12" name="Freeform 11"/>
          <p:cNvSpPr/>
          <p:nvPr/>
        </p:nvSpPr>
        <p:spPr>
          <a:xfrm>
            <a:off x="6906561" y="5199078"/>
            <a:ext cx="2412136" cy="1206068"/>
          </a:xfrm>
          <a:custGeom>
            <a:avLst/>
            <a:gdLst>
              <a:gd name="connsiteX0" fmla="*/ 0 w 2412136"/>
              <a:gd name="connsiteY0" fmla="*/ 120607 h 1206068"/>
              <a:gd name="connsiteX1" fmla="*/ 120607 w 2412136"/>
              <a:gd name="connsiteY1" fmla="*/ 0 h 1206068"/>
              <a:gd name="connsiteX2" fmla="*/ 2291529 w 2412136"/>
              <a:gd name="connsiteY2" fmla="*/ 0 h 1206068"/>
              <a:gd name="connsiteX3" fmla="*/ 2412136 w 2412136"/>
              <a:gd name="connsiteY3" fmla="*/ 120607 h 1206068"/>
              <a:gd name="connsiteX4" fmla="*/ 2412136 w 2412136"/>
              <a:gd name="connsiteY4" fmla="*/ 1085461 h 1206068"/>
              <a:gd name="connsiteX5" fmla="*/ 2291529 w 2412136"/>
              <a:gd name="connsiteY5" fmla="*/ 1206068 h 1206068"/>
              <a:gd name="connsiteX6" fmla="*/ 120607 w 2412136"/>
              <a:gd name="connsiteY6" fmla="*/ 1206068 h 1206068"/>
              <a:gd name="connsiteX7" fmla="*/ 0 w 2412136"/>
              <a:gd name="connsiteY7" fmla="*/ 1085461 h 1206068"/>
              <a:gd name="connsiteX8" fmla="*/ 0 w 2412136"/>
              <a:gd name="connsiteY8" fmla="*/ 120607 h 12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136" h="1206068">
                <a:moveTo>
                  <a:pt x="0" y="120607"/>
                </a:moveTo>
                <a:cubicBezTo>
                  <a:pt x="0" y="53998"/>
                  <a:pt x="53998" y="0"/>
                  <a:pt x="120607" y="0"/>
                </a:cubicBezTo>
                <a:lnTo>
                  <a:pt x="2291529" y="0"/>
                </a:lnTo>
                <a:cubicBezTo>
                  <a:pt x="2358138" y="0"/>
                  <a:pt x="2412136" y="53998"/>
                  <a:pt x="2412136" y="120607"/>
                </a:cubicBezTo>
                <a:lnTo>
                  <a:pt x="2412136" y="1085461"/>
                </a:lnTo>
                <a:cubicBezTo>
                  <a:pt x="2412136" y="1152070"/>
                  <a:pt x="2358138" y="1206068"/>
                  <a:pt x="2291529" y="1206068"/>
                </a:cubicBezTo>
                <a:lnTo>
                  <a:pt x="120607" y="1206068"/>
                </a:lnTo>
                <a:cubicBezTo>
                  <a:pt x="53998" y="1206068"/>
                  <a:pt x="0" y="1152070"/>
                  <a:pt x="0" y="1085461"/>
                </a:cubicBezTo>
                <a:lnTo>
                  <a:pt x="0" y="120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815" tIns="145815" rIns="145815" bIns="145815" numCol="1" spcCol="1270" anchor="ctr" anchorCtr="0">
            <a:noAutofit/>
          </a:bodyPr>
          <a:lstStyle/>
          <a:p>
            <a:pPr lvl="0" algn="ctr" defTabSz="1289050">
              <a:lnSpc>
                <a:spcPct val="90000"/>
              </a:lnSpc>
              <a:spcBef>
                <a:spcPct val="0"/>
              </a:spcBef>
              <a:spcAft>
                <a:spcPct val="35000"/>
              </a:spcAft>
            </a:pPr>
            <a:r>
              <a:rPr lang="en-US" sz="2900" kern="1200" dirty="0"/>
              <a:t>Website</a:t>
            </a:r>
          </a:p>
        </p:txBody>
      </p:sp>
      <p:sp>
        <p:nvSpPr>
          <p:cNvPr id="13" name="Freeform 12"/>
          <p:cNvSpPr/>
          <p:nvPr/>
        </p:nvSpPr>
        <p:spPr>
          <a:xfrm rot="21563756">
            <a:off x="5473648" y="5612158"/>
            <a:ext cx="1273739" cy="422124"/>
          </a:xfrm>
          <a:custGeom>
            <a:avLst/>
            <a:gdLst>
              <a:gd name="connsiteX0" fmla="*/ 0 w 1273739"/>
              <a:gd name="connsiteY0" fmla="*/ 211062 h 422123"/>
              <a:gd name="connsiteX1" fmla="*/ 211062 w 1273739"/>
              <a:gd name="connsiteY1" fmla="*/ 0 h 422123"/>
              <a:gd name="connsiteX2" fmla="*/ 211062 w 1273739"/>
              <a:gd name="connsiteY2" fmla="*/ 84425 h 422123"/>
              <a:gd name="connsiteX3" fmla="*/ 1062678 w 1273739"/>
              <a:gd name="connsiteY3" fmla="*/ 84425 h 422123"/>
              <a:gd name="connsiteX4" fmla="*/ 1062678 w 1273739"/>
              <a:gd name="connsiteY4" fmla="*/ 0 h 422123"/>
              <a:gd name="connsiteX5" fmla="*/ 1273739 w 1273739"/>
              <a:gd name="connsiteY5" fmla="*/ 211062 h 422123"/>
              <a:gd name="connsiteX6" fmla="*/ 1062678 w 1273739"/>
              <a:gd name="connsiteY6" fmla="*/ 422123 h 422123"/>
              <a:gd name="connsiteX7" fmla="*/ 1062678 w 1273739"/>
              <a:gd name="connsiteY7" fmla="*/ 337698 h 422123"/>
              <a:gd name="connsiteX8" fmla="*/ 211062 w 1273739"/>
              <a:gd name="connsiteY8" fmla="*/ 337698 h 422123"/>
              <a:gd name="connsiteX9" fmla="*/ 211062 w 1273739"/>
              <a:gd name="connsiteY9" fmla="*/ 422123 h 422123"/>
              <a:gd name="connsiteX10" fmla="*/ 0 w 1273739"/>
              <a:gd name="connsiteY10" fmla="*/ 211062 h 4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739" h="422123">
                <a:moveTo>
                  <a:pt x="1273739" y="211061"/>
                </a:moveTo>
                <a:lnTo>
                  <a:pt x="1062677" y="422122"/>
                </a:lnTo>
                <a:lnTo>
                  <a:pt x="1062677" y="337697"/>
                </a:lnTo>
                <a:lnTo>
                  <a:pt x="211061" y="337697"/>
                </a:lnTo>
                <a:lnTo>
                  <a:pt x="211061" y="422122"/>
                </a:lnTo>
                <a:lnTo>
                  <a:pt x="0" y="211061"/>
                </a:lnTo>
                <a:lnTo>
                  <a:pt x="211061" y="1"/>
                </a:lnTo>
                <a:lnTo>
                  <a:pt x="211061" y="84426"/>
                </a:lnTo>
                <a:lnTo>
                  <a:pt x="1062677" y="84426"/>
                </a:lnTo>
                <a:lnTo>
                  <a:pt x="1062677" y="1"/>
                </a:lnTo>
                <a:lnTo>
                  <a:pt x="1273739" y="211061"/>
                </a:lnTo>
                <a:close/>
              </a:path>
            </a:pathLst>
          </a:custGeom>
          <a:solidFill>
            <a:schemeClr val="bg1"/>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26636" tIns="84426" rIns="126637" bIns="84424" numCol="1" spcCol="1270" anchor="ctr" anchorCtr="0">
            <a:noAutofit/>
          </a:bodyPr>
          <a:lstStyle/>
          <a:p>
            <a:pPr lvl="0" algn="ctr" defTabSz="711200">
              <a:lnSpc>
                <a:spcPct val="90000"/>
              </a:lnSpc>
              <a:spcBef>
                <a:spcPct val="0"/>
              </a:spcBef>
              <a:spcAft>
                <a:spcPct val="35000"/>
              </a:spcAft>
            </a:pPr>
            <a:endParaRPr lang="en-US" sz="1600" kern="1200"/>
          </a:p>
        </p:txBody>
      </p:sp>
      <p:sp>
        <p:nvSpPr>
          <p:cNvPr id="14" name="Freeform 13"/>
          <p:cNvSpPr/>
          <p:nvPr/>
        </p:nvSpPr>
        <p:spPr>
          <a:xfrm>
            <a:off x="2902338" y="5241295"/>
            <a:ext cx="2412136" cy="1206068"/>
          </a:xfrm>
          <a:custGeom>
            <a:avLst/>
            <a:gdLst>
              <a:gd name="connsiteX0" fmla="*/ 0 w 2412136"/>
              <a:gd name="connsiteY0" fmla="*/ 120607 h 1206068"/>
              <a:gd name="connsiteX1" fmla="*/ 120607 w 2412136"/>
              <a:gd name="connsiteY1" fmla="*/ 0 h 1206068"/>
              <a:gd name="connsiteX2" fmla="*/ 2291529 w 2412136"/>
              <a:gd name="connsiteY2" fmla="*/ 0 h 1206068"/>
              <a:gd name="connsiteX3" fmla="*/ 2412136 w 2412136"/>
              <a:gd name="connsiteY3" fmla="*/ 120607 h 1206068"/>
              <a:gd name="connsiteX4" fmla="*/ 2412136 w 2412136"/>
              <a:gd name="connsiteY4" fmla="*/ 1085461 h 1206068"/>
              <a:gd name="connsiteX5" fmla="*/ 2291529 w 2412136"/>
              <a:gd name="connsiteY5" fmla="*/ 1206068 h 1206068"/>
              <a:gd name="connsiteX6" fmla="*/ 120607 w 2412136"/>
              <a:gd name="connsiteY6" fmla="*/ 1206068 h 1206068"/>
              <a:gd name="connsiteX7" fmla="*/ 0 w 2412136"/>
              <a:gd name="connsiteY7" fmla="*/ 1085461 h 1206068"/>
              <a:gd name="connsiteX8" fmla="*/ 0 w 2412136"/>
              <a:gd name="connsiteY8" fmla="*/ 120607 h 1206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136" h="1206068">
                <a:moveTo>
                  <a:pt x="0" y="120607"/>
                </a:moveTo>
                <a:cubicBezTo>
                  <a:pt x="0" y="53998"/>
                  <a:pt x="53998" y="0"/>
                  <a:pt x="120607" y="0"/>
                </a:cubicBezTo>
                <a:lnTo>
                  <a:pt x="2291529" y="0"/>
                </a:lnTo>
                <a:cubicBezTo>
                  <a:pt x="2358138" y="0"/>
                  <a:pt x="2412136" y="53998"/>
                  <a:pt x="2412136" y="120607"/>
                </a:cubicBezTo>
                <a:lnTo>
                  <a:pt x="2412136" y="1085461"/>
                </a:lnTo>
                <a:cubicBezTo>
                  <a:pt x="2412136" y="1152070"/>
                  <a:pt x="2358138" y="1206068"/>
                  <a:pt x="2291529" y="1206068"/>
                </a:cubicBezTo>
                <a:lnTo>
                  <a:pt x="120607" y="1206068"/>
                </a:lnTo>
                <a:cubicBezTo>
                  <a:pt x="53998" y="1206068"/>
                  <a:pt x="0" y="1152070"/>
                  <a:pt x="0" y="1085461"/>
                </a:cubicBezTo>
                <a:lnTo>
                  <a:pt x="0" y="120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5815" tIns="145815" rIns="145815" bIns="145815" numCol="1" spcCol="1270" anchor="ctr" anchorCtr="0">
            <a:noAutofit/>
          </a:bodyPr>
          <a:lstStyle/>
          <a:p>
            <a:pPr lvl="0" algn="ctr" defTabSz="1289050">
              <a:lnSpc>
                <a:spcPct val="90000"/>
              </a:lnSpc>
              <a:spcBef>
                <a:spcPct val="0"/>
              </a:spcBef>
              <a:spcAft>
                <a:spcPct val="35000"/>
              </a:spcAft>
            </a:pPr>
            <a:r>
              <a:rPr lang="en-US" sz="2900" kern="1200" dirty="0"/>
              <a:t>Desktop Application</a:t>
            </a:r>
          </a:p>
        </p:txBody>
      </p:sp>
      <p:sp>
        <p:nvSpPr>
          <p:cNvPr id="15" name="Freeform 14"/>
          <p:cNvSpPr/>
          <p:nvPr/>
        </p:nvSpPr>
        <p:spPr>
          <a:xfrm rot="18000000">
            <a:off x="4466652" y="3909676"/>
            <a:ext cx="1273739" cy="422123"/>
          </a:xfrm>
          <a:custGeom>
            <a:avLst/>
            <a:gdLst>
              <a:gd name="connsiteX0" fmla="*/ 0 w 1273739"/>
              <a:gd name="connsiteY0" fmla="*/ 211062 h 422123"/>
              <a:gd name="connsiteX1" fmla="*/ 211062 w 1273739"/>
              <a:gd name="connsiteY1" fmla="*/ 0 h 422123"/>
              <a:gd name="connsiteX2" fmla="*/ 211062 w 1273739"/>
              <a:gd name="connsiteY2" fmla="*/ 84425 h 422123"/>
              <a:gd name="connsiteX3" fmla="*/ 1062678 w 1273739"/>
              <a:gd name="connsiteY3" fmla="*/ 84425 h 422123"/>
              <a:gd name="connsiteX4" fmla="*/ 1062678 w 1273739"/>
              <a:gd name="connsiteY4" fmla="*/ 0 h 422123"/>
              <a:gd name="connsiteX5" fmla="*/ 1273739 w 1273739"/>
              <a:gd name="connsiteY5" fmla="*/ 211062 h 422123"/>
              <a:gd name="connsiteX6" fmla="*/ 1062678 w 1273739"/>
              <a:gd name="connsiteY6" fmla="*/ 422123 h 422123"/>
              <a:gd name="connsiteX7" fmla="*/ 1062678 w 1273739"/>
              <a:gd name="connsiteY7" fmla="*/ 337698 h 422123"/>
              <a:gd name="connsiteX8" fmla="*/ 211062 w 1273739"/>
              <a:gd name="connsiteY8" fmla="*/ 337698 h 422123"/>
              <a:gd name="connsiteX9" fmla="*/ 211062 w 1273739"/>
              <a:gd name="connsiteY9" fmla="*/ 422123 h 422123"/>
              <a:gd name="connsiteX10" fmla="*/ 0 w 1273739"/>
              <a:gd name="connsiteY10" fmla="*/ 211062 h 42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3739" h="422123">
                <a:moveTo>
                  <a:pt x="0" y="211062"/>
                </a:moveTo>
                <a:lnTo>
                  <a:pt x="211062" y="0"/>
                </a:lnTo>
                <a:lnTo>
                  <a:pt x="211062" y="84425"/>
                </a:lnTo>
                <a:lnTo>
                  <a:pt x="1062678" y="84425"/>
                </a:lnTo>
                <a:lnTo>
                  <a:pt x="1062678" y="0"/>
                </a:lnTo>
                <a:lnTo>
                  <a:pt x="1273739" y="211062"/>
                </a:lnTo>
                <a:lnTo>
                  <a:pt x="1062678" y="422123"/>
                </a:lnTo>
                <a:lnTo>
                  <a:pt x="1062678" y="337698"/>
                </a:lnTo>
                <a:lnTo>
                  <a:pt x="211062" y="337698"/>
                </a:lnTo>
                <a:lnTo>
                  <a:pt x="211062" y="422123"/>
                </a:lnTo>
                <a:lnTo>
                  <a:pt x="0" y="2110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26636" tIns="84425" rIns="126637" bIns="84424" numCol="1" spcCol="1270" anchor="ctr" anchorCtr="0">
            <a:noAutofit/>
          </a:bodyPr>
          <a:lstStyle/>
          <a:p>
            <a:pPr lvl="0" algn="ctr" defTabSz="711200">
              <a:lnSpc>
                <a:spcPct val="90000"/>
              </a:lnSpc>
              <a:spcBef>
                <a:spcPct val="0"/>
              </a:spcBef>
              <a:spcAft>
                <a:spcPct val="35000"/>
              </a:spcAft>
            </a:pPr>
            <a:endParaRPr lang="en-US" sz="1600" kern="1200"/>
          </a:p>
        </p:txBody>
      </p:sp>
      <p:sp>
        <p:nvSpPr>
          <p:cNvPr id="7" name="Line Callout 1 6"/>
          <p:cNvSpPr/>
          <p:nvPr/>
        </p:nvSpPr>
        <p:spPr>
          <a:xfrm>
            <a:off x="1151907" y="1793175"/>
            <a:ext cx="2363190" cy="2648195"/>
          </a:xfrm>
          <a:prstGeom prst="borderCallout1">
            <a:avLst>
              <a:gd name="adj1" fmla="val 100170"/>
              <a:gd name="adj2" fmla="val 49958"/>
              <a:gd name="adj3" fmla="val 129368"/>
              <a:gd name="adj4" fmla="val 124481"/>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400" dirty="0"/>
              <a:t>Ordering</a:t>
            </a:r>
          </a:p>
          <a:p>
            <a:pPr marL="285750" indent="-285750">
              <a:lnSpc>
                <a:spcPct val="150000"/>
              </a:lnSpc>
              <a:buFont typeface="Arial" panose="020B0604020202020204" pitchFamily="34" charset="0"/>
              <a:buChar char="•"/>
            </a:pPr>
            <a:r>
              <a:rPr lang="en-US" sz="2400" dirty="0"/>
              <a:t>Invoicing</a:t>
            </a:r>
          </a:p>
          <a:p>
            <a:pPr marL="285750" indent="-285750">
              <a:lnSpc>
                <a:spcPct val="150000"/>
              </a:lnSpc>
              <a:buFont typeface="Arial" panose="020B0604020202020204" pitchFamily="34" charset="0"/>
              <a:buChar char="•"/>
            </a:pPr>
            <a:r>
              <a:rPr lang="en-US" sz="2400" dirty="0"/>
              <a:t>Payments</a:t>
            </a:r>
          </a:p>
          <a:p>
            <a:pPr marL="285750" indent="-285750">
              <a:lnSpc>
                <a:spcPct val="150000"/>
              </a:lnSpc>
              <a:buFont typeface="Arial" panose="020B0604020202020204" pitchFamily="34" charset="0"/>
              <a:buChar char="•"/>
            </a:pPr>
            <a:r>
              <a:rPr lang="en-US" sz="2400" dirty="0"/>
              <a:t>Scheduling</a:t>
            </a:r>
          </a:p>
        </p:txBody>
      </p:sp>
      <p:sp>
        <p:nvSpPr>
          <p:cNvPr id="8" name="Line Callout 1 7"/>
          <p:cNvSpPr/>
          <p:nvPr/>
        </p:nvSpPr>
        <p:spPr>
          <a:xfrm>
            <a:off x="8848436" y="1793175"/>
            <a:ext cx="2363190" cy="2648195"/>
          </a:xfrm>
          <a:prstGeom prst="borderCallout1">
            <a:avLst>
              <a:gd name="adj1" fmla="val 100170"/>
              <a:gd name="adj2" fmla="val 49958"/>
              <a:gd name="adj3" fmla="val 128275"/>
              <a:gd name="adj4" fmla="val -28282"/>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400" dirty="0"/>
              <a:t>Presentation</a:t>
            </a:r>
          </a:p>
          <a:p>
            <a:pPr marL="285750" indent="-285750">
              <a:lnSpc>
                <a:spcPct val="150000"/>
              </a:lnSpc>
              <a:buFont typeface="Arial" panose="020B0604020202020204" pitchFamily="34" charset="0"/>
              <a:buChar char="•"/>
            </a:pPr>
            <a:r>
              <a:rPr lang="en-US" sz="2400" dirty="0"/>
              <a:t>Information</a:t>
            </a:r>
          </a:p>
          <a:p>
            <a:pPr marL="285750" indent="-285750">
              <a:lnSpc>
                <a:spcPct val="150000"/>
              </a:lnSpc>
              <a:buFont typeface="Arial" panose="020B0604020202020204" pitchFamily="34" charset="0"/>
              <a:buChar char="•"/>
            </a:pPr>
            <a:r>
              <a:rPr lang="en-US" sz="2400" dirty="0"/>
              <a:t>Preordering</a:t>
            </a:r>
          </a:p>
          <a:p>
            <a:pPr marL="285750" indent="-285750">
              <a:lnSpc>
                <a:spcPct val="150000"/>
              </a:lnSpc>
              <a:buFont typeface="Arial" panose="020B0604020202020204" pitchFamily="34" charset="0"/>
              <a:buChar char="•"/>
            </a:pPr>
            <a:r>
              <a:rPr lang="en-US" sz="2400" dirty="0"/>
              <a:t>Availability</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30036" y="383454"/>
            <a:ext cx="10430494" cy="1143000"/>
          </a:xfrm>
        </p:spPr>
        <p:txBody>
          <a:bodyPr>
            <a:normAutofit/>
          </a:bodyPr>
          <a:lstStyle/>
          <a:p>
            <a:r>
              <a:rPr lang="en-CA" sz="4000" b="1" dirty="0"/>
              <a:t>Content structure</a:t>
            </a:r>
            <a:endParaRPr lang="en-US" sz="4000" b="1" dirty="0"/>
          </a:p>
        </p:txBody>
      </p:sp>
      <p:sp>
        <p:nvSpPr>
          <p:cNvPr id="2" name="Content Placeholder 1"/>
          <p:cNvSpPr>
            <a:spLocks noGrp="1"/>
          </p:cNvSpPr>
          <p:nvPr>
            <p:ph idx="1"/>
          </p:nvPr>
        </p:nvSpPr>
        <p:spPr/>
        <p:txBody>
          <a:bodyPr/>
          <a:lstStyle/>
          <a:p>
            <a:pPr marL="0" indent="0">
              <a:buNone/>
            </a:pPr>
            <a:endParaRPr lang="en-CA" dirty="0"/>
          </a:p>
          <a:p>
            <a:pPr>
              <a:buFontTx/>
              <a:buChar char="-"/>
            </a:pPr>
            <a:endParaRPr lang="en-US" dirty="0"/>
          </a:p>
        </p:txBody>
      </p:sp>
      <p:sp>
        <p:nvSpPr>
          <p:cNvPr id="6" name="TextBox 5"/>
          <p:cNvSpPr txBox="1"/>
          <p:nvPr/>
        </p:nvSpPr>
        <p:spPr>
          <a:xfrm>
            <a:off x="2921329" y="2200800"/>
            <a:ext cx="1781299" cy="369332"/>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err="1"/>
              <a:t>index.php</a:t>
            </a:r>
            <a:endParaRPr lang="en-US" b="1" dirty="0"/>
          </a:p>
        </p:txBody>
      </p:sp>
      <p:sp>
        <p:nvSpPr>
          <p:cNvPr id="7" name="TextBox 6"/>
          <p:cNvSpPr txBox="1"/>
          <p:nvPr/>
        </p:nvSpPr>
        <p:spPr>
          <a:xfrm>
            <a:off x="2921329" y="3767521"/>
            <a:ext cx="178129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err="1"/>
              <a:t>indexen.php</a:t>
            </a:r>
            <a:endParaRPr lang="en-US" b="1" dirty="0"/>
          </a:p>
        </p:txBody>
      </p:sp>
      <p:sp>
        <p:nvSpPr>
          <p:cNvPr id="8" name="TextBox 7"/>
          <p:cNvSpPr txBox="1"/>
          <p:nvPr/>
        </p:nvSpPr>
        <p:spPr>
          <a:xfrm>
            <a:off x="439191" y="2195953"/>
            <a:ext cx="1781299"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content\</a:t>
            </a:r>
          </a:p>
        </p:txBody>
      </p:sp>
      <p:sp>
        <p:nvSpPr>
          <p:cNvPr id="9" name="TextBox 8"/>
          <p:cNvSpPr txBox="1"/>
          <p:nvPr/>
        </p:nvSpPr>
        <p:spPr>
          <a:xfrm>
            <a:off x="439386" y="3760708"/>
            <a:ext cx="1781299"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content </a:t>
            </a:r>
            <a:r>
              <a:rPr lang="en-US" b="1" dirty="0"/>
              <a:t>\ </a:t>
            </a:r>
            <a:r>
              <a:rPr lang="en-US" dirty="0" err="1"/>
              <a:t>en</a:t>
            </a:r>
            <a:r>
              <a:rPr lang="en-US" dirty="0"/>
              <a:t>\</a:t>
            </a:r>
          </a:p>
        </p:txBody>
      </p:sp>
      <p:sp>
        <p:nvSpPr>
          <p:cNvPr id="10" name="TextBox 9"/>
          <p:cNvSpPr txBox="1"/>
          <p:nvPr/>
        </p:nvSpPr>
        <p:spPr>
          <a:xfrm>
            <a:off x="439191" y="2565285"/>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11" name="TextBox 10"/>
          <p:cNvSpPr txBox="1"/>
          <p:nvPr/>
        </p:nvSpPr>
        <p:spPr>
          <a:xfrm>
            <a:off x="439191" y="2842284"/>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12" name="TextBox 11"/>
          <p:cNvSpPr txBox="1"/>
          <p:nvPr/>
        </p:nvSpPr>
        <p:spPr>
          <a:xfrm>
            <a:off x="439190" y="3119283"/>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13" name="TextBox 12"/>
          <p:cNvSpPr txBox="1"/>
          <p:nvPr/>
        </p:nvSpPr>
        <p:spPr>
          <a:xfrm>
            <a:off x="439386" y="4124222"/>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14" name="TextBox 13"/>
          <p:cNvSpPr txBox="1"/>
          <p:nvPr/>
        </p:nvSpPr>
        <p:spPr>
          <a:xfrm>
            <a:off x="439386" y="4401221"/>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15" name="TextBox 14"/>
          <p:cNvSpPr txBox="1"/>
          <p:nvPr/>
        </p:nvSpPr>
        <p:spPr>
          <a:xfrm>
            <a:off x="439385" y="4678220"/>
            <a:ext cx="1781299"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cxnSp>
        <p:nvCxnSpPr>
          <p:cNvPr id="17" name="Straight Arrow Connector 16"/>
          <p:cNvCxnSpPr>
            <a:stCxn id="8" idx="3"/>
            <a:endCxn id="6" idx="1"/>
          </p:cNvCxnSpPr>
          <p:nvPr/>
        </p:nvCxnSpPr>
        <p:spPr>
          <a:xfrm>
            <a:off x="2220490" y="2380619"/>
            <a:ext cx="700839" cy="484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20685" y="3955186"/>
            <a:ext cx="700644"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89960" y="2749375"/>
            <a:ext cx="0" cy="74950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1422" y="3294673"/>
            <a:ext cx="570016" cy="36933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1" dirty="0"/>
              <a:t>EN</a:t>
            </a:r>
          </a:p>
        </p:txBody>
      </p:sp>
      <p:sp>
        <p:nvSpPr>
          <p:cNvPr id="25" name="TextBox 24"/>
          <p:cNvSpPr txBox="1"/>
          <p:nvPr/>
        </p:nvSpPr>
        <p:spPr>
          <a:xfrm>
            <a:off x="3731422" y="2723843"/>
            <a:ext cx="570016" cy="36933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1" dirty="0"/>
              <a:t>FR</a:t>
            </a:r>
          </a:p>
        </p:txBody>
      </p:sp>
      <p:sp>
        <p:nvSpPr>
          <p:cNvPr id="28" name="TextBox 27"/>
          <p:cNvSpPr txBox="1"/>
          <p:nvPr/>
        </p:nvSpPr>
        <p:spPr>
          <a:xfrm>
            <a:off x="5240922" y="3295538"/>
            <a:ext cx="1247801"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a:t>css</a:t>
            </a:r>
            <a:r>
              <a:rPr lang="en-US" dirty="0"/>
              <a:t>\</a:t>
            </a:r>
          </a:p>
        </p:txBody>
      </p:sp>
      <p:sp>
        <p:nvSpPr>
          <p:cNvPr id="29" name="TextBox 28"/>
          <p:cNvSpPr txBox="1"/>
          <p:nvPr/>
        </p:nvSpPr>
        <p:spPr>
          <a:xfrm>
            <a:off x="5240922" y="3675049"/>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30" name="TextBox 29"/>
          <p:cNvSpPr txBox="1"/>
          <p:nvPr/>
        </p:nvSpPr>
        <p:spPr>
          <a:xfrm>
            <a:off x="5240922" y="3952048"/>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31" name="TextBox 30"/>
          <p:cNvSpPr txBox="1"/>
          <p:nvPr/>
        </p:nvSpPr>
        <p:spPr>
          <a:xfrm>
            <a:off x="5240921" y="4229047"/>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32" name="Content Placeholder 1"/>
          <p:cNvSpPr txBox="1">
            <a:spLocks/>
          </p:cNvSpPr>
          <p:nvPr/>
        </p:nvSpPr>
        <p:spPr>
          <a:xfrm>
            <a:off x="2057400" y="1932341"/>
            <a:ext cx="10972800" cy="438912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endParaRPr lang="en-CA"/>
          </a:p>
          <a:p>
            <a:pPr>
              <a:buFontTx/>
              <a:buChar char="-"/>
            </a:pPr>
            <a:endParaRPr lang="en-US" dirty="0"/>
          </a:p>
        </p:txBody>
      </p:sp>
      <p:sp>
        <p:nvSpPr>
          <p:cNvPr id="33" name="TextBox 32"/>
          <p:cNvSpPr txBox="1"/>
          <p:nvPr/>
        </p:nvSpPr>
        <p:spPr>
          <a:xfrm>
            <a:off x="6688722" y="3292399"/>
            <a:ext cx="1247801"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a:t>js</a:t>
            </a:r>
            <a:r>
              <a:rPr lang="en-US" dirty="0"/>
              <a:t>\</a:t>
            </a:r>
          </a:p>
        </p:txBody>
      </p:sp>
      <p:sp>
        <p:nvSpPr>
          <p:cNvPr id="34" name="TextBox 33"/>
          <p:cNvSpPr txBox="1"/>
          <p:nvPr/>
        </p:nvSpPr>
        <p:spPr>
          <a:xfrm>
            <a:off x="6688722" y="3671910"/>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home.php</a:t>
            </a:r>
            <a:endParaRPr lang="en-US" dirty="0"/>
          </a:p>
        </p:txBody>
      </p:sp>
      <p:sp>
        <p:nvSpPr>
          <p:cNvPr id="35" name="TextBox 34"/>
          <p:cNvSpPr txBox="1"/>
          <p:nvPr/>
        </p:nvSpPr>
        <p:spPr>
          <a:xfrm>
            <a:off x="6688722" y="3948909"/>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err="1"/>
              <a:t>about.php</a:t>
            </a:r>
            <a:endParaRPr lang="en-US" dirty="0"/>
          </a:p>
        </p:txBody>
      </p:sp>
      <p:sp>
        <p:nvSpPr>
          <p:cNvPr id="36" name="TextBox 35"/>
          <p:cNvSpPr txBox="1"/>
          <p:nvPr/>
        </p:nvSpPr>
        <p:spPr>
          <a:xfrm>
            <a:off x="6688721" y="4225908"/>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37" name="TextBox 36"/>
          <p:cNvSpPr txBox="1"/>
          <p:nvPr/>
        </p:nvSpPr>
        <p:spPr>
          <a:xfrm>
            <a:off x="8136522" y="3291535"/>
            <a:ext cx="1311336"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functions\</a:t>
            </a:r>
          </a:p>
        </p:txBody>
      </p:sp>
      <p:sp>
        <p:nvSpPr>
          <p:cNvPr id="38" name="TextBox 37"/>
          <p:cNvSpPr txBox="1"/>
          <p:nvPr/>
        </p:nvSpPr>
        <p:spPr>
          <a:xfrm>
            <a:off x="9613173" y="3291535"/>
            <a:ext cx="904155"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fonts\</a:t>
            </a:r>
          </a:p>
        </p:txBody>
      </p:sp>
      <p:sp>
        <p:nvSpPr>
          <p:cNvPr id="39" name="TextBox 38"/>
          <p:cNvSpPr txBox="1"/>
          <p:nvPr/>
        </p:nvSpPr>
        <p:spPr>
          <a:xfrm>
            <a:off x="10672346" y="3291535"/>
            <a:ext cx="1056558"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images\</a:t>
            </a:r>
          </a:p>
        </p:txBody>
      </p:sp>
      <p:cxnSp>
        <p:nvCxnSpPr>
          <p:cNvPr id="40" name="Straight Arrow Connector 39"/>
          <p:cNvCxnSpPr/>
          <p:nvPr/>
        </p:nvCxnSpPr>
        <p:spPr>
          <a:xfrm>
            <a:off x="5000893" y="2380619"/>
            <a:ext cx="1" cy="1571428"/>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000894" y="2980783"/>
            <a:ext cx="7191106" cy="0"/>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883922" y="3278605"/>
            <a:ext cx="957448" cy="369332"/>
          </a:xfrm>
          <a:prstGeom prst="rect">
            <a:avLst/>
          </a:prstGeom>
          <a:solidFill>
            <a:srgbClr val="FFFF00"/>
          </a:solidFill>
          <a:ln w="3810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a:t>
            </a:r>
          </a:p>
        </p:txBody>
      </p:sp>
      <p:sp>
        <p:nvSpPr>
          <p:cNvPr id="50" name="TextBox 49"/>
          <p:cNvSpPr txBox="1"/>
          <p:nvPr/>
        </p:nvSpPr>
        <p:spPr>
          <a:xfrm>
            <a:off x="8136522" y="3647937"/>
            <a:ext cx="1247801"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51" name="TextBox 50"/>
          <p:cNvSpPr txBox="1"/>
          <p:nvPr/>
        </p:nvSpPr>
        <p:spPr>
          <a:xfrm>
            <a:off x="9602877" y="3647937"/>
            <a:ext cx="914452"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52" name="TextBox 51"/>
          <p:cNvSpPr txBox="1"/>
          <p:nvPr/>
        </p:nvSpPr>
        <p:spPr>
          <a:xfrm>
            <a:off x="10682940" y="3671910"/>
            <a:ext cx="914452"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sp>
        <p:nvSpPr>
          <p:cNvPr id="53" name="TextBox 52"/>
          <p:cNvSpPr txBox="1"/>
          <p:nvPr/>
        </p:nvSpPr>
        <p:spPr>
          <a:xfrm>
            <a:off x="11886848" y="3672164"/>
            <a:ext cx="914452" cy="276999"/>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gn="ctr"/>
            <a:r>
              <a:rPr lang="en-US" dirty="0"/>
              <a:t>…..</a:t>
            </a:r>
          </a:p>
        </p:txBody>
      </p:sp>
      <p:cxnSp>
        <p:nvCxnSpPr>
          <p:cNvPr id="54" name="Straight Arrow Connector 53"/>
          <p:cNvCxnSpPr/>
          <p:nvPr/>
        </p:nvCxnSpPr>
        <p:spPr>
          <a:xfrm>
            <a:off x="5892379" y="2977645"/>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325875" y="2977644"/>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792190" y="3010117"/>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0060103" y="2977644"/>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1140166" y="2993165"/>
            <a:ext cx="2" cy="276999"/>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4702628" y="2380619"/>
            <a:ext cx="298265" cy="0"/>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4702627" y="3931253"/>
            <a:ext cx="298265" cy="0"/>
          </a:xfrm>
          <a:prstGeom prst="straightConnector1">
            <a:avLst/>
          </a:prstGeom>
          <a:ln w="28575">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P spid="14" grpId="0" animBg="1"/>
      <p:bldP spid="15" grpId="0" animBg="1"/>
      <p:bldP spid="24" grpId="0" animBg="1"/>
      <p:bldP spid="25" grpId="0" animBg="1"/>
      <p:bldP spid="28" grpId="0" animBg="1"/>
      <p:bldP spid="29" grpId="0" animBg="1"/>
      <p:bldP spid="30" grpId="0" animBg="1"/>
      <p:bldP spid="31"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462D-045D-4867-894D-F5CC54E584CB}"/>
              </a:ext>
            </a:extLst>
          </p:cNvPr>
          <p:cNvSpPr>
            <a:spLocks noGrp="1"/>
          </p:cNvSpPr>
          <p:nvPr>
            <p:ph type="title"/>
          </p:nvPr>
        </p:nvSpPr>
        <p:spPr>
          <a:xfrm>
            <a:off x="814256" y="374491"/>
            <a:ext cx="10972800" cy="1143000"/>
          </a:xfrm>
        </p:spPr>
        <p:txBody>
          <a:bodyPr>
            <a:normAutofit/>
          </a:bodyPr>
          <a:lstStyle/>
          <a:p>
            <a:r>
              <a:rPr lang="en-CA" sz="4000" b="1" dirty="0"/>
              <a:t>Content management</a:t>
            </a:r>
            <a:endParaRPr lang="en-CA" sz="4000" dirty="0"/>
          </a:p>
        </p:txBody>
      </p:sp>
      <p:pic>
        <p:nvPicPr>
          <p:cNvPr id="5" name="Picture 4"/>
          <p:cNvPicPr>
            <a:picLocks noChangeAspect="1"/>
          </p:cNvPicPr>
          <p:nvPr/>
        </p:nvPicPr>
        <p:blipFill>
          <a:blip r:embed="rId2"/>
          <a:stretch>
            <a:fillRect/>
          </a:stretch>
        </p:blipFill>
        <p:spPr>
          <a:xfrm>
            <a:off x="2263724" y="5965608"/>
            <a:ext cx="3733333" cy="209524"/>
          </a:xfrm>
          <a:prstGeom prst="rect">
            <a:avLst/>
          </a:prstGeom>
        </p:spPr>
      </p:pic>
      <p:pic>
        <p:nvPicPr>
          <p:cNvPr id="7" name="Picture 6"/>
          <p:cNvPicPr>
            <a:picLocks noChangeAspect="1"/>
          </p:cNvPicPr>
          <p:nvPr/>
        </p:nvPicPr>
        <p:blipFill>
          <a:blip r:embed="rId3"/>
          <a:stretch>
            <a:fillRect/>
          </a:stretch>
        </p:blipFill>
        <p:spPr>
          <a:xfrm>
            <a:off x="2792374" y="5479845"/>
            <a:ext cx="3371429" cy="152381"/>
          </a:xfrm>
          <a:prstGeom prst="rect">
            <a:avLst/>
          </a:prstGeom>
        </p:spPr>
      </p:pic>
      <p:pic>
        <p:nvPicPr>
          <p:cNvPr id="8" name="Picture 7"/>
          <p:cNvPicPr>
            <a:picLocks noChangeAspect="1"/>
          </p:cNvPicPr>
          <p:nvPr/>
        </p:nvPicPr>
        <p:blipFill>
          <a:blip r:embed="rId4"/>
          <a:stretch>
            <a:fillRect/>
          </a:stretch>
        </p:blipFill>
        <p:spPr>
          <a:xfrm>
            <a:off x="2263724" y="5175025"/>
            <a:ext cx="3171429" cy="190476"/>
          </a:xfrm>
          <a:prstGeom prst="rect">
            <a:avLst/>
          </a:prstGeom>
        </p:spPr>
      </p:pic>
      <p:cxnSp>
        <p:nvCxnSpPr>
          <p:cNvPr id="17" name="Straight Connector 16"/>
          <p:cNvCxnSpPr>
            <a:stCxn id="7" idx="1"/>
          </p:cNvCxnSpPr>
          <p:nvPr/>
        </p:nvCxnSpPr>
        <p:spPr>
          <a:xfrm flipH="1" flipV="1">
            <a:off x="2534989" y="5556035"/>
            <a:ext cx="25738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44514" y="5365501"/>
            <a:ext cx="0" cy="1905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a:xfrm flipH="1" flipV="1">
            <a:off x="2544514" y="6375185"/>
            <a:ext cx="25738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554039" y="6184651"/>
            <a:ext cx="0" cy="1905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2" name="Picture 21"/>
          <p:cNvPicPr>
            <a:picLocks noChangeAspect="1"/>
          </p:cNvPicPr>
          <p:nvPr/>
        </p:nvPicPr>
        <p:blipFill>
          <a:blip r:embed="rId5"/>
          <a:stretch>
            <a:fillRect/>
          </a:stretch>
        </p:blipFill>
        <p:spPr>
          <a:xfrm>
            <a:off x="2911451" y="6275153"/>
            <a:ext cx="3590476" cy="200000"/>
          </a:xfrm>
          <a:prstGeom prst="rect">
            <a:avLst/>
          </a:prstGeom>
        </p:spPr>
      </p:pic>
      <p:sp>
        <p:nvSpPr>
          <p:cNvPr id="23" name="TextBox 22"/>
          <p:cNvSpPr txBox="1"/>
          <p:nvPr/>
        </p:nvSpPr>
        <p:spPr>
          <a:xfrm>
            <a:off x="770819" y="1839047"/>
            <a:ext cx="10649850" cy="369332"/>
          </a:xfrm>
          <a:prstGeom prst="rect">
            <a:avLst/>
          </a:prstGeom>
          <a:noFill/>
          <a:ln>
            <a:noFill/>
          </a:ln>
        </p:spPr>
        <p:txBody>
          <a:bodyPr wrap="square" rtlCol="0">
            <a:spAutoFit/>
          </a:bodyPr>
          <a:lstStyle/>
          <a:p>
            <a:r>
              <a:rPr lang="en-US" b="1" dirty="0"/>
              <a:t>Only link format:   </a:t>
            </a:r>
            <a:r>
              <a:rPr lang="en-US" dirty="0" err="1">
                <a:solidFill>
                  <a:srgbClr val="002060"/>
                </a:solidFill>
              </a:rPr>
              <a:t>index.php?content</a:t>
            </a:r>
            <a:r>
              <a:rPr lang="en-US" dirty="0">
                <a:solidFill>
                  <a:srgbClr val="002060"/>
                </a:solidFill>
              </a:rPr>
              <a:t>=</a:t>
            </a:r>
            <a:r>
              <a:rPr lang="en-US" dirty="0" err="1">
                <a:solidFill>
                  <a:srgbClr val="002060"/>
                </a:solidFill>
              </a:rPr>
              <a:t>page_name</a:t>
            </a:r>
            <a:r>
              <a:rPr lang="en-US" dirty="0">
                <a:solidFill>
                  <a:srgbClr val="002060"/>
                </a:solidFill>
              </a:rPr>
              <a:t>   OR    </a:t>
            </a:r>
            <a:r>
              <a:rPr lang="en-US" dirty="0" err="1">
                <a:solidFill>
                  <a:srgbClr val="002060"/>
                </a:solidFill>
              </a:rPr>
              <a:t>indexen.php?content</a:t>
            </a:r>
            <a:r>
              <a:rPr lang="en-US" dirty="0">
                <a:solidFill>
                  <a:srgbClr val="002060"/>
                </a:solidFill>
              </a:rPr>
              <a:t>=</a:t>
            </a:r>
            <a:r>
              <a:rPr lang="en-US" dirty="0" err="1">
                <a:solidFill>
                  <a:srgbClr val="002060"/>
                </a:solidFill>
              </a:rPr>
              <a:t>page_name</a:t>
            </a:r>
            <a:endParaRPr lang="en-US" dirty="0">
              <a:solidFill>
                <a:srgbClr val="002060"/>
              </a:solidFill>
            </a:endParaRPr>
          </a:p>
        </p:txBody>
      </p:sp>
      <p:pic>
        <p:nvPicPr>
          <p:cNvPr id="24" name="Picture 23"/>
          <p:cNvPicPr>
            <a:picLocks noChangeAspect="1"/>
          </p:cNvPicPr>
          <p:nvPr/>
        </p:nvPicPr>
        <p:blipFill>
          <a:blip r:embed="rId6"/>
          <a:stretch>
            <a:fillRect/>
          </a:stretch>
        </p:blipFill>
        <p:spPr>
          <a:xfrm>
            <a:off x="2234619" y="2590083"/>
            <a:ext cx="6523809" cy="247619"/>
          </a:xfrm>
          <a:prstGeom prst="rect">
            <a:avLst/>
          </a:prstGeom>
        </p:spPr>
      </p:pic>
      <p:sp>
        <p:nvSpPr>
          <p:cNvPr id="25" name="TextBox 24"/>
          <p:cNvSpPr txBox="1"/>
          <p:nvPr/>
        </p:nvSpPr>
        <p:spPr>
          <a:xfrm>
            <a:off x="2311376" y="2904427"/>
            <a:ext cx="5998845" cy="307777"/>
          </a:xfrm>
          <a:prstGeom prst="rect">
            <a:avLst/>
          </a:prstGeom>
          <a:noFill/>
          <a:ln>
            <a:solidFill>
              <a:schemeClr val="bg2"/>
            </a:solidFill>
          </a:ln>
        </p:spPr>
        <p:txBody>
          <a:bodyPr wrap="square" rtlCol="0">
            <a:spAutoFit/>
          </a:bodyPr>
          <a:lstStyle/>
          <a:p>
            <a:r>
              <a:rPr lang="en-US" sz="1400" b="1" dirty="0"/>
              <a:t>function returns ARRAY of PHP files (styles, scripts)</a:t>
            </a:r>
            <a:endParaRPr lang="en-US" sz="1400" dirty="0">
              <a:solidFill>
                <a:srgbClr val="002060"/>
              </a:solidFill>
            </a:endParaRPr>
          </a:p>
        </p:txBody>
      </p:sp>
      <p:pic>
        <p:nvPicPr>
          <p:cNvPr id="26" name="Picture 25"/>
          <p:cNvPicPr>
            <a:picLocks noChangeAspect="1"/>
          </p:cNvPicPr>
          <p:nvPr/>
        </p:nvPicPr>
        <p:blipFill>
          <a:blip r:embed="rId7"/>
          <a:stretch>
            <a:fillRect/>
          </a:stretch>
        </p:blipFill>
        <p:spPr>
          <a:xfrm>
            <a:off x="2304884" y="3290680"/>
            <a:ext cx="2790476" cy="542857"/>
          </a:xfrm>
          <a:prstGeom prst="rect">
            <a:avLst/>
          </a:prstGeom>
        </p:spPr>
      </p:pic>
      <p:pic>
        <p:nvPicPr>
          <p:cNvPr id="27" name="Picture 26"/>
          <p:cNvPicPr>
            <a:picLocks noChangeAspect="1"/>
          </p:cNvPicPr>
          <p:nvPr/>
        </p:nvPicPr>
        <p:blipFill>
          <a:blip r:embed="rId8"/>
          <a:stretch>
            <a:fillRect/>
          </a:stretch>
        </p:blipFill>
        <p:spPr>
          <a:xfrm>
            <a:off x="5310798" y="3276393"/>
            <a:ext cx="3361905" cy="571429"/>
          </a:xfrm>
          <a:prstGeom prst="rect">
            <a:avLst/>
          </a:prstGeom>
        </p:spPr>
      </p:pic>
      <p:sp>
        <p:nvSpPr>
          <p:cNvPr id="28" name="TextBox 27"/>
          <p:cNvSpPr txBox="1"/>
          <p:nvPr/>
        </p:nvSpPr>
        <p:spPr>
          <a:xfrm>
            <a:off x="814256" y="5441718"/>
            <a:ext cx="1104900" cy="400110"/>
          </a:xfrm>
          <a:prstGeom prst="rect">
            <a:avLst/>
          </a:prstGeom>
          <a:noFill/>
          <a:ln>
            <a:solidFill>
              <a:schemeClr val="bg1"/>
            </a:solidFill>
          </a:ln>
        </p:spPr>
        <p:txBody>
          <a:bodyPr wrap="square" rtlCol="0">
            <a:spAutoFit/>
          </a:bodyPr>
          <a:lstStyle/>
          <a:p>
            <a:r>
              <a:rPr lang="en-US" sz="2000" b="1" dirty="0">
                <a:solidFill>
                  <a:schemeClr val="accent1">
                    <a:lumMod val="75000"/>
                  </a:schemeClr>
                </a:solidFill>
              </a:rPr>
              <a:t>&lt;main&gt;</a:t>
            </a:r>
          </a:p>
        </p:txBody>
      </p:sp>
      <p:sp>
        <p:nvSpPr>
          <p:cNvPr id="29" name="TextBox 28"/>
          <p:cNvSpPr txBox="1"/>
          <p:nvPr/>
        </p:nvSpPr>
        <p:spPr>
          <a:xfrm>
            <a:off x="770819" y="2947634"/>
            <a:ext cx="1148338" cy="400110"/>
          </a:xfrm>
          <a:prstGeom prst="rect">
            <a:avLst/>
          </a:prstGeom>
          <a:noFill/>
          <a:ln>
            <a:solidFill>
              <a:schemeClr val="bg1"/>
            </a:solidFill>
          </a:ln>
        </p:spPr>
        <p:txBody>
          <a:bodyPr wrap="square" rtlCol="0">
            <a:spAutoFit/>
          </a:bodyPr>
          <a:lstStyle/>
          <a:p>
            <a:r>
              <a:rPr lang="en-US" sz="2000" b="1" dirty="0">
                <a:solidFill>
                  <a:schemeClr val="accent1">
                    <a:lumMod val="75000"/>
                  </a:schemeClr>
                </a:solidFill>
              </a:rPr>
              <a:t>&lt;head&gt;</a:t>
            </a:r>
          </a:p>
        </p:txBody>
      </p:sp>
      <p:sp>
        <p:nvSpPr>
          <p:cNvPr id="30" name="TextBox 29"/>
          <p:cNvSpPr txBox="1"/>
          <p:nvPr/>
        </p:nvSpPr>
        <p:spPr>
          <a:xfrm>
            <a:off x="792537" y="4309916"/>
            <a:ext cx="1148338" cy="400110"/>
          </a:xfrm>
          <a:prstGeom prst="rect">
            <a:avLst/>
          </a:prstGeom>
          <a:noFill/>
          <a:ln>
            <a:solidFill>
              <a:schemeClr val="bg1"/>
            </a:solidFill>
          </a:ln>
        </p:spPr>
        <p:txBody>
          <a:bodyPr wrap="square" rtlCol="0">
            <a:spAutoFit/>
          </a:bodyPr>
          <a:lstStyle/>
          <a:p>
            <a:r>
              <a:rPr lang="en-US" sz="2000" b="1" dirty="0">
                <a:solidFill>
                  <a:schemeClr val="accent1">
                    <a:lumMod val="75000"/>
                  </a:schemeClr>
                </a:solidFill>
              </a:rPr>
              <a:t>&lt;</a:t>
            </a:r>
            <a:r>
              <a:rPr lang="en-US" sz="2000" b="1" dirty="0" err="1">
                <a:solidFill>
                  <a:schemeClr val="accent1">
                    <a:lumMod val="75000"/>
                  </a:schemeClr>
                </a:solidFill>
              </a:rPr>
              <a:t>nav</a:t>
            </a:r>
            <a:r>
              <a:rPr lang="en-US" sz="2000" b="1" dirty="0">
                <a:solidFill>
                  <a:schemeClr val="accent1">
                    <a:lumMod val="75000"/>
                  </a:schemeClr>
                </a:solidFill>
              </a:rPr>
              <a:t>&gt;</a:t>
            </a:r>
          </a:p>
        </p:txBody>
      </p:sp>
      <p:sp>
        <p:nvSpPr>
          <p:cNvPr id="31" name="Rounded Rectangle 30"/>
          <p:cNvSpPr/>
          <p:nvPr/>
        </p:nvSpPr>
        <p:spPr>
          <a:xfrm>
            <a:off x="1919156" y="5091713"/>
            <a:ext cx="4946101" cy="1524000"/>
          </a:xfrm>
          <a:prstGeom prst="roundRect">
            <a:avLst/>
          </a:prstGeom>
          <a:noFill/>
          <a:ln w="28575" cmpd="dbl">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ounded Rectangle 31"/>
          <p:cNvSpPr/>
          <p:nvPr/>
        </p:nvSpPr>
        <p:spPr>
          <a:xfrm>
            <a:off x="1919156" y="2463092"/>
            <a:ext cx="7148316" cy="1524000"/>
          </a:xfrm>
          <a:prstGeom prst="roundRect">
            <a:avLst/>
          </a:prstGeom>
          <a:noFill/>
          <a:ln w="28575" cmpd="dbl">
            <a:solidFill>
              <a:schemeClr val="accent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3" name="Picture 32"/>
          <p:cNvPicPr>
            <a:picLocks noChangeAspect="1"/>
          </p:cNvPicPr>
          <p:nvPr/>
        </p:nvPicPr>
        <p:blipFill>
          <a:blip r:embed="rId9"/>
          <a:stretch>
            <a:fillRect/>
          </a:stretch>
        </p:blipFill>
        <p:spPr>
          <a:xfrm>
            <a:off x="1940875" y="4416639"/>
            <a:ext cx="6580952" cy="238095"/>
          </a:xfrm>
          <a:prstGeom prst="rect">
            <a:avLst/>
          </a:prstGeom>
        </p:spPr>
      </p:pic>
      <p:pic>
        <p:nvPicPr>
          <p:cNvPr id="34" name="Picture 33"/>
          <p:cNvPicPr>
            <a:picLocks noChangeAspect="1"/>
          </p:cNvPicPr>
          <p:nvPr/>
        </p:nvPicPr>
        <p:blipFill>
          <a:blip r:embed="rId10"/>
          <a:stretch>
            <a:fillRect/>
          </a:stretch>
        </p:blipFill>
        <p:spPr>
          <a:xfrm>
            <a:off x="7970157" y="5479845"/>
            <a:ext cx="2923809" cy="666667"/>
          </a:xfrm>
          <a:prstGeom prst="rect">
            <a:avLst/>
          </a:prstGeom>
        </p:spPr>
      </p:pic>
    </p:spTree>
    <p:extLst>
      <p:ext uri="{BB962C8B-B14F-4D97-AF65-F5344CB8AC3E}">
        <p14:creationId xmlns:p14="http://schemas.microsoft.com/office/powerpoint/2010/main" val="32798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C8D1-DA61-471E-9EA1-FC1D340C5B0E}"/>
              </a:ext>
            </a:extLst>
          </p:cNvPr>
          <p:cNvSpPr>
            <a:spLocks noGrp="1"/>
          </p:cNvSpPr>
          <p:nvPr>
            <p:ph type="title"/>
          </p:nvPr>
        </p:nvSpPr>
        <p:spPr>
          <a:xfrm>
            <a:off x="1573763" y="457987"/>
            <a:ext cx="10972800" cy="826132"/>
          </a:xfrm>
        </p:spPr>
        <p:txBody>
          <a:bodyPr/>
          <a:lstStyle/>
          <a:p>
            <a:r>
              <a:rPr lang="en-CA" sz="4000" b="1" dirty="0"/>
              <a:t>Responsive design</a:t>
            </a:r>
          </a:p>
        </p:txBody>
      </p:sp>
      <p:pic>
        <p:nvPicPr>
          <p:cNvPr id="4" name="Picture 3"/>
          <p:cNvPicPr>
            <a:picLocks noChangeAspect="1"/>
          </p:cNvPicPr>
          <p:nvPr/>
        </p:nvPicPr>
        <p:blipFill>
          <a:blip r:embed="rId2"/>
          <a:stretch>
            <a:fillRect/>
          </a:stretch>
        </p:blipFill>
        <p:spPr>
          <a:xfrm>
            <a:off x="327278" y="1751071"/>
            <a:ext cx="7024720" cy="4752365"/>
          </a:xfrm>
          <a:prstGeom prst="rect">
            <a:avLst/>
          </a:prstGeom>
        </p:spPr>
      </p:pic>
      <p:pic>
        <p:nvPicPr>
          <p:cNvPr id="5" name="Picture 4"/>
          <p:cNvPicPr>
            <a:picLocks noChangeAspect="1"/>
          </p:cNvPicPr>
          <p:nvPr/>
        </p:nvPicPr>
        <p:blipFill rotWithShape="1">
          <a:blip r:embed="rId3"/>
          <a:srcRect b="8808"/>
          <a:stretch/>
        </p:blipFill>
        <p:spPr>
          <a:xfrm>
            <a:off x="7922466" y="824400"/>
            <a:ext cx="3600840" cy="5837657"/>
          </a:xfrm>
          <a:prstGeom prst="rect">
            <a:avLst/>
          </a:prstGeom>
        </p:spPr>
      </p:pic>
    </p:spTree>
    <p:extLst>
      <p:ext uri="{BB962C8B-B14F-4D97-AF65-F5344CB8AC3E}">
        <p14:creationId xmlns:p14="http://schemas.microsoft.com/office/powerpoint/2010/main" val="24057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D07A-18CF-45E0-9D21-3C6520463106}"/>
              </a:ext>
            </a:extLst>
          </p:cNvPr>
          <p:cNvSpPr>
            <a:spLocks noGrp="1"/>
          </p:cNvSpPr>
          <p:nvPr>
            <p:ph type="title"/>
          </p:nvPr>
        </p:nvSpPr>
        <p:spPr>
          <a:xfrm>
            <a:off x="814874" y="405508"/>
            <a:ext cx="10972800" cy="1143000"/>
          </a:xfrm>
        </p:spPr>
        <p:txBody>
          <a:bodyPr/>
          <a:lstStyle/>
          <a:p>
            <a:r>
              <a:rPr lang="en-CA" sz="4000" b="1" dirty="0"/>
              <a:t>Problems solved</a:t>
            </a:r>
            <a:r>
              <a:rPr lang="en-CA" dirty="0"/>
              <a:t>	</a:t>
            </a:r>
            <a:endParaRPr lang="en-US" dirty="0"/>
          </a:p>
        </p:txBody>
      </p:sp>
      <p:pic>
        <p:nvPicPr>
          <p:cNvPr id="4" name="Picture 3"/>
          <p:cNvPicPr>
            <a:picLocks noChangeAspect="1"/>
          </p:cNvPicPr>
          <p:nvPr/>
        </p:nvPicPr>
        <p:blipFill>
          <a:blip r:embed="rId2"/>
          <a:stretch>
            <a:fillRect/>
          </a:stretch>
        </p:blipFill>
        <p:spPr>
          <a:xfrm>
            <a:off x="727788" y="2235454"/>
            <a:ext cx="2547257" cy="4478693"/>
          </a:xfrm>
          <a:prstGeom prst="rect">
            <a:avLst/>
          </a:prstGeom>
        </p:spPr>
      </p:pic>
      <p:sp>
        <p:nvSpPr>
          <p:cNvPr id="5" name="TextBox 4"/>
          <p:cNvSpPr txBox="1"/>
          <p:nvPr/>
        </p:nvSpPr>
        <p:spPr>
          <a:xfrm>
            <a:off x="814874" y="1722083"/>
            <a:ext cx="2547257" cy="369332"/>
          </a:xfrm>
          <a:prstGeom prst="rect">
            <a:avLst/>
          </a:prstGeom>
          <a:noFill/>
          <a:ln>
            <a:noFill/>
          </a:ln>
        </p:spPr>
        <p:txBody>
          <a:bodyPr wrap="square" rtlCol="0">
            <a:spAutoFit/>
          </a:bodyPr>
          <a:lstStyle/>
          <a:p>
            <a:r>
              <a:rPr lang="en-US" b="1" dirty="0">
                <a:sym typeface="Wingdings" panose="05000000000000000000" pitchFamily="2" charset="2"/>
              </a:rPr>
              <a:t> </a:t>
            </a:r>
            <a:r>
              <a:rPr lang="en-US" b="1" dirty="0"/>
              <a:t>Provide information</a:t>
            </a:r>
          </a:p>
        </p:txBody>
      </p:sp>
      <p:sp>
        <p:nvSpPr>
          <p:cNvPr id="6" name="TextBox 5"/>
          <p:cNvSpPr txBox="1"/>
          <p:nvPr/>
        </p:nvSpPr>
        <p:spPr>
          <a:xfrm>
            <a:off x="4365172" y="1722083"/>
            <a:ext cx="4358951" cy="369332"/>
          </a:xfrm>
          <a:prstGeom prst="rect">
            <a:avLst/>
          </a:prstGeom>
          <a:noFill/>
          <a:ln>
            <a:noFill/>
          </a:ln>
        </p:spPr>
        <p:txBody>
          <a:bodyPr wrap="square" rtlCol="0">
            <a:spAutoFit/>
          </a:bodyPr>
          <a:lstStyle/>
          <a:p>
            <a:r>
              <a:rPr lang="en-US" b="1" dirty="0">
                <a:sym typeface="Wingdings" panose="05000000000000000000" pitchFamily="2" charset="2"/>
              </a:rPr>
              <a:t> </a:t>
            </a:r>
            <a:r>
              <a:rPr lang="en-US" b="1" dirty="0"/>
              <a:t>Interacting with desktop application</a:t>
            </a:r>
          </a:p>
        </p:txBody>
      </p:sp>
      <p:pic>
        <p:nvPicPr>
          <p:cNvPr id="7" name="Picture 6"/>
          <p:cNvPicPr>
            <a:picLocks noChangeAspect="1"/>
          </p:cNvPicPr>
          <p:nvPr/>
        </p:nvPicPr>
        <p:blipFill>
          <a:blip r:embed="rId3"/>
          <a:stretch>
            <a:fillRect/>
          </a:stretch>
        </p:blipFill>
        <p:spPr>
          <a:xfrm>
            <a:off x="4299857" y="2934869"/>
            <a:ext cx="4159480" cy="2668935"/>
          </a:xfrm>
          <a:prstGeom prst="rect">
            <a:avLst/>
          </a:prstGeom>
        </p:spPr>
      </p:pic>
      <p:sp>
        <p:nvSpPr>
          <p:cNvPr id="8" name="TextBox 7"/>
          <p:cNvSpPr txBox="1"/>
          <p:nvPr/>
        </p:nvSpPr>
        <p:spPr>
          <a:xfrm>
            <a:off x="4365172" y="2596315"/>
            <a:ext cx="3761791" cy="338554"/>
          </a:xfrm>
          <a:prstGeom prst="rect">
            <a:avLst/>
          </a:prstGeom>
          <a:noFill/>
          <a:ln>
            <a:noFill/>
          </a:ln>
        </p:spPr>
        <p:txBody>
          <a:bodyPr wrap="square" rtlCol="0">
            <a:spAutoFit/>
          </a:bodyPr>
          <a:lstStyle/>
          <a:p>
            <a:r>
              <a:rPr lang="en-US" sz="1600" b="1" dirty="0"/>
              <a:t>Processing estimation requests</a:t>
            </a:r>
          </a:p>
        </p:txBody>
      </p:sp>
      <p:pic>
        <p:nvPicPr>
          <p:cNvPr id="9" name="Picture 8"/>
          <p:cNvPicPr>
            <a:picLocks noChangeAspect="1"/>
          </p:cNvPicPr>
          <p:nvPr/>
        </p:nvPicPr>
        <p:blipFill>
          <a:blip r:embed="rId4"/>
          <a:stretch>
            <a:fillRect/>
          </a:stretch>
        </p:blipFill>
        <p:spPr>
          <a:xfrm>
            <a:off x="8444817" y="2934869"/>
            <a:ext cx="3342857" cy="3133333"/>
          </a:xfrm>
          <a:prstGeom prst="rect">
            <a:avLst/>
          </a:prstGeom>
        </p:spPr>
      </p:pic>
      <p:sp>
        <p:nvSpPr>
          <p:cNvPr id="10" name="TextBox 9"/>
          <p:cNvSpPr txBox="1"/>
          <p:nvPr/>
        </p:nvSpPr>
        <p:spPr>
          <a:xfrm>
            <a:off x="8459337" y="2596315"/>
            <a:ext cx="3241251" cy="338554"/>
          </a:xfrm>
          <a:prstGeom prst="rect">
            <a:avLst/>
          </a:prstGeom>
          <a:noFill/>
          <a:ln>
            <a:noFill/>
          </a:ln>
        </p:spPr>
        <p:txBody>
          <a:bodyPr wrap="square" rtlCol="0">
            <a:spAutoFit/>
          </a:bodyPr>
          <a:lstStyle/>
          <a:p>
            <a:r>
              <a:rPr lang="en-US" sz="1600" b="1" dirty="0"/>
              <a:t>Update prices</a:t>
            </a:r>
          </a:p>
        </p:txBody>
      </p:sp>
      <p:sp>
        <p:nvSpPr>
          <p:cNvPr id="11" name="Right Arrow 10"/>
          <p:cNvSpPr/>
          <p:nvPr/>
        </p:nvSpPr>
        <p:spPr>
          <a:xfrm rot="1905569">
            <a:off x="3879980" y="3424166"/>
            <a:ext cx="839755" cy="298580"/>
          </a:xfrm>
          <a:prstGeom prst="rightArrow">
            <a:avLst/>
          </a:prstGeom>
          <a:ln w="1905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653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7225" y="925152"/>
            <a:ext cx="10972800" cy="700642"/>
          </a:xfrm>
        </p:spPr>
        <p:txBody>
          <a:bodyPr>
            <a:normAutofit/>
          </a:bodyPr>
          <a:lstStyle/>
          <a:p>
            <a:r>
              <a:rPr lang="en-CA" sz="4000" b="1" dirty="0"/>
              <a:t>Estimation request – form processing</a:t>
            </a:r>
            <a:endParaRPr lang="en-US" sz="4000" b="1" dirty="0"/>
          </a:p>
        </p:txBody>
      </p:sp>
      <p:sp>
        <p:nvSpPr>
          <p:cNvPr id="2" name="Content Placeholder 1"/>
          <p:cNvSpPr>
            <a:spLocks noGrp="1"/>
          </p:cNvSpPr>
          <p:nvPr>
            <p:ph idx="1"/>
          </p:nvPr>
        </p:nvSpPr>
        <p:spPr>
          <a:xfrm>
            <a:off x="609600" y="1404730"/>
            <a:ext cx="10972800" cy="4919870"/>
          </a:xfrm>
        </p:spPr>
        <p:txBody>
          <a:bodyPr/>
          <a:lstStyle/>
          <a:p>
            <a:pPr>
              <a:buFontTx/>
              <a:buChar char="-"/>
            </a:pPr>
            <a:endParaRPr lang="en-US" dirty="0"/>
          </a:p>
          <a:p>
            <a:pPr>
              <a:buFontTx/>
              <a:buChar char="-"/>
            </a:pPr>
            <a:endParaRPr lang="en-US" dirty="0"/>
          </a:p>
        </p:txBody>
      </p:sp>
      <p:pic>
        <p:nvPicPr>
          <p:cNvPr id="4" name="Picture 3">
            <a:extLst>
              <a:ext uri="{FF2B5EF4-FFF2-40B4-BE49-F238E27FC236}">
                <a16:creationId xmlns:a16="http://schemas.microsoft.com/office/drawing/2014/main" id="{08A3ABC8-C883-4232-909F-433F6E4B0123}"/>
              </a:ext>
            </a:extLst>
          </p:cNvPr>
          <p:cNvPicPr>
            <a:picLocks noChangeAspect="1"/>
          </p:cNvPicPr>
          <p:nvPr/>
        </p:nvPicPr>
        <p:blipFill rotWithShape="1">
          <a:blip r:embed="rId2"/>
          <a:srcRect b="4211"/>
          <a:stretch/>
        </p:blipFill>
        <p:spPr>
          <a:xfrm>
            <a:off x="561975" y="2040057"/>
            <a:ext cx="11020425" cy="45740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248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462D-045D-4867-894D-F5CC54E584CB}"/>
              </a:ext>
            </a:extLst>
          </p:cNvPr>
          <p:cNvSpPr>
            <a:spLocks noGrp="1"/>
          </p:cNvSpPr>
          <p:nvPr>
            <p:ph type="title"/>
          </p:nvPr>
        </p:nvSpPr>
        <p:spPr>
          <a:xfrm>
            <a:off x="1112018" y="795998"/>
            <a:ext cx="10972800" cy="700642"/>
          </a:xfrm>
        </p:spPr>
        <p:txBody>
          <a:bodyPr>
            <a:normAutofit/>
          </a:bodyPr>
          <a:lstStyle/>
          <a:p>
            <a:r>
              <a:rPr lang="en-CA" sz="4000" b="1" dirty="0"/>
              <a:t>Form validation - client side / server side</a:t>
            </a:r>
          </a:p>
        </p:txBody>
      </p:sp>
      <p:pic>
        <p:nvPicPr>
          <p:cNvPr id="4" name="Content Placeholder 3">
            <a:extLst>
              <a:ext uri="{FF2B5EF4-FFF2-40B4-BE49-F238E27FC236}">
                <a16:creationId xmlns:a16="http://schemas.microsoft.com/office/drawing/2014/main" id="{FAD09371-24FB-4B80-AC3A-CE80C9038817}"/>
              </a:ext>
            </a:extLst>
          </p:cNvPr>
          <p:cNvPicPr>
            <a:picLocks noGrp="1" noChangeAspect="1"/>
          </p:cNvPicPr>
          <p:nvPr>
            <p:ph idx="1"/>
          </p:nvPr>
        </p:nvPicPr>
        <p:blipFill rotWithShape="1">
          <a:blip r:embed="rId2"/>
          <a:srcRect t="10020" b="14579"/>
          <a:stretch/>
        </p:blipFill>
        <p:spPr>
          <a:xfrm>
            <a:off x="609600" y="1840942"/>
            <a:ext cx="5346050" cy="175415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0109A2F-FFD0-4714-8883-3DFA46DC10BA}"/>
              </a:ext>
            </a:extLst>
          </p:cNvPr>
          <p:cNvPicPr>
            <a:picLocks noChangeAspect="1"/>
          </p:cNvPicPr>
          <p:nvPr/>
        </p:nvPicPr>
        <p:blipFill rotWithShape="1">
          <a:blip r:embed="rId3"/>
          <a:srcRect b="16653"/>
          <a:stretch/>
        </p:blipFill>
        <p:spPr>
          <a:xfrm>
            <a:off x="6307016" y="1831785"/>
            <a:ext cx="5114512" cy="1763312"/>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529EB846-103E-41E9-A16E-07DC3B24E9D8}"/>
              </a:ext>
            </a:extLst>
          </p:cNvPr>
          <p:cNvSpPr txBox="1"/>
          <p:nvPr/>
        </p:nvSpPr>
        <p:spPr>
          <a:xfrm>
            <a:off x="609600" y="4042849"/>
            <a:ext cx="10167257" cy="646331"/>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Palatino Linotype" panose="02040502050505030304"/>
                <a:ea typeface="+mn-ea"/>
                <a:cs typeface="+mn-cs"/>
              </a:rPr>
              <a:t>If there are data to be corrected, whatever user entered will stay, so user just need to correct fields where need to be corrected. To do this, have add below PHP code into HTML tag</a:t>
            </a:r>
          </a:p>
        </p:txBody>
      </p:sp>
      <p:pic>
        <p:nvPicPr>
          <p:cNvPr id="8" name="Picture 7">
            <a:extLst>
              <a:ext uri="{FF2B5EF4-FFF2-40B4-BE49-F238E27FC236}">
                <a16:creationId xmlns:a16="http://schemas.microsoft.com/office/drawing/2014/main" id="{8F68AF5C-F395-412D-93EC-488D80C72692}"/>
              </a:ext>
            </a:extLst>
          </p:cNvPr>
          <p:cNvPicPr>
            <a:picLocks noChangeAspect="1"/>
          </p:cNvPicPr>
          <p:nvPr/>
        </p:nvPicPr>
        <p:blipFill>
          <a:blip r:embed="rId4"/>
          <a:stretch>
            <a:fillRect/>
          </a:stretch>
        </p:blipFill>
        <p:spPr>
          <a:xfrm>
            <a:off x="3043303" y="5052956"/>
            <a:ext cx="6002215" cy="15046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820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C8D1-DA61-471E-9EA1-FC1D340C5B0E}"/>
              </a:ext>
            </a:extLst>
          </p:cNvPr>
          <p:cNvSpPr>
            <a:spLocks noGrp="1"/>
          </p:cNvSpPr>
          <p:nvPr>
            <p:ph type="title"/>
          </p:nvPr>
        </p:nvSpPr>
        <p:spPr>
          <a:xfrm>
            <a:off x="1582142" y="784475"/>
            <a:ext cx="9762447" cy="660886"/>
          </a:xfrm>
        </p:spPr>
        <p:txBody>
          <a:bodyPr>
            <a:normAutofit/>
          </a:bodyPr>
          <a:lstStyle/>
          <a:p>
            <a:r>
              <a:rPr lang="en-CA" sz="4000" b="1" dirty="0"/>
              <a:t>Saving into database and validations</a:t>
            </a:r>
          </a:p>
        </p:txBody>
      </p:sp>
      <p:pic>
        <p:nvPicPr>
          <p:cNvPr id="4" name="Content Placeholder 3">
            <a:extLst>
              <a:ext uri="{FF2B5EF4-FFF2-40B4-BE49-F238E27FC236}">
                <a16:creationId xmlns:a16="http://schemas.microsoft.com/office/drawing/2014/main" id="{E67A23AE-EED8-4994-93F8-9B047CBC1488}"/>
              </a:ext>
            </a:extLst>
          </p:cNvPr>
          <p:cNvPicPr>
            <a:picLocks noGrp="1" noChangeAspect="1"/>
          </p:cNvPicPr>
          <p:nvPr>
            <p:ph idx="1"/>
          </p:nvPr>
        </p:nvPicPr>
        <p:blipFill rotWithShape="1">
          <a:blip r:embed="rId2"/>
          <a:srcRect t="1242"/>
          <a:stretch/>
        </p:blipFill>
        <p:spPr>
          <a:xfrm>
            <a:off x="1582142" y="1788606"/>
            <a:ext cx="9168392" cy="48977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516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401</TotalTime>
  <Words>359</Words>
  <Application>Microsoft Office PowerPoint</Application>
  <PresentationFormat>Widescreen</PresentationFormat>
  <Paragraphs>90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Palatino Linotype</vt:lpstr>
      <vt:lpstr>Wingdings</vt:lpstr>
      <vt:lpstr>Wingdings 2</vt:lpstr>
      <vt:lpstr>Presentation on brainstorming</vt:lpstr>
      <vt:lpstr>Easy Move Website</vt:lpstr>
      <vt:lpstr>Solution overview</vt:lpstr>
      <vt:lpstr>Content structure</vt:lpstr>
      <vt:lpstr>Content management</vt:lpstr>
      <vt:lpstr>Responsive design</vt:lpstr>
      <vt:lpstr>Problems solved </vt:lpstr>
      <vt:lpstr>Estimation request – form processing</vt:lpstr>
      <vt:lpstr>Form validation - client side / server side</vt:lpstr>
      <vt:lpstr>Saving into database and validations</vt:lpstr>
      <vt:lpstr>Dynamic calendar </vt:lpstr>
      <vt:lpstr>Calendar – used Fullcalendar plugin</vt:lpstr>
      <vt:lpstr>Calendar</vt:lpstr>
      <vt:lpstr>Contact form</vt:lpstr>
      <vt:lpstr>Contact form – validation by Angular</vt:lpstr>
      <vt:lpstr>Admin login page</vt:lpstr>
      <vt:lpstr>Future improvements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 Appointments System</dc:title>
  <dc:creator>Zoe Zhang</dc:creator>
  <cp:lastModifiedBy>Zoe Zhang</cp:lastModifiedBy>
  <cp:revision>36</cp:revision>
  <cp:lastPrinted>2018-04-11T18:17:54Z</cp:lastPrinted>
  <dcterms:created xsi:type="dcterms:W3CDTF">2018-04-11T16:33:20Z</dcterms:created>
  <dcterms:modified xsi:type="dcterms:W3CDTF">2018-05-01T10:29:02Z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