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9"/>
  </p:notesMasterIdLst>
  <p:sldIdLst>
    <p:sldId id="258" r:id="rId2"/>
    <p:sldId id="424" r:id="rId3"/>
    <p:sldId id="437" r:id="rId4"/>
    <p:sldId id="458" r:id="rId5"/>
    <p:sldId id="425" r:id="rId6"/>
    <p:sldId id="438" r:id="rId7"/>
    <p:sldId id="439" r:id="rId8"/>
    <p:sldId id="440" r:id="rId9"/>
    <p:sldId id="426" r:id="rId10"/>
    <p:sldId id="442" r:id="rId11"/>
    <p:sldId id="450" r:id="rId12"/>
    <p:sldId id="427" r:id="rId13"/>
    <p:sldId id="428" r:id="rId14"/>
    <p:sldId id="443" r:id="rId15"/>
    <p:sldId id="429" r:id="rId16"/>
    <p:sldId id="444" r:id="rId17"/>
    <p:sldId id="461" r:id="rId18"/>
    <p:sldId id="468" r:id="rId19"/>
    <p:sldId id="462" r:id="rId20"/>
    <p:sldId id="465" r:id="rId21"/>
    <p:sldId id="463" r:id="rId22"/>
    <p:sldId id="469" r:id="rId23"/>
    <p:sldId id="452" r:id="rId24"/>
    <p:sldId id="454" r:id="rId25"/>
    <p:sldId id="453" r:id="rId26"/>
    <p:sldId id="455" r:id="rId27"/>
    <p:sldId id="451" r:id="rId28"/>
    <p:sldId id="471" r:id="rId29"/>
    <p:sldId id="472" r:id="rId30"/>
    <p:sldId id="473" r:id="rId31"/>
    <p:sldId id="474" r:id="rId32"/>
    <p:sldId id="475" r:id="rId33"/>
    <p:sldId id="432" r:id="rId34"/>
    <p:sldId id="476" r:id="rId35"/>
    <p:sldId id="479" r:id="rId36"/>
    <p:sldId id="449" r:id="rId37"/>
    <p:sldId id="47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056"/>
    <a:srgbClr val="DE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6" autoAdjust="0"/>
    <p:restoredTop sz="90672"/>
  </p:normalViewPr>
  <p:slideViewPr>
    <p:cSldViewPr snapToGrid="0">
      <p:cViewPr varScale="1">
        <p:scale>
          <a:sx n="115" d="100"/>
          <a:sy n="115" d="100"/>
        </p:scale>
        <p:origin x="1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3964F-F5FE-44CF-A04D-4CB0AC68BAD6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012BA-A148-4CD3-9F54-BC3296DF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5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012BA-A148-4CD3-9F54-BC3296DF38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012BA-A148-4CD3-9F54-BC3296DF3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6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012BA-A148-4CD3-9F54-BC3296DF3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012BA-A148-4CD3-9F54-BC3296DF3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6399" y="1122363"/>
            <a:ext cx="8314267" cy="123983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/>
          <a:lstStyle>
            <a:lvl1pPr algn="ctr">
              <a:defRPr sz="45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31571"/>
            <a:ext cx="6858000" cy="1655762"/>
          </a:xfrm>
        </p:spPr>
        <p:txBody>
          <a:bodyPr/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43A62-C488-C54D-AB15-4C8AB92BB6D7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5050" y="6492874"/>
            <a:ext cx="3028950" cy="365126"/>
          </a:xfrm>
        </p:spPr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66" y="4628226"/>
            <a:ext cx="5113867" cy="79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3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FCD8-69F1-2C49-B706-9BBE0E67AD07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1749-C1C8-4543-B388-1BEB5C0F2D1E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7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85566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1B5F-2355-8D48-AC3E-4C7714BDFA46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467" y="922867"/>
            <a:ext cx="4252383" cy="5254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922867"/>
            <a:ext cx="4091517" cy="5254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E8F6-7B43-7B4D-A648-3D59E2438DD1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4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27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933" y="1005944"/>
            <a:ext cx="4100249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933" y="1829856"/>
            <a:ext cx="4100249" cy="435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005944"/>
            <a:ext cx="40915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29856"/>
            <a:ext cx="4091517" cy="4359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7ACA-5381-B149-84D1-3F1763722170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66B9-E8FA-994C-B3EA-3002F975F7BE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5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8B57B-C8EC-0341-9332-EFF6536256B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A2AC-5963-E94A-9657-BB8618F0580B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5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93FE5-0CBB-AC46-89B7-F106DE963548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8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42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004357"/>
            <a:ext cx="8362950" cy="5159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3028950" cy="365125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B9A322A3-2F49-034D-8BD8-34D21C83B0DC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92875"/>
            <a:ext cx="3086100" cy="3651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US"/>
              <a:t>Qian Xie (Cornell)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15050" y="6492873"/>
            <a:ext cx="3028950" cy="37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1FCB27F1-59A8-48ED-ADAF-34A8CE645F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8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75.png"/><Relationship Id="rId7" Type="http://schemas.openxmlformats.org/officeDocument/2006/relationships/image" Target="../media/image77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76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0" Type="http://schemas.openxmlformats.org/officeDocument/2006/relationships/image" Target="../media/image94.png"/><Relationship Id="rId4" Type="http://schemas.openxmlformats.org/officeDocument/2006/relationships/image" Target="../media/image89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105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6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03.png"/><Relationship Id="rId5" Type="http://schemas.openxmlformats.org/officeDocument/2006/relationships/image" Target="../media/image99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8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6.png"/><Relationship Id="rId7" Type="http://schemas.openxmlformats.org/officeDocument/2006/relationships/image" Target="../media/image66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110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2.png"/><Relationship Id="rId5" Type="http://schemas.openxmlformats.org/officeDocument/2006/relationships/image" Target="../media/image98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7.png"/><Relationship Id="rId9" Type="http://schemas.openxmlformats.org/officeDocument/2006/relationships/image" Target="../media/image77.png"/><Relationship Id="rId1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74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13" Type="http://schemas.openxmlformats.org/officeDocument/2006/relationships/image" Target="../media/image170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12" Type="http://schemas.openxmlformats.org/officeDocument/2006/relationships/image" Target="../media/image169.png"/><Relationship Id="rId2" Type="http://schemas.openxmlformats.org/officeDocument/2006/relationships/image" Target="../media/image159.png"/><Relationship Id="rId16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5" Type="http://schemas.openxmlformats.org/officeDocument/2006/relationships/image" Target="../media/image17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Relationship Id="rId14" Type="http://schemas.openxmlformats.org/officeDocument/2006/relationships/image" Target="../media/image1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Stabilizing Queuing Network with Model Data-Independent Control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34532" y="3599656"/>
            <a:ext cx="6858000" cy="165576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Qian Xie</a:t>
            </a:r>
          </a:p>
          <a:p>
            <a:r>
              <a:rPr lang="en-US" sz="2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qx66@cornell.edu</a:t>
            </a:r>
          </a:p>
          <a:p>
            <a:endParaRPr lang="en-US" sz="24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Joint work with Li </a:t>
            </a:r>
            <a:r>
              <a:rPr lang="en-US" sz="2000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(SJTU, NYU)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028950" y="6492874"/>
            <a:ext cx="3086100" cy="365760"/>
          </a:xfrm>
        </p:spPr>
        <p:txBody>
          <a:bodyPr/>
          <a:lstStyle/>
          <a:p>
            <a:r>
              <a:rPr lang="en-US" dirty="0"/>
              <a:t>Qian Xie (Cornell)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15050" y="6492874"/>
            <a:ext cx="3028950" cy="365126"/>
          </a:xfrm>
        </p:spPr>
        <p:txBody>
          <a:bodyPr/>
          <a:lstStyle/>
          <a:p>
            <a:fld id="{1FCB27F1-59A8-48ED-ADAF-34A8CE645FD2}" type="slidenum">
              <a:rPr lang="en-US" smtClean="0"/>
              <a:t>1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6EB3D-F113-254B-A47F-A4546114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7850-E255-B541-875A-C530C45B2571}" type="datetime1">
              <a:rPr lang="en-US" altLang="zh-CN" smtClean="0"/>
              <a:t>3/9/23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521-7278-4F4A-AB8C-EBC504A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0828-F9F7-844F-B952-DCC04004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Multi-class Jackson queueing network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Open, acyclic, multiple origin-destination (OD)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Poisson arrivals &amp; exponential service times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OD-specific queue sizes can be observed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MDI control actions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FCFS, preemptive-priority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657F-B298-F04B-982B-F6DE0DFF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E3D8-5BA4-1C4A-A0BE-CEC3A3A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E09F4-BBA1-2B4B-94C2-0ECB109A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F2F9-F3C8-8A4C-A20B-FB5CB9EF8420}" type="datetime1">
              <a:rPr lang="en-US" altLang="zh-CN" smtClean="0"/>
              <a:t>3/9/23</a:t>
            </a:fld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B9245D-9CD2-0316-7CB9-C5CDF817F2E4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6663321" y="3459999"/>
            <a:ext cx="10104" cy="11061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8A9806-06D8-5C25-5B76-D58961349FBE}"/>
              </a:ext>
            </a:extLst>
          </p:cNvPr>
          <p:cNvCxnSpPr>
            <a:cxnSpLocks/>
            <a:stCxn id="58" idx="7"/>
            <a:endCxn id="60" idx="3"/>
          </p:cNvCxnSpPr>
          <p:nvPr/>
        </p:nvCxnSpPr>
        <p:spPr>
          <a:xfrm flipV="1">
            <a:off x="5226185" y="3414639"/>
            <a:ext cx="1318748" cy="4694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B17C86-68E1-33FB-CCFE-1556B9DCF491}"/>
              </a:ext>
            </a:extLst>
          </p:cNvPr>
          <p:cNvCxnSpPr>
            <a:cxnSpLocks/>
            <a:stCxn id="58" idx="5"/>
            <a:endCxn id="66" idx="1"/>
          </p:cNvCxnSpPr>
          <p:nvPr/>
        </p:nvCxnSpPr>
        <p:spPr>
          <a:xfrm>
            <a:off x="5226185" y="4118904"/>
            <a:ext cx="1306222" cy="5367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59F564-5623-9C49-00EC-D3DD1C2F6DB1}"/>
              </a:ext>
            </a:extLst>
          </p:cNvPr>
          <p:cNvCxnSpPr>
            <a:cxnSpLocks/>
          </p:cNvCxnSpPr>
          <p:nvPr/>
        </p:nvCxnSpPr>
        <p:spPr>
          <a:xfrm>
            <a:off x="6623839" y="3463280"/>
            <a:ext cx="0" cy="11404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B15D1D-EF4D-F7C8-BAB1-D39519F68C4E}"/>
              </a:ext>
            </a:extLst>
          </p:cNvPr>
          <p:cNvCxnSpPr>
            <a:cxnSpLocks/>
            <a:stCxn id="60" idx="5"/>
            <a:endCxn id="63" idx="1"/>
          </p:cNvCxnSpPr>
          <p:nvPr/>
        </p:nvCxnSpPr>
        <p:spPr>
          <a:xfrm>
            <a:off x="6779793" y="3414639"/>
            <a:ext cx="1241482" cy="446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0506A2-B5B4-A5D4-C556-F37C6AC09223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6779793" y="4095595"/>
            <a:ext cx="1241482" cy="5600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371DAFF-1479-339B-3CD8-8F4269923778}"/>
              </a:ext>
            </a:extLst>
          </p:cNvPr>
          <p:cNvGrpSpPr/>
          <p:nvPr/>
        </p:nvGrpSpPr>
        <p:grpSpPr>
          <a:xfrm>
            <a:off x="4863098" y="3767435"/>
            <a:ext cx="487441" cy="400110"/>
            <a:chOff x="2030568" y="3753755"/>
            <a:chExt cx="4874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AC73964-64C3-6713-D1CE-A35E4A13DAAE}"/>
                    </a:ext>
                  </a:extLst>
                </p:cNvPr>
                <p:cNvSpPr/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AC73964-64C3-6713-D1CE-A35E4A13D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F0130D-5C7D-EC5E-9164-8FB86BEBA4B0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88D7C8-DC52-7CBB-10B4-7ACEB516030F}"/>
              </a:ext>
            </a:extLst>
          </p:cNvPr>
          <p:cNvGrpSpPr/>
          <p:nvPr/>
        </p:nvGrpSpPr>
        <p:grpSpPr>
          <a:xfrm>
            <a:off x="6426722" y="3059889"/>
            <a:ext cx="493405" cy="403391"/>
            <a:chOff x="2040584" y="3750474"/>
            <a:chExt cx="493405" cy="403391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FF54E18-71E4-6AA6-5399-44398A327939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6C8E0BF-FAB1-A99A-D8B2-725C475F84B5}"/>
                    </a:ext>
                  </a:extLst>
                </p:cNvPr>
                <p:cNvSpPr/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6C8E0BF-FAB1-A99A-D8B2-725C475F8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4F430F-7B79-F739-74D1-7D86FC770011}"/>
              </a:ext>
            </a:extLst>
          </p:cNvPr>
          <p:cNvGrpSpPr/>
          <p:nvPr/>
        </p:nvGrpSpPr>
        <p:grpSpPr>
          <a:xfrm>
            <a:off x="7899033" y="3757579"/>
            <a:ext cx="493148" cy="400110"/>
            <a:chOff x="2036553" y="3767208"/>
            <a:chExt cx="493148" cy="40011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CEFA2E2-03E4-3D38-7CA0-32A1E3FD7406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E1D7B11-24AB-4427-D2CA-FDF5061CBC07}"/>
                    </a:ext>
                  </a:extLst>
                </p:cNvPr>
                <p:cNvSpPr/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E1D7B11-24AB-4427-D2CA-FDF5061CB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79F7313-5F8B-EB2C-C83E-DD67C5911432}"/>
              </a:ext>
            </a:extLst>
          </p:cNvPr>
          <p:cNvGrpSpPr/>
          <p:nvPr/>
        </p:nvGrpSpPr>
        <p:grpSpPr>
          <a:xfrm>
            <a:off x="6426722" y="4549856"/>
            <a:ext cx="487185" cy="400110"/>
            <a:chOff x="2053110" y="3764530"/>
            <a:chExt cx="487185" cy="40011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5241E26-D7AC-DC00-A14E-73EC931F0E7A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368B757-14CA-4134-72C2-4611E35E4DDF}"/>
                    </a:ext>
                  </a:extLst>
                </p:cNvPr>
                <p:cNvSpPr/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7368B757-14CA-4134-72C2-4611E35E4D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3E933C9-ED56-2163-6AE6-27AB83F3BE48}"/>
              </a:ext>
            </a:extLst>
          </p:cNvPr>
          <p:cNvGrpSpPr/>
          <p:nvPr/>
        </p:nvGrpSpPr>
        <p:grpSpPr>
          <a:xfrm>
            <a:off x="5706223" y="3429837"/>
            <a:ext cx="496225" cy="400110"/>
            <a:chOff x="3511923" y="2099414"/>
            <a:chExt cx="496225" cy="40011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6915174-45DD-A6AC-6FEF-75208B8C5C55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72BA12D-8237-C897-B8FE-5C05F8A5A6A2}"/>
                    </a:ext>
                  </a:extLst>
                </p:cNvPr>
                <p:cNvSpPr/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72BA12D-8237-C897-B8FE-5C05F8A5A6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3EB24B-0AF6-F992-2096-79E9C5D74D55}"/>
              </a:ext>
            </a:extLst>
          </p:cNvPr>
          <p:cNvGrpSpPr/>
          <p:nvPr/>
        </p:nvGrpSpPr>
        <p:grpSpPr>
          <a:xfrm>
            <a:off x="7144619" y="3429837"/>
            <a:ext cx="502189" cy="400110"/>
            <a:chOff x="3508940" y="2099414"/>
            <a:chExt cx="502189" cy="40011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115DA41-91CC-006F-AC29-C30D89C47721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C762FC3-88B9-ADE8-3EC8-45C9677C6B24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C762FC3-88B9-ADE8-3EC8-45C9677C6B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946AC7-DDA9-5FE0-58D2-6BA317844DE3}"/>
              </a:ext>
            </a:extLst>
          </p:cNvPr>
          <p:cNvGrpSpPr/>
          <p:nvPr/>
        </p:nvGrpSpPr>
        <p:grpSpPr>
          <a:xfrm>
            <a:off x="5693408" y="4170018"/>
            <a:ext cx="502189" cy="400110"/>
            <a:chOff x="3508940" y="2099414"/>
            <a:chExt cx="502189" cy="40011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B983A98-287C-F2BF-366D-CA2FB08E3A2B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013B56A-C531-37AC-9E27-F9E2369EA237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013B56A-C531-37AC-9E27-F9E2369EA2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D1AC3BF-DEEF-FFED-0A42-A954D4173FB3}"/>
              </a:ext>
            </a:extLst>
          </p:cNvPr>
          <p:cNvGrpSpPr/>
          <p:nvPr/>
        </p:nvGrpSpPr>
        <p:grpSpPr>
          <a:xfrm>
            <a:off x="7155184" y="4211980"/>
            <a:ext cx="502189" cy="400110"/>
            <a:chOff x="3508940" y="2099414"/>
            <a:chExt cx="502189" cy="4001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555412-084A-130C-E363-63CCDB57CA53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39FDE90-6D95-9EE9-C0CC-2410BB7DD13D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F39FDE90-6D95-9EE9-C0CC-2410BB7DD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090822-E724-E884-359A-5EB5BF0100D6}"/>
              </a:ext>
            </a:extLst>
          </p:cNvPr>
          <p:cNvGrpSpPr/>
          <p:nvPr/>
        </p:nvGrpSpPr>
        <p:grpSpPr>
          <a:xfrm>
            <a:off x="6455084" y="3809478"/>
            <a:ext cx="502189" cy="400110"/>
            <a:chOff x="3508940" y="2099414"/>
            <a:chExt cx="502189" cy="40011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F1BE618-5A14-94F6-65C9-3BC947F2F2A9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1AEF577-FB80-242F-EA1D-78CD454A7E2C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1AEF577-FB80-242F-EA1D-78CD454A7E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C5769E-7E42-7473-1B5F-44E6E8370C17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4624142" y="4001474"/>
            <a:ext cx="31854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A5EC1D4-62DB-9FC2-7CEA-59BCAA55B88A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6649837" y="4939191"/>
            <a:ext cx="0" cy="2796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940419-151A-A21E-145B-C0323051C6D6}"/>
              </a:ext>
            </a:extLst>
          </p:cNvPr>
          <p:cNvCxnSpPr>
            <a:cxnSpLocks/>
          </p:cNvCxnSpPr>
          <p:nvPr/>
        </p:nvCxnSpPr>
        <p:spPr>
          <a:xfrm>
            <a:off x="8304776" y="3972157"/>
            <a:ext cx="3185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EA8130B-B603-B956-F9CF-2DA3009154D5}"/>
              </a:ext>
            </a:extLst>
          </p:cNvPr>
          <p:cNvCxnSpPr>
            <a:cxnSpLocks/>
          </p:cNvCxnSpPr>
          <p:nvPr/>
        </p:nvCxnSpPr>
        <p:spPr>
          <a:xfrm>
            <a:off x="6662363" y="2851454"/>
            <a:ext cx="0" cy="279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092B13-5766-7205-FF09-FC10253988E2}"/>
                  </a:ext>
                </a:extLst>
              </p:cNvPr>
              <p:cNvSpPr txBox="1"/>
              <p:nvPr/>
            </p:nvSpPr>
            <p:spPr>
              <a:xfrm>
                <a:off x="4250854" y="3758103"/>
                <a:ext cx="4955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092B13-5766-7205-FF09-FC1025398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854" y="3758103"/>
                <a:ext cx="4955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8582820-4194-1B53-1282-140E9D36EDFF}"/>
                  </a:ext>
                </a:extLst>
              </p:cNvPr>
              <p:cNvSpPr txBox="1"/>
              <p:nvPr/>
            </p:nvSpPr>
            <p:spPr>
              <a:xfrm>
                <a:off x="6487690" y="2516761"/>
                <a:ext cx="501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8582820-4194-1B53-1282-140E9D36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90" y="2516761"/>
                <a:ext cx="50148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7EA9272-EBB6-4C9E-EC45-CED3F432D3D1}"/>
                  </a:ext>
                </a:extLst>
              </p:cNvPr>
              <p:cNvSpPr/>
              <p:nvPr/>
            </p:nvSpPr>
            <p:spPr>
              <a:xfrm>
                <a:off x="5774277" y="3089331"/>
                <a:ext cx="5035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7EA9272-EBB6-4C9E-EC45-CED3F432D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77" y="3089331"/>
                <a:ext cx="503536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FE461B6-EEC9-19F8-5395-63BD8C4A5AE6}"/>
                  </a:ext>
                </a:extLst>
              </p:cNvPr>
              <p:cNvSpPr/>
              <p:nvPr/>
            </p:nvSpPr>
            <p:spPr>
              <a:xfrm>
                <a:off x="7247965" y="3101682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FE461B6-EEC9-19F8-5395-63BD8C4A5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965" y="3101682"/>
                <a:ext cx="509498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2E2DE2B-694B-967F-0826-BB722BC85BCC}"/>
                  </a:ext>
                </a:extLst>
              </p:cNvPr>
              <p:cNvSpPr/>
              <p:nvPr/>
            </p:nvSpPr>
            <p:spPr>
              <a:xfrm>
                <a:off x="6778269" y="3874867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2E2DE2B-694B-967F-0826-BB722BC85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269" y="3874867"/>
                <a:ext cx="509498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51D870E-39B9-DFD3-0D15-AF6783FFFB70}"/>
                  </a:ext>
                </a:extLst>
              </p:cNvPr>
              <p:cNvSpPr/>
              <p:nvPr/>
            </p:nvSpPr>
            <p:spPr>
              <a:xfrm>
                <a:off x="7214511" y="3863674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51D870E-39B9-DFD3-0D15-AF6783FFFB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11" y="3863674"/>
                <a:ext cx="509498" cy="400110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ADCB12-7140-8723-B9F6-B63DE6DF774B}"/>
                  </a:ext>
                </a:extLst>
              </p:cNvPr>
              <p:cNvSpPr/>
              <p:nvPr/>
            </p:nvSpPr>
            <p:spPr>
              <a:xfrm>
                <a:off x="5771297" y="3840020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6ADCB12-7140-8723-B9F6-B63DE6DF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297" y="3840020"/>
                <a:ext cx="509498" cy="400110"/>
              </a:xfrm>
              <a:prstGeom prst="rect">
                <a:avLst/>
              </a:prstGeom>
              <a:blipFill>
                <a:blip r:embed="rId1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64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3C73-B305-78C9-9CB4-5D4D5C5F7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48D2-A148-8FB4-939C-D8DB4CF2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criterion to check the stability of a multi-class network under a given MDI control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Stabilizing centralized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MDI routing + sequeuncing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policy for multi-class network 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Stabilizing decentralized MDI routing + holding policy for single-class network 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JSQ-AS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12EC-AAA7-B764-0316-A2FAB3F8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6C73B-AEFF-5E88-5D9A-6923B2D9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DCE94-1301-311E-FE38-99F1C401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568E-D751-1241-9B6C-E4233DAC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policy: JSQ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70F2-14F6-8946-A220-4B015BE0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case: parallel queues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routing policy: join the shortest queue (JSQ)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the arrival to the shortest queue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Ties are broken uniformly at random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results: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stable if and only if arrival rate &lt; total service rate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for symmetric servers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decentralized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throughput-maximizing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F505-02F3-7D47-B9B2-793609E28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70D3-1F96-7B4E-85BE-1B58D035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CF397-0F6C-584E-9278-8A18A720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C87DD-EC97-BD4C-984D-4BF1221ADA47}" type="datetime1">
              <a:rPr lang="en-US" altLang="zh-CN" smtClean="0"/>
              <a:t>3/9/23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2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49F6-FC3A-5347-9858-CE01ECED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directly extend JSQ to networks?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D1306-9692-854E-994C-9A514DEF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 fails for networks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5196-7B8C-8A44-B0D3-22F913B5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2C6E-CAEE-504D-8CE2-01D48D81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70620-04CD-4A47-A884-D04BC741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051-9DC3-2342-BF97-0F1A59C9FB74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C0BD4B-73D0-92BF-3D69-2950B6AFE9B9}"/>
              </a:ext>
            </a:extLst>
          </p:cNvPr>
          <p:cNvSpPr/>
          <p:nvPr/>
        </p:nvSpPr>
        <p:spPr>
          <a:xfrm>
            <a:off x="2968269" y="1916757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C680C7-7409-3D44-5505-32941C586942}"/>
              </a:ext>
            </a:extLst>
          </p:cNvPr>
          <p:cNvSpPr/>
          <p:nvPr/>
        </p:nvSpPr>
        <p:spPr>
          <a:xfrm>
            <a:off x="2965609" y="2859901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80D60-8A5D-240D-9033-567533C4DF17}"/>
                  </a:ext>
                </a:extLst>
              </p:cNvPr>
              <p:cNvSpPr/>
              <p:nvPr/>
            </p:nvSpPr>
            <p:spPr>
              <a:xfrm>
                <a:off x="3135001" y="2771332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80D60-8A5D-240D-9033-567533C4D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01" y="2771332"/>
                <a:ext cx="5021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CB4826-11DC-7BA2-541C-56B37EE8BD52}"/>
                  </a:ext>
                </a:extLst>
              </p:cNvPr>
              <p:cNvSpPr/>
              <p:nvPr/>
            </p:nvSpPr>
            <p:spPr>
              <a:xfrm>
                <a:off x="3151928" y="1835864"/>
                <a:ext cx="4962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CB4826-11DC-7BA2-541C-56B37EE8B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28" y="1835864"/>
                <a:ext cx="49622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FB2600-21A8-1339-85FC-8A8C4CDD812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272151" y="2056088"/>
            <a:ext cx="696118" cy="4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DBC784-DEC6-81B3-D754-2BAE317B614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272152" y="2543433"/>
            <a:ext cx="693457" cy="4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DE2B36-735E-4AF0-5C88-83CDA89C5863}"/>
                  </a:ext>
                </a:extLst>
              </p:cNvPr>
              <p:cNvSpPr/>
              <p:nvPr/>
            </p:nvSpPr>
            <p:spPr>
              <a:xfrm>
                <a:off x="879357" y="2204047"/>
                <a:ext cx="863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DE2B36-735E-4AF0-5C88-83CDA89C5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57" y="2204047"/>
                <a:ext cx="86369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C25C87-AD4D-6CB7-E41F-802E12BD1751}"/>
                  </a:ext>
                </a:extLst>
              </p:cNvPr>
              <p:cNvSpPr/>
              <p:nvPr/>
            </p:nvSpPr>
            <p:spPr>
              <a:xfrm>
                <a:off x="3761076" y="1645185"/>
                <a:ext cx="9150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C25C87-AD4D-6CB7-E41F-802E12BD1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76" y="1645185"/>
                <a:ext cx="915096" cy="400110"/>
              </a:xfrm>
              <a:prstGeom prst="rect">
                <a:avLst/>
              </a:prstGeom>
              <a:blipFill>
                <a:blip r:embed="rId5"/>
                <a:stretch>
                  <a:fillRect l="-274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D85BFD-01D6-D1BA-4035-A704D715F600}"/>
                  </a:ext>
                </a:extLst>
              </p:cNvPr>
              <p:cNvSpPr/>
              <p:nvPr/>
            </p:nvSpPr>
            <p:spPr>
              <a:xfrm>
                <a:off x="3735396" y="3059668"/>
                <a:ext cx="8461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D85BFD-01D6-D1BA-4035-A704D715F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96" y="3059668"/>
                <a:ext cx="846129" cy="400110"/>
              </a:xfrm>
              <a:prstGeom prst="rect">
                <a:avLst/>
              </a:prstGeom>
              <a:blipFill>
                <a:blip r:embed="rId6"/>
                <a:stretch>
                  <a:fillRect t="-6061" r="-746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E8A9CE4B-B293-22AE-95BA-B17DE1310A58}"/>
              </a:ext>
            </a:extLst>
          </p:cNvPr>
          <p:cNvSpPr/>
          <p:nvPr/>
        </p:nvSpPr>
        <p:spPr>
          <a:xfrm>
            <a:off x="5067142" y="1909816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18D421-12ED-DA8F-E1FC-464A09BEAE3A}"/>
              </a:ext>
            </a:extLst>
          </p:cNvPr>
          <p:cNvSpPr/>
          <p:nvPr/>
        </p:nvSpPr>
        <p:spPr>
          <a:xfrm>
            <a:off x="5064482" y="2852960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9D691F-04BF-C9D0-07C5-068CFE7D218A}"/>
                  </a:ext>
                </a:extLst>
              </p:cNvPr>
              <p:cNvSpPr/>
              <p:nvPr/>
            </p:nvSpPr>
            <p:spPr>
              <a:xfrm>
                <a:off x="5260894" y="2764253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9D691F-04BF-C9D0-07C5-068CFE7D2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894" y="2764253"/>
                <a:ext cx="5021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92AF974-0FC9-0445-C728-B59960C064AB}"/>
                  </a:ext>
                </a:extLst>
              </p:cNvPr>
              <p:cNvSpPr/>
              <p:nvPr/>
            </p:nvSpPr>
            <p:spPr>
              <a:xfrm>
                <a:off x="5247692" y="1829997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92AF974-0FC9-0445-C728-B59960C06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2" y="1829997"/>
                <a:ext cx="5021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3C046F-812F-BFD1-BF9F-A00D33508955}"/>
                  </a:ext>
                </a:extLst>
              </p:cNvPr>
              <p:cNvSpPr/>
              <p:nvPr/>
            </p:nvSpPr>
            <p:spPr>
              <a:xfrm>
                <a:off x="5859948" y="1640918"/>
                <a:ext cx="11517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3C046F-812F-BFD1-BF9F-A00D33508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48" y="1640918"/>
                <a:ext cx="1151765" cy="40011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8855A-62CA-CDED-09EE-08D40E0DC33E}"/>
                  </a:ext>
                </a:extLst>
              </p:cNvPr>
              <p:cNvSpPr/>
              <p:nvPr/>
            </p:nvSpPr>
            <p:spPr>
              <a:xfrm>
                <a:off x="5859948" y="3059668"/>
                <a:ext cx="10036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8855A-62CA-CDED-09EE-08D40E0DC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48" y="3059668"/>
                <a:ext cx="100366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F28DBC-7838-42B6-6D81-CCF57294598F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3704713" y="2992291"/>
            <a:ext cx="1359769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3C55EA-EBAA-3FA4-A4A4-892110797312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3707372" y="2049147"/>
            <a:ext cx="1359770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125C7D-A333-E31E-349A-D6C2F9CE4E01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803586" y="2572700"/>
            <a:ext cx="624640" cy="4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E6E985-3001-2FB2-D15A-5D0BD98FBB4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806245" y="2049147"/>
            <a:ext cx="618007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48DBD2-8558-F4BA-D6FB-413363EED245}"/>
              </a:ext>
            </a:extLst>
          </p:cNvPr>
          <p:cNvSpPr txBox="1"/>
          <p:nvPr/>
        </p:nvSpPr>
        <p:spPr>
          <a:xfrm>
            <a:off x="1523182" y="2367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C1EEE-1C84-A3CD-AD64-D03437B047D9}"/>
              </a:ext>
            </a:extLst>
          </p:cNvPr>
          <p:cNvSpPr txBox="1"/>
          <p:nvPr/>
        </p:nvSpPr>
        <p:spPr>
          <a:xfrm>
            <a:off x="6441386" y="236424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59D994-8DB7-AE4A-4C4C-2AE1A62C5D7A}"/>
              </a:ext>
            </a:extLst>
          </p:cNvPr>
          <p:cNvCxnSpPr>
            <a:cxnSpLocks/>
          </p:cNvCxnSpPr>
          <p:nvPr/>
        </p:nvCxnSpPr>
        <p:spPr>
          <a:xfrm>
            <a:off x="1082606" y="258132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4C0D61-2C08-5603-C3F0-64F49C801BCF}"/>
              </a:ext>
            </a:extLst>
          </p:cNvPr>
          <p:cNvSpPr txBox="1"/>
          <p:nvPr/>
        </p:nvSpPr>
        <p:spPr>
          <a:xfrm>
            <a:off x="2508792" y="2353413"/>
            <a:ext cx="60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</a:t>
            </a:r>
          </a:p>
        </p:txBody>
      </p:sp>
    </p:spTree>
    <p:extLst>
      <p:ext uri="{BB962C8B-B14F-4D97-AF65-F5344CB8AC3E}">
        <p14:creationId xmlns:p14="http://schemas.microsoft.com/office/powerpoint/2010/main" val="399400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49F6-FC3A-5347-9858-CE01ECED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we directly extend JSQ to networks?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symmetry &amp; Burke’s theorem, departure process from servers 1 &amp; 3 are both Poisson(0.5)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0.5 &gt; 0.1 (service rate of server 2)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the network is unstable!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D1306-9692-854E-994C-9A514DEF2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 fails for networks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95196-7B8C-8A44-B0D3-22F913B5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32C6E-CAEE-504D-8CE2-01D48D81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70620-04CD-4A47-A884-D04BC741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F8051-9DC3-2342-BF97-0F1A59C9FB74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C0BD4B-73D0-92BF-3D69-2950B6AFE9B9}"/>
              </a:ext>
            </a:extLst>
          </p:cNvPr>
          <p:cNvSpPr/>
          <p:nvPr/>
        </p:nvSpPr>
        <p:spPr>
          <a:xfrm>
            <a:off x="2968269" y="1916757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C680C7-7409-3D44-5505-32941C586942}"/>
              </a:ext>
            </a:extLst>
          </p:cNvPr>
          <p:cNvSpPr/>
          <p:nvPr/>
        </p:nvSpPr>
        <p:spPr>
          <a:xfrm>
            <a:off x="2965609" y="2859901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80D60-8A5D-240D-9033-567533C4DF17}"/>
                  </a:ext>
                </a:extLst>
              </p:cNvPr>
              <p:cNvSpPr/>
              <p:nvPr/>
            </p:nvSpPr>
            <p:spPr>
              <a:xfrm>
                <a:off x="3141602" y="2771332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6480D60-8A5D-240D-9033-567533C4D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02" y="2771332"/>
                <a:ext cx="5021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CB4826-11DC-7BA2-541C-56B37EE8BD52}"/>
                  </a:ext>
                </a:extLst>
              </p:cNvPr>
              <p:cNvSpPr/>
              <p:nvPr/>
            </p:nvSpPr>
            <p:spPr>
              <a:xfrm>
                <a:off x="3151928" y="1817200"/>
                <a:ext cx="4962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CB4826-11DC-7BA2-541C-56B37EE8B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28" y="1817200"/>
                <a:ext cx="49622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FB2600-21A8-1339-85FC-8A8C4CDD812A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2272151" y="2056088"/>
            <a:ext cx="696118" cy="4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DBC784-DEC6-81B3-D754-2BAE317B614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272152" y="2543433"/>
            <a:ext cx="693457" cy="4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DE2B36-735E-4AF0-5C88-83CDA89C5863}"/>
                  </a:ext>
                </a:extLst>
              </p:cNvPr>
              <p:cNvSpPr/>
              <p:nvPr/>
            </p:nvSpPr>
            <p:spPr>
              <a:xfrm>
                <a:off x="864350" y="2204047"/>
                <a:ext cx="863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CDE2B36-735E-4AF0-5C88-83CDA89C5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50" y="2204047"/>
                <a:ext cx="86369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C25C87-AD4D-6CB7-E41F-802E12BD1751}"/>
                  </a:ext>
                </a:extLst>
              </p:cNvPr>
              <p:cNvSpPr/>
              <p:nvPr/>
            </p:nvSpPr>
            <p:spPr>
              <a:xfrm>
                <a:off x="3761076" y="1645185"/>
                <a:ext cx="9150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C25C87-AD4D-6CB7-E41F-802E12BD1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76" y="1645185"/>
                <a:ext cx="915096" cy="400110"/>
              </a:xfrm>
              <a:prstGeom prst="rect">
                <a:avLst/>
              </a:prstGeom>
              <a:blipFill>
                <a:blip r:embed="rId5"/>
                <a:stretch>
                  <a:fillRect l="-274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D85BFD-01D6-D1BA-4035-A704D715F600}"/>
                  </a:ext>
                </a:extLst>
              </p:cNvPr>
              <p:cNvSpPr/>
              <p:nvPr/>
            </p:nvSpPr>
            <p:spPr>
              <a:xfrm>
                <a:off x="3735396" y="3059668"/>
                <a:ext cx="8461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0D85BFD-01D6-D1BA-4035-A704D715F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96" y="3059668"/>
                <a:ext cx="846129" cy="400110"/>
              </a:xfrm>
              <a:prstGeom prst="rect">
                <a:avLst/>
              </a:prstGeom>
              <a:blipFill>
                <a:blip r:embed="rId6"/>
                <a:stretch>
                  <a:fillRect t="-6061" r="-746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E8A9CE4B-B293-22AE-95BA-B17DE1310A58}"/>
              </a:ext>
            </a:extLst>
          </p:cNvPr>
          <p:cNvSpPr/>
          <p:nvPr/>
        </p:nvSpPr>
        <p:spPr>
          <a:xfrm>
            <a:off x="5067142" y="1909816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18D421-12ED-DA8F-E1FC-464A09BEAE3A}"/>
              </a:ext>
            </a:extLst>
          </p:cNvPr>
          <p:cNvSpPr/>
          <p:nvPr/>
        </p:nvSpPr>
        <p:spPr>
          <a:xfrm>
            <a:off x="5064482" y="2852960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9D691F-04BF-C9D0-07C5-068CFE7D218A}"/>
                  </a:ext>
                </a:extLst>
              </p:cNvPr>
              <p:cNvSpPr/>
              <p:nvPr/>
            </p:nvSpPr>
            <p:spPr>
              <a:xfrm>
                <a:off x="5247692" y="2753523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9D691F-04BF-C9D0-07C5-068CFE7D2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2" y="2753523"/>
                <a:ext cx="5021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92AF974-0FC9-0445-C728-B59960C064AB}"/>
                  </a:ext>
                </a:extLst>
              </p:cNvPr>
              <p:cNvSpPr/>
              <p:nvPr/>
            </p:nvSpPr>
            <p:spPr>
              <a:xfrm>
                <a:off x="5247692" y="1830008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92AF974-0FC9-0445-C728-B59960C06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2" y="1830008"/>
                <a:ext cx="5021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3C046F-812F-BFD1-BF9F-A00D33508955}"/>
                  </a:ext>
                </a:extLst>
              </p:cNvPr>
              <p:cNvSpPr/>
              <p:nvPr/>
            </p:nvSpPr>
            <p:spPr>
              <a:xfrm>
                <a:off x="5859948" y="1640918"/>
                <a:ext cx="11517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E3C046F-812F-BFD1-BF9F-A00D33508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48" y="1640918"/>
                <a:ext cx="1151765" cy="400110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8855A-62CA-CDED-09EE-08D40E0DC33E}"/>
                  </a:ext>
                </a:extLst>
              </p:cNvPr>
              <p:cNvSpPr/>
              <p:nvPr/>
            </p:nvSpPr>
            <p:spPr>
              <a:xfrm>
                <a:off x="5859948" y="3059668"/>
                <a:ext cx="10036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0E8855A-62CA-CDED-09EE-08D40E0DC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48" y="3059668"/>
                <a:ext cx="100366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F28DBC-7838-42B6-6D81-CCF57294598F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3704713" y="2992291"/>
            <a:ext cx="1359769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3C55EA-EBAA-3FA4-A4A4-892110797312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3707372" y="2049147"/>
            <a:ext cx="1359770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125C7D-A333-E31E-349A-D6C2F9CE4E01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5803586" y="2572700"/>
            <a:ext cx="624640" cy="4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E6E985-3001-2FB2-D15A-5D0BD98FBB4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806245" y="2049147"/>
            <a:ext cx="618007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E48DBD2-8558-F4BA-D6FB-413363EED245}"/>
              </a:ext>
            </a:extLst>
          </p:cNvPr>
          <p:cNvSpPr txBox="1"/>
          <p:nvPr/>
        </p:nvSpPr>
        <p:spPr>
          <a:xfrm>
            <a:off x="1508175" y="236739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DC1EEE-1C84-A3CD-AD64-D03437B047D9}"/>
              </a:ext>
            </a:extLst>
          </p:cNvPr>
          <p:cNvSpPr txBox="1"/>
          <p:nvPr/>
        </p:nvSpPr>
        <p:spPr>
          <a:xfrm>
            <a:off x="6441386" y="236424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59D994-8DB7-AE4A-4C4C-2AE1A62C5D7A}"/>
              </a:ext>
            </a:extLst>
          </p:cNvPr>
          <p:cNvCxnSpPr>
            <a:cxnSpLocks/>
          </p:cNvCxnSpPr>
          <p:nvPr/>
        </p:nvCxnSpPr>
        <p:spPr>
          <a:xfrm>
            <a:off x="1067599" y="258132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4C0D61-2C08-5603-C3F0-64F49C801BCF}"/>
              </a:ext>
            </a:extLst>
          </p:cNvPr>
          <p:cNvSpPr txBox="1"/>
          <p:nvPr/>
        </p:nvSpPr>
        <p:spPr>
          <a:xfrm>
            <a:off x="2508792" y="2353413"/>
            <a:ext cx="60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</a:t>
            </a:r>
          </a:p>
        </p:txBody>
      </p:sp>
    </p:spTree>
    <p:extLst>
      <p:ext uri="{BB962C8B-B14F-4D97-AF65-F5344CB8AC3E}">
        <p14:creationId xmlns:p14="http://schemas.microsoft.com/office/powerpoint/2010/main" val="282209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864A-A552-D548-B693-CA441BEC7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JSQ fails?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2 will be congested, but such information is not used at the origin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65A32-B550-934F-97EC-E2421F6C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 fails for networks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A0B6-A1AD-7947-ACD6-FED0F0A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D45E-2D87-B149-B2CC-3A6D964B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15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85BEF5-471A-9742-924D-77F49748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AB30-1F97-EF4A-8567-E5D2A8B4E38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CB4F6-41F7-D62F-D7BB-A29957A1EBD7}"/>
              </a:ext>
            </a:extLst>
          </p:cNvPr>
          <p:cNvSpPr/>
          <p:nvPr/>
        </p:nvSpPr>
        <p:spPr>
          <a:xfrm>
            <a:off x="3084016" y="2629137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EE653-2894-6452-F56E-D60FA34601F3}"/>
              </a:ext>
            </a:extLst>
          </p:cNvPr>
          <p:cNvSpPr/>
          <p:nvPr/>
        </p:nvSpPr>
        <p:spPr>
          <a:xfrm>
            <a:off x="3081356" y="3572281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6214DD-93DC-62A9-D006-401C496A5737}"/>
                  </a:ext>
                </a:extLst>
              </p:cNvPr>
              <p:cNvSpPr/>
              <p:nvPr/>
            </p:nvSpPr>
            <p:spPr>
              <a:xfrm>
                <a:off x="3257349" y="3483712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6214DD-93DC-62A9-D006-401C496A5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49" y="3483712"/>
                <a:ext cx="5021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6306BA-04E1-7265-6035-F06900BACECC}"/>
                  </a:ext>
                </a:extLst>
              </p:cNvPr>
              <p:cNvSpPr/>
              <p:nvPr/>
            </p:nvSpPr>
            <p:spPr>
              <a:xfrm>
                <a:off x="3267675" y="2551306"/>
                <a:ext cx="4962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6306BA-04E1-7265-6035-F06900BAC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675" y="2551306"/>
                <a:ext cx="49622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94A227-D186-7C05-35CE-8B291283E23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87898" y="2768468"/>
            <a:ext cx="696118" cy="4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07C64F-0E23-A0CC-D8A7-B9F260780C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87899" y="3255813"/>
            <a:ext cx="693457" cy="4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DCFC66-31F9-5DCC-1AED-E4F5EFFA6FEA}"/>
                  </a:ext>
                </a:extLst>
              </p:cNvPr>
              <p:cNvSpPr/>
              <p:nvPr/>
            </p:nvSpPr>
            <p:spPr>
              <a:xfrm>
                <a:off x="980097" y="2916427"/>
                <a:ext cx="863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DCFC66-31F9-5DCC-1AED-E4F5EFFA6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97" y="2916427"/>
                <a:ext cx="86369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EA85DA-8807-014C-3607-14BED2DC4F39}"/>
                  </a:ext>
                </a:extLst>
              </p:cNvPr>
              <p:cNvSpPr/>
              <p:nvPr/>
            </p:nvSpPr>
            <p:spPr>
              <a:xfrm>
                <a:off x="3876823" y="2210494"/>
                <a:ext cx="9150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EA85DA-8807-014C-3607-14BED2DC4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823" y="2210494"/>
                <a:ext cx="915096" cy="400110"/>
              </a:xfrm>
              <a:prstGeom prst="rect">
                <a:avLst/>
              </a:prstGeom>
              <a:blipFill>
                <a:blip r:embed="rId5"/>
                <a:stretch>
                  <a:fillRect l="-274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A77990-A6B2-849E-8725-1B7AA316FE1A}"/>
                  </a:ext>
                </a:extLst>
              </p:cNvPr>
              <p:cNvSpPr/>
              <p:nvPr/>
            </p:nvSpPr>
            <p:spPr>
              <a:xfrm>
                <a:off x="3851143" y="3772048"/>
                <a:ext cx="8461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A77990-A6B2-849E-8725-1B7AA316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43" y="3772048"/>
                <a:ext cx="846129" cy="400110"/>
              </a:xfrm>
              <a:prstGeom prst="rect">
                <a:avLst/>
              </a:prstGeom>
              <a:blipFill>
                <a:blip r:embed="rId6"/>
                <a:stretch>
                  <a:fillRect t="-9375" r="-588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8BA119D-61A9-056E-E5D7-B638ED2FC8AD}"/>
              </a:ext>
            </a:extLst>
          </p:cNvPr>
          <p:cNvSpPr/>
          <p:nvPr/>
        </p:nvSpPr>
        <p:spPr>
          <a:xfrm>
            <a:off x="5182889" y="2622196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D3227A-804E-493B-8FCC-30F4D2DD1C6D}"/>
              </a:ext>
            </a:extLst>
          </p:cNvPr>
          <p:cNvSpPr/>
          <p:nvPr/>
        </p:nvSpPr>
        <p:spPr>
          <a:xfrm>
            <a:off x="5180229" y="3565340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4A1FEA-200B-2518-A62D-B24C0FBDDA5B}"/>
                  </a:ext>
                </a:extLst>
              </p:cNvPr>
              <p:cNvSpPr/>
              <p:nvPr/>
            </p:nvSpPr>
            <p:spPr>
              <a:xfrm>
                <a:off x="5363439" y="3465903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4A1FEA-200B-2518-A62D-B24C0FBD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39" y="3465903"/>
                <a:ext cx="5021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1C1B35-BB8B-7ACC-DDF7-BE0F8C5F1CF1}"/>
                  </a:ext>
                </a:extLst>
              </p:cNvPr>
              <p:cNvSpPr/>
              <p:nvPr/>
            </p:nvSpPr>
            <p:spPr>
              <a:xfrm>
                <a:off x="5363439" y="2533497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1C1B35-BB8B-7ACC-DDF7-BE0F8C5F1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39" y="2533497"/>
                <a:ext cx="5021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133915-EDF3-3CDB-0907-129EF5C41C7D}"/>
                  </a:ext>
                </a:extLst>
              </p:cNvPr>
              <p:cNvSpPr/>
              <p:nvPr/>
            </p:nvSpPr>
            <p:spPr>
              <a:xfrm>
                <a:off x="5975695" y="2206227"/>
                <a:ext cx="11517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133915-EDF3-3CDB-0907-129EF5C41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695" y="2206227"/>
                <a:ext cx="1151765" cy="400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9F9307-3865-E6D2-A9A0-1C5BD97E8B8C}"/>
                  </a:ext>
                </a:extLst>
              </p:cNvPr>
              <p:cNvSpPr/>
              <p:nvPr/>
            </p:nvSpPr>
            <p:spPr>
              <a:xfrm>
                <a:off x="5975695" y="3772048"/>
                <a:ext cx="10036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9F9307-3865-E6D2-A9A0-1C5BD97E8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695" y="3772048"/>
                <a:ext cx="1003660" cy="400110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0A43E3-33AD-0FB8-C324-EA6BBE18B4C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3820460" y="3704671"/>
            <a:ext cx="1359769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B7F4AC-7AB9-2CCC-0149-0A6F3EC7DBB8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823119" y="2761527"/>
            <a:ext cx="1359770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F96EB5-A50C-682F-B51B-8E4AFB4D57C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19333" y="3285080"/>
            <a:ext cx="624640" cy="4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271BB8-3BBE-B727-CB51-BAB0A99C1F6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21992" y="2761527"/>
            <a:ext cx="618007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A05859-D56B-B985-30BF-DF17BB68EAA6}"/>
              </a:ext>
            </a:extLst>
          </p:cNvPr>
          <p:cNvSpPr txBox="1"/>
          <p:nvPr/>
        </p:nvSpPr>
        <p:spPr>
          <a:xfrm>
            <a:off x="1623922" y="3079775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84020-CFA4-D28A-BFEF-ADF48CDA1A1B}"/>
              </a:ext>
            </a:extLst>
          </p:cNvPr>
          <p:cNvSpPr txBox="1"/>
          <p:nvPr/>
        </p:nvSpPr>
        <p:spPr>
          <a:xfrm>
            <a:off x="6557133" y="307662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64D6F5-529A-2C96-6D4D-9187B4ACC244}"/>
              </a:ext>
            </a:extLst>
          </p:cNvPr>
          <p:cNvCxnSpPr>
            <a:cxnSpLocks/>
          </p:cNvCxnSpPr>
          <p:nvPr/>
        </p:nvCxnSpPr>
        <p:spPr>
          <a:xfrm>
            <a:off x="1183346" y="3293708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E49AFC-F0F8-A42B-3D51-0A51D49A21D3}"/>
              </a:ext>
            </a:extLst>
          </p:cNvPr>
          <p:cNvSpPr txBox="1"/>
          <p:nvPr/>
        </p:nvSpPr>
        <p:spPr>
          <a:xfrm>
            <a:off x="2624539" y="3065793"/>
            <a:ext cx="60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</a:t>
            </a:r>
          </a:p>
        </p:txBody>
      </p:sp>
    </p:spTree>
    <p:extLst>
      <p:ext uri="{BB962C8B-B14F-4D97-AF65-F5344CB8AC3E}">
        <p14:creationId xmlns:p14="http://schemas.microsoft.com/office/powerpoint/2010/main" val="161995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8864A-A552-D548-B693-CA441BEC79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JSQ fails?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2 will be congested, but such info is not used at the origin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fix this, consider the total queue sizes on each route: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 queue 1 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 queue 3 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Ties broken uniformly at random</a:t>
                </a:r>
              </a:p>
              <a:p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 the shortest queue (JSR)!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E8864A-A552-D548-B693-CA441BEC79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1" t="-196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0A65A32-B550-934F-97EC-E2421F6C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JSR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4A0B6-A1AD-7947-ACD6-FED0F0AF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D45E-2D87-B149-B2CC-3A6D964B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85BEF5-471A-9742-924D-77F49748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AB30-1F97-EF4A-8567-E5D2A8B4E38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CB4F6-41F7-D62F-D7BB-A29957A1EBD7}"/>
              </a:ext>
            </a:extLst>
          </p:cNvPr>
          <p:cNvSpPr/>
          <p:nvPr/>
        </p:nvSpPr>
        <p:spPr>
          <a:xfrm>
            <a:off x="2968269" y="222587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FEE653-2894-6452-F56E-D60FA34601F3}"/>
              </a:ext>
            </a:extLst>
          </p:cNvPr>
          <p:cNvSpPr/>
          <p:nvPr/>
        </p:nvSpPr>
        <p:spPr>
          <a:xfrm>
            <a:off x="2965609" y="3169017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6214DD-93DC-62A9-D006-401C496A5737}"/>
                  </a:ext>
                </a:extLst>
              </p:cNvPr>
              <p:cNvSpPr/>
              <p:nvPr/>
            </p:nvSpPr>
            <p:spPr>
              <a:xfrm>
                <a:off x="3141602" y="3080448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6214DD-93DC-62A9-D006-401C496A57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02" y="3080448"/>
                <a:ext cx="5021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6306BA-04E1-7265-6035-F06900BACECC}"/>
                  </a:ext>
                </a:extLst>
              </p:cNvPr>
              <p:cNvSpPr/>
              <p:nvPr/>
            </p:nvSpPr>
            <p:spPr>
              <a:xfrm>
                <a:off x="3151928" y="2148042"/>
                <a:ext cx="4962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6306BA-04E1-7265-6035-F06900BAC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928" y="2148042"/>
                <a:ext cx="4962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94A227-D186-7C05-35CE-8B291283E23C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72151" y="2365204"/>
            <a:ext cx="696118" cy="4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07C64F-0E23-A0CC-D8A7-B9F260780C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272152" y="2852549"/>
            <a:ext cx="693457" cy="4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DCFC66-31F9-5DCC-1AED-E4F5EFFA6FEA}"/>
                  </a:ext>
                </a:extLst>
              </p:cNvPr>
              <p:cNvSpPr/>
              <p:nvPr/>
            </p:nvSpPr>
            <p:spPr>
              <a:xfrm>
                <a:off x="864350" y="2513163"/>
                <a:ext cx="863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DCFC66-31F9-5DCC-1AED-E4F5EFFA6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50" y="2513163"/>
                <a:ext cx="86369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EA85DA-8807-014C-3607-14BED2DC4F39}"/>
                  </a:ext>
                </a:extLst>
              </p:cNvPr>
              <p:cNvSpPr/>
              <p:nvPr/>
            </p:nvSpPr>
            <p:spPr>
              <a:xfrm>
                <a:off x="3761076" y="1807230"/>
                <a:ext cx="91509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2EA85DA-8807-014C-3607-14BED2DC4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76" y="1807230"/>
                <a:ext cx="915096" cy="400110"/>
              </a:xfrm>
              <a:prstGeom prst="rect">
                <a:avLst/>
              </a:prstGeom>
              <a:blipFill>
                <a:blip r:embed="rId6"/>
                <a:stretch>
                  <a:fillRect l="-274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A77990-A6B2-849E-8725-1B7AA316FE1A}"/>
                  </a:ext>
                </a:extLst>
              </p:cNvPr>
              <p:cNvSpPr/>
              <p:nvPr/>
            </p:nvSpPr>
            <p:spPr>
              <a:xfrm>
                <a:off x="3735396" y="3368784"/>
                <a:ext cx="8461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A77990-A6B2-849E-8725-1B7AA316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396" y="3368784"/>
                <a:ext cx="846129" cy="400110"/>
              </a:xfrm>
              <a:prstGeom prst="rect">
                <a:avLst/>
              </a:prstGeom>
              <a:blipFill>
                <a:blip r:embed="rId7"/>
                <a:stretch>
                  <a:fillRect t="-9375" r="-746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8BA119D-61A9-056E-E5D7-B638ED2FC8AD}"/>
              </a:ext>
            </a:extLst>
          </p:cNvPr>
          <p:cNvSpPr/>
          <p:nvPr/>
        </p:nvSpPr>
        <p:spPr>
          <a:xfrm>
            <a:off x="5067142" y="2218932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D3227A-804E-493B-8FCC-30F4D2DD1C6D}"/>
              </a:ext>
            </a:extLst>
          </p:cNvPr>
          <p:cNvSpPr/>
          <p:nvPr/>
        </p:nvSpPr>
        <p:spPr>
          <a:xfrm>
            <a:off x="5064482" y="3162076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4A1FEA-200B-2518-A62D-B24C0FBDDA5B}"/>
                  </a:ext>
                </a:extLst>
              </p:cNvPr>
              <p:cNvSpPr/>
              <p:nvPr/>
            </p:nvSpPr>
            <p:spPr>
              <a:xfrm>
                <a:off x="5247692" y="3062639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E4A1FEA-200B-2518-A62D-B24C0FBDDA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2" y="3062639"/>
                <a:ext cx="5021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1C1B35-BB8B-7ACC-DDF7-BE0F8C5F1CF1}"/>
                  </a:ext>
                </a:extLst>
              </p:cNvPr>
              <p:cNvSpPr/>
              <p:nvPr/>
            </p:nvSpPr>
            <p:spPr>
              <a:xfrm>
                <a:off x="5247692" y="2130233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D1C1B35-BB8B-7ACC-DDF7-BE0F8C5F1C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92" y="2130233"/>
                <a:ext cx="5021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133915-EDF3-3CDB-0907-129EF5C41C7D}"/>
                  </a:ext>
                </a:extLst>
              </p:cNvPr>
              <p:cNvSpPr/>
              <p:nvPr/>
            </p:nvSpPr>
            <p:spPr>
              <a:xfrm>
                <a:off x="5859948" y="1802963"/>
                <a:ext cx="115176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133915-EDF3-3CDB-0907-129EF5C41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48" y="1802963"/>
                <a:ext cx="1151765" cy="400110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9F9307-3865-E6D2-A9A0-1C5BD97E8B8C}"/>
                  </a:ext>
                </a:extLst>
              </p:cNvPr>
              <p:cNvSpPr/>
              <p:nvPr/>
            </p:nvSpPr>
            <p:spPr>
              <a:xfrm>
                <a:off x="5859948" y="3368784"/>
                <a:ext cx="10036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59F9307-3865-E6D2-A9A0-1C5BD97E8B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948" y="3368784"/>
                <a:ext cx="1003660" cy="400110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0A43E3-33AD-0FB8-C324-EA6BBE18B4CF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3704713" y="3301407"/>
            <a:ext cx="1359769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B7F4AC-7AB9-2CCC-0149-0A6F3EC7DBB8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 flipV="1">
            <a:off x="3707372" y="2358263"/>
            <a:ext cx="1359770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F96EB5-A50C-682F-B51B-8E4AFB4D57C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803586" y="2881816"/>
            <a:ext cx="624640" cy="4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271BB8-3BBE-B727-CB51-BAB0A99C1F6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6245" y="2358263"/>
            <a:ext cx="618007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A05859-D56B-B985-30BF-DF17BB68EAA6}"/>
              </a:ext>
            </a:extLst>
          </p:cNvPr>
          <p:cNvSpPr txBox="1"/>
          <p:nvPr/>
        </p:nvSpPr>
        <p:spPr>
          <a:xfrm>
            <a:off x="1508175" y="267651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684020-CFA4-D28A-BFEF-ADF48CDA1A1B}"/>
              </a:ext>
            </a:extLst>
          </p:cNvPr>
          <p:cNvSpPr txBox="1"/>
          <p:nvPr/>
        </p:nvSpPr>
        <p:spPr>
          <a:xfrm>
            <a:off x="6441386" y="2673356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64D6F5-529A-2C96-6D4D-9187B4ACC244}"/>
              </a:ext>
            </a:extLst>
          </p:cNvPr>
          <p:cNvCxnSpPr>
            <a:cxnSpLocks/>
          </p:cNvCxnSpPr>
          <p:nvPr/>
        </p:nvCxnSpPr>
        <p:spPr>
          <a:xfrm>
            <a:off x="1067599" y="2890444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E49AFC-F0F8-A42B-3D51-0A51D49A21D3}"/>
              </a:ext>
            </a:extLst>
          </p:cNvPr>
          <p:cNvSpPr txBox="1"/>
          <p:nvPr/>
        </p:nvSpPr>
        <p:spPr>
          <a:xfrm>
            <a:off x="2508792" y="2662529"/>
            <a:ext cx="609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</a:t>
            </a:r>
          </a:p>
        </p:txBody>
      </p:sp>
    </p:spTree>
    <p:extLst>
      <p:ext uri="{BB962C8B-B14F-4D97-AF65-F5344CB8AC3E}">
        <p14:creationId xmlns:p14="http://schemas.microsoft.com/office/powerpoint/2010/main" val="120666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E579-E930-A54B-A5B4-F075C451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network is multi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and not series-parallel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EB1FE-E8CA-F24F-B84D-AA34613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more complex networks?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2DD0-0C1C-3E40-9F86-9C2AB31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D1D7-BBED-1B47-8ED6-03EF9B4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6528-C6FD-384C-A7FF-6182D43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873B-5CE0-4B4E-8516-8B304AEE25BA}" type="datetime1">
              <a:rPr lang="en-US" altLang="zh-CN" smtClean="0"/>
              <a:t>3/9/23</a:t>
            </a:fld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1172-7A02-2450-B403-6CE9EA1537E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4808599" y="2373686"/>
            <a:ext cx="10104" cy="11061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0A7007-8A9E-E783-FEFD-6EB85F082D2C}"/>
              </a:ext>
            </a:extLst>
          </p:cNvPr>
          <p:cNvCxnSpPr>
            <a:cxnSpLocks/>
            <a:stCxn id="86" idx="7"/>
            <a:endCxn id="88" idx="3"/>
          </p:cNvCxnSpPr>
          <p:nvPr/>
        </p:nvCxnSpPr>
        <p:spPr>
          <a:xfrm flipV="1">
            <a:off x="3371463" y="2328326"/>
            <a:ext cx="1318748" cy="4694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54C849-C036-F44C-7263-D7C6EB66DA61}"/>
              </a:ext>
            </a:extLst>
          </p:cNvPr>
          <p:cNvCxnSpPr>
            <a:cxnSpLocks/>
            <a:stCxn id="86" idx="5"/>
            <a:endCxn id="94" idx="1"/>
          </p:cNvCxnSpPr>
          <p:nvPr/>
        </p:nvCxnSpPr>
        <p:spPr>
          <a:xfrm>
            <a:off x="3371463" y="3032591"/>
            <a:ext cx="1306222" cy="5367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CFFF1A-1D5C-B5BF-A653-1F1B428EF2BA}"/>
              </a:ext>
            </a:extLst>
          </p:cNvPr>
          <p:cNvCxnSpPr>
            <a:cxnSpLocks/>
          </p:cNvCxnSpPr>
          <p:nvPr/>
        </p:nvCxnSpPr>
        <p:spPr>
          <a:xfrm>
            <a:off x="4769117" y="2376967"/>
            <a:ext cx="0" cy="11404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6DC4CA1-0A9A-2761-9B9C-A345278BFD4C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4925071" y="2328326"/>
            <a:ext cx="1241482" cy="446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7A7AB27-EC2E-40CC-944D-07DFEE4DDF6C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4925071" y="3009282"/>
            <a:ext cx="1241482" cy="5600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7181F07-C9E8-8A4E-94BC-42485F4C72D5}"/>
              </a:ext>
            </a:extLst>
          </p:cNvPr>
          <p:cNvGrpSpPr/>
          <p:nvPr/>
        </p:nvGrpSpPr>
        <p:grpSpPr>
          <a:xfrm>
            <a:off x="3008376" y="2681122"/>
            <a:ext cx="487441" cy="400110"/>
            <a:chOff x="2030568" y="3753755"/>
            <a:chExt cx="4874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ADBB3A2-3DD7-5B3D-13F0-DB2FC248CEA7}"/>
                    </a:ext>
                  </a:extLst>
                </p:cNvPr>
                <p:cNvSpPr/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ADBB3A2-3DD7-5B3D-13F0-DB2FC248CE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D93A1A7-3AE2-E6B9-823E-5787AA262630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A01AB04-2B25-DC55-AA25-1D0BC1490D2B}"/>
              </a:ext>
            </a:extLst>
          </p:cNvPr>
          <p:cNvGrpSpPr/>
          <p:nvPr/>
        </p:nvGrpSpPr>
        <p:grpSpPr>
          <a:xfrm>
            <a:off x="4572000" y="1973576"/>
            <a:ext cx="493405" cy="403391"/>
            <a:chOff x="2040584" y="3750474"/>
            <a:chExt cx="493405" cy="40339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A18E9B-CB89-15FF-AB7D-05673A8CF03B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276A1BF-4E0B-2121-3FDF-BC12CD011B82}"/>
                    </a:ext>
                  </a:extLst>
                </p:cNvPr>
                <p:cNvSpPr/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276A1BF-4E0B-2121-3FDF-BC12CD011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0EB2FAC-848B-BE7F-9510-E8821FD6D899}"/>
              </a:ext>
            </a:extLst>
          </p:cNvPr>
          <p:cNvGrpSpPr/>
          <p:nvPr/>
        </p:nvGrpSpPr>
        <p:grpSpPr>
          <a:xfrm>
            <a:off x="6044311" y="2671266"/>
            <a:ext cx="493148" cy="400110"/>
            <a:chOff x="2036553" y="3767208"/>
            <a:chExt cx="493148" cy="40011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0A8C628-9A71-73AE-ABF2-618ABEADAFE3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FCFB5D8-9A01-E4F3-EB3C-02714D73CA01}"/>
                    </a:ext>
                  </a:extLst>
                </p:cNvPr>
                <p:cNvSpPr/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FCFB5D8-9A01-E4F3-EB3C-02714D73CA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F1EFD7-5EF5-725F-EE0F-3830DB1DF583}"/>
              </a:ext>
            </a:extLst>
          </p:cNvPr>
          <p:cNvGrpSpPr/>
          <p:nvPr/>
        </p:nvGrpSpPr>
        <p:grpSpPr>
          <a:xfrm>
            <a:off x="4572000" y="3463543"/>
            <a:ext cx="487185" cy="400110"/>
            <a:chOff x="2053110" y="3764530"/>
            <a:chExt cx="487185" cy="40011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203BA6D-CFDB-CFDE-B2E8-AB671ACA7BD3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6E686F6-FAE9-92B4-CD4B-B11F140642EA}"/>
                    </a:ext>
                  </a:extLst>
                </p:cNvPr>
                <p:cNvSpPr/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6E686F6-FAE9-92B4-CD4B-B11F140642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D3474C-CEF4-6585-B4C1-1400D16F3E4D}"/>
              </a:ext>
            </a:extLst>
          </p:cNvPr>
          <p:cNvGrpSpPr/>
          <p:nvPr/>
        </p:nvGrpSpPr>
        <p:grpSpPr>
          <a:xfrm>
            <a:off x="3851501" y="2343524"/>
            <a:ext cx="496225" cy="400110"/>
            <a:chOff x="3511923" y="2099414"/>
            <a:chExt cx="496225" cy="4001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C12E85C-2ABF-CA68-1F50-A57827A8405E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F9D10B2-4C5B-F5DF-B58D-D85D792053FA}"/>
                    </a:ext>
                  </a:extLst>
                </p:cNvPr>
                <p:cNvSpPr/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F9D10B2-4C5B-F5DF-B58D-D85D792053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A628B7-09DA-E724-DBC0-9A75F7270616}"/>
              </a:ext>
            </a:extLst>
          </p:cNvPr>
          <p:cNvGrpSpPr/>
          <p:nvPr/>
        </p:nvGrpSpPr>
        <p:grpSpPr>
          <a:xfrm>
            <a:off x="5289897" y="2343524"/>
            <a:ext cx="502189" cy="400110"/>
            <a:chOff x="3508940" y="2099414"/>
            <a:chExt cx="502189" cy="40011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985D9-7396-9467-E8C8-ED377575A64D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F337B6E-2888-B615-4A09-629419700234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F337B6E-2888-B615-4A09-629419700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98C85-3C1D-C29B-2B19-B8AB903D0BDB}"/>
              </a:ext>
            </a:extLst>
          </p:cNvPr>
          <p:cNvGrpSpPr/>
          <p:nvPr/>
        </p:nvGrpSpPr>
        <p:grpSpPr>
          <a:xfrm>
            <a:off x="3838686" y="3083705"/>
            <a:ext cx="502189" cy="400110"/>
            <a:chOff x="3508940" y="2099414"/>
            <a:chExt cx="502189" cy="40011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E1BE892-AA6C-883D-9F1F-E645DB7214E7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A9CFE6E-B62B-A386-583E-3A64B4CBE660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A9CFE6E-B62B-A386-583E-3A64B4CBE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BE11E9E-6144-EA2C-8BD9-40AAB702A2A8}"/>
              </a:ext>
            </a:extLst>
          </p:cNvPr>
          <p:cNvGrpSpPr/>
          <p:nvPr/>
        </p:nvGrpSpPr>
        <p:grpSpPr>
          <a:xfrm>
            <a:off x="5300462" y="3125667"/>
            <a:ext cx="502189" cy="400110"/>
            <a:chOff x="3508940" y="2099414"/>
            <a:chExt cx="502189" cy="40011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D1ADDF9-1337-7554-29A0-B103A800D401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E4E17B6-2A47-7461-B3A8-3174A8179651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E4E17B6-2A47-7461-B3A8-3174A81796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B5A315-A4D8-E3D4-38CE-4F22332BED45}"/>
              </a:ext>
            </a:extLst>
          </p:cNvPr>
          <p:cNvGrpSpPr/>
          <p:nvPr/>
        </p:nvGrpSpPr>
        <p:grpSpPr>
          <a:xfrm>
            <a:off x="4600362" y="2723165"/>
            <a:ext cx="502189" cy="400110"/>
            <a:chOff x="3508940" y="2099414"/>
            <a:chExt cx="502189" cy="40011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0350186-CF46-89DD-2AEE-02A0B5D457D8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865C517-8D94-9F0B-186B-400B04E4BA0A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865C517-8D94-9F0B-186B-400B04E4BA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D2960D8-8FEE-CC72-6D9F-4F984E028FA4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769420" y="2915161"/>
            <a:ext cx="31854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50BBC4-F2E8-03EB-5FAB-B78FCEF8832D}"/>
              </a:ext>
            </a:extLst>
          </p:cNvPr>
          <p:cNvCxnSpPr>
            <a:cxnSpLocks/>
            <a:stCxn id="94" idx="4"/>
          </p:cNvCxnSpPr>
          <p:nvPr/>
        </p:nvCxnSpPr>
        <p:spPr>
          <a:xfrm>
            <a:off x="4795115" y="3852878"/>
            <a:ext cx="0" cy="2796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BD04CB-77DF-AB47-3BF5-3669B85A8462}"/>
              </a:ext>
            </a:extLst>
          </p:cNvPr>
          <p:cNvCxnSpPr>
            <a:cxnSpLocks/>
          </p:cNvCxnSpPr>
          <p:nvPr/>
        </p:nvCxnSpPr>
        <p:spPr>
          <a:xfrm>
            <a:off x="6450054" y="2885844"/>
            <a:ext cx="3185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A0A47-95CD-1412-A3C4-A618AB080599}"/>
              </a:ext>
            </a:extLst>
          </p:cNvPr>
          <p:cNvCxnSpPr>
            <a:cxnSpLocks/>
          </p:cNvCxnSpPr>
          <p:nvPr/>
        </p:nvCxnSpPr>
        <p:spPr>
          <a:xfrm>
            <a:off x="4807641" y="1765141"/>
            <a:ext cx="0" cy="279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22DF99-5889-7F5F-8439-1F963950506D}"/>
                  </a:ext>
                </a:extLst>
              </p:cNvPr>
              <p:cNvSpPr txBox="1"/>
              <p:nvPr/>
            </p:nvSpPr>
            <p:spPr>
              <a:xfrm>
                <a:off x="2396132" y="2671790"/>
                <a:ext cx="4955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22DF99-5889-7F5F-8439-1F963950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32" y="2671790"/>
                <a:ext cx="4955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F508806-7822-F3A7-9485-C254D7E17D63}"/>
                  </a:ext>
                </a:extLst>
              </p:cNvPr>
              <p:cNvSpPr txBox="1"/>
              <p:nvPr/>
            </p:nvSpPr>
            <p:spPr>
              <a:xfrm>
                <a:off x="4632968" y="1430448"/>
                <a:ext cx="501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F508806-7822-F3A7-9485-C254D7E17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8" y="1430448"/>
                <a:ext cx="50148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329C563-130B-83FC-3149-FC0DA704B843}"/>
                  </a:ext>
                </a:extLst>
              </p:cNvPr>
              <p:cNvSpPr/>
              <p:nvPr/>
            </p:nvSpPr>
            <p:spPr>
              <a:xfrm>
                <a:off x="3679681" y="1944365"/>
                <a:ext cx="981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329C563-130B-83FC-3149-FC0DA704B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81" y="1944365"/>
                <a:ext cx="981038" cy="400110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E7B9352-B05F-D71A-C83E-F20918D6C3BF}"/>
                  </a:ext>
                </a:extLst>
              </p:cNvPr>
              <p:cNvSpPr/>
              <p:nvPr/>
            </p:nvSpPr>
            <p:spPr>
              <a:xfrm>
                <a:off x="5141834" y="1958016"/>
                <a:ext cx="987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E7B9352-B05F-D71A-C83E-F20918D6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34" y="1958016"/>
                <a:ext cx="987001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3643B32-30F7-E3ED-53ED-6EE5727436B0}"/>
                  </a:ext>
                </a:extLst>
              </p:cNvPr>
              <p:cNvSpPr/>
              <p:nvPr/>
            </p:nvSpPr>
            <p:spPr>
              <a:xfrm>
                <a:off x="4915487" y="2724839"/>
                <a:ext cx="125470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3643B32-30F7-E3ED-53ED-6EE572743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87" y="2724839"/>
                <a:ext cx="1254702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AE9C4BC-16A0-9A27-5989-6574D709EE39}"/>
                  </a:ext>
                </a:extLst>
              </p:cNvPr>
              <p:cNvSpPr/>
              <p:nvPr/>
            </p:nvSpPr>
            <p:spPr>
              <a:xfrm>
                <a:off x="5144489" y="3422970"/>
                <a:ext cx="987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AE9C4BC-16A0-9A27-5989-6574D709E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89" y="3422970"/>
                <a:ext cx="987001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9EB979-9351-7C66-55D3-1F0495E7D60A}"/>
                  </a:ext>
                </a:extLst>
              </p:cNvPr>
              <p:cNvSpPr/>
              <p:nvPr/>
            </p:nvSpPr>
            <p:spPr>
              <a:xfrm>
                <a:off x="3584999" y="3412848"/>
                <a:ext cx="987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9EB979-9351-7C66-55D3-1F0495E7D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99" y="3412848"/>
                <a:ext cx="987001" cy="400110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the network is multi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-class and not series-parallel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JSQ is destabilizing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 at server 3 is unstable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Ignorance of downstream congestion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gets large, should allocate fewer class-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jobs to server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F7EB1FE-E8CA-F24F-B84D-AA34613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more complex networks?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2DD0-0C1C-3E40-9F86-9C2AB31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D1D7-BBED-1B47-8ED6-03EF9B4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6528-C6FD-384C-A7FF-6182D43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873B-5CE0-4B4E-8516-8B304AEE25BA}" type="datetime1">
              <a:rPr lang="en-US" altLang="zh-CN" smtClean="0"/>
              <a:t>3/9/23</a:t>
            </a:fld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1172-7A02-2450-B403-6CE9EA1537EF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4808599" y="2373686"/>
            <a:ext cx="10104" cy="11061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0A7007-8A9E-E783-FEFD-6EB85F082D2C}"/>
              </a:ext>
            </a:extLst>
          </p:cNvPr>
          <p:cNvCxnSpPr>
            <a:cxnSpLocks/>
            <a:stCxn id="86" idx="7"/>
            <a:endCxn id="88" idx="3"/>
          </p:cNvCxnSpPr>
          <p:nvPr/>
        </p:nvCxnSpPr>
        <p:spPr>
          <a:xfrm flipV="1">
            <a:off x="3371463" y="2328326"/>
            <a:ext cx="1318748" cy="4694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654C849-C036-F44C-7263-D7C6EB66DA61}"/>
              </a:ext>
            </a:extLst>
          </p:cNvPr>
          <p:cNvCxnSpPr>
            <a:cxnSpLocks/>
            <a:stCxn id="86" idx="5"/>
            <a:endCxn id="94" idx="1"/>
          </p:cNvCxnSpPr>
          <p:nvPr/>
        </p:nvCxnSpPr>
        <p:spPr>
          <a:xfrm>
            <a:off x="3371463" y="3032591"/>
            <a:ext cx="1306222" cy="5367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4CFFF1A-1D5C-B5BF-A653-1F1B428EF2BA}"/>
              </a:ext>
            </a:extLst>
          </p:cNvPr>
          <p:cNvCxnSpPr>
            <a:cxnSpLocks/>
          </p:cNvCxnSpPr>
          <p:nvPr/>
        </p:nvCxnSpPr>
        <p:spPr>
          <a:xfrm>
            <a:off x="4769117" y="2376967"/>
            <a:ext cx="0" cy="11404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6DC4CA1-0A9A-2761-9B9C-A345278BFD4C}"/>
              </a:ext>
            </a:extLst>
          </p:cNvPr>
          <p:cNvCxnSpPr>
            <a:cxnSpLocks/>
            <a:stCxn id="88" idx="5"/>
            <a:endCxn id="91" idx="1"/>
          </p:cNvCxnSpPr>
          <p:nvPr/>
        </p:nvCxnSpPr>
        <p:spPr>
          <a:xfrm>
            <a:off x="4925071" y="2328326"/>
            <a:ext cx="1241482" cy="446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7A7AB27-EC2E-40CC-944D-07DFEE4DDF6C}"/>
              </a:ext>
            </a:extLst>
          </p:cNvPr>
          <p:cNvCxnSpPr>
            <a:cxnSpLocks/>
            <a:endCxn id="91" idx="3"/>
          </p:cNvCxnSpPr>
          <p:nvPr/>
        </p:nvCxnSpPr>
        <p:spPr>
          <a:xfrm flipV="1">
            <a:off x="4925071" y="3009282"/>
            <a:ext cx="1241482" cy="5600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7181F07-C9E8-8A4E-94BC-42485F4C72D5}"/>
              </a:ext>
            </a:extLst>
          </p:cNvPr>
          <p:cNvGrpSpPr/>
          <p:nvPr/>
        </p:nvGrpSpPr>
        <p:grpSpPr>
          <a:xfrm>
            <a:off x="3008376" y="2681122"/>
            <a:ext cx="487441" cy="400110"/>
            <a:chOff x="2030568" y="3753755"/>
            <a:chExt cx="4874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ADBB3A2-3DD7-5B3D-13F0-DB2FC248CEA7}"/>
                    </a:ext>
                  </a:extLst>
                </p:cNvPr>
                <p:cNvSpPr/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ADBB3A2-3DD7-5B3D-13F0-DB2FC248CE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D93A1A7-3AE2-E6B9-823E-5787AA262630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A01AB04-2B25-DC55-AA25-1D0BC1490D2B}"/>
              </a:ext>
            </a:extLst>
          </p:cNvPr>
          <p:cNvGrpSpPr/>
          <p:nvPr/>
        </p:nvGrpSpPr>
        <p:grpSpPr>
          <a:xfrm>
            <a:off x="4572000" y="1973576"/>
            <a:ext cx="493405" cy="403391"/>
            <a:chOff x="2040584" y="3750474"/>
            <a:chExt cx="493405" cy="40339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3A18E9B-CB89-15FF-AB7D-05673A8CF03B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276A1BF-4E0B-2121-3FDF-BC12CD011B82}"/>
                    </a:ext>
                  </a:extLst>
                </p:cNvPr>
                <p:cNvSpPr/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276A1BF-4E0B-2121-3FDF-BC12CD011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0EB2FAC-848B-BE7F-9510-E8821FD6D899}"/>
              </a:ext>
            </a:extLst>
          </p:cNvPr>
          <p:cNvGrpSpPr/>
          <p:nvPr/>
        </p:nvGrpSpPr>
        <p:grpSpPr>
          <a:xfrm>
            <a:off x="6044311" y="2671266"/>
            <a:ext cx="493148" cy="400110"/>
            <a:chOff x="2036553" y="3767208"/>
            <a:chExt cx="493148" cy="400110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0A8C628-9A71-73AE-ABF2-618ABEADAFE3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FCFB5D8-9A01-E4F3-EB3C-02714D73CA01}"/>
                    </a:ext>
                  </a:extLst>
                </p:cNvPr>
                <p:cNvSpPr/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FCFB5D8-9A01-E4F3-EB3C-02714D73CA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F1EFD7-5EF5-725F-EE0F-3830DB1DF583}"/>
              </a:ext>
            </a:extLst>
          </p:cNvPr>
          <p:cNvGrpSpPr/>
          <p:nvPr/>
        </p:nvGrpSpPr>
        <p:grpSpPr>
          <a:xfrm>
            <a:off x="4572000" y="3463543"/>
            <a:ext cx="487185" cy="400110"/>
            <a:chOff x="2053110" y="3764530"/>
            <a:chExt cx="487185" cy="40011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203BA6D-CFDB-CFDE-B2E8-AB671ACA7BD3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6E686F6-FAE9-92B4-CD4B-B11F140642EA}"/>
                    </a:ext>
                  </a:extLst>
                </p:cNvPr>
                <p:cNvSpPr/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86E686F6-FAE9-92B4-CD4B-B11F140642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D3474C-CEF4-6585-B4C1-1400D16F3E4D}"/>
              </a:ext>
            </a:extLst>
          </p:cNvPr>
          <p:cNvGrpSpPr/>
          <p:nvPr/>
        </p:nvGrpSpPr>
        <p:grpSpPr>
          <a:xfrm>
            <a:off x="3851501" y="2343524"/>
            <a:ext cx="496225" cy="400110"/>
            <a:chOff x="3511923" y="2099414"/>
            <a:chExt cx="496225" cy="40011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C12E85C-2ABF-CA68-1F50-A57827A8405E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F9D10B2-4C5B-F5DF-B58D-D85D792053FA}"/>
                    </a:ext>
                  </a:extLst>
                </p:cNvPr>
                <p:cNvSpPr/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F9D10B2-4C5B-F5DF-B58D-D85D792053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9A628B7-09DA-E724-DBC0-9A75F7270616}"/>
              </a:ext>
            </a:extLst>
          </p:cNvPr>
          <p:cNvGrpSpPr/>
          <p:nvPr/>
        </p:nvGrpSpPr>
        <p:grpSpPr>
          <a:xfrm>
            <a:off x="5289897" y="2343524"/>
            <a:ext cx="502189" cy="400110"/>
            <a:chOff x="3508940" y="2099414"/>
            <a:chExt cx="502189" cy="40011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16985D9-7396-9467-E8C8-ED377575A64D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F337B6E-2888-B615-4A09-629419700234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F337B6E-2888-B615-4A09-629419700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B098C85-3C1D-C29B-2B19-B8AB903D0BDB}"/>
              </a:ext>
            </a:extLst>
          </p:cNvPr>
          <p:cNvGrpSpPr/>
          <p:nvPr/>
        </p:nvGrpSpPr>
        <p:grpSpPr>
          <a:xfrm>
            <a:off x="3838686" y="3083705"/>
            <a:ext cx="502189" cy="400110"/>
            <a:chOff x="3508940" y="2099414"/>
            <a:chExt cx="502189" cy="40011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E1BE892-AA6C-883D-9F1F-E645DB7214E7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A9CFE6E-B62B-A386-583E-3A64B4CBE660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A9CFE6E-B62B-A386-583E-3A64B4CBE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BE11E9E-6144-EA2C-8BD9-40AAB702A2A8}"/>
              </a:ext>
            </a:extLst>
          </p:cNvPr>
          <p:cNvGrpSpPr/>
          <p:nvPr/>
        </p:nvGrpSpPr>
        <p:grpSpPr>
          <a:xfrm>
            <a:off x="5300462" y="3125667"/>
            <a:ext cx="502189" cy="400110"/>
            <a:chOff x="3508940" y="2099414"/>
            <a:chExt cx="502189" cy="40011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D1ADDF9-1337-7554-29A0-B103A800D401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E4E17B6-2A47-7461-B3A8-3174A8179651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E4E17B6-2A47-7461-B3A8-3174A81796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4B5A315-A4D8-E3D4-38CE-4F22332BED45}"/>
              </a:ext>
            </a:extLst>
          </p:cNvPr>
          <p:cNvGrpSpPr/>
          <p:nvPr/>
        </p:nvGrpSpPr>
        <p:grpSpPr>
          <a:xfrm>
            <a:off x="4600362" y="2723165"/>
            <a:ext cx="502189" cy="400110"/>
            <a:chOff x="3508940" y="2099414"/>
            <a:chExt cx="502189" cy="400110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0350186-CF46-89DD-2AEE-02A0B5D457D8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865C517-8D94-9F0B-186B-400B04E4BA0A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F865C517-8D94-9F0B-186B-400B04E4BA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D2960D8-8FEE-CC72-6D9F-4F984E028FA4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2769420" y="2915161"/>
            <a:ext cx="31854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B50BBC4-F2E8-03EB-5FAB-B78FCEF8832D}"/>
              </a:ext>
            </a:extLst>
          </p:cNvPr>
          <p:cNvCxnSpPr>
            <a:cxnSpLocks/>
            <a:stCxn id="94" idx="4"/>
          </p:cNvCxnSpPr>
          <p:nvPr/>
        </p:nvCxnSpPr>
        <p:spPr>
          <a:xfrm>
            <a:off x="4795115" y="3852878"/>
            <a:ext cx="0" cy="2796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BD04CB-77DF-AB47-3BF5-3669B85A8462}"/>
              </a:ext>
            </a:extLst>
          </p:cNvPr>
          <p:cNvCxnSpPr>
            <a:cxnSpLocks/>
          </p:cNvCxnSpPr>
          <p:nvPr/>
        </p:nvCxnSpPr>
        <p:spPr>
          <a:xfrm>
            <a:off x="6450054" y="2885844"/>
            <a:ext cx="3185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B2A0A47-95CD-1412-A3C4-A618AB080599}"/>
              </a:ext>
            </a:extLst>
          </p:cNvPr>
          <p:cNvCxnSpPr>
            <a:cxnSpLocks/>
          </p:cNvCxnSpPr>
          <p:nvPr/>
        </p:nvCxnSpPr>
        <p:spPr>
          <a:xfrm>
            <a:off x="4807641" y="1765141"/>
            <a:ext cx="0" cy="279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22DF99-5889-7F5F-8439-1F963950506D}"/>
                  </a:ext>
                </a:extLst>
              </p:cNvPr>
              <p:cNvSpPr txBox="1"/>
              <p:nvPr/>
            </p:nvSpPr>
            <p:spPr>
              <a:xfrm>
                <a:off x="2396132" y="2671790"/>
                <a:ext cx="4955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B22DF99-5889-7F5F-8439-1F9639505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132" y="2671790"/>
                <a:ext cx="4955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F508806-7822-F3A7-9485-C254D7E17D63}"/>
                  </a:ext>
                </a:extLst>
              </p:cNvPr>
              <p:cNvSpPr txBox="1"/>
              <p:nvPr/>
            </p:nvSpPr>
            <p:spPr>
              <a:xfrm>
                <a:off x="4632968" y="1430448"/>
                <a:ext cx="501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F508806-7822-F3A7-9485-C254D7E17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8" y="1430448"/>
                <a:ext cx="50148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329C563-130B-83FC-3149-FC0DA704B843}"/>
                  </a:ext>
                </a:extLst>
              </p:cNvPr>
              <p:cNvSpPr/>
              <p:nvPr/>
            </p:nvSpPr>
            <p:spPr>
              <a:xfrm>
                <a:off x="3679681" y="1944365"/>
                <a:ext cx="9810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0329C563-130B-83FC-3149-FC0DA704B8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681" y="1944365"/>
                <a:ext cx="981038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E7B9352-B05F-D71A-C83E-F20918D6C3BF}"/>
                  </a:ext>
                </a:extLst>
              </p:cNvPr>
              <p:cNvSpPr/>
              <p:nvPr/>
            </p:nvSpPr>
            <p:spPr>
              <a:xfrm>
                <a:off x="5141834" y="1958016"/>
                <a:ext cx="987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E7B9352-B05F-D71A-C83E-F20918D6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834" y="1958016"/>
                <a:ext cx="987001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3643B32-30F7-E3ED-53ED-6EE5727436B0}"/>
                  </a:ext>
                </a:extLst>
              </p:cNvPr>
              <p:cNvSpPr/>
              <p:nvPr/>
            </p:nvSpPr>
            <p:spPr>
              <a:xfrm>
                <a:off x="4915487" y="2724839"/>
                <a:ext cx="125470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=1/4</m:t>
                      </m:r>
                    </m:oMath>
                  </m:oMathPara>
                </a14:m>
                <a:endParaRPr lang="en-US" sz="2000" b="0" dirty="0">
                  <a:latin typeface="Times New Roman" panose="02020603050405020304" pitchFamily="18" charset="0"/>
                </a:endParaRPr>
              </a:p>
              <a:p>
                <a:pPr algn="ctr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23643B32-30F7-E3ED-53ED-6EE572743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487" y="2724839"/>
                <a:ext cx="1254702" cy="70788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AE9C4BC-16A0-9A27-5989-6574D709EE39}"/>
                  </a:ext>
                </a:extLst>
              </p:cNvPr>
              <p:cNvSpPr/>
              <p:nvPr/>
            </p:nvSpPr>
            <p:spPr>
              <a:xfrm>
                <a:off x="5144489" y="3422970"/>
                <a:ext cx="987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AE9C4BC-16A0-9A27-5989-6574D709E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489" y="3422970"/>
                <a:ext cx="987001" cy="400110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9EB979-9351-7C66-55D3-1F0495E7D60A}"/>
                  </a:ext>
                </a:extLst>
              </p:cNvPr>
              <p:cNvSpPr/>
              <p:nvPr/>
            </p:nvSpPr>
            <p:spPr>
              <a:xfrm>
                <a:off x="3584999" y="3412848"/>
                <a:ext cx="9870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C19EB979-9351-7C66-55D3-1F0495E7D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999" y="3412848"/>
                <a:ext cx="987001" cy="400110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25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E72C2D72-D373-E6EA-E714-37B0F4372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585" y="1333537"/>
            <a:ext cx="3564830" cy="21879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E579-E930-A54B-A5B4-F075C451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the network is multi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and not series-parallel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EB1FE-E8CA-F24F-B84D-AA34613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more complex networks?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2DD0-0C1C-3E40-9F86-9C2AB31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D1D7-BBED-1B47-8ED6-03EF9B4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19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6528-C6FD-384C-A7FF-6182D43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873B-5CE0-4B4E-8516-8B304AEE25BA}" type="datetime1">
              <a:rPr lang="en-US" altLang="zh-CN" smtClean="0"/>
              <a:t>3/9/23</a:t>
            </a:fld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BD91B2F-38F3-0A59-30C3-865F6518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779" y="3850616"/>
            <a:ext cx="4668442" cy="231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2547-45AB-9E48-B16B-57A9602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routing for queuing</a:t>
            </a:r>
            <a:r>
              <a:rPr kumimoji="1"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B44D-6858-D64D-8BB3-EED68742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practical settings, model data (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arrival/service 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may be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unavailable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estimate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4B86-4533-0D4D-8B17-7A4F462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6BDA-08B1-A645-9BC0-A8DD990D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5DE87-3676-4F44-91E8-5913A9C1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BCA1-547E-934C-93C6-F1654BAF310F}" type="datetime1">
              <a:rPr lang="en-US" altLang="zh-CN" smtClean="0"/>
              <a:t>3/9/23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36F0-1720-E0D9-181A-59AB2B51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more complex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D5B4-B28A-8DF2-BB9D-CD770A2B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multi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-class network and its route expansion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extend the previous route-sum?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F017-96A2-4022-82ED-E79647D1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9A64-BFC7-C7BF-36C1-C7EA7F22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4197-75E6-721E-D456-95726918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37E03-1BC9-CE36-D427-ECE71B77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4" y="1499349"/>
            <a:ext cx="3773347" cy="2315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0FACD-C45D-5FDE-ABFC-D6A69ED2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539" y="1499349"/>
            <a:ext cx="4415802" cy="21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5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2E3D-BD43-3E44-9F31-7D3E42B8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434"/>
            <a:ext cx="9144000" cy="69426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JSR for multi-class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JSR: multi-class centralized control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Simplified JSR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class-1 job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routed to server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server 4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randomly otherwise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class-2 job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routed to server 2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server 3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randomly otherwise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dominant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has a higher priority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3194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1AD4-0934-7048-BB65-2E3F15A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255-5199-444D-A8B6-72D9C0B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EF9F-7E41-0546-92E9-9B67A409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C88-B264-F040-A4C8-E6BA4674DFBE}" type="datetime1">
              <a:rPr lang="en-US" altLang="zh-CN" smtClean="0"/>
              <a:t>3/9/23</a:t>
            </a:fld>
            <a:endParaRPr lang="en-US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2ACA0D9-3335-4854-671B-63C44E8C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1" y="1371370"/>
            <a:ext cx="3564830" cy="218793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8FA8EFE-26E8-2311-0C5D-FB1A8CFFA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539" y="1369515"/>
            <a:ext cx="4415801" cy="21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2E3D-BD43-3E44-9F31-7D3E42B8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434"/>
            <a:ext cx="9144000" cy="69426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JSR for multi-class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JSR: multi-class centralized control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1,3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(4)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class-1 job joins 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“shorter” route between (1,3) and (4)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class-2 job joins 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“shorter” route between (3,5) and (2)</a:t>
                </a:r>
                <a:endParaRPr lang="en-US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Prioritize </a:t>
                </a:r>
                <a:r>
                  <a:rPr lang="en-US" sz="2400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dominant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(imaginary service rate control)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1AD4-0934-7048-BB65-2E3F15A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255-5199-444D-A8B6-72D9C0B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EF9F-7E41-0546-92E9-9B67A409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C88-B264-F040-A4C8-E6BA4674DFBE}" type="datetime1">
              <a:rPr lang="en-US" altLang="zh-CN" smtClean="0"/>
              <a:t>3/9/23</a:t>
            </a:fld>
            <a:endParaRPr lang="en-US"/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32ACA0D9-3335-4854-671B-63C44E8C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11" y="1371370"/>
            <a:ext cx="3564830" cy="2187938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8FA8EFE-26E8-2311-0C5D-FB1A8CFFA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539" y="1369515"/>
            <a:ext cx="4415801" cy="21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9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D36F-F23C-7880-CBB9-493D891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expanded network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0B3B-EF56-76DA-B5D4-217AA411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tell if an expanded network is stable under a specific control policy?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488F-76B4-B6AE-8A13-34B7190A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6BEC-D833-41E7-9101-938E7C9F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3D90-EF97-897A-0DD0-000ABF0E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D36F-F23C-7880-CBB9-493D891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expanded network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0B3B-EF56-76DA-B5D4-217AA411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we tell if an expanded network is stable under a specific control policy?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zh-CN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piecewise-linear test function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a piecewise-linear test function can be determined, one can always develop a smooth Lyapunov function to verify the Foster-Lyapunov stability criterion [Down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1997]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LP-based construction [Down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1997]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knowledge of model data and solving optimization</a:t>
            </a:r>
            <a:endParaRPr lang="en-US" altLang="zh-CN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488F-76B4-B6AE-8A13-34B7190A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6BEC-D833-41E7-9101-938E7C9F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3D90-EF97-897A-0DD0-000ABF0E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7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D36F-F23C-7880-CBB9-493D891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expanded network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30B3B-EF56-76DA-B5D4-217AA411A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can we tell if an expanded network is stable under a specific control policy?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r>
                  <a:rPr lang="zh-CN" alt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piecewise-linear test function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LP-based construction [Down &amp; </a:t>
                </a:r>
                <a:r>
                  <a:rPr lang="en-US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Meyn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1997]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Rely on knowledge of model data and solving optimization</a:t>
                </a:r>
                <a:endParaRPr lang="en-US" altLang="zh-CN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work: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explicit MDI construction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max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Rely only on network topology (# routes &amp; # classes)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 test functions not necessarily to be MDI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630B3B-EF56-76DA-B5D4-217AA411A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966" r="-1061" b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488F-76B4-B6AE-8A13-34B7190A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E6BEC-D833-41E7-9101-938E7C9F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A3D90-EF97-897A-0DD0-000ABF0E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19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006F-B750-7F9B-8D08-338C1377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expanded network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FC2-843D-AAED-15ED-16BACF877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velocity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mean velocity of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 err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class-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routing probability from origin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controlled service rate of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holding status of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immediate upstream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drift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 of infinitesimal generator applied to Lyapunov function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network is stable if the mean drift is negative: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b="0" dirty="0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FC2-843D-AAED-15ED-16BACF877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3022" r="-455" b="-19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E3F7-2E16-9927-5A59-2B3BD39E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2E66-E047-158B-239C-90417F0D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8B3D-D74B-265A-3B1B-0DCF5D0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94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36F0-1720-E0D9-181A-59AB2B51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JSR policy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DD5B4-B28A-8DF2-BB9D-CD770A2B3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Dominance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class/route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dominant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changes in its traffic state immediately affect the test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bottleneck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dominant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while its immediate downstream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High-level idea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Identify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bottlenecks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upstream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Prioritize allocation to non-dominant route and discharge (service) of dominant class customers</a:t>
                </a:r>
              </a:p>
              <a:p>
                <a:pPr lvl="1"/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contribution to the mean drift!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DD5B4-B28A-8DF2-BB9D-CD770A2B3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F017-96A2-4022-82ED-E79647D1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9A64-BFC7-C7BF-36C1-C7EA7F22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4197-75E6-721E-D456-95726918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3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36F0-1720-E0D9-181A-59AB2B51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JSR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DD5B4-B28A-8DF2-BB9D-CD770A2B3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expanded network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function construction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1,3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(4)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1,3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1,3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DD5B4-B28A-8DF2-BB9D-CD770A2B3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F017-96A2-4022-82ED-E79647D1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434B-A6DF-9B42-B2E9-076B8A83C0DD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9A64-BFC7-C7BF-36C1-C7EA7F220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54197-75E6-721E-D456-95726918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28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329667-1DBA-2B76-C1BC-D4ED2E01E116}"/>
              </a:ext>
            </a:extLst>
          </p:cNvPr>
          <p:cNvGrpSpPr/>
          <p:nvPr/>
        </p:nvGrpSpPr>
        <p:grpSpPr>
          <a:xfrm>
            <a:off x="2263794" y="2201400"/>
            <a:ext cx="456087" cy="369332"/>
            <a:chOff x="2063262" y="3788111"/>
            <a:chExt cx="45608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4F4F65-8686-81DD-694B-8937ED82D23D}"/>
                    </a:ext>
                  </a:extLst>
                </p:cNvPr>
                <p:cNvSpPr/>
                <p:nvPr/>
              </p:nvSpPr>
              <p:spPr>
                <a:xfrm>
                  <a:off x="2063262" y="3788111"/>
                  <a:ext cx="4560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94F4F65-8686-81DD-694B-8937ED82D2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262" y="3788111"/>
                  <a:ext cx="4560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8C725B-D83D-9DAD-E3C5-C98BD9E40824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ABC6C83-DD64-6CD9-6D45-56EDF5377764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1992144" y="2401083"/>
            <a:ext cx="31854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5CEA54-A984-13E0-7E3C-B5150C65E7EB}"/>
                  </a:ext>
                </a:extLst>
              </p:cNvPr>
              <p:cNvSpPr txBox="1"/>
              <p:nvPr/>
            </p:nvSpPr>
            <p:spPr>
              <a:xfrm>
                <a:off x="1508893" y="2191244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5CEA54-A984-13E0-7E3C-B5150C65E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93" y="2191244"/>
                <a:ext cx="464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8D34010A-39ED-BDFD-9544-C51C59C174BA}"/>
              </a:ext>
            </a:extLst>
          </p:cNvPr>
          <p:cNvGrpSpPr/>
          <p:nvPr/>
        </p:nvGrpSpPr>
        <p:grpSpPr>
          <a:xfrm>
            <a:off x="6951176" y="2197822"/>
            <a:ext cx="457433" cy="369332"/>
            <a:chOff x="2063262" y="3788111"/>
            <a:chExt cx="45743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3D14AF-A96F-E021-484E-90610D8E83F8}"/>
                    </a:ext>
                  </a:extLst>
                </p:cNvPr>
                <p:cNvSpPr/>
                <p:nvPr/>
              </p:nvSpPr>
              <p:spPr>
                <a:xfrm>
                  <a:off x="2063262" y="3788111"/>
                  <a:ext cx="457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083D14AF-A96F-E021-484E-90610D8E83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262" y="3788111"/>
                  <a:ext cx="4574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BD3C372-16C9-301A-5A9F-2485F7335166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B99AF2-A35F-2168-DEC2-58E0228FEC0F}"/>
              </a:ext>
            </a:extLst>
          </p:cNvPr>
          <p:cNvCxnSpPr>
            <a:cxnSpLocks/>
            <a:stCxn id="53" idx="6"/>
            <a:endCxn id="68" idx="1"/>
          </p:cNvCxnSpPr>
          <p:nvPr/>
        </p:nvCxnSpPr>
        <p:spPr>
          <a:xfrm flipV="1">
            <a:off x="2642828" y="2396106"/>
            <a:ext cx="844006" cy="49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6E61537-C614-7E69-A069-95922594184C}"/>
              </a:ext>
            </a:extLst>
          </p:cNvPr>
          <p:cNvGrpSpPr/>
          <p:nvPr/>
        </p:nvGrpSpPr>
        <p:grpSpPr>
          <a:xfrm>
            <a:off x="2263795" y="3108922"/>
            <a:ext cx="461408" cy="369332"/>
            <a:chOff x="2063262" y="3788111"/>
            <a:chExt cx="46140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6E5DF5F-22B6-DADE-FC9C-98E27D0FFD96}"/>
                    </a:ext>
                  </a:extLst>
                </p:cNvPr>
                <p:cNvSpPr/>
                <p:nvPr/>
              </p:nvSpPr>
              <p:spPr>
                <a:xfrm>
                  <a:off x="2063262" y="3788111"/>
                  <a:ext cx="461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6E5DF5F-22B6-DADE-FC9C-98E27D0FFD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262" y="3788111"/>
                  <a:ext cx="4614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E6245DA-D346-76F4-6E6D-CC5D438DA9B8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1A0EE55-765B-62DE-61B1-78930011C518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1992145" y="3308605"/>
            <a:ext cx="3185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878087-4241-0F55-5A97-6E3FAEE50F1A}"/>
                  </a:ext>
                </a:extLst>
              </p:cNvPr>
              <p:cNvSpPr txBox="1"/>
              <p:nvPr/>
            </p:nvSpPr>
            <p:spPr>
              <a:xfrm>
                <a:off x="1508893" y="3120361"/>
                <a:ext cx="46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878087-4241-0F55-5A97-6E3FAEE50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93" y="3120361"/>
                <a:ext cx="469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7FCD956-5B61-D534-BE1E-A3E861943BAB}"/>
              </a:ext>
            </a:extLst>
          </p:cNvPr>
          <p:cNvGrpSpPr/>
          <p:nvPr/>
        </p:nvGrpSpPr>
        <p:grpSpPr>
          <a:xfrm>
            <a:off x="6951176" y="3120361"/>
            <a:ext cx="462755" cy="369332"/>
            <a:chOff x="2063262" y="3788111"/>
            <a:chExt cx="462755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A52070C-5C44-2605-36AC-8F8DF3406964}"/>
                    </a:ext>
                  </a:extLst>
                </p:cNvPr>
                <p:cNvSpPr/>
                <p:nvPr/>
              </p:nvSpPr>
              <p:spPr>
                <a:xfrm>
                  <a:off x="2063262" y="3788111"/>
                  <a:ext cx="4627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A52070C-5C44-2605-36AC-8F8DF34069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262" y="3788111"/>
                  <a:ext cx="46275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2703D6C-73E3-76BD-7BF1-7B259308A091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176D506-D2F3-D7A0-4CA5-B00BF2C60241}"/>
              </a:ext>
            </a:extLst>
          </p:cNvPr>
          <p:cNvSpPr/>
          <p:nvPr/>
        </p:nvSpPr>
        <p:spPr>
          <a:xfrm>
            <a:off x="3486834" y="2132895"/>
            <a:ext cx="1109899" cy="52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1)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8F904EC-B789-2E5B-6B15-31C7A38A3593}"/>
              </a:ext>
            </a:extLst>
          </p:cNvPr>
          <p:cNvSpPr/>
          <p:nvPr/>
        </p:nvSpPr>
        <p:spPr>
          <a:xfrm>
            <a:off x="4890044" y="2134137"/>
            <a:ext cx="1122352" cy="52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3)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30DFF3-6554-B42C-3A28-AD323B5D3D0E}"/>
              </a:ext>
            </a:extLst>
          </p:cNvPr>
          <p:cNvSpPr/>
          <p:nvPr/>
        </p:nvSpPr>
        <p:spPr>
          <a:xfrm>
            <a:off x="4168306" y="1509975"/>
            <a:ext cx="1150648" cy="52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4)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555A660-20F6-F6B0-0D59-F45930924010}"/>
              </a:ext>
            </a:extLst>
          </p:cNvPr>
          <p:cNvSpPr/>
          <p:nvPr/>
        </p:nvSpPr>
        <p:spPr>
          <a:xfrm>
            <a:off x="3486835" y="3059471"/>
            <a:ext cx="1109899" cy="52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3)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45F0EA7-049A-6679-E0CF-425F7FD2619A}"/>
              </a:ext>
            </a:extLst>
          </p:cNvPr>
          <p:cNvSpPr/>
          <p:nvPr/>
        </p:nvSpPr>
        <p:spPr>
          <a:xfrm>
            <a:off x="4929681" y="3063495"/>
            <a:ext cx="1109899" cy="52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5)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D442909-3E3B-4AFA-241E-62565C801274}"/>
              </a:ext>
            </a:extLst>
          </p:cNvPr>
          <p:cNvSpPr/>
          <p:nvPr/>
        </p:nvSpPr>
        <p:spPr>
          <a:xfrm>
            <a:off x="4168307" y="3700667"/>
            <a:ext cx="1150648" cy="5264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2</a:t>
            </a: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B67DC9C2-2546-816F-F627-97416F355F51}"/>
              </a:ext>
            </a:extLst>
          </p:cNvPr>
          <p:cNvCxnSpPr>
            <a:cxnSpLocks/>
            <a:stCxn id="62" idx="4"/>
            <a:endCxn id="73" idx="1"/>
          </p:cNvCxnSpPr>
          <p:nvPr/>
        </p:nvCxnSpPr>
        <p:spPr>
          <a:xfrm rot="16200000" flipH="1">
            <a:off x="3077931" y="2873502"/>
            <a:ext cx="489202" cy="169154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77B0E54A-194F-4B64-2A7C-7A02223CDB9B}"/>
              </a:ext>
            </a:extLst>
          </p:cNvPr>
          <p:cNvCxnSpPr>
            <a:cxnSpLocks/>
            <a:stCxn id="73" idx="3"/>
            <a:endCxn id="67" idx="4"/>
          </p:cNvCxnSpPr>
          <p:nvPr/>
        </p:nvCxnSpPr>
        <p:spPr>
          <a:xfrm flipV="1">
            <a:off x="5318955" y="3486115"/>
            <a:ext cx="1845184" cy="47776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AA9EB015-5514-1E9D-7F1A-E7CB19D94DF4}"/>
              </a:ext>
            </a:extLst>
          </p:cNvPr>
          <p:cNvCxnSpPr>
            <a:cxnSpLocks/>
            <a:stCxn id="53" idx="0"/>
            <a:endCxn id="70" idx="1"/>
          </p:cNvCxnSpPr>
          <p:nvPr/>
        </p:nvCxnSpPr>
        <p:spPr>
          <a:xfrm rot="5400000" flipH="1" flipV="1">
            <a:off x="3091618" y="1158325"/>
            <a:ext cx="461826" cy="169154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D5CA0429-F41C-9A4B-7E83-20BC83802356}"/>
              </a:ext>
            </a:extLst>
          </p:cNvPr>
          <p:cNvCxnSpPr>
            <a:cxnSpLocks/>
            <a:stCxn id="70" idx="3"/>
            <a:endCxn id="58" idx="0"/>
          </p:cNvCxnSpPr>
          <p:nvPr/>
        </p:nvCxnSpPr>
        <p:spPr>
          <a:xfrm>
            <a:off x="5318954" y="1773186"/>
            <a:ext cx="1845185" cy="4582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467EA15F-6B48-73D4-80BF-8F1496F4840E}"/>
              </a:ext>
            </a:extLst>
          </p:cNvPr>
          <p:cNvCxnSpPr>
            <a:cxnSpLocks/>
            <a:stCxn id="71" idx="0"/>
            <a:endCxn id="69" idx="2"/>
          </p:cNvCxnSpPr>
          <p:nvPr/>
        </p:nvCxnSpPr>
        <p:spPr>
          <a:xfrm rot="5400000" flipH="1" flipV="1">
            <a:off x="4547046" y="2155298"/>
            <a:ext cx="398913" cy="140943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F9058E4-73C1-0638-BC8B-534D63A4453E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4596733" y="2396106"/>
            <a:ext cx="293311" cy="124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03AB25-5611-2B78-45C8-57C31B4D64B5}"/>
              </a:ext>
            </a:extLst>
          </p:cNvPr>
          <p:cNvCxnSpPr>
            <a:cxnSpLocks/>
            <a:stCxn id="69" idx="3"/>
            <a:endCxn id="58" idx="2"/>
          </p:cNvCxnSpPr>
          <p:nvPr/>
        </p:nvCxnSpPr>
        <p:spPr>
          <a:xfrm>
            <a:off x="6012396" y="2397348"/>
            <a:ext cx="985672" cy="15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622BCF-5682-9AB2-A94A-5E0DA293C041}"/>
              </a:ext>
            </a:extLst>
          </p:cNvPr>
          <p:cNvCxnSpPr>
            <a:stCxn id="62" idx="6"/>
            <a:endCxn id="71" idx="1"/>
          </p:cNvCxnSpPr>
          <p:nvPr/>
        </p:nvCxnSpPr>
        <p:spPr>
          <a:xfrm>
            <a:off x="2642829" y="3308605"/>
            <a:ext cx="844006" cy="140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4273FB7-20B2-4465-B76D-E5775B093D7A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4596734" y="3322682"/>
            <a:ext cx="332947" cy="402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EBEBD4F-B7D7-5454-884E-ED6E3597186E}"/>
              </a:ext>
            </a:extLst>
          </p:cNvPr>
          <p:cNvCxnSpPr>
            <a:stCxn id="72" idx="3"/>
            <a:endCxn id="67" idx="2"/>
          </p:cNvCxnSpPr>
          <p:nvPr/>
        </p:nvCxnSpPr>
        <p:spPr>
          <a:xfrm flipV="1">
            <a:off x="6039580" y="3320044"/>
            <a:ext cx="958488" cy="666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67F55A-9546-ABDD-FDA6-CD5EBBA86581}"/>
                  </a:ext>
                </a:extLst>
              </p:cNvPr>
              <p:cNvSpPr txBox="1"/>
              <p:nvPr/>
            </p:nvSpPr>
            <p:spPr>
              <a:xfrm>
                <a:off x="7408609" y="4746026"/>
                <a:ext cx="1434308" cy="112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67F55A-9546-ABDD-FDA6-CD5EBBA8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09" y="4746026"/>
                <a:ext cx="1434308" cy="1129540"/>
              </a:xfrm>
              <a:prstGeom prst="rect">
                <a:avLst/>
              </a:prstGeom>
              <a:blipFill>
                <a:blip r:embed="rId9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34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A8FA8EFE-26E8-2311-0C5D-FB1A8CFF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09" y="1369515"/>
            <a:ext cx="4156551" cy="2059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D2E3D-BD43-3E44-9F31-7D3E42B8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434"/>
            <a:ext cx="9144000" cy="69426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JSR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numerical example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network can be stabilized by the JSR policy if and only if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&lt;1, 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&lt;1,  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&lt;9/4</m:t>
                      </m:r>
                    </m:oMath>
                  </m:oMathPara>
                </a14:m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1AD4-0934-7048-BB65-2E3F15A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255-5199-444D-A8B6-72D9C0B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EF9F-7E41-0546-92E9-9B67A409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C88-B264-F040-A4C8-E6BA4674DFBE}" type="datetime1">
              <a:rPr lang="en-US" altLang="zh-CN" smtClean="0"/>
              <a:t>3/9/23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46756-3F67-E338-5934-618F5900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40" y="1482861"/>
            <a:ext cx="3149354" cy="19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9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2547-45AB-9E48-B16B-57A9602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routing for queuing networks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B44D-6858-D64D-8BB3-EED68742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practical settings, model data (arrival/service rates) may be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estimate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we know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 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not the demand and supply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4B86-4533-0D4D-8B17-7A4F462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6BDA-08B1-A645-9BC0-A8DD990D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5DE87-3676-4F44-91E8-5913A9C1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BCA1-547E-934C-93C6-F1654BAF310F}" type="datetime1">
              <a:rPr lang="en-US" altLang="zh-CN" smtClean="0"/>
              <a:t>3/9/23</a:t>
            </a:fld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242E474-E160-F019-20A7-62B85FCEF279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747631" y="4372238"/>
            <a:ext cx="10104" cy="11061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D2CBA5-9049-C9DA-73E2-8FF44AA8A35A}"/>
              </a:ext>
            </a:extLst>
          </p:cNvPr>
          <p:cNvCxnSpPr>
            <a:cxnSpLocks/>
            <a:stCxn id="67" idx="7"/>
            <a:endCxn id="69" idx="3"/>
          </p:cNvCxnSpPr>
          <p:nvPr/>
        </p:nvCxnSpPr>
        <p:spPr>
          <a:xfrm flipV="1">
            <a:off x="3310495" y="4326878"/>
            <a:ext cx="1318748" cy="4694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1C0AE8-B813-2B10-39F2-91B385EC974C}"/>
              </a:ext>
            </a:extLst>
          </p:cNvPr>
          <p:cNvCxnSpPr>
            <a:cxnSpLocks/>
            <a:stCxn id="67" idx="5"/>
            <a:endCxn id="75" idx="1"/>
          </p:cNvCxnSpPr>
          <p:nvPr/>
        </p:nvCxnSpPr>
        <p:spPr>
          <a:xfrm>
            <a:off x="3310495" y="5031143"/>
            <a:ext cx="1306222" cy="5367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195039-39AF-2A04-31A6-817F2891E8CF}"/>
              </a:ext>
            </a:extLst>
          </p:cNvPr>
          <p:cNvCxnSpPr>
            <a:cxnSpLocks/>
          </p:cNvCxnSpPr>
          <p:nvPr/>
        </p:nvCxnSpPr>
        <p:spPr>
          <a:xfrm>
            <a:off x="4708149" y="4375519"/>
            <a:ext cx="0" cy="11404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E37E45-0E78-5497-7008-7DA8DB744BC7}"/>
              </a:ext>
            </a:extLst>
          </p:cNvPr>
          <p:cNvCxnSpPr>
            <a:cxnSpLocks/>
            <a:stCxn id="69" idx="5"/>
            <a:endCxn id="72" idx="1"/>
          </p:cNvCxnSpPr>
          <p:nvPr/>
        </p:nvCxnSpPr>
        <p:spPr>
          <a:xfrm>
            <a:off x="4864103" y="4326878"/>
            <a:ext cx="1241482" cy="446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3C901B-1FA5-BCB1-6672-38ED548B45E1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4864103" y="5007834"/>
            <a:ext cx="1241482" cy="5600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6E601C-F479-0EF8-1561-3235DEFC2F2F}"/>
              </a:ext>
            </a:extLst>
          </p:cNvPr>
          <p:cNvGrpSpPr/>
          <p:nvPr/>
        </p:nvGrpSpPr>
        <p:grpSpPr>
          <a:xfrm>
            <a:off x="2947408" y="4679674"/>
            <a:ext cx="487441" cy="400110"/>
            <a:chOff x="2030568" y="3753755"/>
            <a:chExt cx="4874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A273F82-B682-03A3-5CD9-B84328679F46}"/>
                    </a:ext>
                  </a:extLst>
                </p:cNvPr>
                <p:cNvSpPr/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A273F82-B682-03A3-5CD9-B84328679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0A09D8-9516-693A-E93A-ED65C565C6AF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6889B0-4038-5B7F-63B9-BED60EEAB898}"/>
              </a:ext>
            </a:extLst>
          </p:cNvPr>
          <p:cNvGrpSpPr/>
          <p:nvPr/>
        </p:nvGrpSpPr>
        <p:grpSpPr>
          <a:xfrm>
            <a:off x="4511032" y="3972128"/>
            <a:ext cx="493405" cy="403391"/>
            <a:chOff x="2040584" y="3750474"/>
            <a:chExt cx="493405" cy="40339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466707A-97EB-5206-D77C-4CB8D593380D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4E3CE59-EE00-E75C-83AE-708BA89D4D3F}"/>
                    </a:ext>
                  </a:extLst>
                </p:cNvPr>
                <p:cNvSpPr/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4E3CE59-EE00-E75C-83AE-708BA89D4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A4348D-6060-CB77-1607-7AFCE9C96D94}"/>
              </a:ext>
            </a:extLst>
          </p:cNvPr>
          <p:cNvGrpSpPr/>
          <p:nvPr/>
        </p:nvGrpSpPr>
        <p:grpSpPr>
          <a:xfrm>
            <a:off x="5983343" y="4669818"/>
            <a:ext cx="493148" cy="400110"/>
            <a:chOff x="2036553" y="3767208"/>
            <a:chExt cx="493148" cy="4001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E27148-2D88-923B-C5F5-A6DCF8AF4463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A67E4AB-626B-9C92-6C1B-80E421F866E2}"/>
                    </a:ext>
                  </a:extLst>
                </p:cNvPr>
                <p:cNvSpPr/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A67E4AB-626B-9C92-6C1B-80E421F8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5CAD0C-8586-A7C9-DE6C-5313A88949B6}"/>
              </a:ext>
            </a:extLst>
          </p:cNvPr>
          <p:cNvGrpSpPr/>
          <p:nvPr/>
        </p:nvGrpSpPr>
        <p:grpSpPr>
          <a:xfrm>
            <a:off x="4511032" y="5462095"/>
            <a:ext cx="487185" cy="400110"/>
            <a:chOff x="2053110" y="3764530"/>
            <a:chExt cx="487185" cy="40011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EEFED05-5851-B3EB-9A78-11A6B3FC7CFA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473E4C-0849-1AFF-57DB-2B9D916A7C20}"/>
                    </a:ext>
                  </a:extLst>
                </p:cNvPr>
                <p:cNvSpPr/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473E4C-0849-1AFF-57DB-2B9D916A7C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F164CC-B3F9-07C2-0C6B-C860BF494240}"/>
              </a:ext>
            </a:extLst>
          </p:cNvPr>
          <p:cNvGrpSpPr/>
          <p:nvPr/>
        </p:nvGrpSpPr>
        <p:grpSpPr>
          <a:xfrm>
            <a:off x="3790533" y="4342076"/>
            <a:ext cx="496225" cy="400110"/>
            <a:chOff x="3511923" y="2099414"/>
            <a:chExt cx="496225" cy="4001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3CAC7F-53F0-4586-C573-52C30492AD57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BF81F9E-7348-43E7-5D83-FE9D480DFE35}"/>
                    </a:ext>
                  </a:extLst>
                </p:cNvPr>
                <p:cNvSpPr/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BF81F9E-7348-43E7-5D83-FE9D480DF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B9535D-AA7B-5C89-5E0E-75371B9F9E0D}"/>
              </a:ext>
            </a:extLst>
          </p:cNvPr>
          <p:cNvGrpSpPr/>
          <p:nvPr/>
        </p:nvGrpSpPr>
        <p:grpSpPr>
          <a:xfrm>
            <a:off x="5228929" y="4342076"/>
            <a:ext cx="502189" cy="400110"/>
            <a:chOff x="3508940" y="2099414"/>
            <a:chExt cx="502189" cy="40011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E5F53E-9DF9-2C20-45F1-15EF4AD89912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FE7067D-F7D9-0AAB-B5F2-E7C3B319AB73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FE7067D-F7D9-0AAB-B5F2-E7C3B319A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B0DCDC-1185-E79A-BBC4-45D72E0C44B7}"/>
              </a:ext>
            </a:extLst>
          </p:cNvPr>
          <p:cNvGrpSpPr/>
          <p:nvPr/>
        </p:nvGrpSpPr>
        <p:grpSpPr>
          <a:xfrm>
            <a:off x="3777718" y="5082257"/>
            <a:ext cx="502189" cy="400110"/>
            <a:chOff x="3508940" y="2099414"/>
            <a:chExt cx="502189" cy="40011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7C6704-282C-EF9D-E445-771C8CA4A569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13CA4BE-308C-BA1E-F5D6-85B7315662F9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13CA4BE-308C-BA1E-F5D6-85B731566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6092D47-C40F-6C96-23E7-86032C2F7934}"/>
              </a:ext>
            </a:extLst>
          </p:cNvPr>
          <p:cNvGrpSpPr/>
          <p:nvPr/>
        </p:nvGrpSpPr>
        <p:grpSpPr>
          <a:xfrm>
            <a:off x="5239494" y="5124219"/>
            <a:ext cx="502189" cy="400110"/>
            <a:chOff x="3508940" y="2099414"/>
            <a:chExt cx="502189" cy="40011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35B936-F4F1-8116-55A8-2667D0B3DF2C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F6C7C7F-A4D9-2019-2310-62B71552FBAD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F6C7C7F-A4D9-2019-2310-62B71552F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F90F546-6D62-A5EC-52DA-BF0CACE45FE6}"/>
              </a:ext>
            </a:extLst>
          </p:cNvPr>
          <p:cNvGrpSpPr/>
          <p:nvPr/>
        </p:nvGrpSpPr>
        <p:grpSpPr>
          <a:xfrm>
            <a:off x="4539394" y="4721717"/>
            <a:ext cx="502189" cy="400110"/>
            <a:chOff x="3508940" y="2099414"/>
            <a:chExt cx="502189" cy="40011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D458FC9-984D-CD10-694B-4D48879AE198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932E33-3B7D-DD11-E00E-98B7ACD92B0D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932E33-3B7D-DD11-E00E-98B7ACD92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9A2BBE-3E91-D219-1973-BE844B0D12D6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2708452" y="4913713"/>
            <a:ext cx="31854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4DBFFF-8711-D74D-4657-4F3D8F1C37B0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4734147" y="5851430"/>
            <a:ext cx="0" cy="2796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68C666-62BE-FA48-5B14-9344F94F9C02}"/>
              </a:ext>
            </a:extLst>
          </p:cNvPr>
          <p:cNvCxnSpPr>
            <a:cxnSpLocks/>
          </p:cNvCxnSpPr>
          <p:nvPr/>
        </p:nvCxnSpPr>
        <p:spPr>
          <a:xfrm>
            <a:off x="6389086" y="4884396"/>
            <a:ext cx="3185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D498FD-9025-5CDE-C851-BF067B9A793D}"/>
              </a:ext>
            </a:extLst>
          </p:cNvPr>
          <p:cNvCxnSpPr>
            <a:cxnSpLocks/>
          </p:cNvCxnSpPr>
          <p:nvPr/>
        </p:nvCxnSpPr>
        <p:spPr>
          <a:xfrm>
            <a:off x="4746673" y="3763693"/>
            <a:ext cx="0" cy="279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3AF756E-1445-C9F6-FEC3-9C51D06E3072}"/>
                  </a:ext>
                </a:extLst>
              </p:cNvPr>
              <p:cNvSpPr txBox="1"/>
              <p:nvPr/>
            </p:nvSpPr>
            <p:spPr>
              <a:xfrm>
                <a:off x="2335164" y="4670342"/>
                <a:ext cx="4955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3AF756E-1445-C9F6-FEC3-9C51D06E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164" y="4670342"/>
                <a:ext cx="49552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20944AA-2BBA-7DF2-D8A7-FD1B5D6BBB18}"/>
                  </a:ext>
                </a:extLst>
              </p:cNvPr>
              <p:cNvSpPr txBox="1"/>
              <p:nvPr/>
            </p:nvSpPr>
            <p:spPr>
              <a:xfrm>
                <a:off x="4572000" y="3429000"/>
                <a:ext cx="501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20944AA-2BBA-7DF2-D8A7-FD1B5D6B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429000"/>
                <a:ext cx="50148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0B956C-FC7E-44BF-CBAB-5778B7C71E33}"/>
                  </a:ext>
                </a:extLst>
              </p:cNvPr>
              <p:cNvSpPr/>
              <p:nvPr/>
            </p:nvSpPr>
            <p:spPr>
              <a:xfrm>
                <a:off x="3858587" y="4001570"/>
                <a:ext cx="5035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0B956C-FC7E-44BF-CBAB-5778B7C71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587" y="4001570"/>
                <a:ext cx="503536" cy="400110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BA354B9-F5F8-939D-E344-BE32C1F8F2C5}"/>
                  </a:ext>
                </a:extLst>
              </p:cNvPr>
              <p:cNvSpPr/>
              <p:nvPr/>
            </p:nvSpPr>
            <p:spPr>
              <a:xfrm>
                <a:off x="5332275" y="4013921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BA354B9-F5F8-939D-E344-BE32C1F8F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275" y="4013921"/>
                <a:ext cx="509498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082D33-8822-3244-C183-0ED6A4527DA0}"/>
                  </a:ext>
                </a:extLst>
              </p:cNvPr>
              <p:cNvSpPr/>
              <p:nvPr/>
            </p:nvSpPr>
            <p:spPr>
              <a:xfrm>
                <a:off x="4862579" y="4787106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082D33-8822-3244-C183-0ED6A4527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79" y="4787106"/>
                <a:ext cx="509498" cy="400110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D92D33B-5082-9EF9-A0AF-1F3EDEBD8869}"/>
                  </a:ext>
                </a:extLst>
              </p:cNvPr>
              <p:cNvSpPr/>
              <p:nvPr/>
            </p:nvSpPr>
            <p:spPr>
              <a:xfrm>
                <a:off x="5298821" y="4775913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D92D33B-5082-9EF9-A0AF-1F3EDEBD8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21" y="4775913"/>
                <a:ext cx="509498" cy="400110"/>
              </a:xfrm>
              <a:prstGeom prst="rect">
                <a:avLst/>
              </a:prstGeom>
              <a:blipFill>
                <a:blip r:embed="rId1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4CB6EFE-3292-1198-DAC5-51AB7D88179E}"/>
                  </a:ext>
                </a:extLst>
              </p:cNvPr>
              <p:cNvSpPr/>
              <p:nvPr/>
            </p:nvSpPr>
            <p:spPr>
              <a:xfrm>
                <a:off x="3855607" y="4752259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4CB6EFE-3292-1198-DAC5-51AB7D881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07" y="4752259"/>
                <a:ext cx="509498" cy="400110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398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A8FA8EFE-26E8-2311-0C5D-FB1A8CFF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09" y="1369515"/>
            <a:ext cx="4156551" cy="2059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D2E3D-BD43-3E44-9F31-7D3E42B8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434"/>
            <a:ext cx="9144000" cy="69426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JSR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numerical example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parameters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functions:</a:t>
                </a:r>
              </a:p>
              <a:p>
                <a:pPr marL="3429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1: only one route is dominant, incoming job allocated to non-dominant route</a:t>
                </a:r>
              </a:p>
              <a:p>
                <a:pPr marL="3429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𝛾𝛽𝛼𝜇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1AD4-0934-7048-BB65-2E3F15A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255-5199-444D-A8B6-72D9C0B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EF9F-7E41-0546-92E9-9B67A409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C88-B264-F040-A4C8-E6BA4674DFBE}" type="datetime1">
              <a:rPr lang="en-US" altLang="zh-CN" smtClean="0"/>
              <a:t>3/9/23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205DF-83E7-C8A7-A5CF-D2CDC1345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6" y="1369515"/>
            <a:ext cx="3354708" cy="20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74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A8FA8EFE-26E8-2311-0C5D-FB1A8CFF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09" y="1369515"/>
            <a:ext cx="4156551" cy="2059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D2E3D-BD43-3E44-9F31-7D3E42B8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434"/>
            <a:ext cx="9144000" cy="69426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JSR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numerical example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parameters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functions:</a:t>
                </a:r>
              </a:p>
              <a:p>
                <a:pPr marL="3429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2: two routes with different OD are dominant, incoming job allocated to non-dominant route</a:t>
                </a:r>
              </a:p>
              <a:p>
                <a:pPr marL="3429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𝛾𝛽𝛼𝜇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1AD4-0934-7048-BB65-2E3F15A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255-5199-444D-A8B6-72D9C0B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EF9F-7E41-0546-92E9-9B67A409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C88-B264-F040-A4C8-E6BA4674DFBE}" type="datetime1">
              <a:rPr lang="en-US" altLang="zh-CN" smtClean="0"/>
              <a:t>3/9/23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6F6F1-5166-0BA7-FFE6-3A5CFC1D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6" y="1369515"/>
            <a:ext cx="3354708" cy="20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5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A8FA8EFE-26E8-2311-0C5D-FB1A8CFF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009" y="1369515"/>
            <a:ext cx="4156551" cy="2059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0D2E3D-BD43-3E44-9F31-7D3E42B8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434"/>
            <a:ext cx="9144000" cy="694267"/>
          </a:xfrm>
        </p:spPr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JSR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numerical example</a:t>
                </a: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parameters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functions:</a:t>
                </a:r>
              </a:p>
              <a:p>
                <a:pPr marL="3429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3: two routes with same OD or more than two routes are dominant, incoming job allocated to a random dominant route</a:t>
                </a:r>
              </a:p>
              <a:p>
                <a:pPr marL="3429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𝛾𝛽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)=−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4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buNone/>
                </a:pP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540D9-7A69-B043-9237-22A63D53C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1966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01AD4-0934-7048-BB65-2E3F15AB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56255-5199-444D-A8B6-72D9C0B5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9EF9F-7E41-0546-92E9-9B67A409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C88-B264-F040-A4C8-E6BA4674DFBE}" type="datetime1">
              <a:rPr lang="en-US" altLang="zh-CN" smtClean="0"/>
              <a:t>3/9/23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14EFA-5467-72AC-237C-43FE9BC50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76" y="1369515"/>
            <a:ext cx="3354708" cy="20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2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57C1-1FA4-674D-997D-4A09B36E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JSQ to decentralized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5317-859C-3B4D-8D5C-BE17AFD3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about decentralized setting?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decision at each server is based on local traffic info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JSQ fails for network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 at server 5 is unstable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 info not propagated to upstream servers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AABA-3664-7042-A7FF-5B302149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9325-8A15-5940-8AE3-C3682F73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F7E54-16A7-804A-B59B-C72A9274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440A-2CAB-2C42-A62C-3E5B853C13A5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77374-B2EE-9CB7-C556-611AFDFD75F4}"/>
              </a:ext>
            </a:extLst>
          </p:cNvPr>
          <p:cNvSpPr/>
          <p:nvPr/>
        </p:nvSpPr>
        <p:spPr>
          <a:xfrm>
            <a:off x="2980458" y="2600744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9CA2C-5AC4-8D3C-0B99-E1444F7D9A3F}"/>
              </a:ext>
            </a:extLst>
          </p:cNvPr>
          <p:cNvSpPr/>
          <p:nvPr/>
        </p:nvSpPr>
        <p:spPr>
          <a:xfrm>
            <a:off x="2977798" y="3543888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663B82-0B9A-91E2-215A-19B9040A73AC}"/>
                  </a:ext>
                </a:extLst>
              </p:cNvPr>
              <p:cNvSpPr/>
              <p:nvPr/>
            </p:nvSpPr>
            <p:spPr>
              <a:xfrm>
                <a:off x="3151158" y="3457445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663B82-0B9A-91E2-215A-19B9040A73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158" y="3457445"/>
                <a:ext cx="5021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2E50EB-0DDA-1317-228A-D62856FABEA4}"/>
                  </a:ext>
                </a:extLst>
              </p:cNvPr>
              <p:cNvSpPr/>
              <p:nvPr/>
            </p:nvSpPr>
            <p:spPr>
              <a:xfrm>
                <a:off x="3134168" y="2524096"/>
                <a:ext cx="4962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2E50EB-0DDA-1317-228A-D62856FAB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168" y="2524096"/>
                <a:ext cx="49622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4581CC-6754-E7A5-2A9E-5AEA4C7302E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284340" y="2740075"/>
            <a:ext cx="696118" cy="48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FBFEF0-88A4-41B0-1647-1D0AF0301E3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84341" y="3227420"/>
            <a:ext cx="693457" cy="45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522C16-FC85-E3CF-CE85-DEEDDFEB306B}"/>
                  </a:ext>
                </a:extLst>
              </p:cNvPr>
              <p:cNvSpPr/>
              <p:nvPr/>
            </p:nvSpPr>
            <p:spPr>
              <a:xfrm>
                <a:off x="873148" y="2930569"/>
                <a:ext cx="8636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522C16-FC85-E3CF-CE85-DEEDDFEB3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48" y="2930569"/>
                <a:ext cx="86369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187FA2-945A-4363-F54F-9F1712F1C57A}"/>
                  </a:ext>
                </a:extLst>
              </p:cNvPr>
              <p:cNvSpPr/>
              <p:nvPr/>
            </p:nvSpPr>
            <p:spPr>
              <a:xfrm>
                <a:off x="3148939" y="2191834"/>
                <a:ext cx="12487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=3/4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187FA2-945A-4363-F54F-9F1712F1C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39" y="2191834"/>
                <a:ext cx="1248740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24B732-6C3A-808D-BAD8-9EE5116940B4}"/>
                  </a:ext>
                </a:extLst>
              </p:cNvPr>
              <p:cNvSpPr/>
              <p:nvPr/>
            </p:nvSpPr>
            <p:spPr>
              <a:xfrm>
                <a:off x="3142084" y="3787066"/>
                <a:ext cx="12547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=3/4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24B732-6C3A-808D-BAD8-9EE5116940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084" y="3787066"/>
                <a:ext cx="1254702" cy="400110"/>
              </a:xfrm>
              <a:prstGeom prst="rect">
                <a:avLst/>
              </a:prstGeom>
              <a:blipFill>
                <a:blip r:embed="rId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90F7548-01E4-CFA9-E24E-543CB064888A}"/>
              </a:ext>
            </a:extLst>
          </p:cNvPr>
          <p:cNvSpPr/>
          <p:nvPr/>
        </p:nvSpPr>
        <p:spPr>
          <a:xfrm>
            <a:off x="4022339" y="3073969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BF1BC2-B2CD-2B97-678C-E370E0132282}"/>
                  </a:ext>
                </a:extLst>
              </p:cNvPr>
              <p:cNvSpPr/>
              <p:nvPr/>
            </p:nvSpPr>
            <p:spPr>
              <a:xfrm>
                <a:off x="4204783" y="2987885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BF1BC2-B2CD-2B97-678C-E370E0132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83" y="2987885"/>
                <a:ext cx="5021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79B6A021-D542-B40E-83A4-E117B2AA394E}"/>
              </a:ext>
            </a:extLst>
          </p:cNvPr>
          <p:cNvSpPr/>
          <p:nvPr/>
        </p:nvSpPr>
        <p:spPr>
          <a:xfrm>
            <a:off x="5079331" y="259380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69A672-13DD-205E-F5C8-B67698E3D4F5}"/>
              </a:ext>
            </a:extLst>
          </p:cNvPr>
          <p:cNvSpPr/>
          <p:nvPr/>
        </p:nvSpPr>
        <p:spPr>
          <a:xfrm>
            <a:off x="5076671" y="3536947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12C11CA-C97B-EECC-A901-0263255B85C0}"/>
                  </a:ext>
                </a:extLst>
              </p:cNvPr>
              <p:cNvSpPr/>
              <p:nvPr/>
            </p:nvSpPr>
            <p:spPr>
              <a:xfrm>
                <a:off x="5260096" y="3438976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12C11CA-C97B-EECC-A901-0263255B8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096" y="3438976"/>
                <a:ext cx="5021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7F9ACD-167A-45DE-9524-E5B452131D03}"/>
                  </a:ext>
                </a:extLst>
              </p:cNvPr>
              <p:cNvSpPr/>
              <p:nvPr/>
            </p:nvSpPr>
            <p:spPr>
              <a:xfrm>
                <a:off x="5245370" y="2513069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37F9ACD-167A-45DE-9524-E5B452131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370" y="2513069"/>
                <a:ext cx="5021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7274DE-125D-CB3A-86C0-E73ACB7B2278}"/>
                  </a:ext>
                </a:extLst>
              </p:cNvPr>
              <p:cNvSpPr/>
              <p:nvPr/>
            </p:nvSpPr>
            <p:spPr>
              <a:xfrm>
                <a:off x="5380510" y="2183926"/>
                <a:ext cx="12547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=3/4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97274DE-125D-CB3A-86C0-E73ACB7B2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10" y="2183926"/>
                <a:ext cx="1254702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55CE6A0-FADD-8B49-39F2-DB8CE6B7DDBA}"/>
                  </a:ext>
                </a:extLst>
              </p:cNvPr>
              <p:cNvSpPr/>
              <p:nvPr/>
            </p:nvSpPr>
            <p:spPr>
              <a:xfrm>
                <a:off x="5380510" y="3775827"/>
                <a:ext cx="12547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=3/4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55CE6A0-FADD-8B49-39F2-DB8CE6B7D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10" y="3775827"/>
                <a:ext cx="1254702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F73C4F-517D-F889-8F80-A830B31A4F0B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3719561" y="2740075"/>
            <a:ext cx="302778" cy="473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848F8-560D-EEC9-9BFC-1CFE188D71CB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3716902" y="3676278"/>
            <a:ext cx="1359769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A7EAF7-3946-4CB8-530E-C1A6BD52FB15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4761442" y="3213300"/>
            <a:ext cx="315229" cy="46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DBFC24-8A1B-F8CD-7496-1FF8F4B4CC3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3719561" y="2733134"/>
            <a:ext cx="1359770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C8926-76E4-1041-FA0F-D693B267714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5815775" y="3256687"/>
            <a:ext cx="624640" cy="419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6932F4-27F8-4690-1BEA-E9F0B4DFBFB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818434" y="2733134"/>
            <a:ext cx="618007" cy="52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18D3645-F726-6529-8882-0692392771B6}"/>
                  </a:ext>
                </a:extLst>
              </p:cNvPr>
              <p:cNvSpPr/>
              <p:nvPr/>
            </p:nvSpPr>
            <p:spPr>
              <a:xfrm>
                <a:off x="4806947" y="2947025"/>
                <a:ext cx="12547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=3/4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18D3645-F726-6529-8882-069239277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947" y="2947025"/>
                <a:ext cx="1254702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AF27316-983A-F691-6E90-208A724318EE}"/>
              </a:ext>
            </a:extLst>
          </p:cNvPr>
          <p:cNvSpPr txBox="1"/>
          <p:nvPr/>
        </p:nvSpPr>
        <p:spPr>
          <a:xfrm>
            <a:off x="1538354" y="3057063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4A0E2A-B495-15FF-903B-0A39D4E46A65}"/>
              </a:ext>
            </a:extLst>
          </p:cNvPr>
          <p:cNvSpPr txBox="1"/>
          <p:nvPr/>
        </p:nvSpPr>
        <p:spPr>
          <a:xfrm>
            <a:off x="6453575" y="3048227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B0795F3-024A-8884-5B1D-E57AA8B1B880}"/>
              </a:ext>
            </a:extLst>
          </p:cNvPr>
          <p:cNvCxnSpPr>
            <a:cxnSpLocks/>
          </p:cNvCxnSpPr>
          <p:nvPr/>
        </p:nvCxnSpPr>
        <p:spPr>
          <a:xfrm>
            <a:off x="989714" y="3306588"/>
            <a:ext cx="5486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24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57C1-1FA4-674D-997D-4A09B36E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JSQ to decentralized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15317-859C-3B4D-8D5C-BE17AFD34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why JSQ fails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Congestion info not propagated to upstream servers</a:t>
                </a:r>
              </a:p>
              <a:p>
                <a:pPr marL="3429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artificial holding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upstream queue size &gt; downstream queue size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is not allowed to discharge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JSQ with artificial spillback (JSQ-AS)!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115317-859C-3B4D-8D5C-BE17AFD34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1966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FAABA-3664-7042-A7FF-5B302149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89325-8A15-5940-8AE3-C3682F73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0F7E54-16A7-804A-B59B-C72A9274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6440A-2CAB-2C42-A62C-3E5B853C13A5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69806-D4F8-D55C-4BE5-14611A9B7E0A}"/>
              </a:ext>
            </a:extLst>
          </p:cNvPr>
          <p:cNvSpPr txBox="1"/>
          <p:nvPr/>
        </p:nvSpPr>
        <p:spPr>
          <a:xfrm>
            <a:off x="6219986" y="2765901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(1,3,5)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6CB2A-70EA-CA6D-ED15-2836BB78D9F3}"/>
              </a:ext>
            </a:extLst>
          </p:cNvPr>
          <p:cNvSpPr/>
          <p:nvPr/>
        </p:nvSpPr>
        <p:spPr>
          <a:xfrm>
            <a:off x="2881402" y="3608096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2A24AE-A9B1-CC44-64C3-ECB486AED7BB}"/>
              </a:ext>
            </a:extLst>
          </p:cNvPr>
          <p:cNvSpPr/>
          <p:nvPr/>
        </p:nvSpPr>
        <p:spPr>
          <a:xfrm>
            <a:off x="2872156" y="2896110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8C5D8-6C8D-D29F-A284-94709A811B7E}"/>
              </a:ext>
            </a:extLst>
          </p:cNvPr>
          <p:cNvSpPr/>
          <p:nvPr/>
        </p:nvSpPr>
        <p:spPr>
          <a:xfrm>
            <a:off x="2870392" y="2156672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2237B-8DE7-E4B2-F498-1A202B0EED62}"/>
              </a:ext>
            </a:extLst>
          </p:cNvPr>
          <p:cNvSpPr/>
          <p:nvPr/>
        </p:nvSpPr>
        <p:spPr>
          <a:xfrm>
            <a:off x="3106474" y="2277986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B22E4-8295-A62C-91BE-481A349BCA08}"/>
              </a:ext>
            </a:extLst>
          </p:cNvPr>
          <p:cNvSpPr/>
          <p:nvPr/>
        </p:nvSpPr>
        <p:spPr>
          <a:xfrm>
            <a:off x="3103814" y="3742447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5935F5-4920-E2B9-A1CE-0B235A56064A}"/>
                  </a:ext>
                </a:extLst>
              </p:cNvPr>
              <p:cNvSpPr/>
              <p:nvPr/>
            </p:nvSpPr>
            <p:spPr>
              <a:xfrm>
                <a:off x="3275301" y="3667017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5935F5-4920-E2B9-A1CE-0B235A560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301" y="3667017"/>
                <a:ext cx="5021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778835-B8D0-1D90-1966-883EC89CF179}"/>
                  </a:ext>
                </a:extLst>
              </p:cNvPr>
              <p:cNvSpPr/>
              <p:nvPr/>
            </p:nvSpPr>
            <p:spPr>
              <a:xfrm>
                <a:off x="3241371" y="2206785"/>
                <a:ext cx="5988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D778835-B8D0-1D90-1966-883EC89CF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71" y="2206785"/>
                <a:ext cx="5988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69FE43-B879-B8F4-753F-9D850E69EC7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53841" y="3170423"/>
            <a:ext cx="749973" cy="7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966DD06-5D9B-04AF-EA5D-BB2D4039858B}"/>
                  </a:ext>
                </a:extLst>
              </p:cNvPr>
              <p:cNvSpPr/>
              <p:nvPr/>
            </p:nvSpPr>
            <p:spPr>
              <a:xfrm>
                <a:off x="3782735" y="2035802"/>
                <a:ext cx="62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966DD06-5D9B-04AF-EA5D-BB2D4039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735" y="2035802"/>
                <a:ext cx="625107" cy="40011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552DB0-DAA9-3A58-831A-5345D883DD00}"/>
                  </a:ext>
                </a:extLst>
              </p:cNvPr>
              <p:cNvSpPr/>
              <p:nvPr/>
            </p:nvSpPr>
            <p:spPr>
              <a:xfrm>
                <a:off x="3836941" y="3801368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552DB0-DAA9-3A58-831A-5345D883D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941" y="3801368"/>
                <a:ext cx="509498" cy="400110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412086D-C05B-4CFF-D4C9-80FA35D7723B}"/>
              </a:ext>
            </a:extLst>
          </p:cNvPr>
          <p:cNvSpPr/>
          <p:nvPr/>
        </p:nvSpPr>
        <p:spPr>
          <a:xfrm>
            <a:off x="4243019" y="3031092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80A79D0-413F-B75B-2EAF-7CADE0E6B3CE}"/>
                  </a:ext>
                </a:extLst>
              </p:cNvPr>
              <p:cNvSpPr/>
              <p:nvPr/>
            </p:nvSpPr>
            <p:spPr>
              <a:xfrm>
                <a:off x="4426230" y="2950588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80A79D0-413F-B75B-2EAF-7CADE0E6B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0" y="2950588"/>
                <a:ext cx="5021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CB2C7AC-DC72-7DDA-FF6A-67B1D7B1E10A}"/>
              </a:ext>
            </a:extLst>
          </p:cNvPr>
          <p:cNvSpPr/>
          <p:nvPr/>
        </p:nvSpPr>
        <p:spPr>
          <a:xfrm>
            <a:off x="5376481" y="2271045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A218F4-EA6A-675E-372D-B1AF5E7C64F6}"/>
              </a:ext>
            </a:extLst>
          </p:cNvPr>
          <p:cNvSpPr/>
          <p:nvPr/>
        </p:nvSpPr>
        <p:spPr>
          <a:xfrm>
            <a:off x="5373821" y="3735506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C5847AE-98A9-828D-B072-4FD928CD2FB2}"/>
                  </a:ext>
                </a:extLst>
              </p:cNvPr>
              <p:cNvSpPr/>
              <p:nvPr/>
            </p:nvSpPr>
            <p:spPr>
              <a:xfrm>
                <a:off x="5498426" y="3660076"/>
                <a:ext cx="6194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C5847AE-98A9-828D-B072-4FD928CD2F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26" y="3660076"/>
                <a:ext cx="619400" cy="400110"/>
              </a:xfrm>
              <a:prstGeom prst="rect">
                <a:avLst/>
              </a:prstGeom>
              <a:blipFill>
                <a:blip r:embed="rId8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1D639A-B1DD-FEAD-FCB5-C1A248EF328D}"/>
                  </a:ext>
                </a:extLst>
              </p:cNvPr>
              <p:cNvSpPr/>
              <p:nvPr/>
            </p:nvSpPr>
            <p:spPr>
              <a:xfrm>
                <a:off x="5559691" y="2199844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B1D639A-B1DD-FEAD-FCB5-C1A248EF32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691" y="2199844"/>
                <a:ext cx="5021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C17B07-26B8-D967-5838-484DDD9590B3}"/>
                  </a:ext>
                </a:extLst>
              </p:cNvPr>
              <p:cNvSpPr/>
              <p:nvPr/>
            </p:nvSpPr>
            <p:spPr>
              <a:xfrm>
                <a:off x="6097870" y="2048635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BC17B07-26B8-D967-5838-484DDD959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870" y="2048635"/>
                <a:ext cx="509498" cy="400110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ECDBB-23BA-12F2-3726-D56E5ABC5075}"/>
                  </a:ext>
                </a:extLst>
              </p:cNvPr>
              <p:cNvSpPr/>
              <p:nvPr/>
            </p:nvSpPr>
            <p:spPr>
              <a:xfrm>
                <a:off x="6052279" y="3804151"/>
                <a:ext cx="626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6ECDBB-23BA-12F2-3726-D56E5ABC5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279" y="3804151"/>
                <a:ext cx="626710" cy="400110"/>
              </a:xfrm>
              <a:prstGeom prst="rect">
                <a:avLst/>
              </a:prstGeom>
              <a:blipFill>
                <a:blip r:embed="rId11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FD3A6E-5B92-333D-E446-C4F5194F1B33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842918" y="3874837"/>
            <a:ext cx="1530903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BCC235-71B1-221E-5EB8-7D4AA327A9FF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 flipV="1">
            <a:off x="3845577" y="2410376"/>
            <a:ext cx="1530904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F8C667-16D4-1EBA-484D-FA7851C520A5}"/>
              </a:ext>
            </a:extLst>
          </p:cNvPr>
          <p:cNvSpPr txBox="1"/>
          <p:nvPr/>
        </p:nvSpPr>
        <p:spPr>
          <a:xfrm>
            <a:off x="6788806" y="2985757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175320-1A97-EE49-A989-95F4E0BCFCBC}"/>
              </a:ext>
            </a:extLst>
          </p:cNvPr>
          <p:cNvSpPr/>
          <p:nvPr/>
        </p:nvSpPr>
        <p:spPr>
          <a:xfrm>
            <a:off x="3106473" y="3031092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0F8BEE-DCD1-0131-7077-6FD0669A2176}"/>
              </a:ext>
            </a:extLst>
          </p:cNvPr>
          <p:cNvSpPr/>
          <p:nvPr/>
        </p:nvSpPr>
        <p:spPr>
          <a:xfrm>
            <a:off x="5380649" y="3031092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DDA799-8BDE-A6D1-2AD3-C7525DECC6FD}"/>
              </a:ext>
            </a:extLst>
          </p:cNvPr>
          <p:cNvCxnSpPr>
            <a:cxnSpLocks/>
          </p:cNvCxnSpPr>
          <p:nvPr/>
        </p:nvCxnSpPr>
        <p:spPr>
          <a:xfrm>
            <a:off x="2353841" y="3170423"/>
            <a:ext cx="75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F00698-082F-DB4C-D5D1-8C0030A01F4F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>
            <a:off x="6119752" y="3170423"/>
            <a:ext cx="66905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B191A6-C4B0-3E2F-1D26-670E8C08BA14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>
            <a:off x="3845576" y="3170423"/>
            <a:ext cx="39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04C690-3644-3BF7-EDAD-7AAFF6621E30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4982122" y="3170423"/>
            <a:ext cx="39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3F0A976-1F19-57D9-EFFD-AEF6ACD6D72D}"/>
                  </a:ext>
                </a:extLst>
              </p:cNvPr>
              <p:cNvSpPr/>
              <p:nvPr/>
            </p:nvSpPr>
            <p:spPr>
              <a:xfrm>
                <a:off x="3198072" y="2941221"/>
                <a:ext cx="6134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3F0A976-1F19-57D9-EFFD-AEF6ACD6D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72" y="2941221"/>
                <a:ext cx="61343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2828ED-6690-56D7-CE6F-328322F80E55}"/>
                  </a:ext>
                </a:extLst>
              </p:cNvPr>
              <p:cNvSpPr/>
              <p:nvPr/>
            </p:nvSpPr>
            <p:spPr>
              <a:xfrm>
                <a:off x="5479764" y="2927339"/>
                <a:ext cx="6237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52828ED-6690-56D7-CE6F-328322F80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764" y="2927339"/>
                <a:ext cx="62376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E045CE-F084-CD40-7EB8-0C845193FCB0}"/>
                  </a:ext>
                </a:extLst>
              </p:cNvPr>
              <p:cNvSpPr/>
              <p:nvPr/>
            </p:nvSpPr>
            <p:spPr>
              <a:xfrm>
                <a:off x="3425534" y="2640405"/>
                <a:ext cx="6207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5E045CE-F084-CD40-7EB8-0C845193F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34" y="2640405"/>
                <a:ext cx="620746" cy="400110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AA2E30-14BC-DF29-ABBE-83D333BF5187}"/>
                  </a:ext>
                </a:extLst>
              </p:cNvPr>
              <p:cNvSpPr/>
              <p:nvPr/>
            </p:nvSpPr>
            <p:spPr>
              <a:xfrm>
                <a:off x="4769500" y="2669817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DAA2E30-14BC-DF29-ABBE-83D333BF51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00" y="2669817"/>
                <a:ext cx="509498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1303F0-09AC-4F3B-DD77-83C588445F9D}"/>
                  </a:ext>
                </a:extLst>
              </p:cNvPr>
              <p:cNvSpPr/>
              <p:nvPr/>
            </p:nvSpPr>
            <p:spPr>
              <a:xfrm>
                <a:off x="5681913" y="2664029"/>
                <a:ext cx="6310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81303F0-09AC-4F3B-DD77-83C588445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13" y="2664029"/>
                <a:ext cx="631070" cy="400110"/>
              </a:xfrm>
              <a:prstGeom prst="rect">
                <a:avLst/>
              </a:prstGeom>
              <a:blipFill>
                <a:blip r:embed="rId1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0235C2D-8215-66C2-DB8F-632881E4DAE1}"/>
              </a:ext>
            </a:extLst>
          </p:cNvPr>
          <p:cNvSpPr txBox="1"/>
          <p:nvPr/>
        </p:nvSpPr>
        <p:spPr>
          <a:xfrm>
            <a:off x="5528557" y="1818663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81E939-C5F4-486F-CABD-1298B9511530}"/>
              </a:ext>
            </a:extLst>
          </p:cNvPr>
          <p:cNvSpPr txBox="1"/>
          <p:nvPr/>
        </p:nvSpPr>
        <p:spPr>
          <a:xfrm>
            <a:off x="5551732" y="4090708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(4,5)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75BDA9D-FA9B-065B-3084-F67E0DB76F23}"/>
                  </a:ext>
                </a:extLst>
              </p:cNvPr>
              <p:cNvSpPr/>
              <p:nvPr/>
            </p:nvSpPr>
            <p:spPr>
              <a:xfrm>
                <a:off x="1306051" y="2941221"/>
                <a:ext cx="3861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75BDA9D-FA9B-065B-3084-F67E0DB76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051" y="2941221"/>
                <a:ext cx="386196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81CEBFA-FCF7-33BC-1D7E-0E4CAC5E05E2}"/>
              </a:ext>
            </a:extLst>
          </p:cNvPr>
          <p:cNvSpPr txBox="1"/>
          <p:nvPr/>
        </p:nvSpPr>
        <p:spPr>
          <a:xfrm>
            <a:off x="1645598" y="2991780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075EA14-F05E-7683-EC08-2514B8D06090}"/>
              </a:ext>
            </a:extLst>
          </p:cNvPr>
          <p:cNvCxnSpPr>
            <a:cxnSpLocks/>
          </p:cNvCxnSpPr>
          <p:nvPr/>
        </p:nvCxnSpPr>
        <p:spPr>
          <a:xfrm>
            <a:off x="1212500" y="3272712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CA90ADB2-459A-D333-95F1-594544A9C48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7405" y="2795728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D229C6-864C-EDE9-57D6-497F13752525}"/>
              </a:ext>
            </a:extLst>
          </p:cNvPr>
          <p:cNvCxnSpPr>
            <a:stCxn id="20" idx="3"/>
            <a:endCxn id="28" idx="1"/>
          </p:cNvCxnSpPr>
          <p:nvPr/>
        </p:nvCxnSpPr>
        <p:spPr>
          <a:xfrm>
            <a:off x="6115584" y="2410376"/>
            <a:ext cx="673222" cy="77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CBF0A1B-8343-E83D-06DE-1ECB2FB722CD}"/>
              </a:ext>
            </a:extLst>
          </p:cNvPr>
          <p:cNvCxnSpPr>
            <a:stCxn id="21" idx="3"/>
            <a:endCxn id="28" idx="1"/>
          </p:cNvCxnSpPr>
          <p:nvPr/>
        </p:nvCxnSpPr>
        <p:spPr>
          <a:xfrm flipV="1">
            <a:off x="6112925" y="3185812"/>
            <a:ext cx="675881" cy="6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3FD0004A-CBA2-0409-34F6-74748B8DFCF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3130" y="3515026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EEA8E31-842E-4439-CC3C-FAA78EC39269}"/>
              </a:ext>
            </a:extLst>
          </p:cNvPr>
          <p:cNvCxnSpPr>
            <a:cxnSpLocks/>
          </p:cNvCxnSpPr>
          <p:nvPr/>
        </p:nvCxnSpPr>
        <p:spPr>
          <a:xfrm flipV="1">
            <a:off x="2356568" y="2385293"/>
            <a:ext cx="737601" cy="7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1EBDF6-52FC-1EED-70CD-FD22143982AC}"/>
              </a:ext>
            </a:extLst>
          </p:cNvPr>
          <p:cNvCxnSpPr>
            <a:cxnSpLocks/>
          </p:cNvCxnSpPr>
          <p:nvPr/>
        </p:nvCxnSpPr>
        <p:spPr>
          <a:xfrm>
            <a:off x="4984347" y="3175891"/>
            <a:ext cx="383311" cy="6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5FC64E-7857-1B29-BE49-6617724F3376}"/>
              </a:ext>
            </a:extLst>
          </p:cNvPr>
          <p:cNvCxnSpPr>
            <a:stCxn id="12" idx="3"/>
          </p:cNvCxnSpPr>
          <p:nvPr/>
        </p:nvCxnSpPr>
        <p:spPr>
          <a:xfrm flipV="1">
            <a:off x="3842918" y="3185534"/>
            <a:ext cx="1530903" cy="69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A682BF-ABBE-8D69-65FD-BC65EB95CF1C}"/>
              </a:ext>
            </a:extLst>
          </p:cNvPr>
          <p:cNvCxnSpPr>
            <a:stCxn id="29" idx="3"/>
          </p:cNvCxnSpPr>
          <p:nvPr/>
        </p:nvCxnSpPr>
        <p:spPr>
          <a:xfrm flipV="1">
            <a:off x="3845576" y="2449892"/>
            <a:ext cx="1516399" cy="72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7AC4E6-86FF-616E-DCF4-9B12AB53C325}"/>
              </a:ext>
            </a:extLst>
          </p:cNvPr>
          <p:cNvCxnSpPr>
            <a:stCxn id="11" idx="3"/>
            <a:endCxn id="18" idx="1"/>
          </p:cNvCxnSpPr>
          <p:nvPr/>
        </p:nvCxnSpPr>
        <p:spPr>
          <a:xfrm>
            <a:off x="3845577" y="2417317"/>
            <a:ext cx="397442" cy="75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79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JSQ-AS: decentralized control for single class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discharge job to shortest downstream queue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Holding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completed job is held if current queue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immediate downstream queue size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accent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Imaginary switch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(on expanded network): discharge job to the downstream of dominant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subserver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F7EB1FE-E8CA-F24F-B84D-AA34613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JSQ-AS for single class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2DD0-0C1C-3E40-9F86-9C2AB31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D1D7-BBED-1B47-8ED6-03EF9B4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6528-C6FD-384C-A7FF-6182D43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873B-5CE0-4B4E-8516-8B304AEE25BA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2F48-DFB7-EFEC-38EB-7F7EF505F32B}"/>
              </a:ext>
            </a:extLst>
          </p:cNvPr>
          <p:cNvSpPr txBox="1"/>
          <p:nvPr/>
        </p:nvSpPr>
        <p:spPr>
          <a:xfrm>
            <a:off x="6061429" y="1945922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(1,3,5)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F0F68-D754-8D7C-6E0D-F183B9C490A2}"/>
              </a:ext>
            </a:extLst>
          </p:cNvPr>
          <p:cNvSpPr/>
          <p:nvPr/>
        </p:nvSpPr>
        <p:spPr>
          <a:xfrm>
            <a:off x="2722845" y="2788117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5A01C-3AF6-C33D-D70D-1D6E30F191D7}"/>
              </a:ext>
            </a:extLst>
          </p:cNvPr>
          <p:cNvSpPr/>
          <p:nvPr/>
        </p:nvSpPr>
        <p:spPr>
          <a:xfrm>
            <a:off x="2713599" y="2076131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73EDE-B495-A4A1-3C96-10DAB7AA3377}"/>
              </a:ext>
            </a:extLst>
          </p:cNvPr>
          <p:cNvSpPr/>
          <p:nvPr/>
        </p:nvSpPr>
        <p:spPr>
          <a:xfrm>
            <a:off x="2711835" y="1336693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1370F-0BEB-FA68-6023-3CD1440B211B}"/>
              </a:ext>
            </a:extLst>
          </p:cNvPr>
          <p:cNvSpPr/>
          <p:nvPr/>
        </p:nvSpPr>
        <p:spPr>
          <a:xfrm>
            <a:off x="2947917" y="1458007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BF2E9-A938-625A-73A6-24DA72ECDE12}"/>
              </a:ext>
            </a:extLst>
          </p:cNvPr>
          <p:cNvSpPr/>
          <p:nvPr/>
        </p:nvSpPr>
        <p:spPr>
          <a:xfrm>
            <a:off x="2945257" y="2922468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172119-DBD0-0CD1-1335-C86AA77CE215}"/>
                  </a:ext>
                </a:extLst>
              </p:cNvPr>
              <p:cNvSpPr/>
              <p:nvPr/>
            </p:nvSpPr>
            <p:spPr>
              <a:xfrm>
                <a:off x="3116744" y="2847038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172119-DBD0-0CD1-1335-C86AA77CE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44" y="2847038"/>
                <a:ext cx="5021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2929AD-9039-865A-EE35-44E5F8528188}"/>
                  </a:ext>
                </a:extLst>
              </p:cNvPr>
              <p:cNvSpPr/>
              <p:nvPr/>
            </p:nvSpPr>
            <p:spPr>
              <a:xfrm>
                <a:off x="3082814" y="1386806"/>
                <a:ext cx="5988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2929AD-9039-865A-EE35-44E5F8528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14" y="1386806"/>
                <a:ext cx="5988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5CF3C-7705-1A6E-63C5-E763129C041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95284" y="2350444"/>
            <a:ext cx="749973" cy="7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09DC08-33E1-3A42-B049-35773F6CDA53}"/>
                  </a:ext>
                </a:extLst>
              </p:cNvPr>
              <p:cNvSpPr/>
              <p:nvPr/>
            </p:nvSpPr>
            <p:spPr>
              <a:xfrm>
                <a:off x="3624178" y="1215823"/>
                <a:ext cx="62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09DC08-33E1-3A42-B049-35773F6CD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78" y="1215823"/>
                <a:ext cx="625107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48255A-6EC8-1ECF-1F9F-418D8976BFB3}"/>
                  </a:ext>
                </a:extLst>
              </p:cNvPr>
              <p:cNvSpPr/>
              <p:nvPr/>
            </p:nvSpPr>
            <p:spPr>
              <a:xfrm>
                <a:off x="3678384" y="2981389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48255A-6EC8-1ECF-1F9F-418D8976B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84" y="2981389"/>
                <a:ext cx="509498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1BDE653-CEE2-AF08-6EEB-D209B59516C0}"/>
              </a:ext>
            </a:extLst>
          </p:cNvPr>
          <p:cNvSpPr/>
          <p:nvPr/>
        </p:nvSpPr>
        <p:spPr>
          <a:xfrm>
            <a:off x="4084462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0B009B-0955-BDB7-6E15-A3E53BAF10F2}"/>
                  </a:ext>
                </a:extLst>
              </p:cNvPr>
              <p:cNvSpPr/>
              <p:nvPr/>
            </p:nvSpPr>
            <p:spPr>
              <a:xfrm>
                <a:off x="4267673" y="2130609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0B009B-0955-BDB7-6E15-A3E53BAF1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673" y="2130609"/>
                <a:ext cx="5021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C658C30-7662-F765-718B-C69E27025E30}"/>
              </a:ext>
            </a:extLst>
          </p:cNvPr>
          <p:cNvSpPr/>
          <p:nvPr/>
        </p:nvSpPr>
        <p:spPr>
          <a:xfrm>
            <a:off x="5217924" y="1451066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916C39-20B6-8928-1ACD-A26351743B8A}"/>
              </a:ext>
            </a:extLst>
          </p:cNvPr>
          <p:cNvSpPr/>
          <p:nvPr/>
        </p:nvSpPr>
        <p:spPr>
          <a:xfrm>
            <a:off x="5215264" y="2915527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32E6BA-BB9F-D1B5-1AA4-8D838C126948}"/>
                  </a:ext>
                </a:extLst>
              </p:cNvPr>
              <p:cNvSpPr/>
              <p:nvPr/>
            </p:nvSpPr>
            <p:spPr>
              <a:xfrm>
                <a:off x="5339869" y="2840097"/>
                <a:ext cx="6194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32E6BA-BB9F-D1B5-1AA4-8D838C126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69" y="2840097"/>
                <a:ext cx="61940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4CA4-6FE7-680B-BA8F-F52814B5C882}"/>
                  </a:ext>
                </a:extLst>
              </p:cNvPr>
              <p:cNvSpPr/>
              <p:nvPr/>
            </p:nvSpPr>
            <p:spPr>
              <a:xfrm>
                <a:off x="5401134" y="1379865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4CA4-6FE7-680B-BA8F-F52814B5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34" y="1379865"/>
                <a:ext cx="5021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012370-93DE-443F-6D3E-B0051B828741}"/>
                  </a:ext>
                </a:extLst>
              </p:cNvPr>
              <p:cNvSpPr/>
              <p:nvPr/>
            </p:nvSpPr>
            <p:spPr>
              <a:xfrm>
                <a:off x="5939313" y="1228656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012370-93DE-443F-6D3E-B0051B828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13" y="1228656"/>
                <a:ext cx="509498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836A3D-1B24-33FD-2BD3-A8A98F80B5CB}"/>
                  </a:ext>
                </a:extLst>
              </p:cNvPr>
              <p:cNvSpPr/>
              <p:nvPr/>
            </p:nvSpPr>
            <p:spPr>
              <a:xfrm>
                <a:off x="5893722" y="2984172"/>
                <a:ext cx="626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836A3D-1B24-33FD-2BD3-A8A98F80B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22" y="2984172"/>
                <a:ext cx="626710" cy="400110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0C9D7F-3F86-87BB-07EB-C10FD928C584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684361" y="3054858"/>
            <a:ext cx="1530903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80ADD3-ED77-68E6-3F7B-66ED26ECAC2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87020" y="1590397"/>
            <a:ext cx="1530904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F95E04-B334-87BC-BA66-B9EAA7EFC4B8}"/>
              </a:ext>
            </a:extLst>
          </p:cNvPr>
          <p:cNvSpPr txBox="1"/>
          <p:nvPr/>
        </p:nvSpPr>
        <p:spPr>
          <a:xfrm>
            <a:off x="6630249" y="2165778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4FD30-9DFB-DDA0-4E43-B2ADD7F69791}"/>
              </a:ext>
            </a:extLst>
          </p:cNvPr>
          <p:cNvSpPr/>
          <p:nvPr/>
        </p:nvSpPr>
        <p:spPr>
          <a:xfrm>
            <a:off x="2947916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665B49-2FB4-A0B5-A3C0-C30B25DA1F52}"/>
              </a:ext>
            </a:extLst>
          </p:cNvPr>
          <p:cNvSpPr/>
          <p:nvPr/>
        </p:nvSpPr>
        <p:spPr>
          <a:xfrm>
            <a:off x="5222092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C1A997-C4AB-1511-BA66-C1D5158169B7}"/>
              </a:ext>
            </a:extLst>
          </p:cNvPr>
          <p:cNvCxnSpPr>
            <a:cxnSpLocks/>
          </p:cNvCxnSpPr>
          <p:nvPr/>
        </p:nvCxnSpPr>
        <p:spPr>
          <a:xfrm>
            <a:off x="2195284" y="2350444"/>
            <a:ext cx="75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F174AE-4B56-CA68-7F2C-D476C751BA72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5961195" y="2350444"/>
            <a:ext cx="66905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B0AB8B-A954-F07E-8A26-F4309CCA0262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3687019" y="2350444"/>
            <a:ext cx="39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D80F18-0230-E1F9-84CB-583B1F2568D6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4823565" y="2350444"/>
            <a:ext cx="39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B72FE-45CD-EBD9-67C2-89890F1608E0}"/>
                  </a:ext>
                </a:extLst>
              </p:cNvPr>
              <p:cNvSpPr/>
              <p:nvPr/>
            </p:nvSpPr>
            <p:spPr>
              <a:xfrm>
                <a:off x="3039515" y="2121242"/>
                <a:ext cx="6134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B72FE-45CD-EBD9-67C2-89890F160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15" y="2121242"/>
                <a:ext cx="61343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F9459-2440-F8C0-886B-FF616B70182E}"/>
                  </a:ext>
                </a:extLst>
              </p:cNvPr>
              <p:cNvSpPr/>
              <p:nvPr/>
            </p:nvSpPr>
            <p:spPr>
              <a:xfrm>
                <a:off x="5321207" y="2107360"/>
                <a:ext cx="6237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F9459-2440-F8C0-886B-FF616B701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07" y="2107360"/>
                <a:ext cx="62376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82E07D-DF0C-7132-0BF5-3AE4F9D74624}"/>
                  </a:ext>
                </a:extLst>
              </p:cNvPr>
              <p:cNvSpPr/>
              <p:nvPr/>
            </p:nvSpPr>
            <p:spPr>
              <a:xfrm>
                <a:off x="3266977" y="1820426"/>
                <a:ext cx="6207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82E07D-DF0C-7132-0BF5-3AE4F9D74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77" y="1820426"/>
                <a:ext cx="620746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D26F5E3-ABF9-FEDF-07FC-DF06164C6D51}"/>
                  </a:ext>
                </a:extLst>
              </p:cNvPr>
              <p:cNvSpPr/>
              <p:nvPr/>
            </p:nvSpPr>
            <p:spPr>
              <a:xfrm>
                <a:off x="4610943" y="1849838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D26F5E3-ABF9-FEDF-07FC-DF06164C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3" y="1849838"/>
                <a:ext cx="509498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CE4C58-06B1-065B-1102-182506F5458B}"/>
                  </a:ext>
                </a:extLst>
              </p:cNvPr>
              <p:cNvSpPr/>
              <p:nvPr/>
            </p:nvSpPr>
            <p:spPr>
              <a:xfrm>
                <a:off x="5523356" y="1844050"/>
                <a:ext cx="6310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CE4C58-06B1-065B-1102-182506F5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56" y="1844050"/>
                <a:ext cx="631070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3234546-58AF-CF04-C878-2CB19960A31B}"/>
              </a:ext>
            </a:extLst>
          </p:cNvPr>
          <p:cNvSpPr txBox="1"/>
          <p:nvPr/>
        </p:nvSpPr>
        <p:spPr>
          <a:xfrm>
            <a:off x="5370000" y="998684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0D539C-D370-AB71-0660-784D1D6EEAE4}"/>
              </a:ext>
            </a:extLst>
          </p:cNvPr>
          <p:cNvSpPr txBox="1"/>
          <p:nvPr/>
        </p:nvSpPr>
        <p:spPr>
          <a:xfrm>
            <a:off x="5393175" y="327072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(4,5)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E216A0-35C0-3058-011C-7890DEE245F1}"/>
                  </a:ext>
                </a:extLst>
              </p:cNvPr>
              <p:cNvSpPr/>
              <p:nvPr/>
            </p:nvSpPr>
            <p:spPr>
              <a:xfrm>
                <a:off x="1147494" y="2121242"/>
                <a:ext cx="3861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E216A0-35C0-3058-011C-7890DEE24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94" y="2121242"/>
                <a:ext cx="386196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80C25A6-3DE8-0FE3-08F8-20E9C3FFDA4D}"/>
              </a:ext>
            </a:extLst>
          </p:cNvPr>
          <p:cNvSpPr txBox="1"/>
          <p:nvPr/>
        </p:nvSpPr>
        <p:spPr>
          <a:xfrm>
            <a:off x="1487041" y="217180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FB6524-2488-F32E-B777-C1BCD7E8DF92}"/>
              </a:ext>
            </a:extLst>
          </p:cNvPr>
          <p:cNvCxnSpPr>
            <a:cxnSpLocks/>
          </p:cNvCxnSpPr>
          <p:nvPr/>
        </p:nvCxnSpPr>
        <p:spPr>
          <a:xfrm>
            <a:off x="1053943" y="245273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7931984-A72E-86D8-BFE6-1EC1FA6603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8848" y="1975749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574CD6-EF9C-7B6C-01FA-190B96B78664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>
            <a:off x="5957027" y="1590397"/>
            <a:ext cx="673222" cy="77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1ED675-6FAA-006F-0051-9A2EF74B0FC5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954368" y="2365833"/>
            <a:ext cx="675881" cy="6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13281-3317-3F7D-4DB4-900078ADE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54573" y="2695047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5864EF-07B2-859D-821E-C81AD67884CC}"/>
              </a:ext>
            </a:extLst>
          </p:cNvPr>
          <p:cNvCxnSpPr>
            <a:cxnSpLocks/>
          </p:cNvCxnSpPr>
          <p:nvPr/>
        </p:nvCxnSpPr>
        <p:spPr>
          <a:xfrm flipV="1">
            <a:off x="2198011" y="1565314"/>
            <a:ext cx="737601" cy="7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20FC19-C571-4309-902A-7D5B454CD2A4}"/>
              </a:ext>
            </a:extLst>
          </p:cNvPr>
          <p:cNvCxnSpPr>
            <a:cxnSpLocks/>
          </p:cNvCxnSpPr>
          <p:nvPr/>
        </p:nvCxnSpPr>
        <p:spPr>
          <a:xfrm>
            <a:off x="4825790" y="2355912"/>
            <a:ext cx="383311" cy="6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1D6D64-05A5-79C8-FC87-B8B50F3A83F4}"/>
              </a:ext>
            </a:extLst>
          </p:cNvPr>
          <p:cNvCxnSpPr>
            <a:stCxn id="13" idx="3"/>
          </p:cNvCxnSpPr>
          <p:nvPr/>
        </p:nvCxnSpPr>
        <p:spPr>
          <a:xfrm flipV="1">
            <a:off x="3684361" y="2365555"/>
            <a:ext cx="1530903" cy="69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DAA242-FC71-1488-4091-A9210AC234B1}"/>
              </a:ext>
            </a:extLst>
          </p:cNvPr>
          <p:cNvCxnSpPr>
            <a:stCxn id="30" idx="3"/>
          </p:cNvCxnSpPr>
          <p:nvPr/>
        </p:nvCxnSpPr>
        <p:spPr>
          <a:xfrm flipV="1">
            <a:off x="3687019" y="1629913"/>
            <a:ext cx="1516399" cy="72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394F70-0B59-DEA4-B9EA-BCE29CBBCD03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3687020" y="1597338"/>
            <a:ext cx="397442" cy="75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1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an alternative test function: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lvl="1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CE579-E930-A54B-A5B4-F075C451B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b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F7EB1FE-E8CA-F24F-B84D-AA34613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JSQ-AS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2DD0-0C1C-3E40-9F86-9C2AB31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D1D7-BBED-1B47-8ED6-03EF9B4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6528-C6FD-384C-A7FF-6182D43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873B-5CE0-4B4E-8516-8B304AEE25BA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2F48-DFB7-EFEC-38EB-7F7EF505F32B}"/>
              </a:ext>
            </a:extLst>
          </p:cNvPr>
          <p:cNvSpPr txBox="1"/>
          <p:nvPr/>
        </p:nvSpPr>
        <p:spPr>
          <a:xfrm>
            <a:off x="6061429" y="1945922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(1,3,5)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F0F68-D754-8D7C-6E0D-F183B9C490A2}"/>
              </a:ext>
            </a:extLst>
          </p:cNvPr>
          <p:cNvSpPr/>
          <p:nvPr/>
        </p:nvSpPr>
        <p:spPr>
          <a:xfrm>
            <a:off x="2722845" y="2788117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5A01C-3AF6-C33D-D70D-1D6E30F191D7}"/>
              </a:ext>
            </a:extLst>
          </p:cNvPr>
          <p:cNvSpPr/>
          <p:nvPr/>
        </p:nvSpPr>
        <p:spPr>
          <a:xfrm>
            <a:off x="2713599" y="2076131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73EDE-B495-A4A1-3C96-10DAB7AA3377}"/>
              </a:ext>
            </a:extLst>
          </p:cNvPr>
          <p:cNvSpPr/>
          <p:nvPr/>
        </p:nvSpPr>
        <p:spPr>
          <a:xfrm>
            <a:off x="2711835" y="1336693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1370F-0BEB-FA68-6023-3CD1440B211B}"/>
              </a:ext>
            </a:extLst>
          </p:cNvPr>
          <p:cNvSpPr/>
          <p:nvPr/>
        </p:nvSpPr>
        <p:spPr>
          <a:xfrm>
            <a:off x="2947917" y="1458007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BF2E9-A938-625A-73A6-24DA72ECDE12}"/>
              </a:ext>
            </a:extLst>
          </p:cNvPr>
          <p:cNvSpPr/>
          <p:nvPr/>
        </p:nvSpPr>
        <p:spPr>
          <a:xfrm>
            <a:off x="2945257" y="2922468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172119-DBD0-0CD1-1335-C86AA77CE215}"/>
                  </a:ext>
                </a:extLst>
              </p:cNvPr>
              <p:cNvSpPr/>
              <p:nvPr/>
            </p:nvSpPr>
            <p:spPr>
              <a:xfrm>
                <a:off x="3116744" y="2847038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172119-DBD0-0CD1-1335-C86AA77CE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44" y="2847038"/>
                <a:ext cx="5021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2929AD-9039-865A-EE35-44E5F8528188}"/>
                  </a:ext>
                </a:extLst>
              </p:cNvPr>
              <p:cNvSpPr/>
              <p:nvPr/>
            </p:nvSpPr>
            <p:spPr>
              <a:xfrm>
                <a:off x="3082814" y="1386806"/>
                <a:ext cx="5988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2929AD-9039-865A-EE35-44E5F8528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14" y="1386806"/>
                <a:ext cx="5988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5CF3C-7705-1A6E-63C5-E763129C041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95284" y="2350444"/>
            <a:ext cx="749973" cy="7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09DC08-33E1-3A42-B049-35773F6CDA53}"/>
                  </a:ext>
                </a:extLst>
              </p:cNvPr>
              <p:cNvSpPr/>
              <p:nvPr/>
            </p:nvSpPr>
            <p:spPr>
              <a:xfrm>
                <a:off x="3624178" y="1215823"/>
                <a:ext cx="62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09DC08-33E1-3A42-B049-35773F6CD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78" y="1215823"/>
                <a:ext cx="625107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48255A-6EC8-1ECF-1F9F-418D8976BFB3}"/>
                  </a:ext>
                </a:extLst>
              </p:cNvPr>
              <p:cNvSpPr/>
              <p:nvPr/>
            </p:nvSpPr>
            <p:spPr>
              <a:xfrm>
                <a:off x="3678384" y="2981389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48255A-6EC8-1ECF-1F9F-418D8976B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84" y="2981389"/>
                <a:ext cx="509498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1BDE653-CEE2-AF08-6EEB-D209B59516C0}"/>
              </a:ext>
            </a:extLst>
          </p:cNvPr>
          <p:cNvSpPr/>
          <p:nvPr/>
        </p:nvSpPr>
        <p:spPr>
          <a:xfrm>
            <a:off x="4084462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0B009B-0955-BDB7-6E15-A3E53BAF10F2}"/>
                  </a:ext>
                </a:extLst>
              </p:cNvPr>
              <p:cNvSpPr/>
              <p:nvPr/>
            </p:nvSpPr>
            <p:spPr>
              <a:xfrm>
                <a:off x="4267673" y="2130609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0B009B-0955-BDB7-6E15-A3E53BAF1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673" y="2130609"/>
                <a:ext cx="5021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C658C30-7662-F765-718B-C69E27025E30}"/>
              </a:ext>
            </a:extLst>
          </p:cNvPr>
          <p:cNvSpPr/>
          <p:nvPr/>
        </p:nvSpPr>
        <p:spPr>
          <a:xfrm>
            <a:off x="5217924" y="1451066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916C39-20B6-8928-1ACD-A26351743B8A}"/>
              </a:ext>
            </a:extLst>
          </p:cNvPr>
          <p:cNvSpPr/>
          <p:nvPr/>
        </p:nvSpPr>
        <p:spPr>
          <a:xfrm>
            <a:off x="5215264" y="2915527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32E6BA-BB9F-D1B5-1AA4-8D838C126948}"/>
                  </a:ext>
                </a:extLst>
              </p:cNvPr>
              <p:cNvSpPr/>
              <p:nvPr/>
            </p:nvSpPr>
            <p:spPr>
              <a:xfrm>
                <a:off x="5339869" y="2840097"/>
                <a:ext cx="6194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32E6BA-BB9F-D1B5-1AA4-8D838C126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69" y="2840097"/>
                <a:ext cx="61940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4CA4-6FE7-680B-BA8F-F52814B5C882}"/>
                  </a:ext>
                </a:extLst>
              </p:cNvPr>
              <p:cNvSpPr/>
              <p:nvPr/>
            </p:nvSpPr>
            <p:spPr>
              <a:xfrm>
                <a:off x="5401134" y="1379865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4CA4-6FE7-680B-BA8F-F52814B5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34" y="1379865"/>
                <a:ext cx="5021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012370-93DE-443F-6D3E-B0051B828741}"/>
                  </a:ext>
                </a:extLst>
              </p:cNvPr>
              <p:cNvSpPr/>
              <p:nvPr/>
            </p:nvSpPr>
            <p:spPr>
              <a:xfrm>
                <a:off x="5939313" y="1228656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012370-93DE-443F-6D3E-B0051B828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13" y="1228656"/>
                <a:ext cx="509498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836A3D-1B24-33FD-2BD3-A8A98F80B5CB}"/>
                  </a:ext>
                </a:extLst>
              </p:cNvPr>
              <p:cNvSpPr/>
              <p:nvPr/>
            </p:nvSpPr>
            <p:spPr>
              <a:xfrm>
                <a:off x="5893722" y="2984172"/>
                <a:ext cx="626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836A3D-1B24-33FD-2BD3-A8A98F80B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22" y="2984172"/>
                <a:ext cx="626710" cy="400110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0C9D7F-3F86-87BB-07EB-C10FD928C584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684361" y="3054858"/>
            <a:ext cx="1530903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80ADD3-ED77-68E6-3F7B-66ED26ECAC2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87020" y="1590397"/>
            <a:ext cx="1530904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F95E04-B334-87BC-BA66-B9EAA7EFC4B8}"/>
              </a:ext>
            </a:extLst>
          </p:cNvPr>
          <p:cNvSpPr txBox="1"/>
          <p:nvPr/>
        </p:nvSpPr>
        <p:spPr>
          <a:xfrm>
            <a:off x="6630249" y="2165778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4FD30-9DFB-DDA0-4E43-B2ADD7F69791}"/>
              </a:ext>
            </a:extLst>
          </p:cNvPr>
          <p:cNvSpPr/>
          <p:nvPr/>
        </p:nvSpPr>
        <p:spPr>
          <a:xfrm>
            <a:off x="2947916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665B49-2FB4-A0B5-A3C0-C30B25DA1F52}"/>
              </a:ext>
            </a:extLst>
          </p:cNvPr>
          <p:cNvSpPr/>
          <p:nvPr/>
        </p:nvSpPr>
        <p:spPr>
          <a:xfrm>
            <a:off x="5222092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C1A997-C4AB-1511-BA66-C1D5158169B7}"/>
              </a:ext>
            </a:extLst>
          </p:cNvPr>
          <p:cNvCxnSpPr>
            <a:cxnSpLocks/>
          </p:cNvCxnSpPr>
          <p:nvPr/>
        </p:nvCxnSpPr>
        <p:spPr>
          <a:xfrm>
            <a:off x="2195284" y="2350444"/>
            <a:ext cx="75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F174AE-4B56-CA68-7F2C-D476C751BA72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5961195" y="2350444"/>
            <a:ext cx="66905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B0AB8B-A954-F07E-8A26-F4309CCA0262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3687019" y="2350444"/>
            <a:ext cx="39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D80F18-0230-E1F9-84CB-583B1F2568D6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4823565" y="2350444"/>
            <a:ext cx="39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B72FE-45CD-EBD9-67C2-89890F1608E0}"/>
                  </a:ext>
                </a:extLst>
              </p:cNvPr>
              <p:cNvSpPr/>
              <p:nvPr/>
            </p:nvSpPr>
            <p:spPr>
              <a:xfrm>
                <a:off x="3039515" y="2121242"/>
                <a:ext cx="6134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B72FE-45CD-EBD9-67C2-89890F160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15" y="2121242"/>
                <a:ext cx="61343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F9459-2440-F8C0-886B-FF616B70182E}"/>
                  </a:ext>
                </a:extLst>
              </p:cNvPr>
              <p:cNvSpPr/>
              <p:nvPr/>
            </p:nvSpPr>
            <p:spPr>
              <a:xfrm>
                <a:off x="5321207" y="2107360"/>
                <a:ext cx="6237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F9459-2440-F8C0-886B-FF616B701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07" y="2107360"/>
                <a:ext cx="62376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82E07D-DF0C-7132-0BF5-3AE4F9D74624}"/>
                  </a:ext>
                </a:extLst>
              </p:cNvPr>
              <p:cNvSpPr/>
              <p:nvPr/>
            </p:nvSpPr>
            <p:spPr>
              <a:xfrm>
                <a:off x="3266977" y="1820426"/>
                <a:ext cx="6207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82E07D-DF0C-7132-0BF5-3AE4F9D74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77" y="1820426"/>
                <a:ext cx="620746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D26F5E3-ABF9-FEDF-07FC-DF06164C6D51}"/>
                  </a:ext>
                </a:extLst>
              </p:cNvPr>
              <p:cNvSpPr/>
              <p:nvPr/>
            </p:nvSpPr>
            <p:spPr>
              <a:xfrm>
                <a:off x="4610943" y="1849838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D26F5E3-ABF9-FEDF-07FC-DF06164C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3" y="1849838"/>
                <a:ext cx="509498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CE4C58-06B1-065B-1102-182506F5458B}"/>
                  </a:ext>
                </a:extLst>
              </p:cNvPr>
              <p:cNvSpPr/>
              <p:nvPr/>
            </p:nvSpPr>
            <p:spPr>
              <a:xfrm>
                <a:off x="5523356" y="1844050"/>
                <a:ext cx="6310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CE4C58-06B1-065B-1102-182506F5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56" y="1844050"/>
                <a:ext cx="631070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3234546-58AF-CF04-C878-2CB19960A31B}"/>
              </a:ext>
            </a:extLst>
          </p:cNvPr>
          <p:cNvSpPr txBox="1"/>
          <p:nvPr/>
        </p:nvSpPr>
        <p:spPr>
          <a:xfrm>
            <a:off x="5370000" y="998684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0D539C-D370-AB71-0660-784D1D6EEAE4}"/>
              </a:ext>
            </a:extLst>
          </p:cNvPr>
          <p:cNvSpPr txBox="1"/>
          <p:nvPr/>
        </p:nvSpPr>
        <p:spPr>
          <a:xfrm>
            <a:off x="5393175" y="327072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(4,5)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E216A0-35C0-3058-011C-7890DEE245F1}"/>
                  </a:ext>
                </a:extLst>
              </p:cNvPr>
              <p:cNvSpPr/>
              <p:nvPr/>
            </p:nvSpPr>
            <p:spPr>
              <a:xfrm>
                <a:off x="1147494" y="2121242"/>
                <a:ext cx="3861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E216A0-35C0-3058-011C-7890DEE24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94" y="2121242"/>
                <a:ext cx="386196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80C25A6-3DE8-0FE3-08F8-20E9C3FFDA4D}"/>
              </a:ext>
            </a:extLst>
          </p:cNvPr>
          <p:cNvSpPr txBox="1"/>
          <p:nvPr/>
        </p:nvSpPr>
        <p:spPr>
          <a:xfrm>
            <a:off x="1487041" y="217180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FB6524-2488-F32E-B777-C1BCD7E8DF92}"/>
              </a:ext>
            </a:extLst>
          </p:cNvPr>
          <p:cNvCxnSpPr>
            <a:cxnSpLocks/>
          </p:cNvCxnSpPr>
          <p:nvPr/>
        </p:nvCxnSpPr>
        <p:spPr>
          <a:xfrm>
            <a:off x="1053943" y="245273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7931984-A72E-86D8-BFE6-1EC1FA6603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8848" y="1975749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574CD6-EF9C-7B6C-01FA-190B96B78664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>
            <a:off x="5957027" y="1590397"/>
            <a:ext cx="673222" cy="77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1ED675-6FAA-006F-0051-9A2EF74B0FC5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954368" y="2365833"/>
            <a:ext cx="675881" cy="6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13281-3317-3F7D-4DB4-900078ADE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54573" y="2695047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5864EF-07B2-859D-821E-C81AD67884CC}"/>
              </a:ext>
            </a:extLst>
          </p:cNvPr>
          <p:cNvCxnSpPr>
            <a:cxnSpLocks/>
          </p:cNvCxnSpPr>
          <p:nvPr/>
        </p:nvCxnSpPr>
        <p:spPr>
          <a:xfrm flipV="1">
            <a:off x="2198011" y="1565314"/>
            <a:ext cx="737601" cy="7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20FC19-C571-4309-902A-7D5B454CD2A4}"/>
              </a:ext>
            </a:extLst>
          </p:cNvPr>
          <p:cNvCxnSpPr>
            <a:cxnSpLocks/>
          </p:cNvCxnSpPr>
          <p:nvPr/>
        </p:nvCxnSpPr>
        <p:spPr>
          <a:xfrm>
            <a:off x="4825790" y="2355912"/>
            <a:ext cx="383311" cy="6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1D6D64-05A5-79C8-FC87-B8B50F3A83F4}"/>
              </a:ext>
            </a:extLst>
          </p:cNvPr>
          <p:cNvCxnSpPr>
            <a:stCxn id="13" idx="3"/>
          </p:cNvCxnSpPr>
          <p:nvPr/>
        </p:nvCxnSpPr>
        <p:spPr>
          <a:xfrm flipV="1">
            <a:off x="3684361" y="2365555"/>
            <a:ext cx="1530903" cy="69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DAA242-FC71-1488-4091-A9210AC234B1}"/>
              </a:ext>
            </a:extLst>
          </p:cNvPr>
          <p:cNvCxnSpPr>
            <a:stCxn id="30" idx="3"/>
          </p:cNvCxnSpPr>
          <p:nvPr/>
        </p:nvCxnSpPr>
        <p:spPr>
          <a:xfrm flipV="1">
            <a:off x="3687019" y="1629913"/>
            <a:ext cx="1516399" cy="72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394F70-0B59-DEA4-B9EA-BCE29CBBCD03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3687020" y="1597338"/>
            <a:ext cx="397442" cy="75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340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E579-E930-A54B-A5B4-F075C451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idea: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 are nonempty and not in the holding status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bottlenecks can discharge customers and contribute negative terms to the drift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the route with the smallest first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queue length is non-dominant or every route is dominant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incoming job is routed to a non-dominant route if exists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EB1FE-E8CA-F24F-B84D-AA346134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JSQ-AS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2DD0-0C1C-3E40-9F86-9C2AB31C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7D1D7-BBED-1B47-8ED6-03EF9B40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37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86528-C6FD-384C-A7FF-6182D436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873B-5CE0-4B4E-8516-8B304AEE25BA}" type="datetime1">
              <a:rPr lang="en-US" altLang="zh-CN" smtClean="0"/>
              <a:t>3/9/23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2F48-DFB7-EFEC-38EB-7F7EF505F32B}"/>
              </a:ext>
            </a:extLst>
          </p:cNvPr>
          <p:cNvSpPr txBox="1"/>
          <p:nvPr/>
        </p:nvSpPr>
        <p:spPr>
          <a:xfrm>
            <a:off x="6061429" y="1945922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(1,3,5)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F0F68-D754-8D7C-6E0D-F183B9C490A2}"/>
              </a:ext>
            </a:extLst>
          </p:cNvPr>
          <p:cNvSpPr/>
          <p:nvPr/>
        </p:nvSpPr>
        <p:spPr>
          <a:xfrm>
            <a:off x="2722845" y="2788117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B5A01C-3AF6-C33D-D70D-1D6E30F191D7}"/>
              </a:ext>
            </a:extLst>
          </p:cNvPr>
          <p:cNvSpPr/>
          <p:nvPr/>
        </p:nvSpPr>
        <p:spPr>
          <a:xfrm>
            <a:off x="2713599" y="2076131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F73EDE-B495-A4A1-3C96-10DAB7AA3377}"/>
              </a:ext>
            </a:extLst>
          </p:cNvPr>
          <p:cNvSpPr/>
          <p:nvPr/>
        </p:nvSpPr>
        <p:spPr>
          <a:xfrm>
            <a:off x="2711835" y="1336693"/>
            <a:ext cx="3403215" cy="508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1370F-0BEB-FA68-6023-3CD1440B211B}"/>
              </a:ext>
            </a:extLst>
          </p:cNvPr>
          <p:cNvSpPr/>
          <p:nvPr/>
        </p:nvSpPr>
        <p:spPr>
          <a:xfrm>
            <a:off x="2947917" y="1458007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BF2E9-A938-625A-73A6-24DA72ECDE12}"/>
              </a:ext>
            </a:extLst>
          </p:cNvPr>
          <p:cNvSpPr/>
          <p:nvPr/>
        </p:nvSpPr>
        <p:spPr>
          <a:xfrm>
            <a:off x="2945257" y="2922468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172119-DBD0-0CD1-1335-C86AA77CE215}"/>
                  </a:ext>
                </a:extLst>
              </p:cNvPr>
              <p:cNvSpPr/>
              <p:nvPr/>
            </p:nvSpPr>
            <p:spPr>
              <a:xfrm>
                <a:off x="3116744" y="2847038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172119-DBD0-0CD1-1335-C86AA77CE2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44" y="2847038"/>
                <a:ext cx="5021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2929AD-9039-865A-EE35-44E5F8528188}"/>
                  </a:ext>
                </a:extLst>
              </p:cNvPr>
              <p:cNvSpPr/>
              <p:nvPr/>
            </p:nvSpPr>
            <p:spPr>
              <a:xfrm>
                <a:off x="3082814" y="1386806"/>
                <a:ext cx="5988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42929AD-9039-865A-EE35-44E5F8528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814" y="1386806"/>
                <a:ext cx="598817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5CF3C-7705-1A6E-63C5-E763129C041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195284" y="2350444"/>
            <a:ext cx="749973" cy="71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09DC08-33E1-3A42-B049-35773F6CDA53}"/>
                  </a:ext>
                </a:extLst>
              </p:cNvPr>
              <p:cNvSpPr/>
              <p:nvPr/>
            </p:nvSpPr>
            <p:spPr>
              <a:xfrm>
                <a:off x="3624178" y="1215823"/>
                <a:ext cx="62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09DC08-33E1-3A42-B049-35773F6CD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178" y="1215823"/>
                <a:ext cx="625107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48255A-6EC8-1ECF-1F9F-418D8976BFB3}"/>
                  </a:ext>
                </a:extLst>
              </p:cNvPr>
              <p:cNvSpPr/>
              <p:nvPr/>
            </p:nvSpPr>
            <p:spPr>
              <a:xfrm>
                <a:off x="3678384" y="2981389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48255A-6EC8-1ECF-1F9F-418D8976B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384" y="2981389"/>
                <a:ext cx="509498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91BDE653-CEE2-AF08-6EEB-D209B59516C0}"/>
              </a:ext>
            </a:extLst>
          </p:cNvPr>
          <p:cNvSpPr/>
          <p:nvPr/>
        </p:nvSpPr>
        <p:spPr>
          <a:xfrm>
            <a:off x="4084462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0B009B-0955-BDB7-6E15-A3E53BAF10F2}"/>
                  </a:ext>
                </a:extLst>
              </p:cNvPr>
              <p:cNvSpPr/>
              <p:nvPr/>
            </p:nvSpPr>
            <p:spPr>
              <a:xfrm>
                <a:off x="4267673" y="2130609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F0B009B-0955-BDB7-6E15-A3E53BAF1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673" y="2130609"/>
                <a:ext cx="50218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6C658C30-7662-F765-718B-C69E27025E30}"/>
              </a:ext>
            </a:extLst>
          </p:cNvPr>
          <p:cNvSpPr/>
          <p:nvPr/>
        </p:nvSpPr>
        <p:spPr>
          <a:xfrm>
            <a:off x="5217924" y="1451066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916C39-20B6-8928-1ACD-A26351743B8A}"/>
              </a:ext>
            </a:extLst>
          </p:cNvPr>
          <p:cNvSpPr/>
          <p:nvPr/>
        </p:nvSpPr>
        <p:spPr>
          <a:xfrm>
            <a:off x="5215264" y="2915527"/>
            <a:ext cx="739104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32E6BA-BB9F-D1B5-1AA4-8D838C126948}"/>
                  </a:ext>
                </a:extLst>
              </p:cNvPr>
              <p:cNvSpPr/>
              <p:nvPr/>
            </p:nvSpPr>
            <p:spPr>
              <a:xfrm>
                <a:off x="5339869" y="2840097"/>
                <a:ext cx="61940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132E6BA-BB9F-D1B5-1AA4-8D838C126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69" y="2840097"/>
                <a:ext cx="61940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4CA4-6FE7-680B-BA8F-F52814B5C882}"/>
                  </a:ext>
                </a:extLst>
              </p:cNvPr>
              <p:cNvSpPr/>
              <p:nvPr/>
            </p:nvSpPr>
            <p:spPr>
              <a:xfrm>
                <a:off x="5401134" y="1379865"/>
                <a:ext cx="5021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504CA4-6FE7-680B-BA8F-F52814B5C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134" y="1379865"/>
                <a:ext cx="50218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012370-93DE-443F-6D3E-B0051B828741}"/>
                  </a:ext>
                </a:extLst>
              </p:cNvPr>
              <p:cNvSpPr/>
              <p:nvPr/>
            </p:nvSpPr>
            <p:spPr>
              <a:xfrm>
                <a:off x="5939313" y="1228656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E012370-93DE-443F-6D3E-B0051B828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313" y="1228656"/>
                <a:ext cx="509498" cy="400110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836A3D-1B24-33FD-2BD3-A8A98F80B5CB}"/>
                  </a:ext>
                </a:extLst>
              </p:cNvPr>
              <p:cNvSpPr/>
              <p:nvPr/>
            </p:nvSpPr>
            <p:spPr>
              <a:xfrm>
                <a:off x="5893722" y="2984172"/>
                <a:ext cx="6267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836A3D-1B24-33FD-2BD3-A8A98F80B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722" y="2984172"/>
                <a:ext cx="626710" cy="400110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0C9D7F-3F86-87BB-07EB-C10FD928C584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3684361" y="3054858"/>
            <a:ext cx="1530903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80ADD3-ED77-68E6-3F7B-66ED26ECAC26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3687020" y="1590397"/>
            <a:ext cx="1530904" cy="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F95E04-B334-87BC-BA66-B9EAA7EFC4B8}"/>
              </a:ext>
            </a:extLst>
          </p:cNvPr>
          <p:cNvSpPr txBox="1"/>
          <p:nvPr/>
        </p:nvSpPr>
        <p:spPr>
          <a:xfrm>
            <a:off x="6630249" y="2165778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4FD30-9DFB-DDA0-4E43-B2ADD7F69791}"/>
              </a:ext>
            </a:extLst>
          </p:cNvPr>
          <p:cNvSpPr/>
          <p:nvPr/>
        </p:nvSpPr>
        <p:spPr>
          <a:xfrm>
            <a:off x="2947916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665B49-2FB4-A0B5-A3C0-C30B25DA1F52}"/>
              </a:ext>
            </a:extLst>
          </p:cNvPr>
          <p:cNvSpPr/>
          <p:nvPr/>
        </p:nvSpPr>
        <p:spPr>
          <a:xfrm>
            <a:off x="5222092" y="2211113"/>
            <a:ext cx="739103" cy="278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C1A997-C4AB-1511-BA66-C1D5158169B7}"/>
              </a:ext>
            </a:extLst>
          </p:cNvPr>
          <p:cNvCxnSpPr>
            <a:cxnSpLocks/>
          </p:cNvCxnSpPr>
          <p:nvPr/>
        </p:nvCxnSpPr>
        <p:spPr>
          <a:xfrm>
            <a:off x="2195284" y="2350444"/>
            <a:ext cx="752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0F174AE-4B56-CA68-7F2C-D476C751BA72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5961195" y="2350444"/>
            <a:ext cx="66905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B0AB8B-A954-F07E-8A26-F4309CCA0262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3687019" y="2350444"/>
            <a:ext cx="397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AD80F18-0230-E1F9-84CB-583B1F2568D6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4823565" y="2350444"/>
            <a:ext cx="3985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B72FE-45CD-EBD9-67C2-89890F1608E0}"/>
                  </a:ext>
                </a:extLst>
              </p:cNvPr>
              <p:cNvSpPr/>
              <p:nvPr/>
            </p:nvSpPr>
            <p:spPr>
              <a:xfrm>
                <a:off x="3039515" y="2121242"/>
                <a:ext cx="61343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7DB72FE-45CD-EBD9-67C2-89890F160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15" y="2121242"/>
                <a:ext cx="61343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F9459-2440-F8C0-886B-FF616B70182E}"/>
                  </a:ext>
                </a:extLst>
              </p:cNvPr>
              <p:cNvSpPr/>
              <p:nvPr/>
            </p:nvSpPr>
            <p:spPr>
              <a:xfrm>
                <a:off x="5321207" y="2107360"/>
                <a:ext cx="6237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EBF9459-2440-F8C0-886B-FF616B701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07" y="2107360"/>
                <a:ext cx="62376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82E07D-DF0C-7132-0BF5-3AE4F9D74624}"/>
                  </a:ext>
                </a:extLst>
              </p:cNvPr>
              <p:cNvSpPr/>
              <p:nvPr/>
            </p:nvSpPr>
            <p:spPr>
              <a:xfrm>
                <a:off x="3266977" y="1820426"/>
                <a:ext cx="6207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782E07D-DF0C-7132-0BF5-3AE4F9D74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77" y="1820426"/>
                <a:ext cx="620746" cy="400110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D26F5E3-ABF9-FEDF-07FC-DF06164C6D51}"/>
                  </a:ext>
                </a:extLst>
              </p:cNvPr>
              <p:cNvSpPr/>
              <p:nvPr/>
            </p:nvSpPr>
            <p:spPr>
              <a:xfrm>
                <a:off x="4610943" y="1849838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D26F5E3-ABF9-FEDF-07FC-DF06164C6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3" y="1849838"/>
                <a:ext cx="509498" cy="400110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CE4C58-06B1-065B-1102-182506F5458B}"/>
                  </a:ext>
                </a:extLst>
              </p:cNvPr>
              <p:cNvSpPr/>
              <p:nvPr/>
            </p:nvSpPr>
            <p:spPr>
              <a:xfrm>
                <a:off x="5523356" y="1844050"/>
                <a:ext cx="6310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CE4C58-06B1-065B-1102-182506F54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356" y="1844050"/>
                <a:ext cx="631070" cy="400110"/>
              </a:xfrm>
              <a:prstGeom prst="rect">
                <a:avLst/>
              </a:prstGeom>
              <a:blipFill>
                <a:blip r:embed="rId1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3234546-58AF-CF04-C878-2CB19960A31B}"/>
              </a:ext>
            </a:extLst>
          </p:cNvPr>
          <p:cNvSpPr txBox="1"/>
          <p:nvPr/>
        </p:nvSpPr>
        <p:spPr>
          <a:xfrm>
            <a:off x="5370000" y="998684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(1,2)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0D539C-D370-AB71-0660-784D1D6EEAE4}"/>
              </a:ext>
            </a:extLst>
          </p:cNvPr>
          <p:cNvSpPr txBox="1"/>
          <p:nvPr/>
        </p:nvSpPr>
        <p:spPr>
          <a:xfrm>
            <a:off x="5393175" y="3270729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(4,5)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E216A0-35C0-3058-011C-7890DEE245F1}"/>
                  </a:ext>
                </a:extLst>
              </p:cNvPr>
              <p:cNvSpPr/>
              <p:nvPr/>
            </p:nvSpPr>
            <p:spPr>
              <a:xfrm>
                <a:off x="1147494" y="2121242"/>
                <a:ext cx="3861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E216A0-35C0-3058-011C-7890DEE24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94" y="2121242"/>
                <a:ext cx="386196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80C25A6-3DE8-0FE3-08F8-20E9C3FFDA4D}"/>
              </a:ext>
            </a:extLst>
          </p:cNvPr>
          <p:cNvSpPr txBox="1"/>
          <p:nvPr/>
        </p:nvSpPr>
        <p:spPr>
          <a:xfrm>
            <a:off x="1487041" y="2171801"/>
            <a:ext cx="795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FB6524-2488-F32E-B777-C1BCD7E8DF92}"/>
              </a:ext>
            </a:extLst>
          </p:cNvPr>
          <p:cNvCxnSpPr>
            <a:cxnSpLocks/>
          </p:cNvCxnSpPr>
          <p:nvPr/>
        </p:nvCxnSpPr>
        <p:spPr>
          <a:xfrm>
            <a:off x="1053943" y="2452733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17931984-A72E-86D8-BFE6-1EC1FA6603F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78848" y="1975749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574CD6-EF9C-7B6C-01FA-190B96B78664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>
            <a:off x="5957027" y="1590397"/>
            <a:ext cx="673222" cy="775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1ED675-6FAA-006F-0051-9A2EF74B0FC5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5954368" y="2365833"/>
            <a:ext cx="675881" cy="68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3413281-3317-3F7D-4DB4-900078ADE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54573" y="2695047"/>
            <a:ext cx="457200" cy="3287"/>
          </a:xfrm>
          <a:prstGeom prst="bentConnector3">
            <a:avLst>
              <a:gd name="adj1" fmla="val 27821"/>
            </a:avLst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5864EF-07B2-859D-821E-C81AD67884CC}"/>
              </a:ext>
            </a:extLst>
          </p:cNvPr>
          <p:cNvCxnSpPr>
            <a:cxnSpLocks/>
          </p:cNvCxnSpPr>
          <p:nvPr/>
        </p:nvCxnSpPr>
        <p:spPr>
          <a:xfrm flipV="1">
            <a:off x="2198011" y="1565314"/>
            <a:ext cx="737601" cy="773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20FC19-C571-4309-902A-7D5B454CD2A4}"/>
              </a:ext>
            </a:extLst>
          </p:cNvPr>
          <p:cNvCxnSpPr>
            <a:cxnSpLocks/>
          </p:cNvCxnSpPr>
          <p:nvPr/>
        </p:nvCxnSpPr>
        <p:spPr>
          <a:xfrm>
            <a:off x="4825790" y="2355912"/>
            <a:ext cx="383311" cy="6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1D6D64-05A5-79C8-FC87-B8B50F3A83F4}"/>
              </a:ext>
            </a:extLst>
          </p:cNvPr>
          <p:cNvCxnSpPr>
            <a:stCxn id="13" idx="3"/>
          </p:cNvCxnSpPr>
          <p:nvPr/>
        </p:nvCxnSpPr>
        <p:spPr>
          <a:xfrm flipV="1">
            <a:off x="3684361" y="2365555"/>
            <a:ext cx="1530903" cy="69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DAA242-FC71-1488-4091-A9210AC234B1}"/>
              </a:ext>
            </a:extLst>
          </p:cNvPr>
          <p:cNvCxnSpPr>
            <a:stCxn id="30" idx="3"/>
          </p:cNvCxnSpPr>
          <p:nvPr/>
        </p:nvCxnSpPr>
        <p:spPr>
          <a:xfrm flipV="1">
            <a:off x="3687019" y="1629913"/>
            <a:ext cx="1516399" cy="72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4394F70-0B59-DEA4-B9EA-BCE29CBBCD03}"/>
              </a:ext>
            </a:extLst>
          </p:cNvPr>
          <p:cNvCxnSpPr>
            <a:stCxn id="12" idx="3"/>
            <a:endCxn id="19" idx="1"/>
          </p:cNvCxnSpPr>
          <p:nvPr/>
        </p:nvCxnSpPr>
        <p:spPr>
          <a:xfrm>
            <a:off x="3687020" y="1597338"/>
            <a:ext cx="397442" cy="75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2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2547-45AB-9E48-B16B-57A96026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routing for queuing networks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B44D-6858-D64D-8BB3-EED68742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practical settings, model data (arrival/service rates) may be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unavailable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estimate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we know the traffic state and network topology, but not the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4B86-4533-0D4D-8B17-7A4F462D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6BDA-08B1-A645-9BC0-A8DD990D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5DE87-3676-4F44-91E8-5913A9C1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BCA1-547E-934C-93C6-F1654BAF310F}" type="datetime1">
              <a:rPr lang="en-US" altLang="zh-CN" smtClean="0"/>
              <a:t>3/9/23</a:t>
            </a:fld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242E474-E160-F019-20A7-62B85FCEF279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4831748" y="4372238"/>
            <a:ext cx="10104" cy="11061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D2CBA5-9049-C9DA-73E2-8FF44AA8A35A}"/>
              </a:ext>
            </a:extLst>
          </p:cNvPr>
          <p:cNvCxnSpPr>
            <a:cxnSpLocks/>
            <a:stCxn id="67" idx="7"/>
            <a:endCxn id="69" idx="3"/>
          </p:cNvCxnSpPr>
          <p:nvPr/>
        </p:nvCxnSpPr>
        <p:spPr>
          <a:xfrm flipV="1">
            <a:off x="3394612" y="4326878"/>
            <a:ext cx="1318748" cy="4694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61C0AE8-B813-2B10-39F2-91B385EC974C}"/>
              </a:ext>
            </a:extLst>
          </p:cNvPr>
          <p:cNvCxnSpPr>
            <a:cxnSpLocks/>
            <a:stCxn id="67" idx="5"/>
            <a:endCxn id="75" idx="1"/>
          </p:cNvCxnSpPr>
          <p:nvPr/>
        </p:nvCxnSpPr>
        <p:spPr>
          <a:xfrm>
            <a:off x="3394612" y="5031143"/>
            <a:ext cx="1306222" cy="5367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4195039-39AF-2A04-31A6-817F2891E8CF}"/>
              </a:ext>
            </a:extLst>
          </p:cNvPr>
          <p:cNvCxnSpPr>
            <a:cxnSpLocks/>
          </p:cNvCxnSpPr>
          <p:nvPr/>
        </p:nvCxnSpPr>
        <p:spPr>
          <a:xfrm>
            <a:off x="4792266" y="4375519"/>
            <a:ext cx="0" cy="11404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E37E45-0E78-5497-7008-7DA8DB744BC7}"/>
              </a:ext>
            </a:extLst>
          </p:cNvPr>
          <p:cNvCxnSpPr>
            <a:cxnSpLocks/>
            <a:stCxn id="69" idx="5"/>
            <a:endCxn id="72" idx="1"/>
          </p:cNvCxnSpPr>
          <p:nvPr/>
        </p:nvCxnSpPr>
        <p:spPr>
          <a:xfrm>
            <a:off x="4948220" y="4326878"/>
            <a:ext cx="1241482" cy="446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3C901B-1FA5-BCB1-6672-38ED548B45E1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4948220" y="5007834"/>
            <a:ext cx="1241482" cy="5600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6E601C-F479-0EF8-1561-3235DEFC2F2F}"/>
              </a:ext>
            </a:extLst>
          </p:cNvPr>
          <p:cNvGrpSpPr/>
          <p:nvPr/>
        </p:nvGrpSpPr>
        <p:grpSpPr>
          <a:xfrm>
            <a:off x="3031525" y="4679674"/>
            <a:ext cx="487441" cy="400110"/>
            <a:chOff x="2030568" y="3753755"/>
            <a:chExt cx="4874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A273F82-B682-03A3-5CD9-B84328679F46}"/>
                    </a:ext>
                  </a:extLst>
                </p:cNvPr>
                <p:cNvSpPr/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A273F82-B682-03A3-5CD9-B84328679F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30A09D8-9516-693A-E93A-ED65C565C6AF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36889B0-4038-5B7F-63B9-BED60EEAB898}"/>
              </a:ext>
            </a:extLst>
          </p:cNvPr>
          <p:cNvGrpSpPr/>
          <p:nvPr/>
        </p:nvGrpSpPr>
        <p:grpSpPr>
          <a:xfrm>
            <a:off x="4595149" y="3972128"/>
            <a:ext cx="493405" cy="403391"/>
            <a:chOff x="2040584" y="3750474"/>
            <a:chExt cx="493405" cy="403391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466707A-97EB-5206-D77C-4CB8D593380D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4E3CE59-EE00-E75C-83AE-708BA89D4D3F}"/>
                    </a:ext>
                  </a:extLst>
                </p:cNvPr>
                <p:cNvSpPr/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84E3CE59-EE00-E75C-83AE-708BA89D4D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A4348D-6060-CB77-1607-7AFCE9C96D94}"/>
              </a:ext>
            </a:extLst>
          </p:cNvPr>
          <p:cNvGrpSpPr/>
          <p:nvPr/>
        </p:nvGrpSpPr>
        <p:grpSpPr>
          <a:xfrm>
            <a:off x="6067460" y="4669818"/>
            <a:ext cx="493148" cy="400110"/>
            <a:chOff x="2036553" y="3767208"/>
            <a:chExt cx="493148" cy="400110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E27148-2D88-923B-C5F5-A6DCF8AF4463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A67E4AB-626B-9C92-6C1B-80E421F866E2}"/>
                    </a:ext>
                  </a:extLst>
                </p:cNvPr>
                <p:cNvSpPr/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A67E4AB-626B-9C92-6C1B-80E421F866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5CAD0C-8586-A7C9-DE6C-5313A88949B6}"/>
              </a:ext>
            </a:extLst>
          </p:cNvPr>
          <p:cNvGrpSpPr/>
          <p:nvPr/>
        </p:nvGrpSpPr>
        <p:grpSpPr>
          <a:xfrm>
            <a:off x="4595149" y="5462095"/>
            <a:ext cx="487185" cy="400110"/>
            <a:chOff x="2053110" y="3764530"/>
            <a:chExt cx="487185" cy="40011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EEFED05-5851-B3EB-9A78-11A6B3FC7CFA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473E4C-0849-1AFF-57DB-2B9D916A7C20}"/>
                    </a:ext>
                  </a:extLst>
                </p:cNvPr>
                <p:cNvSpPr/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473E4C-0849-1AFF-57DB-2B9D916A7C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F164CC-B3F9-07C2-0C6B-C860BF494240}"/>
              </a:ext>
            </a:extLst>
          </p:cNvPr>
          <p:cNvGrpSpPr/>
          <p:nvPr/>
        </p:nvGrpSpPr>
        <p:grpSpPr>
          <a:xfrm>
            <a:off x="3874650" y="4342076"/>
            <a:ext cx="496225" cy="400110"/>
            <a:chOff x="3511923" y="2099414"/>
            <a:chExt cx="496225" cy="40011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E3CAC7F-53F0-4586-C573-52C30492AD57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BF81F9E-7348-43E7-5D83-FE9D480DFE35}"/>
                    </a:ext>
                  </a:extLst>
                </p:cNvPr>
                <p:cNvSpPr/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4BF81F9E-7348-43E7-5D83-FE9D480DF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CB9535D-AA7B-5C89-5E0E-75371B9F9E0D}"/>
              </a:ext>
            </a:extLst>
          </p:cNvPr>
          <p:cNvGrpSpPr/>
          <p:nvPr/>
        </p:nvGrpSpPr>
        <p:grpSpPr>
          <a:xfrm>
            <a:off x="5313046" y="4342076"/>
            <a:ext cx="502189" cy="400110"/>
            <a:chOff x="3508940" y="2099414"/>
            <a:chExt cx="502189" cy="40011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E5F53E-9DF9-2C20-45F1-15EF4AD89912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FE7067D-F7D9-0AAB-B5F2-E7C3B319AB73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FE7067D-F7D9-0AAB-B5F2-E7C3B319A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B0DCDC-1185-E79A-BBC4-45D72E0C44B7}"/>
              </a:ext>
            </a:extLst>
          </p:cNvPr>
          <p:cNvGrpSpPr/>
          <p:nvPr/>
        </p:nvGrpSpPr>
        <p:grpSpPr>
          <a:xfrm>
            <a:off x="3861835" y="5082257"/>
            <a:ext cx="502189" cy="400110"/>
            <a:chOff x="3508940" y="2099414"/>
            <a:chExt cx="502189" cy="40011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37C6704-282C-EF9D-E445-771C8CA4A569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13CA4BE-308C-BA1E-F5D6-85B7315662F9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D13CA4BE-308C-BA1E-F5D6-85B731566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6092D47-C40F-6C96-23E7-86032C2F7934}"/>
              </a:ext>
            </a:extLst>
          </p:cNvPr>
          <p:cNvGrpSpPr/>
          <p:nvPr/>
        </p:nvGrpSpPr>
        <p:grpSpPr>
          <a:xfrm>
            <a:off x="5323611" y="5124219"/>
            <a:ext cx="502189" cy="400110"/>
            <a:chOff x="3508940" y="2099414"/>
            <a:chExt cx="502189" cy="40011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035B936-F4F1-8116-55A8-2667D0B3DF2C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F6C7C7F-A4D9-2019-2310-62B71552FBAD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2F6C7C7F-A4D9-2019-2310-62B71552FB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F90F546-6D62-A5EC-52DA-BF0CACE45FE6}"/>
              </a:ext>
            </a:extLst>
          </p:cNvPr>
          <p:cNvGrpSpPr/>
          <p:nvPr/>
        </p:nvGrpSpPr>
        <p:grpSpPr>
          <a:xfrm>
            <a:off x="4623511" y="4721717"/>
            <a:ext cx="502189" cy="400110"/>
            <a:chOff x="3508940" y="2099414"/>
            <a:chExt cx="502189" cy="40011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D458FC9-984D-CD10-694B-4D48879AE198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932E33-3B7D-DD11-E00E-98B7ACD92B0D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F932E33-3B7D-DD11-E00E-98B7ACD92B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9A2BBE-3E91-D219-1973-BE844B0D12D6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2792569" y="4913713"/>
            <a:ext cx="31854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E4DBFFF-8711-D74D-4657-4F3D8F1C37B0}"/>
              </a:ext>
            </a:extLst>
          </p:cNvPr>
          <p:cNvCxnSpPr>
            <a:cxnSpLocks/>
            <a:stCxn id="75" idx="4"/>
          </p:cNvCxnSpPr>
          <p:nvPr/>
        </p:nvCxnSpPr>
        <p:spPr>
          <a:xfrm>
            <a:off x="4818264" y="5851430"/>
            <a:ext cx="0" cy="2796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668C666-62BE-FA48-5B14-9344F94F9C02}"/>
              </a:ext>
            </a:extLst>
          </p:cNvPr>
          <p:cNvCxnSpPr>
            <a:cxnSpLocks/>
          </p:cNvCxnSpPr>
          <p:nvPr/>
        </p:nvCxnSpPr>
        <p:spPr>
          <a:xfrm>
            <a:off x="6473203" y="4884396"/>
            <a:ext cx="3185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D498FD-9025-5CDE-C851-BF067B9A793D}"/>
              </a:ext>
            </a:extLst>
          </p:cNvPr>
          <p:cNvCxnSpPr>
            <a:cxnSpLocks/>
          </p:cNvCxnSpPr>
          <p:nvPr/>
        </p:nvCxnSpPr>
        <p:spPr>
          <a:xfrm>
            <a:off x="4830790" y="3763693"/>
            <a:ext cx="0" cy="279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3AF756E-1445-C9F6-FEC3-9C51D06E3072}"/>
                  </a:ext>
                </a:extLst>
              </p:cNvPr>
              <p:cNvSpPr txBox="1"/>
              <p:nvPr/>
            </p:nvSpPr>
            <p:spPr>
              <a:xfrm>
                <a:off x="2419353" y="4728899"/>
                <a:ext cx="5052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3AF756E-1445-C9F6-FEC3-9C51D06E3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3" y="4728899"/>
                <a:ext cx="50526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20944AA-2BBA-7DF2-D8A7-FD1B5D6BBB18}"/>
                  </a:ext>
                </a:extLst>
              </p:cNvPr>
              <p:cNvSpPr txBox="1"/>
              <p:nvPr/>
            </p:nvSpPr>
            <p:spPr>
              <a:xfrm>
                <a:off x="4656117" y="3429000"/>
                <a:ext cx="501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20944AA-2BBA-7DF2-D8A7-FD1B5D6BB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117" y="3429000"/>
                <a:ext cx="50148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0B956C-FC7E-44BF-CBAB-5778B7C71E33}"/>
                  </a:ext>
                </a:extLst>
              </p:cNvPr>
              <p:cNvSpPr/>
              <p:nvPr/>
            </p:nvSpPr>
            <p:spPr>
              <a:xfrm>
                <a:off x="3942704" y="4001570"/>
                <a:ext cx="5035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0B956C-FC7E-44BF-CBAB-5778B7C71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704" y="4001570"/>
                <a:ext cx="50353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BA354B9-F5F8-939D-E344-BE32C1F8F2C5}"/>
                  </a:ext>
                </a:extLst>
              </p:cNvPr>
              <p:cNvSpPr/>
              <p:nvPr/>
            </p:nvSpPr>
            <p:spPr>
              <a:xfrm>
                <a:off x="5416392" y="4013921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BA354B9-F5F8-939D-E344-BE32C1F8F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392" y="4013921"/>
                <a:ext cx="50949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082D33-8822-3244-C183-0ED6A4527DA0}"/>
                  </a:ext>
                </a:extLst>
              </p:cNvPr>
              <p:cNvSpPr/>
              <p:nvPr/>
            </p:nvSpPr>
            <p:spPr>
              <a:xfrm>
                <a:off x="4946315" y="4728899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FD082D33-8822-3244-C183-0ED6A4527D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15" y="4728899"/>
                <a:ext cx="50949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D92D33B-5082-9EF9-A0AF-1F3EDEBD8869}"/>
                  </a:ext>
                </a:extLst>
              </p:cNvPr>
              <p:cNvSpPr/>
              <p:nvPr/>
            </p:nvSpPr>
            <p:spPr>
              <a:xfrm>
                <a:off x="5382938" y="4775913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0D92D33B-5082-9EF9-A0AF-1F3EDEBD8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38" y="4775913"/>
                <a:ext cx="50949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4CB6EFE-3292-1198-DAC5-51AB7D88179E}"/>
                  </a:ext>
                </a:extLst>
              </p:cNvPr>
              <p:cNvSpPr/>
              <p:nvPr/>
            </p:nvSpPr>
            <p:spPr>
              <a:xfrm>
                <a:off x="3939724" y="4752259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sz="2000" b="0" i="1" smtClean="0">
                          <a:latin typeface="Cambria Math" panose="02040503050406030204" pitchFamily="18" charset="0"/>
                        </a:rPr>
                        <m:t>？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4CB6EFE-3292-1198-DAC5-51AB7D881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724" y="4752259"/>
                <a:ext cx="50949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49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EF90-6E66-AF4D-AF5F-554AE636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vs. robust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AA24-BDFC-0C4A-8B63-279048DA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queuing control decisions in an unknown environment?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9FE9-DF66-1644-AB67-E5CB966E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2286-E0F3-944F-9E6A-6F8AA41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FD88E-1166-C04F-BDCA-C7A02133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287-EE6A-0C43-9324-2E8486843CF2}" type="datetime1">
              <a:rPr lang="en-US" altLang="zh-CN" smtClean="0"/>
              <a:t>3/9/23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EF90-6E66-AF4D-AF5F-554AE636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vs. robust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AA24-BDFC-0C4A-8B63-279048DA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make queuing control decisions in an unknown environment?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 learn the environment from observation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adaptive control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smart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sufficient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to unhealthy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9FE9-DF66-1644-AB67-E5CB966E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2286-E0F3-944F-9E6A-6F8AA41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FD88E-1166-C04F-BDCA-C7A02133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287-EE6A-0C43-9324-2E8486843CF2}" type="datetime1">
              <a:rPr lang="en-US" altLang="zh-CN" smtClean="0"/>
              <a:t>3/9/23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EF90-6E66-AF4D-AF5F-554AE636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vs. robust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AA24-BDFC-0C4A-8B63-279048DA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make queuing control decisions in an unknown environment?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1: learn the environment from observation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adaptive control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smart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sufficient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 to unhealthy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 independent of environment parameters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control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&amp; robust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 stability but not efficiency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 modeling error and/or non-stationary environment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9FE9-DF66-1644-AB67-E5CB966E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2286-E0F3-944F-9E6A-6F8AA41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FD88E-1166-C04F-BDCA-C7A02133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287-EE6A-0C43-9324-2E8486843CF2}" type="datetime1">
              <a:rPr lang="en-US" altLang="zh-CN" smtClean="0"/>
              <a:t>3/9/23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EF90-6E66-AF4D-AF5F-554AE636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vs. robust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AA24-BDFC-0C4A-8B63-279048DA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make queuing control decisions in an unknown environment?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 learn the environment from observation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learning-based adaptive control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&amp; smart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sufficient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 to unhealthy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 independent of environment parameters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control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&amp; robust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 stability but not efficiency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 modeling error and/or non-stationary environment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 motivates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model-based independent control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E9FE9-DF66-1644-AB67-E5CB966E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2286-E0F3-944F-9E6A-6F8AA417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FD88E-1166-C04F-BDCA-C7A02133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3287-EE6A-0C43-9324-2E8486843CF2}" type="datetime1">
              <a:rPr lang="en-US" altLang="zh-CN" smtClean="0"/>
              <a:t>3/9/23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1521-7278-4F4A-AB8C-EBC504AB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B0828-F9F7-844F-B952-DCC04004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Jackson queueing network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Open, acyclic, multiple origin-destination (OD)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arrivals &amp; exponential service times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OD-specific queue sizes can be observed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657F-B298-F04B-982B-F6DE0DFF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Qian Xie (Cornell)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E3D8-5BA4-1C4A-A0BE-CEC3A3AF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B27F1-59A8-48ED-ADAF-34A8CE645FD2}" type="slidenum">
              <a:rPr lang="en-US" smtClean="0"/>
              <a:t>9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E09F4-BBA1-2B4B-94C2-0ECB109A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9F2F9-F3C8-8A4C-A20B-FB5CB9EF8420}" type="datetime1">
              <a:rPr lang="en-US" altLang="zh-CN" smtClean="0"/>
              <a:t>3/9/23</a:t>
            </a:fld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E4FB34-A791-7014-FC0E-87D3D653A297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4386190" y="3621732"/>
            <a:ext cx="10104" cy="110613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28B090-2CEE-113F-3A40-BA9EAA7C081A}"/>
              </a:ext>
            </a:extLst>
          </p:cNvPr>
          <p:cNvCxnSpPr>
            <a:cxnSpLocks/>
            <a:stCxn id="43" idx="7"/>
            <a:endCxn id="45" idx="3"/>
          </p:cNvCxnSpPr>
          <p:nvPr/>
        </p:nvCxnSpPr>
        <p:spPr>
          <a:xfrm flipV="1">
            <a:off x="2949054" y="3576372"/>
            <a:ext cx="1318748" cy="46940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0898BC-DD50-5DF2-5BF2-226C9E1BC6F5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2949054" y="4280637"/>
            <a:ext cx="1306222" cy="5367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EFAEBFA-CB58-A9C9-CC1E-8BC48E65CF7D}"/>
              </a:ext>
            </a:extLst>
          </p:cNvPr>
          <p:cNvCxnSpPr>
            <a:cxnSpLocks/>
          </p:cNvCxnSpPr>
          <p:nvPr/>
        </p:nvCxnSpPr>
        <p:spPr>
          <a:xfrm>
            <a:off x="4346708" y="3625013"/>
            <a:ext cx="0" cy="11404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CC6A2A-B5DC-00DA-7D5A-4B62F2C52278}"/>
              </a:ext>
            </a:extLst>
          </p:cNvPr>
          <p:cNvCxnSpPr>
            <a:cxnSpLocks/>
            <a:stCxn id="45" idx="5"/>
            <a:endCxn id="48" idx="1"/>
          </p:cNvCxnSpPr>
          <p:nvPr/>
        </p:nvCxnSpPr>
        <p:spPr>
          <a:xfrm>
            <a:off x="4502662" y="3576372"/>
            <a:ext cx="1241482" cy="44609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67EA55-0092-4427-8FC0-931D3639930A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4502662" y="4257328"/>
            <a:ext cx="1241482" cy="56009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C36D51-1658-B147-4A74-46C537C35FC1}"/>
              </a:ext>
            </a:extLst>
          </p:cNvPr>
          <p:cNvGrpSpPr/>
          <p:nvPr/>
        </p:nvGrpSpPr>
        <p:grpSpPr>
          <a:xfrm>
            <a:off x="2585967" y="3929168"/>
            <a:ext cx="487441" cy="400110"/>
            <a:chOff x="2030568" y="3753755"/>
            <a:chExt cx="48744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7177775-2540-6734-1DB3-37894C0928F2}"/>
                    </a:ext>
                  </a:extLst>
                </p:cNvPr>
                <p:cNvSpPr/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7177775-2540-6734-1DB3-37894C092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568" y="3753755"/>
                  <a:ext cx="487441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4DDB90-7B5F-9EAE-B331-C1D49245658D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39E960-4850-3C3A-9904-533AD44EA31A}"/>
              </a:ext>
            </a:extLst>
          </p:cNvPr>
          <p:cNvGrpSpPr/>
          <p:nvPr/>
        </p:nvGrpSpPr>
        <p:grpSpPr>
          <a:xfrm>
            <a:off x="4149591" y="3221622"/>
            <a:ext cx="493405" cy="403391"/>
            <a:chOff x="2040584" y="3750474"/>
            <a:chExt cx="493405" cy="40339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B7A59B-E16A-679B-6331-8AE2A3B37874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E628039-3B2B-FF97-E765-1FD27D998BA1}"/>
                    </a:ext>
                  </a:extLst>
                </p:cNvPr>
                <p:cNvSpPr/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E628039-3B2B-FF97-E765-1FD27D998B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84" y="3750474"/>
                  <a:ext cx="493405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276986-A7BB-D408-AF8B-ED6CD4862C88}"/>
              </a:ext>
            </a:extLst>
          </p:cNvPr>
          <p:cNvGrpSpPr/>
          <p:nvPr/>
        </p:nvGrpSpPr>
        <p:grpSpPr>
          <a:xfrm>
            <a:off x="5621902" y="3919312"/>
            <a:ext cx="493148" cy="400110"/>
            <a:chOff x="2036553" y="3767208"/>
            <a:chExt cx="493148" cy="40011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6F1BB3-3B38-19EE-178C-72020CC88DA8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B366AA7-3988-B165-0EA0-7DA041E02E41}"/>
                    </a:ext>
                  </a:extLst>
                </p:cNvPr>
                <p:cNvSpPr/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B366AA7-3988-B165-0EA0-7DA041E02E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553" y="3767208"/>
                  <a:ext cx="49314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2F88B79-0A2B-E264-EFA0-8456CF29A23A}"/>
              </a:ext>
            </a:extLst>
          </p:cNvPr>
          <p:cNvGrpSpPr/>
          <p:nvPr/>
        </p:nvGrpSpPr>
        <p:grpSpPr>
          <a:xfrm>
            <a:off x="4149591" y="4711589"/>
            <a:ext cx="487185" cy="400110"/>
            <a:chOff x="2053110" y="3764530"/>
            <a:chExt cx="487185" cy="40011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6BB276-AE88-06DB-E05B-1F4A0A49D182}"/>
                </a:ext>
              </a:extLst>
            </p:cNvPr>
            <p:cNvSpPr/>
            <p:nvPr/>
          </p:nvSpPr>
          <p:spPr>
            <a:xfrm>
              <a:off x="2110154" y="3821723"/>
              <a:ext cx="332142" cy="3321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805A9F0-A041-3EE0-EAEF-14D65A062724}"/>
                    </a:ext>
                  </a:extLst>
                </p:cNvPr>
                <p:cNvSpPr/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805A9F0-A041-3EE0-EAEF-14D65A062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3110" y="3764530"/>
                  <a:ext cx="48718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680173-AEC7-AEC9-44F5-AACF38F05E07}"/>
              </a:ext>
            </a:extLst>
          </p:cNvPr>
          <p:cNvGrpSpPr/>
          <p:nvPr/>
        </p:nvGrpSpPr>
        <p:grpSpPr>
          <a:xfrm>
            <a:off x="3429092" y="3591570"/>
            <a:ext cx="496225" cy="400110"/>
            <a:chOff x="3511923" y="2099414"/>
            <a:chExt cx="496225" cy="40011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592EDE-5F94-D233-4579-A03971F01BB0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8805604-EC38-FB11-8934-9BAA6CA78425}"/>
                    </a:ext>
                  </a:extLst>
                </p:cNvPr>
                <p:cNvSpPr/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8805604-EC38-FB11-8934-9BAA6CA78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923" y="2099414"/>
                  <a:ext cx="496225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4A3B61-EBF0-E725-D976-E98DAA3B25EA}"/>
              </a:ext>
            </a:extLst>
          </p:cNvPr>
          <p:cNvGrpSpPr/>
          <p:nvPr/>
        </p:nvGrpSpPr>
        <p:grpSpPr>
          <a:xfrm>
            <a:off x="4867488" y="3591570"/>
            <a:ext cx="502189" cy="400110"/>
            <a:chOff x="3508940" y="2099414"/>
            <a:chExt cx="502189" cy="4001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C78B81D-18F1-F8A4-6076-6FBD81474F8B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6EC3298-1214-15DB-D9B0-4286A6C62485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6EC3298-1214-15DB-D9B0-4286A6C62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FC95B52-F143-F98C-041E-A283F38B3CC4}"/>
              </a:ext>
            </a:extLst>
          </p:cNvPr>
          <p:cNvGrpSpPr/>
          <p:nvPr/>
        </p:nvGrpSpPr>
        <p:grpSpPr>
          <a:xfrm>
            <a:off x="3416277" y="4331751"/>
            <a:ext cx="502189" cy="400110"/>
            <a:chOff x="3508940" y="2099414"/>
            <a:chExt cx="502189" cy="40011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16A0F5-3F99-F802-8BDA-EB1C63307FA9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AA425B9-ACD8-9A0C-ACAF-D4610FFD304D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AA425B9-ACD8-9A0C-ACAF-D4610FFD3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783909-0CC1-59FA-2123-45359005B3CB}"/>
              </a:ext>
            </a:extLst>
          </p:cNvPr>
          <p:cNvGrpSpPr/>
          <p:nvPr/>
        </p:nvGrpSpPr>
        <p:grpSpPr>
          <a:xfrm>
            <a:off x="4878053" y="4373713"/>
            <a:ext cx="502189" cy="400110"/>
            <a:chOff x="3508940" y="2099414"/>
            <a:chExt cx="502189" cy="40011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7F6A28C-AA53-AE55-5A0C-DD57EE3FA01C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5C5C27A-586A-9FEB-7326-928923DAA48C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5C5C27A-586A-9FEB-7326-928923DAA4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8921F3-C4E8-9CE2-424E-16F971B19A5C}"/>
              </a:ext>
            </a:extLst>
          </p:cNvPr>
          <p:cNvGrpSpPr/>
          <p:nvPr/>
        </p:nvGrpSpPr>
        <p:grpSpPr>
          <a:xfrm>
            <a:off x="4177953" y="3971211"/>
            <a:ext cx="502189" cy="400110"/>
            <a:chOff x="3508940" y="2099414"/>
            <a:chExt cx="502189" cy="40011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1F9658-2AF5-D6A6-7D1B-3CCA13FA6CF0}"/>
                </a:ext>
              </a:extLst>
            </p:cNvPr>
            <p:cNvSpPr/>
            <p:nvPr/>
          </p:nvSpPr>
          <p:spPr>
            <a:xfrm>
              <a:off x="3545947" y="2122860"/>
              <a:ext cx="334393" cy="3434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97E25DE-5F4B-1C2F-FB13-710B0BE2B39B}"/>
                    </a:ext>
                  </a:extLst>
                </p:cNvPr>
                <p:cNvSpPr/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B97E25DE-5F4B-1C2F-FB13-710B0BE2B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940" y="2099414"/>
                  <a:ext cx="502189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45C3EA-44DB-EA83-8DA2-9C9AFCF6750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347011" y="4163207"/>
            <a:ext cx="31854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C40E2DF-CB7D-B305-DEF0-07FD6E049C8C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4372706" y="5100924"/>
            <a:ext cx="0" cy="27968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2EA9C27-B3EA-9AAF-6350-82B3FF164377}"/>
              </a:ext>
            </a:extLst>
          </p:cNvPr>
          <p:cNvCxnSpPr>
            <a:cxnSpLocks/>
          </p:cNvCxnSpPr>
          <p:nvPr/>
        </p:nvCxnSpPr>
        <p:spPr>
          <a:xfrm>
            <a:off x="6027645" y="4133890"/>
            <a:ext cx="31854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98D65E-C400-02BE-AE79-A43F402918AF}"/>
              </a:ext>
            </a:extLst>
          </p:cNvPr>
          <p:cNvCxnSpPr>
            <a:cxnSpLocks/>
          </p:cNvCxnSpPr>
          <p:nvPr/>
        </p:nvCxnSpPr>
        <p:spPr>
          <a:xfrm>
            <a:off x="4385232" y="3013187"/>
            <a:ext cx="0" cy="27968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55EC9A-9448-A78E-3CCC-270BC00EFA6D}"/>
                  </a:ext>
                </a:extLst>
              </p:cNvPr>
              <p:cNvSpPr txBox="1"/>
              <p:nvPr/>
            </p:nvSpPr>
            <p:spPr>
              <a:xfrm>
                <a:off x="1973723" y="3919836"/>
                <a:ext cx="4955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C55EC9A-9448-A78E-3CCC-270BC00EF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723" y="3919836"/>
                <a:ext cx="495520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93E546-9E4F-0C55-AA2F-569200B3C700}"/>
                  </a:ext>
                </a:extLst>
              </p:cNvPr>
              <p:cNvSpPr txBox="1"/>
              <p:nvPr/>
            </p:nvSpPr>
            <p:spPr>
              <a:xfrm>
                <a:off x="4210559" y="2678494"/>
                <a:ext cx="501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993E546-9E4F-0C55-AA2F-569200B3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559" y="2678494"/>
                <a:ext cx="50148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BB6F74F-E024-6A40-252C-3D7933CCAB66}"/>
                  </a:ext>
                </a:extLst>
              </p:cNvPr>
              <p:cNvSpPr/>
              <p:nvPr/>
            </p:nvSpPr>
            <p:spPr>
              <a:xfrm>
                <a:off x="3497146" y="3251064"/>
                <a:ext cx="5035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BB6F74F-E024-6A40-252C-3D7933CCA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146" y="3251064"/>
                <a:ext cx="503536" cy="400110"/>
              </a:xfrm>
              <a:prstGeom prst="rect">
                <a:avLst/>
              </a:prstGeom>
              <a:blipFill>
                <a:blip r:embed="rId1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F29451F-EE17-BA84-2E0A-A110C15E3A70}"/>
                  </a:ext>
                </a:extLst>
              </p:cNvPr>
              <p:cNvSpPr/>
              <p:nvPr/>
            </p:nvSpPr>
            <p:spPr>
              <a:xfrm>
                <a:off x="4970834" y="3263415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F29451F-EE17-BA84-2E0A-A110C15E3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834" y="3263415"/>
                <a:ext cx="509498" cy="400110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FD45A1-FF5A-C5B4-A771-F733C5E84BEA}"/>
                  </a:ext>
                </a:extLst>
              </p:cNvPr>
              <p:cNvSpPr/>
              <p:nvPr/>
            </p:nvSpPr>
            <p:spPr>
              <a:xfrm>
                <a:off x="4501138" y="4036600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FD45A1-FF5A-C5B4-A771-F733C5E84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138" y="4036600"/>
                <a:ext cx="509498" cy="400110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797F8D2-E8E7-2E01-982C-5AB26A80CDC9}"/>
                  </a:ext>
                </a:extLst>
              </p:cNvPr>
              <p:cNvSpPr/>
              <p:nvPr/>
            </p:nvSpPr>
            <p:spPr>
              <a:xfrm>
                <a:off x="4937380" y="4025407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797F8D2-E8E7-2E01-982C-5AB26A80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380" y="4025407"/>
                <a:ext cx="509498" cy="400110"/>
              </a:xfrm>
              <a:prstGeom prst="rect">
                <a:avLst/>
              </a:prstGeom>
              <a:blipFill>
                <a:blip r:embed="rId1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9CC47AA-E982-DB1F-2636-537CEF4E0328}"/>
                  </a:ext>
                </a:extLst>
              </p:cNvPr>
              <p:cNvSpPr/>
              <p:nvPr/>
            </p:nvSpPr>
            <p:spPr>
              <a:xfrm>
                <a:off x="3494166" y="4001753"/>
                <a:ext cx="5094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9CC47AA-E982-DB1F-2636-537CEF4E0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66" y="4001753"/>
                <a:ext cx="509498" cy="400110"/>
              </a:xfrm>
              <a:prstGeom prst="rect">
                <a:avLst/>
              </a:prstGeom>
              <a:blipFill>
                <a:blip r:embed="rId1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55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YU">
      <a:dk1>
        <a:sysClr val="windowText" lastClr="000000"/>
      </a:dk1>
      <a:lt1>
        <a:sysClr val="window" lastClr="FFFFFF"/>
      </a:lt1>
      <a:dk2>
        <a:srgbClr val="7030A0"/>
      </a:dk2>
      <a:lt2>
        <a:srgbClr val="E7E6E6"/>
      </a:lt2>
      <a:accent1>
        <a:srgbClr val="7030A0"/>
      </a:accent1>
      <a:accent2>
        <a:srgbClr val="6600CC"/>
      </a:accent2>
      <a:accent3>
        <a:srgbClr val="7030A0"/>
      </a:accent3>
      <a:accent4>
        <a:srgbClr val="F2F2F2"/>
      </a:accent4>
      <a:accent5>
        <a:srgbClr val="F2F2F2"/>
      </a:accent5>
      <a:accent6>
        <a:srgbClr val="D8D8D8"/>
      </a:accent6>
      <a:hlink>
        <a:srgbClr val="7030A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yu2020" id="{CE1975F7-68D7-8048-8FD7-2C0736FC22EC}" vid="{361624A9-6CD0-0F4C-B003-92302A2ECB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7447</TotalTime>
  <Words>2408</Words>
  <Application>Microsoft Macintosh PowerPoint</Application>
  <PresentationFormat>On-screen Show (4:3)</PresentationFormat>
  <Paragraphs>731</Paragraphs>
  <Slides>37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Office Theme</vt:lpstr>
      <vt:lpstr>Stabilizing Queuing Network with Model Data-Independent Control</vt:lpstr>
      <vt:lpstr>Robust routing for queuing networks</vt:lpstr>
      <vt:lpstr>Robust routing for queuing networks</vt:lpstr>
      <vt:lpstr>Robust routing for queuing networks</vt:lpstr>
      <vt:lpstr>Learning-based vs. robust control</vt:lpstr>
      <vt:lpstr>Learning-based vs. robust control</vt:lpstr>
      <vt:lpstr>Learning-based vs. robust control</vt:lpstr>
      <vt:lpstr>Learning-based vs. robust control</vt:lpstr>
      <vt:lpstr>Setting</vt:lpstr>
      <vt:lpstr>Setting</vt:lpstr>
      <vt:lpstr>Main results</vt:lpstr>
      <vt:lpstr>Naïve policy: JSQ</vt:lpstr>
      <vt:lpstr>JSQ fails for networks</vt:lpstr>
      <vt:lpstr>JSQ fails for networks</vt:lpstr>
      <vt:lpstr>JSQ fails for networks</vt:lpstr>
      <vt:lpstr>Solution: JSR</vt:lpstr>
      <vt:lpstr>How about more complex networks?</vt:lpstr>
      <vt:lpstr>How about more complex networks?</vt:lpstr>
      <vt:lpstr>How about more complex networks?</vt:lpstr>
      <vt:lpstr>How about more complex networks?</vt:lpstr>
      <vt:lpstr>JSR for multi-class</vt:lpstr>
      <vt:lpstr>JSR for multi-class</vt:lpstr>
      <vt:lpstr>Stability of the expanded network</vt:lpstr>
      <vt:lpstr>Stability of the expanded network</vt:lpstr>
      <vt:lpstr>Stability of the expanded network</vt:lpstr>
      <vt:lpstr>Stability of the expanded network</vt:lpstr>
      <vt:lpstr>Stability of JSR policy</vt:lpstr>
      <vt:lpstr>Stability of JSR policy</vt:lpstr>
      <vt:lpstr>Stability of JSR policy</vt:lpstr>
      <vt:lpstr>Stability of JSR policy</vt:lpstr>
      <vt:lpstr>Stability of JSR policy</vt:lpstr>
      <vt:lpstr>Stability of JSR policy</vt:lpstr>
      <vt:lpstr>Extend JSQ to decentralized setting</vt:lpstr>
      <vt:lpstr>Extend JSQ to decentralized setting</vt:lpstr>
      <vt:lpstr>JSQ-AS for single class</vt:lpstr>
      <vt:lpstr>Stability of JSQ-AS</vt:lpstr>
      <vt:lpstr>Stability of JSQ-AS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Queuing Models to Connected and Autonomous Transportation Systems</dc:title>
  <dc:creator>Li Jin 金力</dc:creator>
  <cp:lastModifiedBy>Qian Xie</cp:lastModifiedBy>
  <cp:revision>447</cp:revision>
  <dcterms:created xsi:type="dcterms:W3CDTF">2020-06-08T17:51:20Z</dcterms:created>
  <dcterms:modified xsi:type="dcterms:W3CDTF">2023-03-09T21:03:53Z</dcterms:modified>
</cp:coreProperties>
</file>