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19"/>
  </p:notesMasterIdLst>
  <p:sldIdLst>
    <p:sldId id="258" r:id="rId2"/>
    <p:sldId id="437" r:id="rId3"/>
    <p:sldId id="438" r:id="rId4"/>
    <p:sldId id="439" r:id="rId5"/>
    <p:sldId id="440" r:id="rId6"/>
    <p:sldId id="441" r:id="rId7"/>
    <p:sldId id="442" r:id="rId8"/>
    <p:sldId id="443" r:id="rId9"/>
    <p:sldId id="415" r:id="rId10"/>
    <p:sldId id="444" r:id="rId11"/>
    <p:sldId id="445" r:id="rId12"/>
    <p:sldId id="446" r:id="rId13"/>
    <p:sldId id="447" r:id="rId14"/>
    <p:sldId id="448" r:id="rId15"/>
    <p:sldId id="419" r:id="rId16"/>
    <p:sldId id="449" r:id="rId17"/>
    <p:sldId id="450"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3D056"/>
    <a:srgbClr val="DE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76" autoAdjust="0"/>
    <p:restoredTop sz="90741"/>
  </p:normalViewPr>
  <p:slideViewPr>
    <p:cSldViewPr snapToGrid="0">
      <p:cViewPr varScale="1">
        <p:scale>
          <a:sx n="115" d="100"/>
          <a:sy n="115" d="100"/>
        </p:scale>
        <p:origin x="1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3964F-F5FE-44CF-A04D-4CB0AC68BAD6}" type="datetimeFigureOut">
              <a:rPr lang="en-US" smtClean="0"/>
              <a:t>2/3/24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A012BA-A148-4CD3-9F54-BC3296DF38C8}" type="slidenum">
              <a:rPr lang="en-US" smtClean="0"/>
              <a:t>‹#›</a:t>
            </a:fld>
            <a:endParaRPr lang="en-US"/>
          </a:p>
        </p:txBody>
      </p:sp>
    </p:spTree>
    <p:extLst>
      <p:ext uri="{BB962C8B-B14F-4D97-AF65-F5344CB8AC3E}">
        <p14:creationId xmlns:p14="http://schemas.microsoft.com/office/powerpoint/2010/main" val="1162957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A012BA-A148-4CD3-9F54-BC3296DF38C8}" type="slidenum">
              <a:rPr lang="en-US" smtClean="0"/>
              <a:t>1</a:t>
            </a:fld>
            <a:endParaRPr lang="en-US"/>
          </a:p>
        </p:txBody>
      </p:sp>
    </p:spTree>
    <p:extLst>
      <p:ext uri="{BB962C8B-B14F-4D97-AF65-F5344CB8AC3E}">
        <p14:creationId xmlns:p14="http://schemas.microsoft.com/office/powerpoint/2010/main" val="516279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for the regimes of the Markovian perfect equilibria, there are three cases depending on the technological costs: (0,0), (1,0) and somewhere in the middle.</a:t>
            </a:r>
          </a:p>
        </p:txBody>
      </p:sp>
      <p:sp>
        <p:nvSpPr>
          <p:cNvPr id="4" name="Slide Number Placeholder 3"/>
          <p:cNvSpPr>
            <a:spLocks noGrp="1"/>
          </p:cNvSpPr>
          <p:nvPr>
            <p:ph type="sldNum" sz="quarter" idx="5"/>
          </p:nvPr>
        </p:nvSpPr>
        <p:spPr/>
        <p:txBody>
          <a:bodyPr/>
          <a:lstStyle/>
          <a:p>
            <a:fld id="{73A012BA-A148-4CD3-9F54-BC3296DF38C8}" type="slidenum">
              <a:rPr lang="en-US" smtClean="0"/>
              <a:t>15</a:t>
            </a:fld>
            <a:endParaRPr lang="en-US"/>
          </a:p>
        </p:txBody>
      </p:sp>
    </p:spTree>
    <p:extLst>
      <p:ext uri="{BB962C8B-B14F-4D97-AF65-F5344CB8AC3E}">
        <p14:creationId xmlns:p14="http://schemas.microsoft.com/office/powerpoint/2010/main" val="2405755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Network systems rely on data collection and data transmission. However, the lack of secure-by-design features makes them susceptible to data loss and data errors. For example, in intelligent transportation systems, researchers have found that traffic sensors and traffic lights can be easily intruded and manipulated. Also, news reported that an artist used 99 phones to fake a traffic jam on Google Maps. We can expect that in the near future, hackers may spoof traffic sensor data or create phantom traffic jams in navigation apps for selfish or malicious intent (e.g., leading other vehicles to take a different road). Similar security risks also exist in manufacturing systems and communication networks.</a:t>
            </a:r>
          </a:p>
        </p:txBody>
      </p:sp>
      <p:sp>
        <p:nvSpPr>
          <p:cNvPr id="4" name="Slide Number Placeholder 3"/>
          <p:cNvSpPr>
            <a:spLocks noGrp="1"/>
          </p:cNvSpPr>
          <p:nvPr>
            <p:ph type="sldNum" sz="quarter" idx="5"/>
          </p:nvPr>
        </p:nvSpPr>
        <p:spPr/>
        <p:txBody>
          <a:bodyPr/>
          <a:lstStyle/>
          <a:p>
            <a:fld id="{73A012BA-A148-4CD3-9F54-BC3296DF38C8}" type="slidenum">
              <a:rPr lang="en-US" smtClean="0"/>
              <a:t>2</a:t>
            </a:fld>
            <a:endParaRPr lang="en-US"/>
          </a:p>
        </p:txBody>
      </p:sp>
    </p:spTree>
    <p:extLst>
      <p:ext uri="{BB962C8B-B14F-4D97-AF65-F5344CB8AC3E}">
        <p14:creationId xmlns:p14="http://schemas.microsoft.com/office/powerpoint/2010/main" val="1506440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is a simple example to illustrate the security risks in intelligent transportation systems. Consider parallel roads from an origin to a destination. The system operator routes each arriving vehicle to one of the links according to real-time traffic condition. However, such observations can be attacked by some malicious adversaries and the system operator has resources to secure or recover the observations. The resources may be limited or costly, so the system operator has to make careful decisions. </a:t>
            </a:r>
          </a:p>
        </p:txBody>
      </p:sp>
      <p:sp>
        <p:nvSpPr>
          <p:cNvPr id="4" name="Slide Number Placeholder 3"/>
          <p:cNvSpPr>
            <a:spLocks noGrp="1"/>
          </p:cNvSpPr>
          <p:nvPr>
            <p:ph type="sldNum" sz="quarter" idx="5"/>
          </p:nvPr>
        </p:nvSpPr>
        <p:spPr/>
        <p:txBody>
          <a:bodyPr/>
          <a:lstStyle/>
          <a:p>
            <a:fld id="{73A012BA-A148-4CD3-9F54-BC3296DF38C8}" type="slidenum">
              <a:rPr lang="en-US" smtClean="0"/>
              <a:t>3</a:t>
            </a:fld>
            <a:endParaRPr lang="en-US"/>
          </a:p>
        </p:txBody>
      </p:sp>
    </p:spTree>
    <p:extLst>
      <p:ext uri="{BB962C8B-B14F-4D97-AF65-F5344CB8AC3E}">
        <p14:creationId xmlns:p14="http://schemas.microsoft.com/office/powerpoint/2010/main" val="4127479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Now, to address such issues, we develop the following research questions. How to … As far as we know, they have not been well studied in conjunction with the dynamics of the network systems, which is typically modeled as queuing processes. </a:t>
            </a:r>
          </a:p>
        </p:txBody>
      </p:sp>
      <p:sp>
        <p:nvSpPr>
          <p:cNvPr id="4" name="Slide Number Placeholder 3"/>
          <p:cNvSpPr>
            <a:spLocks noGrp="1"/>
          </p:cNvSpPr>
          <p:nvPr>
            <p:ph type="sldNum" sz="quarter" idx="5"/>
          </p:nvPr>
        </p:nvSpPr>
        <p:spPr/>
        <p:txBody>
          <a:bodyPr/>
          <a:lstStyle/>
          <a:p>
            <a:fld id="{73A012BA-A148-4CD3-9F54-BC3296DF38C8}" type="slidenum">
              <a:rPr lang="en-US" smtClean="0"/>
              <a:t>4</a:t>
            </a:fld>
            <a:endParaRPr lang="en-US"/>
          </a:p>
        </p:txBody>
      </p:sp>
    </p:spTree>
    <p:extLst>
      <p:ext uri="{BB962C8B-B14F-4D97-AF65-F5344CB8AC3E}">
        <p14:creationId xmlns:p14="http://schemas.microsoft.com/office/powerpoint/2010/main" val="1076318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To start from scratch, we consider a parallel queuing system with Poisson arrivals and symmetric servers. We are specifically interested in dynamic routing with security risks. The  idea  of dynamic  routing is dynamically allocating jobs to servers. Jobs can be vehicles in transportation system, components on production lines and data packets in computer networks. It has been proved that without failures, the send-to-shortest-queue policy is optimal if the system operator has perfect observation of the system state, i.e. the vector of queue lengths and perfect implementation of the dynamic routing. However, if the observation is imperfect, there is chance that the send-to-shortest-queue policy is even worse than open-loop routing policies such as Bernoulli routing policy.</a:t>
            </a:r>
          </a:p>
          <a:p>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5</a:t>
            </a:fld>
            <a:endParaRPr lang="en-US"/>
          </a:p>
        </p:txBody>
      </p:sp>
    </p:spTree>
    <p:extLst>
      <p:ext uri="{BB962C8B-B14F-4D97-AF65-F5344CB8AC3E}">
        <p14:creationId xmlns:p14="http://schemas.microsoft.com/office/powerpoint/2010/main" val="48271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work, we consider two types of failure modes. The first one is the reliability failures, say random malfunction</a:t>
                </a:r>
                <a:r>
                  <a:rPr lang="zh-CN" altLang="en-US" dirty="0"/>
                  <a:t> </a:t>
                </a:r>
                <a:r>
                  <a:rPr lang="en-US" altLang="zh-CN" dirty="0"/>
                  <a:t>that makes the jobs fail to receive routing instructions from the system operator and the DoS attack that cuts off the system operator’s observation. </a:t>
                </a:r>
                <a:r>
                  <a:rPr lang="en-US" sz="1200" dirty="0"/>
                  <a:t>With </a:t>
                </a:r>
                <a:r>
                  <a:rPr lang="en-US" sz="1200" dirty="0">
                    <a:solidFill>
                      <a:schemeClr val="accent3"/>
                    </a:solidFill>
                  </a:rPr>
                  <a:t>constant</a:t>
                </a:r>
                <a:r>
                  <a:rPr lang="en-US" sz="1200" dirty="0"/>
                  <a:t> probability </a:t>
                </a:r>
                <a14:m>
                  <m:oMath xmlns:m="http://schemas.openxmlformats.org/officeDocument/2006/math">
                    <m:r>
                      <a:rPr lang="en-US" sz="1200" b="0" i="1" smtClean="0">
                        <a:latin typeface="Cambria Math" panose="02040503050406030204" pitchFamily="18" charset="0"/>
                      </a:rPr>
                      <m:t>𝑎</m:t>
                    </m:r>
                  </m:oMath>
                </a14:m>
                <a:r>
                  <a:rPr lang="en-US" sz="1200" dirty="0"/>
                  <a:t>, a job joins a random queue,</a:t>
                </a:r>
                <a:r>
                  <a:rPr lang="en-US" sz="1200" baseline="0" dirty="0"/>
                  <a:t> with equal or nonequal probabilities.</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model the system operator’s decision-making problem as a Markov decision process. For each arrival, </a:t>
                </a:r>
                <a:r>
                  <a:rPr lang="en-US" sz="1200" dirty="0"/>
                  <a:t>the</a:t>
                </a:r>
                <a:r>
                  <a:rPr lang="en-US" sz="1200" baseline="0" dirty="0"/>
                  <a:t> o</a:t>
                </a:r>
                <a:r>
                  <a:rPr lang="en-US" sz="1200" dirty="0"/>
                  <a:t>perator protects the routing with </a:t>
                </a:r>
                <a:r>
                  <a:rPr lang="en-US" sz="1200" dirty="0">
                    <a:solidFill>
                      <a:schemeClr val="accent3"/>
                    </a:solidFill>
                  </a:rPr>
                  <a:t>state-dependent</a:t>
                </a:r>
                <a:r>
                  <a:rPr lang="en-US" sz="1200" dirty="0"/>
                  <a:t> probability </a:t>
                </a:r>
                <a14:m>
                  <m:oMath xmlns:m="http://schemas.openxmlformats.org/officeDocument/2006/math">
                    <m:r>
                      <a:rPr lang="en-US" sz="1200" i="1">
                        <a:latin typeface="Cambria Math" panose="02040503050406030204" pitchFamily="18" charset="0"/>
                      </a:rPr>
                      <m:t>𝛽</m:t>
                    </m:r>
                    <m:r>
                      <a:rPr lang="en-US" sz="1200" i="1">
                        <a:latin typeface="Cambria Math" panose="02040503050406030204" pitchFamily="18" charset="0"/>
                      </a:rPr>
                      <m:t>(</m:t>
                    </m:r>
                    <m:r>
                      <a:rPr lang="en-US" sz="1200" i="1">
                        <a:latin typeface="Cambria Math" panose="02040503050406030204" pitchFamily="18" charset="0"/>
                      </a:rPr>
                      <m:t>𝑥</m:t>
                    </m:r>
                    <m:r>
                      <a:rPr lang="en-US" sz="1200" i="1">
                        <a:latin typeface="Cambria Math" panose="02040503050406030204" pitchFamily="18" charset="0"/>
                      </a:rPr>
                      <m:t>)</m:t>
                    </m:r>
                  </m:oMath>
                </a14:m>
                <a:r>
                  <a:rPr lang="en-US" sz="1200" dirty="0"/>
                  <a:t>. Following</a:t>
                </a:r>
                <a:r>
                  <a:rPr lang="en-US" sz="1200" baseline="0" dirty="0"/>
                  <a:t> the protected routing, a job can definitely be allocated to the shortest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Technological costs including human labor and investments in software/hardware</a:t>
                </a:r>
                <a:r>
                  <a:rPr lang="en-US" dirty="0">
                    <a:effectLst/>
                  </a:rPr>
                  <a:t> </a:t>
                </a:r>
                <a:endParaRPr lang="en-US"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work, we consider two types of failure modes. The first one is the reliability failures, say random malfunction</a:t>
                </a:r>
                <a:r>
                  <a:rPr lang="zh-CN" altLang="en-US" dirty="0"/>
                  <a:t> </a:t>
                </a:r>
                <a:r>
                  <a:rPr lang="en-US" altLang="zh-CN" dirty="0"/>
                  <a:t>that makes the jobs fail to receive routing instructions from the system operator and the DoS attack that cuts off the system operator’s observation. </a:t>
                </a:r>
                <a:r>
                  <a:rPr lang="en-US" sz="1200" dirty="0"/>
                  <a:t>With </a:t>
                </a:r>
                <a:r>
                  <a:rPr lang="en-US" sz="1200" dirty="0">
                    <a:solidFill>
                      <a:schemeClr val="accent3"/>
                    </a:solidFill>
                  </a:rPr>
                  <a:t>constant</a:t>
                </a:r>
                <a:r>
                  <a:rPr lang="en-US" sz="1200" dirty="0"/>
                  <a:t> probability </a:t>
                </a:r>
                <a:r>
                  <a:rPr lang="en-US" sz="1200" b="0" i="0">
                    <a:latin typeface="Cambria Math" panose="02040503050406030204" pitchFamily="18" charset="0"/>
                  </a:rPr>
                  <a:t>𝑎</a:t>
                </a:r>
                <a:r>
                  <a:rPr lang="en-US" sz="1200" dirty="0"/>
                  <a:t>, a job joins a random queue,</a:t>
                </a:r>
                <a:r>
                  <a:rPr lang="en-US" sz="1200" baseline="0" dirty="0"/>
                  <a:t> with equal or nonequal probabilities.</a:t>
                </a:r>
                <a:endParaRPr lang="en-US" altLang="zh-CN"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model the system operator’s decision-making problem as a Markov decision process. For each arrival, </a:t>
                </a:r>
                <a:r>
                  <a:rPr lang="en-US" sz="1200" dirty="0"/>
                  <a:t>the</a:t>
                </a:r>
                <a:r>
                  <a:rPr lang="en-US" sz="1200" baseline="0" dirty="0"/>
                  <a:t> o</a:t>
                </a:r>
                <a:r>
                  <a:rPr lang="en-US" sz="1200" dirty="0"/>
                  <a:t>perator protects the routing with </a:t>
                </a:r>
                <a:r>
                  <a:rPr lang="en-US" sz="1200" dirty="0">
                    <a:solidFill>
                      <a:schemeClr val="accent3"/>
                    </a:solidFill>
                  </a:rPr>
                  <a:t>state-dependent</a:t>
                </a:r>
                <a:r>
                  <a:rPr lang="en-US" sz="1200" dirty="0"/>
                  <a:t> probability </a:t>
                </a:r>
                <a:r>
                  <a:rPr lang="en-US" sz="1200" i="0">
                    <a:latin typeface="Cambria Math" panose="02040503050406030204" pitchFamily="18" charset="0"/>
                  </a:rPr>
                  <a:t>𝛽(𝑥)</a:t>
                </a:r>
                <a:r>
                  <a:rPr lang="en-US" sz="1200" dirty="0"/>
                  <a:t>. Following</a:t>
                </a:r>
                <a:r>
                  <a:rPr lang="en-US" sz="1200" baseline="0" dirty="0"/>
                  <a:t> the protected routing, a job can definitely be allocated to the shortest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Technological costs including human labor and investments in software/hardware</a:t>
                </a:r>
                <a:r>
                  <a:rPr lang="en-US" dirty="0">
                    <a:effectLst/>
                  </a:rPr>
                  <a:t> </a:t>
                </a:r>
                <a:endParaRPr lang="en-US" sz="1200" dirty="0"/>
              </a:p>
            </p:txBody>
          </p:sp>
        </mc:Fallback>
      </mc:AlternateContent>
      <p:sp>
        <p:nvSpPr>
          <p:cNvPr id="4" name="Slide Number Placeholder 3"/>
          <p:cNvSpPr>
            <a:spLocks noGrp="1"/>
          </p:cNvSpPr>
          <p:nvPr>
            <p:ph type="sldNum" sz="quarter" idx="5"/>
          </p:nvPr>
        </p:nvSpPr>
        <p:spPr/>
        <p:txBody>
          <a:bodyPr/>
          <a:lstStyle/>
          <a:p>
            <a:fld id="{73A012BA-A148-4CD3-9F54-BC3296DF38C8}" type="slidenum">
              <a:rPr lang="en-US" smtClean="0"/>
              <a:t>6</a:t>
            </a:fld>
            <a:endParaRPr lang="en-US"/>
          </a:p>
        </p:txBody>
      </p:sp>
    </p:spTree>
    <p:extLst>
      <p:ext uri="{BB962C8B-B14F-4D97-AF65-F5344CB8AC3E}">
        <p14:creationId xmlns:p14="http://schemas.microsoft.com/office/powerpoint/2010/main" val="3980945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second one is the security failures, say the spoofing that can manipulate the system operator’s observation or instruction. Now we formulate the interaction between the attacker and the system operator as a stochastic attacker-defender game. </a:t>
            </a:r>
          </a:p>
        </p:txBody>
      </p:sp>
      <p:sp>
        <p:nvSpPr>
          <p:cNvPr id="4" name="Slide Number Placeholder 3"/>
          <p:cNvSpPr>
            <a:spLocks noGrp="1"/>
          </p:cNvSpPr>
          <p:nvPr>
            <p:ph type="sldNum" sz="quarter" idx="5"/>
          </p:nvPr>
        </p:nvSpPr>
        <p:spPr/>
        <p:txBody>
          <a:bodyPr/>
          <a:lstStyle/>
          <a:p>
            <a:fld id="{73A012BA-A148-4CD3-9F54-BC3296DF38C8}" type="slidenum">
              <a:rPr lang="en-US" smtClean="0"/>
              <a:t>7</a:t>
            </a:fld>
            <a:endParaRPr lang="en-US"/>
          </a:p>
        </p:txBody>
      </p:sp>
    </p:spTree>
    <p:extLst>
      <p:ext uri="{BB962C8B-B14F-4D97-AF65-F5344CB8AC3E}">
        <p14:creationId xmlns:p14="http://schemas.microsoft.com/office/powerpoint/2010/main" val="1166940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We know that without failures, a n-queue system is stable if and only if the demand is less than the total capacity, i.e. </a:t>
            </a:r>
            <a:r>
              <a:rPr lang="en-US" sz="1200" kern="1200" dirty="0" err="1">
                <a:solidFill>
                  <a:schemeClr val="tx1"/>
                </a:solidFill>
                <a:effectLst/>
                <a:latin typeface="+mn-lt"/>
                <a:ea typeface="+mn-ea"/>
                <a:cs typeface="+mn-cs"/>
              </a:rPr>
              <a:t>λ</a:t>
            </a:r>
            <a:r>
              <a:rPr lang="en-US" sz="1200" kern="1200" dirty="0">
                <a:solidFill>
                  <a:schemeClr val="tx1"/>
                </a:solidFill>
                <a:effectLst/>
                <a:latin typeface="+mn-lt"/>
                <a:ea typeface="+mn-ea"/>
                <a:cs typeface="+mn-cs"/>
              </a:rPr>
              <a:t> &lt; nµ. However, even this condition is satisfied, reliability and security failures can still destabilize the queuing system. Therefore, we have to add more conditions to the stability criteria.</a:t>
            </a:r>
          </a:p>
        </p:txBody>
      </p:sp>
      <p:sp>
        <p:nvSpPr>
          <p:cNvPr id="4" name="Slide Number Placeholder 3"/>
          <p:cNvSpPr>
            <a:spLocks noGrp="1"/>
          </p:cNvSpPr>
          <p:nvPr>
            <p:ph type="sldNum" sz="quarter" idx="5"/>
          </p:nvPr>
        </p:nvSpPr>
        <p:spPr/>
        <p:txBody>
          <a:bodyPr/>
          <a:lstStyle/>
          <a:p>
            <a:fld id="{73A012BA-A148-4CD3-9F54-BC3296DF38C8}" type="slidenum">
              <a:rPr lang="en-US" smtClean="0"/>
              <a:t>9</a:t>
            </a:fld>
            <a:endParaRPr lang="en-US"/>
          </a:p>
        </p:txBody>
      </p:sp>
    </p:spTree>
    <p:extLst>
      <p:ext uri="{BB962C8B-B14F-4D97-AF65-F5344CB8AC3E}">
        <p14:creationId xmlns:p14="http://schemas.microsoft.com/office/powerpoint/2010/main" val="206710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under this set of parameter, when observing queue lengths as in the shadow area, if the system operator not protects, then</a:t>
            </a:r>
            <a:r>
              <a:rPr lang="zh-CN" altLang="en-US" dirty="0"/>
              <a:t> </a:t>
            </a:r>
            <a:r>
              <a:rPr lang="en-US" altLang="zh-CN" dirty="0"/>
              <a:t>the system can be destabilized.</a:t>
            </a:r>
            <a:endParaRPr lang="en-US" dirty="0"/>
          </a:p>
        </p:txBody>
      </p:sp>
      <p:sp>
        <p:nvSpPr>
          <p:cNvPr id="4" name="Slide Number Placeholder 3"/>
          <p:cNvSpPr>
            <a:spLocks noGrp="1"/>
          </p:cNvSpPr>
          <p:nvPr>
            <p:ph type="sldNum" sz="quarter" idx="5"/>
          </p:nvPr>
        </p:nvSpPr>
        <p:spPr/>
        <p:txBody>
          <a:bodyPr/>
          <a:lstStyle/>
          <a:p>
            <a:fld id="{73A012BA-A148-4CD3-9F54-BC3296DF38C8}" type="slidenum">
              <a:rPr lang="en-US" smtClean="0"/>
              <a:t>10</a:t>
            </a:fld>
            <a:endParaRPr lang="en-US"/>
          </a:p>
        </p:txBody>
      </p:sp>
    </p:spTree>
    <p:extLst>
      <p:ext uri="{BB962C8B-B14F-4D97-AF65-F5344CB8AC3E}">
        <p14:creationId xmlns:p14="http://schemas.microsoft.com/office/powerpoint/2010/main" val="26540369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06399" y="1122363"/>
            <a:ext cx="8314267" cy="1239837"/>
          </a:xfrm>
          <a:prstGeom prst="roundRect">
            <a:avLst/>
          </a:prstGeom>
          <a:effectLst>
            <a:outerShdw blurRad="50800" dist="38100" dir="2700000" algn="tl" rotWithShape="0">
              <a:prstClr val="black">
                <a:alpha val="40000"/>
              </a:prstClr>
            </a:outerShdw>
          </a:effectLst>
        </p:spPr>
        <p:txBody>
          <a:bodyPr anchor="b"/>
          <a:lstStyle>
            <a:lvl1pPr algn="ctr">
              <a:defRPr sz="4500" b="0"/>
            </a:lvl1pPr>
          </a:lstStyle>
          <a:p>
            <a:r>
              <a:rPr lang="en-US" dirty="0"/>
              <a:t>Click to edit Master title style</a:t>
            </a:r>
          </a:p>
        </p:txBody>
      </p:sp>
      <p:sp>
        <p:nvSpPr>
          <p:cNvPr id="3" name="Subtitle 2"/>
          <p:cNvSpPr>
            <a:spLocks noGrp="1"/>
          </p:cNvSpPr>
          <p:nvPr>
            <p:ph type="subTitle" idx="1"/>
          </p:nvPr>
        </p:nvSpPr>
        <p:spPr>
          <a:xfrm>
            <a:off x="1143000" y="2831571"/>
            <a:ext cx="6858000" cy="1655762"/>
          </a:xfrm>
        </p:spPr>
        <p:txBody>
          <a:bodyPr/>
          <a:lstStyle>
            <a:lvl1pPr marL="0" indent="0" algn="ctr">
              <a:spcBef>
                <a:spcPts val="600"/>
              </a:spcBef>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54243A62-C488-C54D-AB15-4C8AB92BB6D7}" type="datetime1">
              <a:rPr lang="en-US" altLang="zh-CN" smtClean="0"/>
              <a:t>2/3/24</a:t>
            </a:fld>
            <a:endParaRPr lang="en-US"/>
          </a:p>
        </p:txBody>
      </p:sp>
      <p:sp>
        <p:nvSpPr>
          <p:cNvPr id="5" name="Footer Placeholder 4"/>
          <p:cNvSpPr>
            <a:spLocks noGrp="1"/>
          </p:cNvSpPr>
          <p:nvPr>
            <p:ph type="ftr" sz="quarter" idx="11"/>
          </p:nvPr>
        </p:nvSpPr>
        <p:spPr/>
        <p:txBody>
          <a:bodyPr/>
          <a:lstStyle/>
          <a:p>
            <a:r>
              <a:rPr lang="en-US"/>
              <a:t>Qian Xie (Cornell)</a:t>
            </a:r>
            <a:endParaRPr lang="en-US" dirty="0"/>
          </a:p>
        </p:txBody>
      </p:sp>
      <p:sp>
        <p:nvSpPr>
          <p:cNvPr id="6" name="Slide Number Placeholder 5"/>
          <p:cNvSpPr>
            <a:spLocks noGrp="1"/>
          </p:cNvSpPr>
          <p:nvPr>
            <p:ph type="sldNum" sz="quarter" idx="12"/>
          </p:nvPr>
        </p:nvSpPr>
        <p:spPr>
          <a:xfrm>
            <a:off x="6115050" y="6492874"/>
            <a:ext cx="3028950" cy="365126"/>
          </a:xfrm>
        </p:spPr>
        <p:txBody>
          <a:bodyPr/>
          <a:lstStyle/>
          <a:p>
            <a:fld id="{1FCB27F1-59A8-48ED-ADAF-34A8CE645FD2}" type="slidenum">
              <a:rPr lang="en-US" smtClean="0"/>
              <a:t>‹#›</a:t>
            </a:fld>
            <a:endParaRPr lang="en-US"/>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015066" y="4628226"/>
            <a:ext cx="5113867" cy="793616"/>
          </a:xfrm>
          <a:prstGeom prst="rect">
            <a:avLst/>
          </a:prstGeom>
        </p:spPr>
      </p:pic>
    </p:spTree>
    <p:extLst>
      <p:ext uri="{BB962C8B-B14F-4D97-AF65-F5344CB8AC3E}">
        <p14:creationId xmlns:p14="http://schemas.microsoft.com/office/powerpoint/2010/main" val="2150832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BCFCD8-69F1-2C49-B706-9BBE0E67AD07}" type="datetime1">
              <a:rPr lang="en-US" altLang="zh-CN" smtClean="0"/>
              <a:t>2/3/24</a:t>
            </a:fld>
            <a:endParaRPr lang="en-US"/>
          </a:p>
        </p:txBody>
      </p:sp>
      <p:sp>
        <p:nvSpPr>
          <p:cNvPr id="5" name="Footer Placeholder 4"/>
          <p:cNvSpPr>
            <a:spLocks noGrp="1"/>
          </p:cNvSpPr>
          <p:nvPr>
            <p:ph type="ftr" sz="quarter" idx="11"/>
          </p:nvPr>
        </p:nvSpPr>
        <p:spPr/>
        <p:txBody>
          <a:bodyPr/>
          <a:lstStyle/>
          <a:p>
            <a:r>
              <a:rPr lang="en-US"/>
              <a:t>Qian Xie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124674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DC1749-C1C8-4543-B388-1BEB5C0F2D1E}" type="datetime1">
              <a:rPr lang="en-US" altLang="zh-CN" smtClean="0"/>
              <a:t>2/3/24</a:t>
            </a:fld>
            <a:endParaRPr lang="en-US"/>
          </a:p>
        </p:txBody>
      </p:sp>
      <p:sp>
        <p:nvSpPr>
          <p:cNvPr id="5" name="Footer Placeholder 4"/>
          <p:cNvSpPr>
            <a:spLocks noGrp="1"/>
          </p:cNvSpPr>
          <p:nvPr>
            <p:ph type="ftr" sz="quarter" idx="11"/>
          </p:nvPr>
        </p:nvSpPr>
        <p:spPr/>
        <p:txBody>
          <a:bodyPr/>
          <a:lstStyle/>
          <a:p>
            <a:r>
              <a:rPr lang="en-US"/>
              <a:t>Qian Xie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39577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0D434B-A6DF-9B42-B2E9-076B8A83C0DD}" type="datetime1">
              <a:rPr lang="en-US" altLang="zh-CN" smtClean="0"/>
              <a:t>2/3/24</a:t>
            </a:fld>
            <a:endParaRPr lang="en-US"/>
          </a:p>
        </p:txBody>
      </p:sp>
      <p:sp>
        <p:nvSpPr>
          <p:cNvPr id="5" name="Footer Placeholder 4"/>
          <p:cNvSpPr>
            <a:spLocks noGrp="1"/>
          </p:cNvSpPr>
          <p:nvPr>
            <p:ph type="ftr" sz="quarter" idx="11"/>
          </p:nvPr>
        </p:nvSpPr>
        <p:spPr/>
        <p:txBody>
          <a:bodyPr/>
          <a:lstStyle/>
          <a:p>
            <a:r>
              <a:rPr lang="en-US"/>
              <a:t>Qian Xie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595677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855661"/>
          </a:xfrm>
        </p:spPr>
        <p:txBody>
          <a:bodyPr anchor="b"/>
          <a:lstStyle>
            <a:lvl1pPr algn="ctr">
              <a:defRPr sz="4500"/>
            </a:lvl1pPr>
          </a:lstStyle>
          <a:p>
            <a:r>
              <a:rPr lang="en-US" dirty="0"/>
              <a:t>Click to edit Master title style</a:t>
            </a:r>
          </a:p>
        </p:txBody>
      </p:sp>
      <p:sp>
        <p:nvSpPr>
          <p:cNvPr id="4" name="Date Placeholder 3"/>
          <p:cNvSpPr>
            <a:spLocks noGrp="1"/>
          </p:cNvSpPr>
          <p:nvPr>
            <p:ph type="dt" sz="half" idx="10"/>
          </p:nvPr>
        </p:nvSpPr>
        <p:spPr/>
        <p:txBody>
          <a:bodyPr/>
          <a:lstStyle/>
          <a:p>
            <a:fld id="{7F661B5F-2355-8D48-AC3E-4C7714BDFA46}" type="datetime1">
              <a:rPr lang="en-US" altLang="zh-CN" smtClean="0"/>
              <a:t>2/3/24</a:t>
            </a:fld>
            <a:endParaRPr lang="en-US"/>
          </a:p>
        </p:txBody>
      </p:sp>
      <p:sp>
        <p:nvSpPr>
          <p:cNvPr id="5" name="Footer Placeholder 4"/>
          <p:cNvSpPr>
            <a:spLocks noGrp="1"/>
          </p:cNvSpPr>
          <p:nvPr>
            <p:ph type="ftr" sz="quarter" idx="11"/>
          </p:nvPr>
        </p:nvSpPr>
        <p:spPr/>
        <p:txBody>
          <a:bodyPr/>
          <a:lstStyle/>
          <a:p>
            <a:r>
              <a:rPr lang="en-US"/>
              <a:t>Qian Xie (Cornell)</a:t>
            </a:r>
          </a:p>
        </p:txBody>
      </p:sp>
      <p:sp>
        <p:nvSpPr>
          <p:cNvPr id="6" name="Slide Number Placeholder 5"/>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481429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62467" y="922867"/>
            <a:ext cx="4252383" cy="5254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49" y="922867"/>
            <a:ext cx="4091517" cy="52540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48E8F6-7B43-7B4D-A648-3D59E2438DD1}" type="datetime1">
              <a:rPr lang="en-US" altLang="zh-CN" smtClean="0"/>
              <a:t>2/3/24</a:t>
            </a:fld>
            <a:endParaRPr lang="en-US"/>
          </a:p>
        </p:txBody>
      </p:sp>
      <p:sp>
        <p:nvSpPr>
          <p:cNvPr id="6" name="Footer Placeholder 5"/>
          <p:cNvSpPr>
            <a:spLocks noGrp="1"/>
          </p:cNvSpPr>
          <p:nvPr>
            <p:ph type="ftr" sz="quarter" idx="11"/>
          </p:nvPr>
        </p:nvSpPr>
        <p:spPr/>
        <p:txBody>
          <a:bodyPr/>
          <a:lstStyle/>
          <a:p>
            <a:r>
              <a:rPr lang="en-US"/>
              <a:t>Qian Xie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244745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02733"/>
          </a:xfrm>
        </p:spPr>
        <p:txBody>
          <a:bodyPr/>
          <a:lstStyle/>
          <a:p>
            <a:r>
              <a:rPr lang="en-US"/>
              <a:t>Click to edit Master title style</a:t>
            </a:r>
          </a:p>
        </p:txBody>
      </p:sp>
      <p:sp>
        <p:nvSpPr>
          <p:cNvPr id="3" name="Text Placeholder 2"/>
          <p:cNvSpPr>
            <a:spLocks noGrp="1"/>
          </p:cNvSpPr>
          <p:nvPr>
            <p:ph type="body" idx="1"/>
          </p:nvPr>
        </p:nvSpPr>
        <p:spPr>
          <a:xfrm>
            <a:off x="397933" y="1005944"/>
            <a:ext cx="4100249"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397933" y="1829856"/>
            <a:ext cx="4100249" cy="4359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005944"/>
            <a:ext cx="409151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29856"/>
            <a:ext cx="4091517" cy="43598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A17ACA-5381-B149-84D1-3F1763722170}" type="datetime1">
              <a:rPr lang="en-US" altLang="zh-CN" smtClean="0"/>
              <a:t>2/3/24</a:t>
            </a:fld>
            <a:endParaRPr lang="en-US"/>
          </a:p>
        </p:txBody>
      </p:sp>
      <p:sp>
        <p:nvSpPr>
          <p:cNvPr id="8" name="Footer Placeholder 7"/>
          <p:cNvSpPr>
            <a:spLocks noGrp="1"/>
          </p:cNvSpPr>
          <p:nvPr>
            <p:ph type="ftr" sz="quarter" idx="11"/>
          </p:nvPr>
        </p:nvSpPr>
        <p:spPr/>
        <p:txBody>
          <a:bodyPr/>
          <a:lstStyle/>
          <a:p>
            <a:r>
              <a:rPr lang="en-US"/>
              <a:t>Qian Xie (Cornell)</a:t>
            </a:r>
          </a:p>
        </p:txBody>
      </p:sp>
      <p:sp>
        <p:nvSpPr>
          <p:cNvPr id="9" name="Slide Number Placeholder 8"/>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003155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C166B9-E8FA-994C-B3EA-3002F975F7BE}" type="datetime1">
              <a:rPr lang="en-US" altLang="zh-CN" smtClean="0"/>
              <a:t>2/3/24</a:t>
            </a:fld>
            <a:endParaRPr lang="en-US"/>
          </a:p>
        </p:txBody>
      </p:sp>
      <p:sp>
        <p:nvSpPr>
          <p:cNvPr id="4" name="Footer Placeholder 3"/>
          <p:cNvSpPr>
            <a:spLocks noGrp="1"/>
          </p:cNvSpPr>
          <p:nvPr>
            <p:ph type="ftr" sz="quarter" idx="11"/>
          </p:nvPr>
        </p:nvSpPr>
        <p:spPr/>
        <p:txBody>
          <a:bodyPr/>
          <a:lstStyle/>
          <a:p>
            <a:r>
              <a:rPr lang="en-US"/>
              <a:t>Qian Xie (Cornell)</a:t>
            </a:r>
          </a:p>
        </p:txBody>
      </p:sp>
      <p:sp>
        <p:nvSpPr>
          <p:cNvPr id="5" name="Slide Number Placeholder 4"/>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046754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8B57B-C8EC-0341-9332-EFF6536256BD}" type="datetime1">
              <a:rPr lang="en-US" altLang="zh-CN" smtClean="0"/>
              <a:t>2/3/24</a:t>
            </a:fld>
            <a:endParaRPr lang="en-US"/>
          </a:p>
        </p:txBody>
      </p:sp>
      <p:sp>
        <p:nvSpPr>
          <p:cNvPr id="3" name="Footer Placeholder 2"/>
          <p:cNvSpPr>
            <a:spLocks noGrp="1"/>
          </p:cNvSpPr>
          <p:nvPr>
            <p:ph type="ftr" sz="quarter" idx="11"/>
          </p:nvPr>
        </p:nvSpPr>
        <p:spPr/>
        <p:txBody>
          <a:bodyPr/>
          <a:lstStyle/>
          <a:p>
            <a:r>
              <a:rPr lang="en-US"/>
              <a:t>Qian Xie (Cornell)</a:t>
            </a:r>
          </a:p>
        </p:txBody>
      </p:sp>
      <p:sp>
        <p:nvSpPr>
          <p:cNvPr id="4" name="Slide Number Placeholder 3"/>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466340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A19A2AC-5963-E94A-9657-BB8618F0580B}" type="datetime1">
              <a:rPr lang="en-US" altLang="zh-CN" smtClean="0"/>
              <a:t>2/3/24</a:t>
            </a:fld>
            <a:endParaRPr lang="en-US"/>
          </a:p>
        </p:txBody>
      </p:sp>
      <p:sp>
        <p:nvSpPr>
          <p:cNvPr id="6" name="Footer Placeholder 5"/>
          <p:cNvSpPr>
            <a:spLocks noGrp="1"/>
          </p:cNvSpPr>
          <p:nvPr>
            <p:ph type="ftr" sz="quarter" idx="11"/>
          </p:nvPr>
        </p:nvSpPr>
        <p:spPr/>
        <p:txBody>
          <a:bodyPr/>
          <a:lstStyle/>
          <a:p>
            <a:r>
              <a:rPr lang="en-US"/>
              <a:t>Qian Xie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398395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0D293FE5-0CBB-AC46-89B7-F106DE963548}" type="datetime1">
              <a:rPr lang="en-US" altLang="zh-CN" smtClean="0"/>
              <a:t>2/3/24</a:t>
            </a:fld>
            <a:endParaRPr lang="en-US"/>
          </a:p>
        </p:txBody>
      </p:sp>
      <p:sp>
        <p:nvSpPr>
          <p:cNvPr id="6" name="Footer Placeholder 5"/>
          <p:cNvSpPr>
            <a:spLocks noGrp="1"/>
          </p:cNvSpPr>
          <p:nvPr>
            <p:ph type="ftr" sz="quarter" idx="11"/>
          </p:nvPr>
        </p:nvSpPr>
        <p:spPr/>
        <p:txBody>
          <a:bodyPr/>
          <a:lstStyle/>
          <a:p>
            <a:r>
              <a:rPr lang="en-US"/>
              <a:t>Qian Xie (Cornell)</a:t>
            </a:r>
          </a:p>
        </p:txBody>
      </p:sp>
      <p:sp>
        <p:nvSpPr>
          <p:cNvPr id="7" name="Slide Number Placeholder 6"/>
          <p:cNvSpPr>
            <a:spLocks noGrp="1"/>
          </p:cNvSpPr>
          <p:nvPr>
            <p:ph type="sldNum" sz="quarter" idx="12"/>
          </p:nvPr>
        </p:nvSpPr>
        <p:spPr/>
        <p:txBody>
          <a:bodyPr/>
          <a:lstStyle/>
          <a:p>
            <a:fld id="{1FCB27F1-59A8-48ED-ADAF-34A8CE645FD2}" type="slidenum">
              <a:rPr lang="en-US" smtClean="0"/>
              <a:t>‹#›</a:t>
            </a:fld>
            <a:endParaRPr lang="en-US"/>
          </a:p>
        </p:txBody>
      </p:sp>
    </p:spTree>
    <p:extLst>
      <p:ext uri="{BB962C8B-B14F-4D97-AF65-F5344CB8AC3E}">
        <p14:creationId xmlns:p14="http://schemas.microsoft.com/office/powerpoint/2010/main" val="2563487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694267"/>
          </a:xfrm>
          <a:prstGeom prst="rect">
            <a:avLst/>
          </a:prstGeom>
          <a:solidFill>
            <a:schemeClr val="bg1">
              <a:lumMod val="95000"/>
            </a:schemeClr>
          </a:solidFill>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00050" y="1004357"/>
            <a:ext cx="8362950" cy="515937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492875"/>
            <a:ext cx="3028950" cy="365125"/>
          </a:xfrm>
          <a:prstGeom prst="rect">
            <a:avLst/>
          </a:prstGeom>
          <a:solidFill>
            <a:schemeClr val="accent3"/>
          </a:solidFill>
        </p:spPr>
        <p:txBody>
          <a:bodyPr vert="horz" lIns="91440" tIns="45720" rIns="91440" bIns="45720" rtlCol="0" anchor="ctr"/>
          <a:lstStyle>
            <a:lvl1pPr algn="l">
              <a:defRPr sz="1200">
                <a:solidFill>
                  <a:schemeClr val="bg1"/>
                </a:solidFill>
              </a:defRPr>
            </a:lvl1pPr>
          </a:lstStyle>
          <a:p>
            <a:fld id="{B9A322A3-2F49-034D-8BD8-34D21C83B0DC}" type="datetime1">
              <a:rPr lang="en-US" altLang="zh-CN" smtClean="0"/>
              <a:t>2/3/24</a:t>
            </a:fld>
            <a:endParaRPr lang="en-US"/>
          </a:p>
        </p:txBody>
      </p:sp>
      <p:sp>
        <p:nvSpPr>
          <p:cNvPr id="5" name="Footer Placeholder 4"/>
          <p:cNvSpPr>
            <a:spLocks noGrp="1"/>
          </p:cNvSpPr>
          <p:nvPr>
            <p:ph type="ftr" sz="quarter" idx="3"/>
          </p:nvPr>
        </p:nvSpPr>
        <p:spPr>
          <a:xfrm>
            <a:off x="3028950" y="6492875"/>
            <a:ext cx="3086100" cy="365125"/>
          </a:xfrm>
          <a:prstGeom prst="rect">
            <a:avLst/>
          </a:prstGeom>
          <a:solidFill>
            <a:schemeClr val="bg1">
              <a:lumMod val="95000"/>
            </a:schemeClr>
          </a:solidFill>
        </p:spPr>
        <p:txBody>
          <a:bodyPr vert="horz" lIns="91440" tIns="45720" rIns="91440" bIns="45720" rtlCol="0" anchor="ctr"/>
          <a:lstStyle>
            <a:lvl1pPr algn="ctr">
              <a:defRPr sz="1200">
                <a:solidFill>
                  <a:schemeClr val="accent3"/>
                </a:solidFill>
              </a:defRPr>
            </a:lvl1pPr>
          </a:lstStyle>
          <a:p>
            <a:r>
              <a:rPr lang="en-US"/>
              <a:t>Qian Xie (Cornell)</a:t>
            </a:r>
          </a:p>
        </p:txBody>
      </p:sp>
      <p:sp>
        <p:nvSpPr>
          <p:cNvPr id="6" name="Slide Number Placeholder 5"/>
          <p:cNvSpPr>
            <a:spLocks noGrp="1"/>
          </p:cNvSpPr>
          <p:nvPr>
            <p:ph type="sldNum" sz="quarter" idx="4"/>
          </p:nvPr>
        </p:nvSpPr>
        <p:spPr>
          <a:xfrm>
            <a:off x="6115050" y="6492873"/>
            <a:ext cx="3028950" cy="370800"/>
          </a:xfrm>
          <a:prstGeom prst="rect">
            <a:avLst/>
          </a:prstGeom>
          <a:solidFill>
            <a:schemeClr val="bg1">
              <a:lumMod val="85000"/>
            </a:schemeClr>
          </a:solidFill>
        </p:spPr>
        <p:txBody>
          <a:bodyPr vert="horz" lIns="91440" tIns="45720" rIns="91440" bIns="45720" rtlCol="0" anchor="ctr"/>
          <a:lstStyle>
            <a:lvl1pPr algn="r">
              <a:defRPr sz="1200">
                <a:solidFill>
                  <a:schemeClr val="accent3"/>
                </a:solidFill>
              </a:defRPr>
            </a:lvl1pPr>
          </a:lstStyle>
          <a:p>
            <a:fld id="{1FCB27F1-59A8-48ED-ADAF-34A8CE645FD2}" type="slidenum">
              <a:rPr lang="en-US" smtClean="0"/>
              <a:pPr/>
              <a:t>‹#›</a:t>
            </a:fld>
            <a:endParaRPr lang="en-US"/>
          </a:p>
        </p:txBody>
      </p:sp>
    </p:spTree>
    <p:extLst>
      <p:ext uri="{BB962C8B-B14F-4D97-AF65-F5344CB8AC3E}">
        <p14:creationId xmlns:p14="http://schemas.microsoft.com/office/powerpoint/2010/main" val="84588215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685800" rtl="0" eaLnBrk="1" latinLnBrk="0" hangingPunct="1">
        <a:lnSpc>
          <a:spcPct val="90000"/>
        </a:lnSpc>
        <a:spcBef>
          <a:spcPct val="0"/>
        </a:spcBef>
        <a:buNone/>
        <a:defRPr sz="3300" b="1" kern="1200">
          <a:solidFill>
            <a:schemeClr val="accent3"/>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qx66@cornell.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2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40.png"/></Relationships>
</file>

<file path=ppt/slides/_rels/slide15.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media/image8.png"/><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Autofit/>
          </a:bodyPr>
          <a:lstStyle/>
          <a:p>
            <a:r>
              <a:rPr lang="en-US" sz="2400" b="0" i="0" dirty="0">
                <a:effectLst/>
                <a:latin typeface="Arial" panose="020B0604020202020204" pitchFamily="34" charset="0"/>
              </a:rPr>
              <a:t>Cost-aware Defense for Parallel Server Systems against</a:t>
            </a:r>
            <a:br>
              <a:rPr lang="en-US" sz="2400" dirty="0"/>
            </a:br>
            <a:r>
              <a:rPr lang="en-US" sz="2400" b="0" i="0" dirty="0">
                <a:effectLst/>
                <a:latin typeface="Arial" panose="020B0604020202020204" pitchFamily="34" charset="0"/>
              </a:rPr>
              <a:t>Reliability and Security Failures</a:t>
            </a:r>
            <a:endParaRPr lang="en-US" sz="2400" b="1" dirty="0"/>
          </a:p>
        </p:txBody>
      </p:sp>
      <p:sp>
        <p:nvSpPr>
          <p:cNvPr id="5" name="Subtitle 4"/>
          <p:cNvSpPr>
            <a:spLocks noGrp="1"/>
          </p:cNvSpPr>
          <p:nvPr>
            <p:ph type="subTitle" idx="1"/>
          </p:nvPr>
        </p:nvSpPr>
        <p:spPr>
          <a:xfrm>
            <a:off x="1134532" y="3599656"/>
            <a:ext cx="6858000" cy="1655762"/>
          </a:xfrm>
        </p:spPr>
        <p:txBody>
          <a:bodyPr>
            <a:noAutofit/>
          </a:bodyPr>
          <a:lstStyle/>
          <a:p>
            <a:r>
              <a:rPr lang="en-US" sz="2400" dirty="0">
                <a:solidFill>
                  <a:schemeClr val="accent3"/>
                </a:solidFill>
              </a:rPr>
              <a:t>Qian Xie</a:t>
            </a:r>
          </a:p>
          <a:p>
            <a:r>
              <a:rPr lang="en-US" sz="2400" dirty="0">
                <a:solidFill>
                  <a:schemeClr val="accent3"/>
                </a:solidFill>
                <a:hlinkClick r:id="rId3"/>
              </a:rPr>
              <a:t>qx66@cornell.edu</a:t>
            </a:r>
            <a:endParaRPr lang="en-US" sz="2400" dirty="0">
              <a:solidFill>
                <a:schemeClr val="accent3"/>
              </a:solidFill>
            </a:endParaRPr>
          </a:p>
          <a:p>
            <a:endParaRPr lang="en-US" sz="2400" dirty="0">
              <a:solidFill>
                <a:schemeClr val="accent3"/>
              </a:solidFill>
            </a:endParaRPr>
          </a:p>
          <a:p>
            <a:r>
              <a:rPr lang="en-US" sz="2000" dirty="0">
                <a:solidFill>
                  <a:schemeClr val="accent3"/>
                </a:solidFill>
              </a:rPr>
              <a:t>Joint work with </a:t>
            </a:r>
            <a:r>
              <a:rPr lang="en-US" sz="2000" dirty="0" err="1">
                <a:solidFill>
                  <a:schemeClr val="accent3"/>
                </a:solidFill>
              </a:rPr>
              <a:t>Jiayi</a:t>
            </a:r>
            <a:r>
              <a:rPr lang="en-US" sz="2000" dirty="0">
                <a:solidFill>
                  <a:schemeClr val="accent3"/>
                </a:solidFill>
              </a:rPr>
              <a:t> Wang and Li </a:t>
            </a:r>
            <a:r>
              <a:rPr lang="en-US" sz="2000" dirty="0" err="1">
                <a:solidFill>
                  <a:schemeClr val="accent3"/>
                </a:solidFill>
              </a:rPr>
              <a:t>Jin</a:t>
            </a:r>
            <a:r>
              <a:rPr lang="en-US" sz="2000" dirty="0">
                <a:solidFill>
                  <a:schemeClr val="accent3"/>
                </a:solidFill>
              </a:rPr>
              <a:t>, mostly done at NYU</a:t>
            </a:r>
          </a:p>
          <a:p>
            <a:endParaRPr lang="en-US" sz="2400" dirty="0">
              <a:solidFill>
                <a:schemeClr val="accent3"/>
              </a:solidFill>
            </a:endParaRPr>
          </a:p>
          <a:p>
            <a:endParaRPr lang="en-US" sz="2000" dirty="0">
              <a:solidFill>
                <a:schemeClr val="accent3"/>
              </a:solidFill>
            </a:endParaRPr>
          </a:p>
        </p:txBody>
      </p:sp>
      <p:sp>
        <p:nvSpPr>
          <p:cNvPr id="7" name="Footer Placeholder 6"/>
          <p:cNvSpPr>
            <a:spLocks noGrp="1"/>
          </p:cNvSpPr>
          <p:nvPr>
            <p:ph type="ftr" sz="quarter" idx="11"/>
          </p:nvPr>
        </p:nvSpPr>
        <p:spPr>
          <a:xfrm>
            <a:off x="3028950" y="6492874"/>
            <a:ext cx="3086100" cy="365760"/>
          </a:xfrm>
        </p:spPr>
        <p:txBody>
          <a:bodyPr/>
          <a:lstStyle/>
          <a:p>
            <a:r>
              <a:rPr lang="en-US" dirty="0"/>
              <a:t>Qian Xie (Cornell)</a:t>
            </a:r>
          </a:p>
        </p:txBody>
      </p:sp>
      <p:sp>
        <p:nvSpPr>
          <p:cNvPr id="8" name="Slide Number Placeholder 7"/>
          <p:cNvSpPr>
            <a:spLocks noGrp="1"/>
          </p:cNvSpPr>
          <p:nvPr>
            <p:ph type="sldNum" sz="quarter" idx="12"/>
          </p:nvPr>
        </p:nvSpPr>
        <p:spPr>
          <a:xfrm>
            <a:off x="6115050" y="6492874"/>
            <a:ext cx="3028950" cy="365126"/>
          </a:xfrm>
        </p:spPr>
        <p:txBody>
          <a:bodyPr/>
          <a:lstStyle/>
          <a:p>
            <a:fld id="{1FCB27F1-59A8-48ED-ADAF-34A8CE645FD2}" type="slidenum">
              <a:rPr lang="en-US" smtClean="0"/>
              <a:t>1</a:t>
            </a:fld>
            <a:endParaRPr lang="en-US"/>
          </a:p>
        </p:txBody>
      </p:sp>
      <p:sp>
        <p:nvSpPr>
          <p:cNvPr id="2" name="Date Placeholder 1">
            <a:extLst>
              <a:ext uri="{FF2B5EF4-FFF2-40B4-BE49-F238E27FC236}">
                <a16:creationId xmlns:a16="http://schemas.microsoft.com/office/drawing/2014/main" id="{D396EB3D-F113-254B-A47F-A4546114E2BD}"/>
              </a:ext>
            </a:extLst>
          </p:cNvPr>
          <p:cNvSpPr>
            <a:spLocks noGrp="1"/>
          </p:cNvSpPr>
          <p:nvPr>
            <p:ph type="dt" sz="half" idx="10"/>
          </p:nvPr>
        </p:nvSpPr>
        <p:spPr/>
        <p:txBody>
          <a:bodyPr/>
          <a:lstStyle/>
          <a:p>
            <a:fld id="{E9D67850-E255-B541-875A-C530C45B2571}" type="datetime1">
              <a:rPr lang="en-US" altLang="zh-CN" smtClean="0"/>
              <a:t>2/3/24</a:t>
            </a:fld>
            <a:endParaRPr lang="en-US"/>
          </a:p>
        </p:txBody>
      </p:sp>
    </p:spTree>
    <p:extLst>
      <p:ext uri="{BB962C8B-B14F-4D97-AF65-F5344CB8AC3E}">
        <p14:creationId xmlns:p14="http://schemas.microsoft.com/office/powerpoint/2010/main" val="4083533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0A9702D-148F-C74D-B340-F0DBAC6EC19F}"/>
              </a:ext>
            </a:extLst>
          </p:cNvPr>
          <p:cNvPicPr>
            <a:picLocks noChangeAspect="1"/>
          </p:cNvPicPr>
          <p:nvPr/>
        </p:nvPicPr>
        <p:blipFill>
          <a:blip r:embed="rId3"/>
          <a:stretch>
            <a:fillRect/>
          </a:stretch>
        </p:blipFill>
        <p:spPr>
          <a:xfrm>
            <a:off x="2565688" y="2676017"/>
            <a:ext cx="4012623" cy="3177626"/>
          </a:xfrm>
          <a:prstGeom prst="rect">
            <a:avLst/>
          </a:prstGeom>
        </p:spPr>
      </p:pic>
      <p:sp>
        <p:nvSpPr>
          <p:cNvPr id="2" name="Title 1">
            <a:extLst>
              <a:ext uri="{FF2B5EF4-FFF2-40B4-BE49-F238E27FC236}">
                <a16:creationId xmlns:a16="http://schemas.microsoft.com/office/drawing/2014/main" id="{40E62AA2-0202-DD44-B881-9A8CD83775EE}"/>
              </a:ext>
            </a:extLst>
          </p:cNvPr>
          <p:cNvSpPr>
            <a:spLocks noGrp="1"/>
          </p:cNvSpPr>
          <p:nvPr>
            <p:ph type="title"/>
          </p:nvPr>
        </p:nvSpPr>
        <p:spPr/>
        <p:txBody>
          <a:bodyPr/>
          <a:lstStyle/>
          <a:p>
            <a:r>
              <a:rPr lang="en-US" dirty="0"/>
              <a:t>Stability criteria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EAC6ECB-5228-F546-8F93-70823F68F03E}"/>
                  </a:ext>
                </a:extLst>
              </p:cNvPr>
              <p:cNvSpPr>
                <a:spLocks noGrp="1"/>
              </p:cNvSpPr>
              <p:nvPr>
                <p:ph idx="1"/>
              </p:nvPr>
            </p:nvSpPr>
            <p:spPr/>
            <p:txBody>
              <a:bodyPr/>
              <a:lstStyle/>
              <a:p>
                <a:pPr marL="0" indent="0">
                  <a:buNone/>
                </a:pPr>
                <a:r>
                  <a:rPr lang="en-US" sz="2400" b="1" dirty="0"/>
                  <a:t>Theorem 1. </a:t>
                </a:r>
                <a:r>
                  <a:rPr lang="en-US" sz="2400" dirty="0"/>
                  <a:t>The parallel n-queue system with </a:t>
                </a:r>
                <a:r>
                  <a:rPr lang="en-US" sz="2400" dirty="0">
                    <a:solidFill>
                      <a:schemeClr val="accent3"/>
                    </a:solidFill>
                  </a:rPr>
                  <a:t>reliability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&gt;</m:t>
                      </m:r>
                      <m:r>
                        <a:rPr lang="en-US" sz="2000" i="1" smtClean="0">
                          <a:solidFill>
                            <a:schemeClr val="accent3"/>
                          </a:solidFill>
                          <a:latin typeface="Cambria Math" panose="02040503050406030204" pitchFamily="18" charset="0"/>
                          <a:ea typeface="Cambria Math" panose="02040503050406030204" pitchFamily="18" charset="0"/>
                        </a:rPr>
                        <m:t>1−</m:t>
                      </m:r>
                      <m:f>
                        <m:fPr>
                          <m:ctrlPr>
                            <a:rPr lang="en-US" sz="2000" i="1">
                              <a:solidFill>
                                <a:schemeClr val="accent3"/>
                              </a:solidFill>
                              <a:latin typeface="Cambria Math" panose="02040503050406030204" pitchFamily="18" charset="0"/>
                              <a:ea typeface="Cambria Math" panose="02040503050406030204" pitchFamily="18" charset="0"/>
                            </a:rPr>
                          </m:ctrlPr>
                        </m:fPr>
                        <m:num>
                          <m:r>
                            <a:rPr lang="en-US" sz="2000" i="1">
                              <a:solidFill>
                                <a:schemeClr val="accent3"/>
                              </a:solidFill>
                              <a:latin typeface="Cambria Math" panose="02040503050406030204" pitchFamily="18" charset="0"/>
                              <a:ea typeface="Cambria Math" panose="02040503050406030204" pitchFamily="18" charset="0"/>
                            </a:rPr>
                            <m:t>𝜇</m:t>
                          </m:r>
                          <m:r>
                            <a:rPr lang="en-US" sz="2000" i="1">
                              <a:solidFill>
                                <a:schemeClr val="accent3"/>
                              </a:solidFill>
                              <a:latin typeface="Cambria Math" panose="02040503050406030204" pitchFamily="18" charset="0"/>
                              <a:ea typeface="Cambria Math" panose="02040503050406030204" pitchFamily="18" charset="0"/>
                            </a:rPr>
                            <m:t>|</m:t>
                          </m:r>
                          <m:r>
                            <a:rPr lang="en-US" sz="2000" i="1">
                              <a:solidFill>
                                <a:schemeClr val="accent3"/>
                              </a:solidFill>
                              <a:latin typeface="Cambria Math" panose="02040503050406030204" pitchFamily="18" charset="0"/>
                              <a:ea typeface="Cambria Math" panose="02040503050406030204" pitchFamily="18" charset="0"/>
                            </a:rPr>
                            <m:t>𝑥</m:t>
                          </m:r>
                          <m:r>
                            <a:rPr lang="en-US" sz="2000" i="1">
                              <a:solidFill>
                                <a:schemeClr val="accent3"/>
                              </a:solidFill>
                              <a:latin typeface="Cambria Math" panose="02040503050406030204" pitchFamily="18" charset="0"/>
                              <a:ea typeface="Cambria Math" panose="02040503050406030204" pitchFamily="18" charset="0"/>
                            </a:rPr>
                            <m:t>|−</m:t>
                          </m:r>
                          <m:r>
                            <a:rPr lang="en-US" altLang="zh-CN" sz="2000" i="1">
                              <a:solidFill>
                                <a:schemeClr val="accent3"/>
                              </a:solidFill>
                              <a:latin typeface="Cambria Math" panose="02040503050406030204" pitchFamily="18" charset="0"/>
                              <a:ea typeface="Cambria Math" panose="02040503050406030204" pitchFamily="18" charset="0"/>
                            </a:rPr>
                            <m:t>𝜆</m:t>
                          </m:r>
                          <m:sSub>
                            <m:sSubPr>
                              <m:ctrlPr>
                                <a:rPr lang="en-US" altLang="zh-CN" sz="2000" i="1">
                                  <a:solidFill>
                                    <a:schemeClr val="accent3"/>
                                  </a:solidFill>
                                  <a:latin typeface="Cambria Math" panose="02040503050406030204" pitchFamily="18" charset="0"/>
                                  <a:ea typeface="Cambria Math" panose="02040503050406030204" pitchFamily="18" charset="0"/>
                                </a:rPr>
                              </m:ctrlPr>
                            </m:sSubPr>
                            <m:e>
                              <m:r>
                                <a:rPr lang="en-US" altLang="zh-CN" sz="2000" i="1">
                                  <a:solidFill>
                                    <a:schemeClr val="accent3"/>
                                  </a:solidFill>
                                  <a:latin typeface="Cambria Math" panose="02040503050406030204" pitchFamily="18" charset="0"/>
                                  <a:ea typeface="Cambria Math" panose="02040503050406030204" pitchFamily="18" charset="0"/>
                                </a:rPr>
                                <m:t>𝑥</m:t>
                              </m:r>
                            </m:e>
                            <m:sub>
                              <m:r>
                                <a:rPr lang="en-US" altLang="zh-CN" sz="2000" i="1">
                                  <a:solidFill>
                                    <a:schemeClr val="accent3"/>
                                  </a:solidFill>
                                  <a:latin typeface="Cambria Math" panose="02040503050406030204" pitchFamily="18" charset="0"/>
                                  <a:ea typeface="Cambria Math" panose="02040503050406030204" pitchFamily="18" charset="0"/>
                                </a:rPr>
                                <m:t>𝑚𝑖𝑛</m:t>
                              </m:r>
                            </m:sub>
                          </m:sSub>
                        </m:num>
                        <m:den>
                          <m:r>
                            <a:rPr lang="en-US" altLang="zh-CN" sz="2000" i="1">
                              <a:solidFill>
                                <a:schemeClr val="accent3"/>
                              </a:solidFill>
                              <a:latin typeface="Cambria Math" panose="02040503050406030204" pitchFamily="18" charset="0"/>
                              <a:ea typeface="Cambria Math" panose="02040503050406030204" pitchFamily="18" charset="0"/>
                            </a:rPr>
                            <m:t>𝑎</m:t>
                          </m:r>
                          <m:r>
                            <a:rPr lang="en-US" sz="2000" i="1">
                              <a:solidFill>
                                <a:schemeClr val="accent3"/>
                              </a:solidFill>
                              <a:latin typeface="Cambria Math" panose="02040503050406030204" pitchFamily="18" charset="0"/>
                              <a:ea typeface="Cambria Math" panose="02040503050406030204" pitchFamily="18" charset="0"/>
                            </a:rPr>
                            <m:t>𝜆</m:t>
                          </m:r>
                          <m:r>
                            <a:rPr lang="en-US" sz="2000" i="1">
                              <a:solidFill>
                                <a:schemeClr val="accent3"/>
                              </a:solidFill>
                              <a:latin typeface="Cambria Math" panose="02040503050406030204" pitchFamily="18" charset="0"/>
                              <a:ea typeface="Cambria Math" panose="02040503050406030204" pitchFamily="18" charset="0"/>
                            </a:rPr>
                            <m:t>(</m:t>
                          </m:r>
                          <m:nary>
                            <m:naryPr>
                              <m:chr m:val="∑"/>
                              <m:ctrlPr>
                                <a:rPr lang="en-US" sz="2000" i="1">
                                  <a:solidFill>
                                    <a:schemeClr val="accent3"/>
                                  </a:solidFill>
                                  <a:latin typeface="Cambria Math" panose="02040503050406030204" pitchFamily="18" charset="0"/>
                                  <a:ea typeface="Cambria Math" panose="02040503050406030204" pitchFamily="18" charset="0"/>
                                </a:rPr>
                              </m:ctrlPr>
                            </m:naryPr>
                            <m:sub>
                              <m:r>
                                <m:rPr>
                                  <m:brk m:alnAt="23"/>
                                </m:rPr>
                                <a:rPr lang="en-US" sz="2000" i="1">
                                  <a:solidFill>
                                    <a:schemeClr val="accent3"/>
                                  </a:solidFill>
                                  <a:latin typeface="Cambria Math" panose="02040503050406030204" pitchFamily="18" charset="0"/>
                                  <a:ea typeface="Cambria Math" panose="02040503050406030204" pitchFamily="18" charset="0"/>
                                </a:rPr>
                                <m:t>𝑖</m:t>
                              </m:r>
                              <m:r>
                                <a:rPr lang="en-US" sz="2000" i="1">
                                  <a:solidFill>
                                    <a:schemeClr val="accent3"/>
                                  </a:solidFill>
                                  <a:latin typeface="Cambria Math" panose="02040503050406030204" pitchFamily="18" charset="0"/>
                                  <a:ea typeface="Cambria Math" panose="02040503050406030204" pitchFamily="18" charset="0"/>
                                </a:rPr>
                                <m:t>=1</m:t>
                              </m:r>
                            </m:sub>
                            <m:sup>
                              <m:r>
                                <a:rPr lang="en-US" sz="2000" i="1">
                                  <a:solidFill>
                                    <a:schemeClr val="accent3"/>
                                  </a:solidFill>
                                  <a:latin typeface="Cambria Math" panose="02040503050406030204" pitchFamily="18" charset="0"/>
                                  <a:ea typeface="Cambria Math" panose="02040503050406030204" pitchFamily="18" charset="0"/>
                                </a:rPr>
                                <m:t>𝑛</m:t>
                              </m:r>
                            </m:sup>
                            <m:e>
                              <m:sSub>
                                <m:sSubPr>
                                  <m:ctrlPr>
                                    <a:rPr lang="en-US" sz="2000" i="1">
                                      <a:solidFill>
                                        <a:schemeClr val="accent3"/>
                                      </a:solidFill>
                                      <a:latin typeface="Cambria Math" panose="02040503050406030204" pitchFamily="18" charset="0"/>
                                      <a:ea typeface="Cambria Math" panose="02040503050406030204" pitchFamily="18" charset="0"/>
                                    </a:rPr>
                                  </m:ctrlPr>
                                </m:sSubPr>
                                <m:e>
                                  <m:r>
                                    <a:rPr lang="en-US" sz="2000" i="1">
                                      <a:solidFill>
                                        <a:schemeClr val="accent3"/>
                                      </a:solidFill>
                                      <a:latin typeface="Cambria Math" panose="02040503050406030204" pitchFamily="18" charset="0"/>
                                      <a:ea typeface="Cambria Math" panose="02040503050406030204" pitchFamily="18" charset="0"/>
                                    </a:rPr>
                                    <m:t>𝑝</m:t>
                                  </m:r>
                                </m:e>
                                <m:sub>
                                  <m:r>
                                    <a:rPr lang="en-US" sz="2000" i="1">
                                      <a:solidFill>
                                        <a:schemeClr val="accent3"/>
                                      </a:solidFill>
                                      <a:latin typeface="Cambria Math" panose="02040503050406030204" pitchFamily="18" charset="0"/>
                                      <a:ea typeface="Cambria Math" panose="02040503050406030204" pitchFamily="18" charset="0"/>
                                    </a:rPr>
                                    <m:t>𝑖</m:t>
                                  </m:r>
                                </m:sub>
                              </m:sSub>
                              <m:sSub>
                                <m:sSubPr>
                                  <m:ctrlPr>
                                    <a:rPr lang="en-US" sz="2000" i="1">
                                      <a:solidFill>
                                        <a:schemeClr val="accent3"/>
                                      </a:solidFill>
                                      <a:latin typeface="Cambria Math" panose="02040503050406030204" pitchFamily="18" charset="0"/>
                                      <a:ea typeface="Cambria Math" panose="02040503050406030204" pitchFamily="18" charset="0"/>
                                    </a:rPr>
                                  </m:ctrlPr>
                                </m:sSubPr>
                                <m:e>
                                  <m:r>
                                    <a:rPr lang="en-US" sz="2000" i="1">
                                      <a:solidFill>
                                        <a:schemeClr val="accent3"/>
                                      </a:solidFill>
                                      <a:latin typeface="Cambria Math" panose="02040503050406030204" pitchFamily="18" charset="0"/>
                                      <a:ea typeface="Cambria Math" panose="02040503050406030204" pitchFamily="18" charset="0"/>
                                    </a:rPr>
                                    <m:t>𝑥</m:t>
                                  </m:r>
                                </m:e>
                                <m:sub>
                                  <m:r>
                                    <a:rPr lang="en-US" sz="2000" i="1">
                                      <a:solidFill>
                                        <a:schemeClr val="accent3"/>
                                      </a:solidFill>
                                      <a:latin typeface="Cambria Math" panose="02040503050406030204" pitchFamily="18" charset="0"/>
                                      <a:ea typeface="Cambria Math" panose="02040503050406030204" pitchFamily="18" charset="0"/>
                                    </a:rPr>
                                    <m:t>𝑖</m:t>
                                  </m:r>
                                </m:sub>
                              </m:sSub>
                            </m:e>
                          </m:nary>
                          <m:r>
                            <a:rPr lang="en-US" altLang="zh-CN" sz="2000" i="1">
                              <a:solidFill>
                                <a:schemeClr val="accent3"/>
                              </a:solidFill>
                              <a:latin typeface="Cambria Math" panose="02040503050406030204" pitchFamily="18" charset="0"/>
                              <a:ea typeface="Cambria Math" panose="02040503050406030204" pitchFamily="18" charset="0"/>
                            </a:rPr>
                            <m:t>−</m:t>
                          </m:r>
                          <m:sSub>
                            <m:sSubPr>
                              <m:ctrlPr>
                                <a:rPr lang="en-US" altLang="zh-CN" sz="2000" i="1">
                                  <a:solidFill>
                                    <a:schemeClr val="accent3"/>
                                  </a:solidFill>
                                  <a:latin typeface="Cambria Math" panose="02040503050406030204" pitchFamily="18" charset="0"/>
                                  <a:ea typeface="Cambria Math" panose="02040503050406030204" pitchFamily="18" charset="0"/>
                                </a:rPr>
                              </m:ctrlPr>
                            </m:sSubPr>
                            <m:e>
                              <m:r>
                                <a:rPr lang="en-US" altLang="zh-CN" sz="2000" i="1">
                                  <a:solidFill>
                                    <a:schemeClr val="accent3"/>
                                  </a:solidFill>
                                  <a:latin typeface="Cambria Math" panose="02040503050406030204" pitchFamily="18" charset="0"/>
                                  <a:ea typeface="Cambria Math" panose="02040503050406030204" pitchFamily="18" charset="0"/>
                                </a:rPr>
                                <m:t>𝑥</m:t>
                              </m:r>
                            </m:e>
                            <m:sub>
                              <m:r>
                                <a:rPr lang="en-US" altLang="zh-CN" sz="2000" i="1">
                                  <a:solidFill>
                                    <a:schemeClr val="accent3"/>
                                  </a:solidFill>
                                  <a:latin typeface="Cambria Math" panose="02040503050406030204" pitchFamily="18" charset="0"/>
                                  <a:ea typeface="Cambria Math" panose="02040503050406030204" pitchFamily="18" charset="0"/>
                                </a:rPr>
                                <m:t>𝑚𝑖𝑛</m:t>
                              </m:r>
                            </m:sub>
                          </m:sSub>
                          <m:r>
                            <a:rPr lang="en-US" sz="2000" i="1">
                              <a:solidFill>
                                <a:schemeClr val="accent3"/>
                              </a:solidFill>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400" dirty="0"/>
                  <a:t>Characterization of </a:t>
                </a:r>
                <a:r>
                  <a:rPr lang="en-US" sz="2400" dirty="0">
                    <a:solidFill>
                      <a:schemeClr val="accent3"/>
                    </a:solidFill>
                  </a:rPr>
                  <a:t>the stabilizing threshold</a:t>
                </a:r>
                <a:r>
                  <a:rPr lang="en-US" sz="2400" dirty="0"/>
                  <a:t>:</a:t>
                </a:r>
              </a:p>
            </p:txBody>
          </p:sp>
        </mc:Choice>
        <mc:Fallback xmlns="">
          <p:sp>
            <p:nvSpPr>
              <p:cNvPr id="3" name="Content Placeholder 2">
                <a:extLst>
                  <a:ext uri="{FF2B5EF4-FFF2-40B4-BE49-F238E27FC236}">
                    <a16:creationId xmlns:a16="http://schemas.microsoft.com/office/drawing/2014/main" id="{2EAC6ECB-5228-F546-8F93-70823F68F03E}"/>
                  </a:ext>
                </a:extLst>
              </p:cNvPr>
              <p:cNvSpPr>
                <a:spLocks noGrp="1" noRot="1" noChangeAspect="1" noMove="1" noResize="1" noEditPoints="1" noAdjustHandles="1" noChangeArrowheads="1" noChangeShapeType="1" noTextEdit="1"/>
              </p:cNvSpPr>
              <p:nvPr>
                <p:ph idx="1"/>
              </p:nvPr>
            </p:nvSpPr>
            <p:spPr>
              <a:blipFill>
                <a:blip r:embed="rId4"/>
                <a:stretch>
                  <a:fillRect l="-1061" t="-1720" r="-45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A260025-1E0E-BB4D-B7EE-AE1050585387}"/>
              </a:ext>
            </a:extLst>
          </p:cNvPr>
          <p:cNvSpPr>
            <a:spLocks noGrp="1"/>
          </p:cNvSpPr>
          <p:nvPr>
            <p:ph type="dt" sz="half" idx="10"/>
          </p:nvPr>
        </p:nvSpPr>
        <p:spPr/>
        <p:txBody>
          <a:bodyPr/>
          <a:lstStyle/>
          <a:p>
            <a:fld id="{4C4E84C7-86BC-1C45-AA59-A471458CB3A6}" type="datetime1">
              <a:rPr lang="en-US" altLang="zh-CN" smtClean="0"/>
              <a:t>2/3/24</a:t>
            </a:fld>
            <a:endParaRPr lang="en-US"/>
          </a:p>
        </p:txBody>
      </p:sp>
      <p:sp>
        <p:nvSpPr>
          <p:cNvPr id="5" name="Footer Placeholder 4">
            <a:extLst>
              <a:ext uri="{FF2B5EF4-FFF2-40B4-BE49-F238E27FC236}">
                <a16:creationId xmlns:a16="http://schemas.microsoft.com/office/drawing/2014/main" id="{341ADFE2-4551-0C42-A2AD-B0A545B69CA9}"/>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AC07C4FE-080E-5041-B451-2C8A9933EDAC}"/>
              </a:ext>
            </a:extLst>
          </p:cNvPr>
          <p:cNvSpPr>
            <a:spLocks noGrp="1"/>
          </p:cNvSpPr>
          <p:nvPr>
            <p:ph type="sldNum" sz="quarter" idx="12"/>
          </p:nvPr>
        </p:nvSpPr>
        <p:spPr/>
        <p:txBody>
          <a:bodyPr/>
          <a:lstStyle/>
          <a:p>
            <a:fld id="{1FCB27F1-59A8-48ED-ADAF-34A8CE645FD2}" type="slidenum">
              <a:rPr lang="en-US" smtClean="0"/>
              <a:t>10</a:t>
            </a:fld>
            <a:endParaRPr lang="en-US"/>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2C3F438-0F1A-034D-8E78-8D5E21883EB6}"/>
                  </a:ext>
                </a:extLst>
              </p:cNvPr>
              <p:cNvSpPr/>
              <p:nvPr/>
            </p:nvSpPr>
            <p:spPr>
              <a:xfrm>
                <a:off x="2390573" y="5813452"/>
                <a:ext cx="43819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1</m:t>
                          </m:r>
                        </m:sub>
                      </m:sSub>
                      <m:r>
                        <a:rPr lang="en-US" i="1" dirty="0" smtClean="0">
                          <a:latin typeface="Cambria Math" panose="02040503050406030204" pitchFamily="18" charset="0"/>
                        </a:rPr>
                        <m:t>=0.1,</m:t>
                      </m:r>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2</m:t>
                          </m:r>
                        </m:sub>
                      </m:sSub>
                      <m:r>
                        <a:rPr lang="en-US" i="1" dirty="0" smtClean="0">
                          <a:latin typeface="Cambria Math" panose="02040503050406030204" pitchFamily="18" charset="0"/>
                        </a:rPr>
                        <m:t>=0.9,</m:t>
                      </m:r>
                      <m:r>
                        <a:rPr lang="el-GR" i="1" dirty="0">
                          <a:latin typeface="Cambria Math" panose="02040503050406030204" pitchFamily="18" charset="0"/>
                        </a:rPr>
                        <m:t>𝜆</m:t>
                      </m:r>
                      <m:r>
                        <a:rPr lang="el-GR" i="1" dirty="0">
                          <a:latin typeface="Cambria Math" panose="02040503050406030204" pitchFamily="18" charset="0"/>
                        </a:rPr>
                        <m:t>=1.6,</m:t>
                      </m:r>
                      <m:r>
                        <a:rPr lang="el-GR" i="1" dirty="0">
                          <a:latin typeface="Cambria Math" panose="02040503050406030204" pitchFamily="18" charset="0"/>
                        </a:rPr>
                        <m:t>𝜇</m:t>
                      </m:r>
                      <m:r>
                        <a:rPr lang="el-GR" i="1" dirty="0">
                          <a:latin typeface="Cambria Math" panose="02040503050406030204" pitchFamily="18" charset="0"/>
                        </a:rPr>
                        <m:t>=1,</m:t>
                      </m:r>
                      <m:r>
                        <a:rPr lang="en-US" i="1" dirty="0">
                          <a:latin typeface="Cambria Math" panose="02040503050406030204" pitchFamily="18" charset="0"/>
                        </a:rPr>
                        <m:t>𝑎</m:t>
                      </m:r>
                      <m:r>
                        <a:rPr lang="en-US" i="1" dirty="0">
                          <a:latin typeface="Cambria Math" panose="02040503050406030204" pitchFamily="18" charset="0"/>
                        </a:rPr>
                        <m:t>=0.9</m:t>
                      </m:r>
                    </m:oMath>
                  </m:oMathPara>
                </a14:m>
                <a:endParaRPr lang="en-US" dirty="0"/>
              </a:p>
            </p:txBody>
          </p:sp>
        </mc:Choice>
        <mc:Fallback xmlns="">
          <p:sp>
            <p:nvSpPr>
              <p:cNvPr id="8" name="Rectangle 7">
                <a:extLst>
                  <a:ext uri="{FF2B5EF4-FFF2-40B4-BE49-F238E27FC236}">
                    <a16:creationId xmlns:a16="http://schemas.microsoft.com/office/drawing/2014/main" id="{72C3F438-0F1A-034D-8E78-8D5E21883EB6}"/>
                  </a:ext>
                </a:extLst>
              </p:cNvPr>
              <p:cNvSpPr>
                <a:spLocks noRot="1" noChangeAspect="1" noMove="1" noResize="1" noEditPoints="1" noAdjustHandles="1" noChangeArrowheads="1" noChangeShapeType="1" noTextEdit="1"/>
              </p:cNvSpPr>
              <p:nvPr/>
            </p:nvSpPr>
            <p:spPr>
              <a:xfrm>
                <a:off x="2390573" y="5813452"/>
                <a:ext cx="4381904" cy="369332"/>
              </a:xfrm>
              <a:prstGeom prst="rect">
                <a:avLst/>
              </a:prstGeom>
              <a:blipFill>
                <a:blip r:embed="rId7"/>
                <a:stretch>
                  <a:fillRect b="-10000"/>
                </a:stretch>
              </a:blipFill>
            </p:spPr>
            <p:txBody>
              <a:bodyPr/>
              <a:lstStyle/>
              <a:p>
                <a:r>
                  <a:rPr lang="en-US">
                    <a:noFill/>
                  </a:rPr>
                  <a:t> </a:t>
                </a:r>
              </a:p>
            </p:txBody>
          </p:sp>
        </mc:Fallback>
      </mc:AlternateContent>
    </p:spTree>
    <p:extLst>
      <p:ext uri="{BB962C8B-B14F-4D97-AF65-F5344CB8AC3E}">
        <p14:creationId xmlns:p14="http://schemas.microsoft.com/office/powerpoint/2010/main" val="1703485484"/>
      </p:ext>
    </p:extLst>
  </p:cSld>
  <p:clrMapOvr>
    <a:masterClrMapping/>
  </p:clrMapOvr>
  <mc:AlternateContent xmlns:mc="http://schemas.openxmlformats.org/markup-compatibility/2006" xmlns:p14="http://schemas.microsoft.com/office/powerpoint/2010/main">
    <mc:Choice Requires="p14">
      <p:transition spd="slow" p14:dur="2000" advTm="15046"/>
    </mc:Choice>
    <mc:Fallback xmlns="">
      <p:transition spd="slow" advTm="1504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AE4513-FAF5-434B-9D4A-95C5709BE1AD}"/>
              </a:ext>
            </a:extLst>
          </p:cNvPr>
          <p:cNvPicPr>
            <a:picLocks noChangeAspect="1"/>
          </p:cNvPicPr>
          <p:nvPr/>
        </p:nvPicPr>
        <p:blipFill>
          <a:blip r:embed="rId2"/>
          <a:stretch>
            <a:fillRect/>
          </a:stretch>
        </p:blipFill>
        <p:spPr>
          <a:xfrm>
            <a:off x="2961866" y="3241962"/>
            <a:ext cx="3220268" cy="3159075"/>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8EA1FD-858C-FB4E-97D6-DA0F98F22007}"/>
                  </a:ext>
                </a:extLst>
              </p:cNvPr>
              <p:cNvSpPr>
                <a:spLocks noGrp="1"/>
              </p:cNvSpPr>
              <p:nvPr>
                <p:ph idx="1"/>
              </p:nvPr>
            </p:nvSpPr>
            <p:spPr/>
            <p:txBody>
              <a:bodyPr>
                <a:normAutofit/>
              </a:bodyPr>
              <a:lstStyle/>
              <a:p>
                <a:pPr marL="0" indent="0">
                  <a:buNone/>
                </a:pPr>
                <a:r>
                  <a:rPr lang="en-US" sz="2400" b="1" dirty="0"/>
                  <a:t>Theorem 3</a:t>
                </a:r>
                <a:r>
                  <a:rPr lang="en-US" sz="2400" dirty="0"/>
                  <a:t>. Consider a parallel n-queue system with </a:t>
                </a:r>
                <a:r>
                  <a:rPr lang="en-US" sz="2400" dirty="0">
                    <a:solidFill>
                      <a:schemeClr val="accent3"/>
                    </a:solidFill>
                  </a:rPr>
                  <a:t>reliability failures</a:t>
                </a:r>
                <a:r>
                  <a:rPr lang="en-US" sz="2400" dirty="0"/>
                  <a:t>. The optimal protecting policy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rPr>
                          <m:t>𝛽</m:t>
                        </m:r>
                      </m:e>
                      <m:sup>
                        <m:r>
                          <a:rPr lang="en-US" sz="2000" i="1">
                            <a:latin typeface="Cambria Math" panose="02040503050406030204" pitchFamily="18" charset="0"/>
                          </a:rPr>
                          <m:t>∗</m:t>
                        </m:r>
                      </m:sup>
                    </m:sSup>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400" dirty="0"/>
                  <a:t> is </a:t>
                </a:r>
                <a:r>
                  <a:rPr lang="en-US" sz="2400" dirty="0">
                    <a:solidFill>
                      <a:schemeClr val="accent3"/>
                    </a:solidFill>
                  </a:rPr>
                  <a:t>threshold-based</a:t>
                </a:r>
                <a:r>
                  <a:rPr lang="en-US" sz="2400" dirty="0"/>
                  <a:t>.</a:t>
                </a:r>
              </a:p>
              <a:p>
                <a:pPr lvl="1"/>
                <a:r>
                  <a:rPr lang="en-US" sz="2000" dirty="0">
                    <a:solidFill>
                      <a:schemeClr val="accent3"/>
                    </a:solidFill>
                  </a:rPr>
                  <a:t>Bang-bang control</a:t>
                </a:r>
                <a:r>
                  <a:rPr lang="en-US" sz="2000" dirty="0"/>
                  <a:t>: operator either protects or does not protect (no probabilistic protection), i.e., </a:t>
                </a:r>
                <a14:m>
                  <m:oMath xmlns:m="http://schemas.openxmlformats.org/officeDocument/2006/math">
                    <m:sSup>
                      <m:sSupPr>
                        <m:ctrlPr>
                          <a:rPr lang="en-US" sz="1800" i="1">
                            <a:latin typeface="Cambria Math" panose="02040503050406030204" pitchFamily="18" charset="0"/>
                          </a:rPr>
                        </m:ctrlPr>
                      </m:sSupPr>
                      <m:e>
                        <m:r>
                          <a:rPr lang="en-US" sz="1800" i="1">
                            <a:latin typeface="Cambria Math" panose="02040503050406030204" pitchFamily="18" charset="0"/>
                          </a:rPr>
                          <m:t>𝛽</m:t>
                        </m:r>
                      </m:e>
                      <m:sup>
                        <m:r>
                          <a:rPr lang="en-US" sz="1800" i="1">
                            <a:latin typeface="Cambria Math" panose="02040503050406030204" pitchFamily="18" charset="0"/>
                          </a:rPr>
                          <m:t>∗</m:t>
                        </m:r>
                      </m:sup>
                    </m:sSup>
                    <m:d>
                      <m:dPr>
                        <m:ctrlPr>
                          <a:rPr lang="en-US" sz="1800" i="1">
                            <a:latin typeface="Cambria Math" panose="02040503050406030204" pitchFamily="18" charset="0"/>
                          </a:rPr>
                        </m:ctrlPr>
                      </m:dPr>
                      <m:e>
                        <m:r>
                          <a:rPr lang="en-US" sz="1800" i="1">
                            <a:latin typeface="Cambria Math" panose="02040503050406030204" pitchFamily="18" charset="0"/>
                          </a:rPr>
                          <m:t>𝑥</m:t>
                        </m:r>
                      </m:e>
                    </m:d>
                    <m:r>
                      <a:rPr lang="en-US" sz="1800" i="1">
                        <a:latin typeface="Cambria Math" panose="02040503050406030204" pitchFamily="18" charset="0"/>
                      </a:rPr>
                      <m:t>∈{0,1}</m:t>
                    </m:r>
                  </m:oMath>
                </a14:m>
                <a:endParaRPr lang="en-US" sz="1800" dirty="0"/>
              </a:p>
              <a:p>
                <a:pPr lvl="1"/>
                <a:r>
                  <a:rPr lang="en-US" sz="2000" dirty="0"/>
                  <a:t>Operator needs to protect when 1) the queue lengths are less ‘‘balanced’’; (2) the queues are close to empty</a:t>
                </a:r>
              </a:p>
              <a:p>
                <a:pPr marL="0" indent="0">
                  <a:buNone/>
                </a:pPr>
                <a:r>
                  <a:rPr lang="en-US" sz="2000" dirty="0"/>
                  <a:t>Proof idea: HJB equation and induction on value iteration.</a:t>
                </a:r>
              </a:p>
            </p:txBody>
          </p:sp>
        </mc:Choice>
        <mc:Fallback xmlns="">
          <p:sp>
            <p:nvSpPr>
              <p:cNvPr id="3" name="Content Placeholder 2">
                <a:extLst>
                  <a:ext uri="{FF2B5EF4-FFF2-40B4-BE49-F238E27FC236}">
                    <a16:creationId xmlns:a16="http://schemas.microsoft.com/office/drawing/2014/main" id="{038EA1FD-858C-FB4E-97D6-DA0F98F22007}"/>
                  </a:ext>
                </a:extLst>
              </p:cNvPr>
              <p:cNvSpPr>
                <a:spLocks noGrp="1" noRot="1" noChangeAspect="1" noMove="1" noResize="1" noEditPoints="1" noAdjustHandles="1" noChangeArrowheads="1" noChangeShapeType="1" noTextEdit="1"/>
              </p:cNvSpPr>
              <p:nvPr>
                <p:ph idx="1"/>
              </p:nvPr>
            </p:nvSpPr>
            <p:spPr>
              <a:blipFill>
                <a:blip r:embed="rId3"/>
                <a:stretch>
                  <a:fillRect l="-1061" t="-1720"/>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D396C49C-6445-764E-BD04-D3A999827456}"/>
              </a:ext>
            </a:extLst>
          </p:cNvPr>
          <p:cNvSpPr>
            <a:spLocks noGrp="1"/>
          </p:cNvSpPr>
          <p:nvPr>
            <p:ph type="title"/>
          </p:nvPr>
        </p:nvSpPr>
        <p:spPr/>
        <p:txBody>
          <a:bodyPr/>
          <a:lstStyle/>
          <a:p>
            <a:r>
              <a:rPr lang="en-US" dirty="0"/>
              <a:t>Optimal protecting policy</a:t>
            </a:r>
          </a:p>
        </p:txBody>
      </p:sp>
      <p:sp>
        <p:nvSpPr>
          <p:cNvPr id="4" name="Date Placeholder 3">
            <a:extLst>
              <a:ext uri="{FF2B5EF4-FFF2-40B4-BE49-F238E27FC236}">
                <a16:creationId xmlns:a16="http://schemas.microsoft.com/office/drawing/2014/main" id="{581E7713-8A1A-5A4D-9744-75874C0C43E9}"/>
              </a:ext>
            </a:extLst>
          </p:cNvPr>
          <p:cNvSpPr>
            <a:spLocks noGrp="1"/>
          </p:cNvSpPr>
          <p:nvPr>
            <p:ph type="dt" sz="half" idx="10"/>
          </p:nvPr>
        </p:nvSpPr>
        <p:spPr/>
        <p:txBody>
          <a:bodyPr/>
          <a:lstStyle/>
          <a:p>
            <a:fld id="{EFC00C22-58A1-094F-86AD-0E1032AB4BBE}" type="datetime1">
              <a:rPr lang="en-US" smtClean="0"/>
              <a:t>2/3/24</a:t>
            </a:fld>
            <a:endParaRPr lang="en-US" dirty="0"/>
          </a:p>
        </p:txBody>
      </p:sp>
      <p:sp>
        <p:nvSpPr>
          <p:cNvPr id="5" name="Footer Placeholder 4">
            <a:extLst>
              <a:ext uri="{FF2B5EF4-FFF2-40B4-BE49-F238E27FC236}">
                <a16:creationId xmlns:a16="http://schemas.microsoft.com/office/drawing/2014/main" id="{B7ABFB82-AA6B-B94C-AAFD-9C9B6C4DC6C6}"/>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888DE42A-4AFD-AC49-BEBE-4CD7029B122C}"/>
              </a:ext>
            </a:extLst>
          </p:cNvPr>
          <p:cNvSpPr>
            <a:spLocks noGrp="1"/>
          </p:cNvSpPr>
          <p:nvPr>
            <p:ph type="sldNum" sz="quarter" idx="12"/>
          </p:nvPr>
        </p:nvSpPr>
        <p:spPr/>
        <p:txBody>
          <a:bodyPr/>
          <a:lstStyle/>
          <a:p>
            <a:fld id="{1FCB27F1-59A8-48ED-ADAF-34A8CE645FD2}" type="slidenum">
              <a:rPr lang="en-US" smtClean="0"/>
              <a:t>11</a:t>
            </a:fld>
            <a:endParaRPr lang="en-US" dirty="0"/>
          </a:p>
        </p:txBody>
      </p:sp>
    </p:spTree>
    <p:extLst>
      <p:ext uri="{BB962C8B-B14F-4D97-AF65-F5344CB8AC3E}">
        <p14:creationId xmlns:p14="http://schemas.microsoft.com/office/powerpoint/2010/main" val="1234630093"/>
      </p:ext>
    </p:extLst>
  </p:cSld>
  <p:clrMapOvr>
    <a:masterClrMapping/>
  </p:clrMapOvr>
  <mc:AlternateContent xmlns:mc="http://schemas.openxmlformats.org/markup-compatibility/2006" xmlns:p14="http://schemas.microsoft.com/office/powerpoint/2010/main">
    <mc:Choice Requires="p14">
      <p:transition spd="slow" p14:dur="2000" advTm="51789"/>
    </mc:Choice>
    <mc:Fallback xmlns="">
      <p:transition spd="slow" advTm="5178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0A26-B79C-AD4D-9CD9-4339EEF6F863}"/>
              </a:ext>
            </a:extLst>
          </p:cNvPr>
          <p:cNvSpPr>
            <a:spLocks noGrp="1"/>
          </p:cNvSpPr>
          <p:nvPr>
            <p:ph type="title"/>
          </p:nvPr>
        </p:nvSpPr>
        <p:spPr/>
        <p:txBody>
          <a:bodyPr/>
          <a:lstStyle/>
          <a:p>
            <a:r>
              <a:rPr lang="en-US" dirty="0"/>
              <a:t>Numerical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8F4F9B-A0B7-BE46-A682-C712C4370505}"/>
                  </a:ext>
                </a:extLst>
              </p:cNvPr>
              <p:cNvSpPr>
                <a:spLocks noGrp="1"/>
              </p:cNvSpPr>
              <p:nvPr>
                <p:ph idx="1"/>
              </p:nvPr>
            </p:nvSpPr>
            <p:spPr/>
            <p:txBody>
              <a:bodyPr>
                <a:normAutofit/>
              </a:bodyPr>
              <a:lstStyle/>
              <a:p>
                <a:pPr marL="0" indent="0">
                  <a:buNone/>
                </a:pPr>
                <a:r>
                  <a:rPr lang="en-US" sz="2400" dirty="0"/>
                  <a:t>The incentive to protect is non-decreasing in the failure probability </a:t>
                </a:r>
                <a14:m>
                  <m:oMath xmlns:m="http://schemas.openxmlformats.org/officeDocument/2006/math">
                    <m:r>
                      <a:rPr lang="en-US" sz="2000" b="0" i="1" smtClean="0">
                        <a:latin typeface="Cambria Math" panose="02040503050406030204" pitchFamily="18" charset="0"/>
                      </a:rPr>
                      <m:t>𝑎</m:t>
                    </m:r>
                  </m:oMath>
                </a14:m>
                <a:r>
                  <a:rPr lang="en-US" sz="2400"/>
                  <a:t>, non-increasing </a:t>
                </a:r>
                <a:r>
                  <a:rPr lang="en-US" sz="2400" dirty="0"/>
                  <a:t>in the tech cost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𝑏</m:t>
                        </m:r>
                      </m:sub>
                    </m:sSub>
                  </m:oMath>
                </a14:m>
                <a:r>
                  <a:rPr lang="en-US" sz="2400" dirty="0"/>
                  <a:t>, and non-decreasing in the throughput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400" dirty="0"/>
                  <a:t> (estimation of the optimal protecting policy is based on the truncated policy iteration).</a:t>
                </a:r>
              </a:p>
            </p:txBody>
          </p:sp>
        </mc:Choice>
        <mc:Fallback xmlns="">
          <p:sp>
            <p:nvSpPr>
              <p:cNvPr id="3" name="Content Placeholder 2">
                <a:extLst>
                  <a:ext uri="{FF2B5EF4-FFF2-40B4-BE49-F238E27FC236}">
                    <a16:creationId xmlns:a16="http://schemas.microsoft.com/office/drawing/2014/main" id="{0E8F4F9B-A0B7-BE46-A682-C712C4370505}"/>
                  </a:ext>
                </a:extLst>
              </p:cNvPr>
              <p:cNvSpPr>
                <a:spLocks noGrp="1" noRot="1" noChangeAspect="1" noMove="1" noResize="1" noEditPoints="1" noAdjustHandles="1" noChangeArrowheads="1" noChangeShapeType="1" noTextEdit="1"/>
              </p:cNvSpPr>
              <p:nvPr>
                <p:ph idx="1"/>
              </p:nvPr>
            </p:nvSpPr>
            <p:spPr>
              <a:blipFill>
                <a:blip r:embed="rId2"/>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4FCE02-41CA-AA4D-BF77-62499F785A43}"/>
              </a:ext>
            </a:extLst>
          </p:cNvPr>
          <p:cNvSpPr>
            <a:spLocks noGrp="1"/>
          </p:cNvSpPr>
          <p:nvPr>
            <p:ph type="dt" sz="half" idx="10"/>
          </p:nvPr>
        </p:nvSpPr>
        <p:spPr/>
        <p:txBody>
          <a:bodyPr/>
          <a:lstStyle/>
          <a:p>
            <a:fld id="{4C4E84C7-86BC-1C45-AA59-A471458CB3A6}" type="datetime1">
              <a:rPr lang="en-US" altLang="zh-CN" smtClean="0"/>
              <a:t>2/3/24</a:t>
            </a:fld>
            <a:endParaRPr lang="en-US"/>
          </a:p>
        </p:txBody>
      </p:sp>
      <p:sp>
        <p:nvSpPr>
          <p:cNvPr id="5" name="Footer Placeholder 4">
            <a:extLst>
              <a:ext uri="{FF2B5EF4-FFF2-40B4-BE49-F238E27FC236}">
                <a16:creationId xmlns:a16="http://schemas.microsoft.com/office/drawing/2014/main" id="{4756AB44-9EE0-9A41-84D2-DE509FB40C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4B8EF8DD-0AF7-3A45-9025-53EA6FF7AED0}"/>
              </a:ext>
            </a:extLst>
          </p:cNvPr>
          <p:cNvSpPr>
            <a:spLocks noGrp="1"/>
          </p:cNvSpPr>
          <p:nvPr>
            <p:ph type="sldNum" sz="quarter" idx="12"/>
          </p:nvPr>
        </p:nvSpPr>
        <p:spPr/>
        <p:txBody>
          <a:bodyPr/>
          <a:lstStyle/>
          <a:p>
            <a:fld id="{1FCB27F1-59A8-48ED-ADAF-34A8CE645FD2}" type="slidenum">
              <a:rPr lang="en-US" smtClean="0"/>
              <a:t>12</a:t>
            </a:fld>
            <a:endParaRPr lang="en-US"/>
          </a:p>
        </p:txBody>
      </p:sp>
      <p:sp>
        <p:nvSpPr>
          <p:cNvPr id="8" name="TextBox 7">
            <a:extLst>
              <a:ext uri="{FF2B5EF4-FFF2-40B4-BE49-F238E27FC236}">
                <a16:creationId xmlns:a16="http://schemas.microsoft.com/office/drawing/2014/main" id="{658A1438-B0C0-F748-B49B-0020D10A655E}"/>
              </a:ext>
            </a:extLst>
          </p:cNvPr>
          <p:cNvSpPr txBox="1"/>
          <p:nvPr/>
        </p:nvSpPr>
        <p:spPr>
          <a:xfrm>
            <a:off x="1111380" y="5757949"/>
            <a:ext cx="6940287" cy="400110"/>
          </a:xfrm>
          <a:prstGeom prst="rect">
            <a:avLst/>
          </a:prstGeom>
          <a:noFill/>
        </p:spPr>
        <p:txBody>
          <a:bodyPr wrap="square" rtlCol="0">
            <a:spAutoFit/>
          </a:bodyPr>
          <a:lstStyle/>
          <a:p>
            <a:r>
              <a:rPr lang="en-US" sz="2000" dirty="0"/>
              <a:t>Tipping points when the operator starts to protect “riskier states”</a:t>
            </a:r>
          </a:p>
        </p:txBody>
      </p:sp>
      <p:pic>
        <p:nvPicPr>
          <p:cNvPr id="9" name="Picture 8">
            <a:extLst>
              <a:ext uri="{FF2B5EF4-FFF2-40B4-BE49-F238E27FC236}">
                <a16:creationId xmlns:a16="http://schemas.microsoft.com/office/drawing/2014/main" id="{3B87502A-187A-4040-89B7-1D4D9E51F52F}"/>
              </a:ext>
            </a:extLst>
          </p:cNvPr>
          <p:cNvPicPr>
            <a:picLocks noChangeAspect="1"/>
          </p:cNvPicPr>
          <p:nvPr/>
        </p:nvPicPr>
        <p:blipFill>
          <a:blip r:embed="rId3"/>
          <a:stretch>
            <a:fillRect/>
          </a:stretch>
        </p:blipFill>
        <p:spPr>
          <a:xfrm>
            <a:off x="1344757" y="2372780"/>
            <a:ext cx="6473535" cy="3385169"/>
          </a:xfrm>
          <a:prstGeom prst="rect">
            <a:avLst/>
          </a:prstGeom>
        </p:spPr>
      </p:pic>
    </p:spTree>
    <p:extLst>
      <p:ext uri="{BB962C8B-B14F-4D97-AF65-F5344CB8AC3E}">
        <p14:creationId xmlns:p14="http://schemas.microsoft.com/office/powerpoint/2010/main" val="1412589451"/>
      </p:ext>
    </p:extLst>
  </p:cSld>
  <p:clrMapOvr>
    <a:masterClrMapping/>
  </p:clrMapOvr>
  <mc:AlternateContent xmlns:mc="http://schemas.openxmlformats.org/markup-compatibility/2006" xmlns:p14="http://schemas.microsoft.com/office/powerpoint/2010/main">
    <mc:Choice Requires="p14">
      <p:transition spd="slow" p14:dur="2000" advTm="23596"/>
    </mc:Choice>
    <mc:Fallback xmlns="">
      <p:transition spd="slow" advTm="2359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13BA-13C7-2048-8B5A-9E6CC5705DCF}"/>
              </a:ext>
            </a:extLst>
          </p:cNvPr>
          <p:cNvSpPr>
            <a:spLocks noGrp="1"/>
          </p:cNvSpPr>
          <p:nvPr>
            <p:ph type="title"/>
          </p:nvPr>
        </p:nvSpPr>
        <p:spPr/>
        <p:txBody>
          <a:bodyPr/>
          <a:lstStyle/>
          <a:p>
            <a:r>
              <a:rPr lang="en-US" dirty="0"/>
              <a:t>Numerical study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4B30646-9D66-244B-A7B1-380080D59A31}"/>
                  </a:ext>
                </a:extLst>
              </p:cNvPr>
              <p:cNvSpPr>
                <a:spLocks noGrp="1"/>
              </p:cNvSpPr>
              <p:nvPr>
                <p:ph idx="1"/>
              </p:nvPr>
            </p:nvSpPr>
            <p:spPr/>
            <p:txBody>
              <a:bodyPr>
                <a:normAutofit/>
              </a:bodyPr>
              <a:lstStyle/>
              <a:p>
                <a:pPr marL="0" indent="0">
                  <a:buNone/>
                </a:pPr>
                <a:r>
                  <a:rPr lang="en-US" sz="2400" dirty="0"/>
                  <a:t>Simulation result: the optimal </a:t>
                </a:r>
                <a:r>
                  <a:rPr lang="en-US" sz="2400" dirty="0">
                    <a:solidFill>
                      <a:schemeClr val="accent3"/>
                    </a:solidFill>
                  </a:rPr>
                  <a:t>closed-loop</a:t>
                </a:r>
                <a:r>
                  <a:rPr lang="en-US" sz="2400" dirty="0"/>
                  <a:t> protecting policy </a:t>
                </a:r>
                <a14:m>
                  <m:oMath xmlns:m="http://schemas.openxmlformats.org/officeDocument/2006/math">
                    <m:sSup>
                      <m:sSupPr>
                        <m:ctrlPr>
                          <a:rPr lang="el-GR" sz="2000" i="1" dirty="0" smtClean="0">
                            <a:latin typeface="Cambria Math" panose="02040503050406030204" pitchFamily="18" charset="0"/>
                          </a:rPr>
                        </m:ctrlPr>
                      </m:sSupPr>
                      <m:e>
                        <m:r>
                          <a:rPr lang="el-GR" sz="2000" i="1" dirty="0">
                            <a:latin typeface="Cambria Math" panose="02040503050406030204" pitchFamily="18" charset="0"/>
                          </a:rPr>
                          <m:t>𝛽</m:t>
                        </m:r>
                      </m:e>
                      <m:sup>
                        <m:r>
                          <a:rPr lang="el-GR" sz="2000" i="1" dirty="0">
                            <a:latin typeface="Cambria Math" panose="02040503050406030204" pitchFamily="18" charset="0"/>
                          </a:rPr>
                          <m:t>∗</m:t>
                        </m:r>
                      </m:sup>
                    </m:sSup>
                  </m:oMath>
                </a14:m>
                <a:r>
                  <a:rPr lang="en-US" sz="2400" dirty="0"/>
                  <a:t> performs better in terms of the cumulative cost, compared to the </a:t>
                </a:r>
                <a:r>
                  <a:rPr lang="en-US" sz="2400" dirty="0">
                    <a:solidFill>
                      <a:schemeClr val="accent3"/>
                    </a:solidFill>
                  </a:rPr>
                  <a:t>open-loop</a:t>
                </a:r>
                <a:r>
                  <a:rPr lang="en-US" sz="2400" dirty="0"/>
                  <a:t> policies (benchmark) never defend and always defend.</a:t>
                </a:r>
              </a:p>
            </p:txBody>
          </p:sp>
        </mc:Choice>
        <mc:Fallback xmlns="">
          <p:sp>
            <p:nvSpPr>
              <p:cNvPr id="3" name="Content Placeholder 2">
                <a:extLst>
                  <a:ext uri="{FF2B5EF4-FFF2-40B4-BE49-F238E27FC236}">
                    <a16:creationId xmlns:a16="http://schemas.microsoft.com/office/drawing/2014/main" id="{04B30646-9D66-244B-A7B1-380080D59A31}"/>
                  </a:ext>
                </a:extLst>
              </p:cNvPr>
              <p:cNvSpPr>
                <a:spLocks noGrp="1" noRot="1" noChangeAspect="1" noMove="1" noResize="1" noEditPoints="1" noAdjustHandles="1" noChangeArrowheads="1" noChangeShapeType="1" noTextEdit="1"/>
              </p:cNvSpPr>
              <p:nvPr>
                <p:ph idx="1"/>
              </p:nvPr>
            </p:nvSpPr>
            <p:spPr>
              <a:blipFill>
                <a:blip r:embed="rId4"/>
                <a:stretch>
                  <a:fillRect l="-1061" t="-1720" r="-60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1E601C1-A262-5140-8A2F-E734F05EED39}"/>
              </a:ext>
            </a:extLst>
          </p:cNvPr>
          <p:cNvSpPr>
            <a:spLocks noGrp="1"/>
          </p:cNvSpPr>
          <p:nvPr>
            <p:ph type="dt" sz="half" idx="10"/>
          </p:nvPr>
        </p:nvSpPr>
        <p:spPr/>
        <p:txBody>
          <a:bodyPr/>
          <a:lstStyle/>
          <a:p>
            <a:fld id="{4C4E84C7-86BC-1C45-AA59-A471458CB3A6}" type="datetime1">
              <a:rPr lang="en-US" altLang="zh-CN" smtClean="0"/>
              <a:t>2/3/24</a:t>
            </a:fld>
            <a:endParaRPr lang="en-US"/>
          </a:p>
        </p:txBody>
      </p:sp>
      <p:sp>
        <p:nvSpPr>
          <p:cNvPr id="5" name="Footer Placeholder 4">
            <a:extLst>
              <a:ext uri="{FF2B5EF4-FFF2-40B4-BE49-F238E27FC236}">
                <a16:creationId xmlns:a16="http://schemas.microsoft.com/office/drawing/2014/main" id="{354DCE77-F40D-164F-B1E4-ED872EEBAE02}"/>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6F636AAA-7171-4946-A87C-12B2A41CF21D}"/>
              </a:ext>
            </a:extLst>
          </p:cNvPr>
          <p:cNvSpPr>
            <a:spLocks noGrp="1"/>
          </p:cNvSpPr>
          <p:nvPr>
            <p:ph type="sldNum" sz="quarter" idx="12"/>
          </p:nvPr>
        </p:nvSpPr>
        <p:spPr/>
        <p:txBody>
          <a:bodyPr/>
          <a:lstStyle/>
          <a:p>
            <a:fld id="{1FCB27F1-59A8-48ED-ADAF-34A8CE645FD2}" type="slidenum">
              <a:rPr lang="en-US" smtClean="0"/>
              <a:t>13</a:t>
            </a:fld>
            <a:endParaRPr lang="en-US"/>
          </a:p>
        </p:txBody>
      </p:sp>
      <p:pic>
        <p:nvPicPr>
          <p:cNvPr id="7" name="Picture 6">
            <a:extLst>
              <a:ext uri="{FF2B5EF4-FFF2-40B4-BE49-F238E27FC236}">
                <a16:creationId xmlns:a16="http://schemas.microsoft.com/office/drawing/2014/main" id="{5963CA75-B912-3B40-B9A0-A91C41BFD440}"/>
              </a:ext>
            </a:extLst>
          </p:cNvPr>
          <p:cNvPicPr>
            <a:picLocks noChangeAspect="1"/>
          </p:cNvPicPr>
          <p:nvPr/>
        </p:nvPicPr>
        <p:blipFill>
          <a:blip r:embed="rId5"/>
          <a:stretch>
            <a:fillRect/>
          </a:stretch>
        </p:blipFill>
        <p:spPr>
          <a:xfrm>
            <a:off x="1514475" y="2045747"/>
            <a:ext cx="5941868" cy="4120822"/>
          </a:xfrm>
          <a:prstGeom prst="rect">
            <a:avLst/>
          </a:prstGeom>
        </p:spPr>
      </p:pic>
    </p:spTree>
    <p:extLst>
      <p:ext uri="{BB962C8B-B14F-4D97-AF65-F5344CB8AC3E}">
        <p14:creationId xmlns:p14="http://schemas.microsoft.com/office/powerpoint/2010/main" val="532456326"/>
      </p:ext>
    </p:extLst>
  </p:cSld>
  <p:clrMapOvr>
    <a:masterClrMapping/>
  </p:clrMapOvr>
  <mc:AlternateContent xmlns:mc="http://schemas.openxmlformats.org/markup-compatibility/2006" xmlns:p14="http://schemas.microsoft.com/office/powerpoint/2010/main">
    <mc:Choice Requires="p14">
      <p:transition spd="slow" p14:dur="2000" advTm="18001"/>
    </mc:Choice>
    <mc:Fallback xmlns="">
      <p:transition spd="slow" advTm="18001"/>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3EF7201-7856-C54D-B7EC-0CAC10F67D59}"/>
                  </a:ext>
                </a:extLst>
              </p:cNvPr>
              <p:cNvSpPr>
                <a:spLocks noGrp="1"/>
              </p:cNvSpPr>
              <p:nvPr>
                <p:ph idx="1"/>
              </p:nvPr>
            </p:nvSpPr>
            <p:spPr/>
            <p:txBody>
              <a:bodyPr>
                <a:normAutofit lnSpcReduction="10000"/>
              </a:bodyPr>
              <a:lstStyle/>
              <a:p>
                <a:pPr marL="0" indent="0">
                  <a:buNone/>
                </a:pPr>
                <a:r>
                  <a:rPr lang="en-US" sz="2400" b="1" dirty="0"/>
                  <a:t>Definition. </a:t>
                </a:r>
                <a:r>
                  <a:rPr lang="en-US" sz="2400" dirty="0"/>
                  <a:t>The equilibrium</a:t>
                </a:r>
                <a:r>
                  <a:rPr lang="zh-CN" altLang="en-US" sz="2400" dirty="0"/>
                  <a:t> </a:t>
                </a:r>
                <a:r>
                  <a:rPr lang="en-US" altLang="zh-CN" sz="2400" dirty="0"/>
                  <a:t>Markovian </a:t>
                </a:r>
                <a:r>
                  <a:rPr lang="en-US" sz="2400" dirty="0"/>
                  <a:t>attacking</a:t>
                </a:r>
                <a:r>
                  <a:rPr lang="zh-CN" altLang="en-US" sz="2400" dirty="0"/>
                  <a:t> </a:t>
                </a:r>
                <a:r>
                  <a:rPr lang="en-US" altLang="zh-CN" sz="2400" dirty="0"/>
                  <a:t>(resp. </a:t>
                </a:r>
                <a:r>
                  <a:rPr lang="en-US" sz="2400" dirty="0"/>
                  <a:t>defending) strategy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oMath>
                </a14:m>
                <a:r>
                  <a:rPr lang="en-US" sz="2400" dirty="0"/>
                  <a:t> (resp.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oMath>
                </a14:m>
                <a:r>
                  <a:rPr lang="en-US" sz="2400" dirty="0"/>
                  <a:t>) satisfies that for any state </a:t>
                </a:r>
                <a14:m>
                  <m:oMath xmlns:m="http://schemas.openxmlformats.org/officeDocument/2006/math">
                    <m:r>
                      <a:rPr lang="en-US" sz="2000" i="1">
                        <a:latin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bSup>
                      <m:sSubSupPr>
                        <m:ctrlPr>
                          <a:rPr lang="en-US" sz="2000" i="1">
                            <a:latin typeface="Cambria Math" panose="02040503050406030204" pitchFamily="18" charset="0"/>
                            <a:ea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ea typeface="Cambria Math" panose="02040503050406030204" pitchFamily="18" charset="0"/>
                          </a:rPr>
                          <m:t>≥0</m:t>
                        </m:r>
                      </m:sub>
                      <m:sup>
                        <m:r>
                          <a:rPr lang="en-US" sz="2000" i="1">
                            <a:latin typeface="Cambria Math" panose="02040503050406030204" pitchFamily="18" charset="0"/>
                            <a:ea typeface="Cambria Math" panose="02040503050406030204" pitchFamily="18" charset="0"/>
                          </a:rPr>
                          <m:t>𝑛</m:t>
                        </m:r>
                      </m:sup>
                    </m:sSubSup>
                  </m:oMath>
                </a14:m>
                <a:r>
                  <a:rPr lang="en-US" sz="2600" dirty="0"/>
                  <a:t>,</a:t>
                </a:r>
                <a:endParaRPr lang="en-US" sz="2400" dirty="0"/>
              </a:p>
              <a:p>
                <a:pPr marL="0" indent="0" algn="ctr">
                  <a:buNone/>
                </a:pP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𝛼</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sty m:val="p"/>
                          </m:rPr>
                          <a:rPr lang="en-US" sz="2000" b="0" i="0" smtClean="0">
                            <a:latin typeface="Cambria Math" panose="02040503050406030204" pitchFamily="18" charset="0"/>
                          </a:rPr>
                          <m:t>argmax</m:t>
                        </m:r>
                      </m:e>
                      <m:sub>
                        <m:r>
                          <a:rPr lang="en-US" sz="2000" b="0" i="1" smtClean="0">
                            <a:latin typeface="Cambria Math" panose="02040503050406030204" pitchFamily="18" charset="0"/>
                            <a:ea typeface="Cambria Math" panose="02040503050406030204" pitchFamily="18" charset="0"/>
                          </a:rPr>
                          <m:t>𝛼</m:t>
                        </m:r>
                      </m:sub>
                    </m:sSub>
                  </m:oMath>
                </a14:m>
                <a:r>
                  <a:rPr lang="en-US" sz="2000" dirty="0">
                    <a:solidFill>
                      <a:schemeClr val="accent3"/>
                    </a:solidFill>
                  </a:rPr>
                  <a:t>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𝐴</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oMath>
                </a14:m>
                <a:r>
                  <a:rPr lang="en-US" sz="2000" dirty="0"/>
                  <a:t>,</a:t>
                </a:r>
              </a:p>
              <a:p>
                <a:pPr marL="0" indent="0" algn="ctr">
                  <a:buNone/>
                </a:pPr>
                <a14:m>
                  <m:oMath xmlns:m="http://schemas.openxmlformats.org/officeDocument/2006/math">
                    <m:sSup>
                      <m:sSupPr>
                        <m:ctrlPr>
                          <a:rPr lang="en-US" sz="2000" i="1" smtClean="0">
                            <a:latin typeface="Cambria Math" panose="02040503050406030204" pitchFamily="18" charset="0"/>
                          </a:rPr>
                        </m:ctrlPr>
                      </m:sSupPr>
                      <m:e>
                        <m:r>
                          <a:rPr lang="en-US" sz="2000" i="1" smtClean="0">
                            <a:latin typeface="Cambria Math" panose="02040503050406030204" pitchFamily="18" charset="0"/>
                            <a:ea typeface="Cambria Math" panose="02040503050406030204" pitchFamily="18" charset="0"/>
                          </a:rPr>
                          <m:t>𝛽</m:t>
                        </m:r>
                      </m:e>
                      <m:sup>
                        <m:r>
                          <a:rPr lang="zh-CN" alt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m:rPr>
                            <m:sty m:val="p"/>
                          </m:rPr>
                          <a:rPr lang="en-US" altLang="zh-CN" sz="2000" i="1">
                            <a:latin typeface="Cambria Math" panose="02040503050406030204" pitchFamily="18" charset="0"/>
                          </a:rPr>
                          <m:t>argmin</m:t>
                        </m:r>
                      </m:e>
                      <m:sub>
                        <m:r>
                          <a:rPr lang="en-US" altLang="zh-CN" sz="2000" b="0" i="1" smtClean="0">
                            <a:latin typeface="Cambria Math" panose="02040503050406030204" pitchFamily="18" charset="0"/>
                            <a:ea typeface="Cambria Math" panose="02040503050406030204" pitchFamily="18" charset="0"/>
                          </a:rPr>
                          <m:t>𝛽</m:t>
                        </m:r>
                      </m:sub>
                    </m:sSub>
                  </m:oMath>
                </a14:m>
                <a:r>
                  <a:rPr lang="zh-CN" altLang="en-US" sz="2000" dirty="0"/>
                  <a:t>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𝐵</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oMath>
                </a14:m>
                <a:r>
                  <a:rPr lang="en-US" sz="2000" dirty="0"/>
                  <a:t>.</a:t>
                </a:r>
              </a:p>
              <a:p>
                <a:pPr marL="0" indent="0">
                  <a:buNone/>
                </a:pPr>
                <a:r>
                  <a:rPr lang="en-US" sz="2400" dirty="0"/>
                  <a:t>Attacker’s (resp. defender’s) is </a:t>
                </a:r>
                <a14:m>
                  <m:oMath xmlns:m="http://schemas.openxmlformats.org/officeDocument/2006/math">
                    <m:sSubSup>
                      <m:sSubSupPr>
                        <m:ctrlPr>
                          <a:rPr lang="en-US" sz="2000" i="1" dirty="0" smtClean="0">
                            <a:solidFill>
                              <a:schemeClr val="tx1"/>
                            </a:solidFill>
                            <a:latin typeface="Cambria Math" panose="02040503050406030204" pitchFamily="18" charset="0"/>
                          </a:rPr>
                        </m:ctrlPr>
                      </m:sSubSupPr>
                      <m:e>
                        <m:r>
                          <a:rPr lang="en-US" sz="2000" i="1" dirty="0">
                            <a:solidFill>
                              <a:schemeClr val="tx1"/>
                            </a:solidFill>
                            <a:latin typeface="Cambria Math" panose="02040503050406030204" pitchFamily="18" charset="0"/>
                          </a:rPr>
                          <m:t>𝑉</m:t>
                        </m:r>
                      </m:e>
                      <m:sub>
                        <m:r>
                          <a:rPr lang="en-US" sz="2000" i="1" dirty="0">
                            <a:solidFill>
                              <a:schemeClr val="tx1"/>
                            </a:solidFill>
                            <a:latin typeface="Cambria Math" panose="02040503050406030204" pitchFamily="18" charset="0"/>
                          </a:rPr>
                          <m:t>𝐴</m:t>
                        </m:r>
                      </m:sub>
                      <m:sup>
                        <m:r>
                          <a:rPr lang="en-US" sz="2000" i="1" dirty="0">
                            <a:solidFill>
                              <a:schemeClr val="tx1"/>
                            </a:solidFill>
                            <a:latin typeface="Cambria Math" panose="02040503050406030204" pitchFamily="18" charset="0"/>
                          </a:rPr>
                          <m:t>∗</m:t>
                        </m:r>
                      </m:sup>
                    </m:sSubSup>
                    <m:d>
                      <m:dPr>
                        <m:ctrlPr>
                          <a:rPr lang="en-US" sz="2000" i="1" dirty="0">
                            <a:solidFill>
                              <a:schemeClr val="tx1"/>
                            </a:solidFill>
                            <a:latin typeface="Cambria Math" panose="02040503050406030204" pitchFamily="18" charset="0"/>
                          </a:rPr>
                        </m:ctrlPr>
                      </m:dPr>
                      <m:e>
                        <m:r>
                          <a:rPr lang="en-US" sz="2000" i="1" dirty="0">
                            <a:solidFill>
                              <a:schemeClr val="tx1"/>
                            </a:solidFill>
                            <a:latin typeface="Cambria Math" panose="02040503050406030204" pitchFamily="18" charset="0"/>
                          </a:rPr>
                          <m:t>𝑥</m:t>
                        </m:r>
                        <m:r>
                          <a:rPr lang="en-US" sz="2000" i="1" dirty="0">
                            <a:solidFill>
                              <a:schemeClr val="tx1"/>
                            </a:solidFill>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oMath>
                </a14:m>
                <a:r>
                  <a:rPr lang="en-US" sz="2400" dirty="0">
                    <a:solidFill>
                      <a:schemeClr val="tx1"/>
                    </a:solidFill>
                  </a:rPr>
                  <a:t> </a:t>
                </a:r>
                <a:r>
                  <a:rPr lang="en-US" sz="2400" dirty="0"/>
                  <a:t>(resp. </a:t>
                </a: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𝐵</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oMath>
                </a14:m>
                <a:r>
                  <a:rPr lang="en-US" sz="2400" dirty="0"/>
                  <a:t>). In particular, </a:t>
                </a:r>
                <a14:m>
                  <m:oMath xmlns:m="http://schemas.openxmlformats.org/officeDocument/2006/math">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b="0" i="1" smtClean="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en-US" sz="2000" b="0" i="1" smtClean="0">
                        <a:latin typeface="Cambria Math" panose="02040503050406030204" pitchFamily="18" charset="0"/>
                      </a:rPr>
                      <m:t>)</m:t>
                    </m:r>
                  </m:oMath>
                </a14:m>
                <a:r>
                  <a:rPr lang="en-US" sz="2000" dirty="0"/>
                  <a:t> </a:t>
                </a:r>
                <a:r>
                  <a:rPr lang="en-US" sz="2400" dirty="0"/>
                  <a:t>is a </a:t>
                </a:r>
                <a:r>
                  <a:rPr lang="en-US" sz="2400" dirty="0">
                    <a:solidFill>
                      <a:schemeClr val="accent3"/>
                    </a:solidFill>
                  </a:rPr>
                  <a:t>Markovian perfect equilibrium (MPE)</a:t>
                </a:r>
                <a:r>
                  <a:rPr lang="en-US" sz="2400" dirty="0"/>
                  <a:t>.</a:t>
                </a:r>
              </a:p>
              <a:p>
                <a:pPr marL="0" indent="0">
                  <a:buNone/>
                </a:pPr>
                <a:endParaRPr lang="en-US" sz="2400" b="1" dirty="0"/>
              </a:p>
              <a:p>
                <a:pPr marL="0" indent="0">
                  <a:buNone/>
                </a:pPr>
                <a:r>
                  <a:rPr lang="en-US" sz="2400" b="1" dirty="0"/>
                  <a:t>Remark. </a:t>
                </a:r>
                <a:r>
                  <a:rPr lang="en-US" sz="2400" dirty="0"/>
                  <a:t>According to Shapley’s extension on minimax theorem,</a:t>
                </a:r>
                <a:endParaRPr lang="en-US" sz="2400" b="1" dirty="0"/>
              </a:p>
              <a:p>
                <a:pPr marL="0" indent="0">
                  <a:buNone/>
                </a:pPr>
                <a14:m>
                  <m:oMathPara xmlns:m="http://schemas.openxmlformats.org/officeDocument/2006/math">
                    <m:oMathParaPr>
                      <m:jc m:val="centerGroup"/>
                    </m:oMathParaPr>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𝐴</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e>
                      </m:d>
                      <m:r>
                        <a:rPr lang="en-US" sz="2000" b="0" i="1" dirty="0" smtClean="0">
                          <a:latin typeface="Cambria Math" panose="02040503050406030204" pitchFamily="18" charset="0"/>
                          <a:ea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𝑉</m:t>
                          </m:r>
                        </m:e>
                        <m:sub>
                          <m:r>
                            <a:rPr lang="en-US" sz="2000" i="1" dirty="0">
                              <a:latin typeface="Cambria Math" panose="02040503050406030204" pitchFamily="18" charset="0"/>
                            </a:rPr>
                            <m:t>𝐵</m:t>
                          </m:r>
                        </m:sub>
                        <m:sup>
                          <m:r>
                            <a:rPr lang="en-US" sz="2000" i="1" dirty="0">
                              <a:latin typeface="Cambria Math" panose="02040503050406030204" pitchFamily="18" charset="0"/>
                            </a:rPr>
                            <m:t>∗</m:t>
                          </m:r>
                        </m:sup>
                      </m:sSub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e>
                      </m:d>
                      <m:r>
                        <a:rPr lang="en-US" sz="2000" b="0" i="1" dirty="0" smtClean="0">
                          <a:latin typeface="Cambria Math" panose="02040503050406030204" pitchFamily="18" charset="0"/>
                          <a:ea typeface="Cambria Math" panose="02040503050406030204" pitchFamily="18" charset="0"/>
                        </a:rPr>
                        <m:t>=</m:t>
                      </m:r>
                      <m:sSup>
                        <m:sSupPr>
                          <m:ctrlPr>
                            <a:rPr lang="en-US" sz="2000" b="0" i="1" dirty="0" smtClean="0">
                              <a:latin typeface="Cambria Math" panose="02040503050406030204" pitchFamily="18" charset="0"/>
                              <a:ea typeface="Cambria Math" panose="02040503050406030204" pitchFamily="18" charset="0"/>
                            </a:rPr>
                          </m:ctrlPr>
                        </m:sSupPr>
                        <m:e>
                          <m:r>
                            <a:rPr lang="en-US" sz="2000" b="0" i="1" dirty="0" smtClean="0">
                              <a:latin typeface="Cambria Math" panose="02040503050406030204" pitchFamily="18" charset="0"/>
                              <a:ea typeface="Cambria Math" panose="02040503050406030204" pitchFamily="18" charset="0"/>
                            </a:rPr>
                            <m:t>𝑉</m:t>
                          </m:r>
                        </m:e>
                        <m:sup>
                          <m:r>
                            <a:rPr lang="en-US" sz="2000" b="0" i="1" dirty="0" smtClean="0">
                              <a:latin typeface="Cambria Math" panose="02040503050406030204" pitchFamily="18" charset="0"/>
                              <a:ea typeface="Cambria Math" panose="02040503050406030204" pitchFamily="18" charset="0"/>
                            </a:rPr>
                            <m:t>∗</m:t>
                          </m:r>
                        </m:sup>
                      </m:sSup>
                      <m:r>
                        <a:rPr lang="en-US" sz="2000" b="0" i="1" dirty="0" smtClean="0">
                          <a:latin typeface="Cambria Math" panose="02040503050406030204" pitchFamily="18" charset="0"/>
                          <a:ea typeface="Cambria Math" panose="02040503050406030204" pitchFamily="18" charset="0"/>
                        </a:rPr>
                        <m:t>(</m:t>
                      </m:r>
                      <m:r>
                        <a:rPr lang="en-US" sz="2000" b="0" i="1" dirty="0" smtClean="0">
                          <a:latin typeface="Cambria Math" panose="02040503050406030204" pitchFamily="18" charset="0"/>
                          <a:ea typeface="Cambria Math" panose="02040503050406030204" pitchFamily="18" charset="0"/>
                        </a:rPr>
                        <m:t>𝑥</m:t>
                      </m:r>
                      <m:r>
                        <a:rPr lang="en-US" sz="2000" b="0" i="1" dirty="0" smtClean="0">
                          <a:latin typeface="Cambria Math" panose="02040503050406030204" pitchFamily="18" charset="0"/>
                          <a:ea typeface="Cambria Math" panose="02040503050406030204" pitchFamily="18" charset="0"/>
                        </a:rPr>
                        <m:t>)</m:t>
                      </m:r>
                    </m:oMath>
                  </m:oMathPara>
                </a14:m>
                <a:endParaRPr lang="en-US" sz="2000" dirty="0"/>
              </a:p>
              <a:p>
                <a:pPr marL="0" indent="0">
                  <a:buNone/>
                </a:pPr>
                <a:r>
                  <a:rPr lang="en-US" sz="2400" b="1" dirty="0"/>
                  <a:t>Proof idea. </a:t>
                </a:r>
                <a:r>
                  <a:rPr lang="en-US" sz="2400" dirty="0"/>
                  <a:t>Induction on value iteration.</a:t>
                </a:r>
              </a:p>
              <a:p>
                <a:pPr marL="0" indent="0">
                  <a:buNone/>
                </a:pPr>
                <a:endParaRPr lang="en-US" sz="2400" b="1" dirty="0"/>
              </a:p>
              <a:p>
                <a:pPr marL="0" indent="0">
                  <a:buNone/>
                </a:pPr>
                <a:r>
                  <a:rPr lang="en-US" sz="2400" b="1" dirty="0"/>
                  <a:t>Question. </a:t>
                </a:r>
                <a:r>
                  <a:rPr lang="en-US" sz="2400" dirty="0">
                    <a:solidFill>
                      <a:schemeClr val="accent3"/>
                    </a:solidFill>
                  </a:rPr>
                  <a:t>Existence</a:t>
                </a:r>
                <a:r>
                  <a:rPr lang="en-US" sz="2400" dirty="0"/>
                  <a:t> of MPE? - Countable infinite state space!</a:t>
                </a:r>
              </a:p>
              <a:p>
                <a:pPr marL="0" indent="0">
                  <a:buNone/>
                </a:pPr>
                <a:r>
                  <a:rPr lang="en-US" sz="2400" b="1" dirty="0"/>
                  <a:t>Question. </a:t>
                </a:r>
                <a:r>
                  <a:rPr lang="en-US" sz="2400" dirty="0">
                    <a:solidFill>
                      <a:schemeClr val="accent3"/>
                    </a:solidFill>
                  </a:rPr>
                  <a:t>Estimation</a:t>
                </a:r>
                <a:r>
                  <a:rPr lang="en-US" sz="2400" dirty="0"/>
                  <a:t> of MPE? - Adapted Shapley’s algorithm.</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83EF7201-7856-C54D-B7EC-0CAC10F67D59}"/>
                  </a:ext>
                </a:extLst>
              </p:cNvPr>
              <p:cNvSpPr>
                <a:spLocks noGrp="1" noRot="1" noChangeAspect="1" noMove="1" noResize="1" noEditPoints="1" noAdjustHandles="1" noChangeArrowheads="1" noChangeShapeType="1" noTextEdit="1"/>
              </p:cNvSpPr>
              <p:nvPr>
                <p:ph idx="1"/>
              </p:nvPr>
            </p:nvSpPr>
            <p:spPr>
              <a:blipFill>
                <a:blip r:embed="rId4"/>
                <a:stretch>
                  <a:fillRect l="-1061" t="-2211" r="-106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802E868-DAE7-FC41-A3E0-800523CC8E64}"/>
              </a:ext>
            </a:extLst>
          </p:cNvPr>
          <p:cNvSpPr>
            <a:spLocks noGrp="1"/>
          </p:cNvSpPr>
          <p:nvPr>
            <p:ph type="title"/>
          </p:nvPr>
        </p:nvSpPr>
        <p:spPr/>
        <p:txBody>
          <a:bodyPr/>
          <a:lstStyle/>
          <a:p>
            <a:r>
              <a:rPr lang="en-US" dirty="0"/>
              <a:t>Attacker-defender game</a:t>
            </a:r>
          </a:p>
        </p:txBody>
      </p:sp>
      <p:sp>
        <p:nvSpPr>
          <p:cNvPr id="4" name="Date Placeholder 3">
            <a:extLst>
              <a:ext uri="{FF2B5EF4-FFF2-40B4-BE49-F238E27FC236}">
                <a16:creationId xmlns:a16="http://schemas.microsoft.com/office/drawing/2014/main" id="{67CD32AA-DF75-3146-9DED-6852BFF119F4}"/>
              </a:ext>
            </a:extLst>
          </p:cNvPr>
          <p:cNvSpPr>
            <a:spLocks noGrp="1"/>
          </p:cNvSpPr>
          <p:nvPr>
            <p:ph type="dt" sz="half" idx="10"/>
          </p:nvPr>
        </p:nvSpPr>
        <p:spPr/>
        <p:txBody>
          <a:bodyPr/>
          <a:lstStyle/>
          <a:p>
            <a:fld id="{F70F4979-6580-A342-985F-089BCF4E2628}" type="datetime1">
              <a:rPr lang="en-US" altLang="zh-CN" smtClean="0"/>
              <a:t>2/3/24</a:t>
            </a:fld>
            <a:endParaRPr lang="en-US"/>
          </a:p>
        </p:txBody>
      </p:sp>
      <p:sp>
        <p:nvSpPr>
          <p:cNvPr id="5" name="Footer Placeholder 4">
            <a:extLst>
              <a:ext uri="{FF2B5EF4-FFF2-40B4-BE49-F238E27FC236}">
                <a16:creationId xmlns:a16="http://schemas.microsoft.com/office/drawing/2014/main" id="{7DE45785-2B3A-EE4F-9380-92708ED7BCDD}"/>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5F559AC-9B68-1746-BF8B-F6FADC8DFF97}"/>
              </a:ext>
            </a:extLst>
          </p:cNvPr>
          <p:cNvSpPr>
            <a:spLocks noGrp="1"/>
          </p:cNvSpPr>
          <p:nvPr>
            <p:ph type="sldNum" sz="quarter" idx="12"/>
          </p:nvPr>
        </p:nvSpPr>
        <p:spPr/>
        <p:txBody>
          <a:bodyPr/>
          <a:lstStyle/>
          <a:p>
            <a:fld id="{1FCB27F1-59A8-48ED-ADAF-34A8CE645FD2}" type="slidenum">
              <a:rPr lang="en-US" smtClean="0"/>
              <a:t>14</a:t>
            </a:fld>
            <a:endParaRPr lang="en-US"/>
          </a:p>
        </p:txBody>
      </p:sp>
    </p:spTree>
    <p:extLst>
      <p:ext uri="{BB962C8B-B14F-4D97-AF65-F5344CB8AC3E}">
        <p14:creationId xmlns:p14="http://schemas.microsoft.com/office/powerpoint/2010/main" val="838565953"/>
      </p:ext>
    </p:extLst>
  </p:cSld>
  <p:clrMapOvr>
    <a:masterClrMapping/>
  </p:clrMapOvr>
  <mc:AlternateContent xmlns:mc="http://schemas.openxmlformats.org/markup-compatibility/2006" xmlns:p14="http://schemas.microsoft.com/office/powerpoint/2010/main">
    <mc:Choice Requires="p14">
      <p:transition spd="slow" p14:dur="2000" advTm="41211"/>
    </mc:Choice>
    <mc:Fallback xmlns="">
      <p:transition spd="slow" advTm="41211"/>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D62C-F0BA-1A4D-83CE-5D94A3B174D5}"/>
              </a:ext>
            </a:extLst>
          </p:cNvPr>
          <p:cNvSpPr>
            <a:spLocks noGrp="1"/>
          </p:cNvSpPr>
          <p:nvPr>
            <p:ph type="title"/>
          </p:nvPr>
        </p:nvSpPr>
        <p:spPr/>
        <p:txBody>
          <a:bodyPr/>
          <a:lstStyle/>
          <a:p>
            <a:r>
              <a:rPr lang="en-US" dirty="0"/>
              <a:t>MPE analysis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25A988-C42D-AF46-9D0B-9B1457E069A8}"/>
                  </a:ext>
                </a:extLst>
              </p:cNvPr>
              <p:cNvSpPr>
                <a:spLocks noGrp="1"/>
              </p:cNvSpPr>
              <p:nvPr>
                <p:ph idx="1"/>
              </p:nvPr>
            </p:nvSpPr>
            <p:spPr/>
            <p:txBody>
              <a:bodyPr>
                <a:normAutofit/>
              </a:bodyPr>
              <a:lstStyle/>
              <a:p>
                <a:pPr marL="0" indent="0">
                  <a:buNone/>
                </a:pPr>
                <a:r>
                  <a:rPr lang="en-US" sz="2400" b="1" dirty="0"/>
                  <a:t>Theorem 4</a:t>
                </a:r>
                <a:r>
                  <a:rPr lang="en-US" sz="2400" dirty="0"/>
                  <a:t>. The MPE has four regimes depending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oMath>
                </a14:m>
                <a:r>
                  <a:rPr lang="en-US" sz="2000" dirty="0"/>
                  <a:t> </a:t>
                </a:r>
                <a:r>
                  <a:rPr lang="en-US" sz="2400" dirty="0"/>
                  <a:t>and </a:t>
                </a:r>
                <a14:m>
                  <m:oMath xmlns:m="http://schemas.openxmlformats.org/officeDocument/2006/math">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𝛿</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r>
                      <a:rPr lang="en-US" sz="2000" i="1" dirty="0">
                        <a:latin typeface="Cambria Math" panose="02040503050406030204" pitchFamily="18" charset="0"/>
                      </a:rPr>
                      <m:t>=</m:t>
                    </m:r>
                    <m:r>
                      <a:rPr lang="en-US" sz="2000" i="1" dirty="0">
                        <a:latin typeface="Cambria Math" panose="02040503050406030204" pitchFamily="18" charset="0"/>
                      </a:rPr>
                      <m:t>𝜆</m:t>
                    </m:r>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limLow>
                          <m:limLowPr>
                            <m:ctrlPr>
                              <a:rPr lang="en-US" sz="2000" b="0" i="1" dirty="0" smtClean="0">
                                <a:latin typeface="Cambria Math" panose="02040503050406030204" pitchFamily="18" charset="0"/>
                              </a:rPr>
                            </m:ctrlPr>
                          </m:limLowPr>
                          <m:e>
                            <m:r>
                              <m:rPr>
                                <m:sty m:val="p"/>
                              </m:rPr>
                              <a:rPr lang="en-US" sz="2000" b="0" i="0" dirty="0" smtClean="0">
                                <a:latin typeface="Cambria Math" panose="02040503050406030204" pitchFamily="18" charset="0"/>
                              </a:rPr>
                              <m:t>max</m:t>
                            </m:r>
                          </m:e>
                          <m:lim>
                            <m:r>
                              <a:rPr lang="en-US" sz="2000" b="0" i="1" dirty="0" smtClean="0">
                                <a:latin typeface="Cambria Math" panose="02040503050406030204" pitchFamily="18" charset="0"/>
                              </a:rPr>
                              <m:t>𝑗</m:t>
                            </m:r>
                          </m:lim>
                        </m:limLow>
                      </m:fName>
                      <m:e>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smtClean="0">
                                <a:latin typeface="Cambria Math" panose="02040503050406030204" pitchFamily="18" charset="0"/>
                              </a:rPr>
                              <m:t>𝑥</m:t>
                            </m:r>
                            <m:r>
                              <a:rPr lang="en-US" sz="200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i="1" dirty="0">
                        <a:latin typeface="Cambria Math" panose="02040503050406030204" pitchFamily="18" charset="0"/>
                      </a:rPr>
                      <m:t>−</m:t>
                    </m:r>
                    <m:func>
                      <m:funcPr>
                        <m:ctrlPr>
                          <a:rPr lang="en-US" sz="2000" i="1" dirty="0">
                            <a:latin typeface="Cambria Math" panose="02040503050406030204" pitchFamily="18" charset="0"/>
                          </a:rPr>
                        </m:ctrlPr>
                      </m:funcPr>
                      <m:fName>
                        <m:sSub>
                          <m:sSubPr>
                            <m:ctrlPr>
                              <a:rPr lang="en-US" sz="2000" i="1" dirty="0" smtClean="0">
                                <a:latin typeface="Cambria Math" panose="02040503050406030204" pitchFamily="18" charset="0"/>
                              </a:rPr>
                            </m:ctrlPr>
                          </m:sSubPr>
                          <m:e>
                            <m:r>
                              <m:rPr>
                                <m:sty m:val="p"/>
                              </m:rPr>
                              <a:rPr lang="en-US" sz="2000" b="0" i="0" dirty="0" smtClean="0">
                                <a:latin typeface="Cambria Math" panose="02040503050406030204" pitchFamily="18" charset="0"/>
                              </a:rPr>
                              <m:t>min</m:t>
                            </m:r>
                          </m:e>
                          <m:sub>
                            <m:r>
                              <a:rPr lang="en-US" sz="2000" b="0" i="1" dirty="0" smtClean="0">
                                <a:latin typeface="Cambria Math" panose="02040503050406030204" pitchFamily="18" charset="0"/>
                              </a:rPr>
                              <m:t>𝑗</m:t>
                            </m:r>
                          </m:sub>
                        </m:sSub>
                      </m:fName>
                      <m:e>
                        <m:sSup>
                          <m:sSupPr>
                            <m:ctrlPr>
                              <a:rPr lang="en-US" sz="2000" i="1" dirty="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b="0" i="1" dirty="0" smtClean="0">
                        <a:latin typeface="Cambria Math" panose="02040503050406030204" pitchFamily="18" charset="0"/>
                      </a:rPr>
                      <m:t>)</m:t>
                    </m:r>
                  </m:oMath>
                </a14:m>
                <a:r>
                  <a:rPr lang="en-US" sz="2400" dirty="0"/>
                  <a:t>. For each MPE, the state space is divided into subsets with different security risk levels:</a:t>
                </a:r>
              </a:p>
              <a:p>
                <a:pPr lvl="1"/>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𝑥</m:t>
                    </m:r>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𝛼</m:t>
                        </m:r>
                      </m:e>
                      <m:sup>
                        <m:r>
                          <a:rPr lang="en-US" sz="2000" b="0" i="1" smtClean="0">
                            <a:latin typeface="Cambria Math" panose="02040503050406030204" pitchFamily="18" charset="0"/>
                            <a:ea typeface="Cambria Math" panose="02040503050406030204" pitchFamily="18" charset="0"/>
                          </a:rPr>
                          <m:t>∗</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𝛽</m:t>
                        </m:r>
                      </m:e>
                      <m:sup>
                        <m:r>
                          <a:rPr lang="en-US" sz="2000" b="0" i="1" smtClean="0">
                            <a:latin typeface="Cambria Math" panose="02040503050406030204" pitchFamily="18" charset="0"/>
                            <a:ea typeface="Cambria Math" panose="02040503050406030204" pitchFamily="18" charset="0"/>
                          </a:rPr>
                          <m:t>∗</m:t>
                        </m:r>
                      </m:sup>
                    </m:sSup>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0, 0</m:t>
                        </m:r>
                      </m:e>
                    </m:d>
                    <m:r>
                      <a:rPr lang="en-US" sz="2000" b="0" i="1" smtClean="0">
                        <a:latin typeface="Cambria Math" panose="02040503050406030204" pitchFamily="18" charset="0"/>
                      </a:rPr>
                      <m:t>}</m:t>
                    </m:r>
                  </m:oMath>
                </a14:m>
                <a:r>
                  <a:rPr lang="en-US" sz="2000" dirty="0"/>
                  <a:t> (</a:t>
                </a:r>
                <a:r>
                  <a:rPr lang="en-US" sz="2000" dirty="0">
                    <a:solidFill>
                      <a:srgbClr val="93D056"/>
                    </a:solidFill>
                  </a:rPr>
                  <a:t>low risk</a:t>
                </a:r>
                <a:r>
                  <a:rPr lang="en-US" sz="2000" dirty="0"/>
                  <a:t>)</a:t>
                </a:r>
              </a:p>
              <a:p>
                <a:pPr lvl="1"/>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i="1">
                            <a:latin typeface="Cambria Math" panose="02040503050406030204" pitchFamily="18" charset="0"/>
                          </a:rPr>
                          <m:t>, 0</m:t>
                        </m:r>
                      </m:e>
                    </m:d>
                    <m:r>
                      <a:rPr lang="en-US" sz="2000" i="1">
                        <a:latin typeface="Cambria Math" panose="02040503050406030204" pitchFamily="18" charset="0"/>
                      </a:rPr>
                      <m:t>}</m:t>
                    </m:r>
                  </m:oMath>
                </a14:m>
                <a:r>
                  <a:rPr lang="en-US" sz="2000" dirty="0"/>
                  <a:t>(</a:t>
                </a:r>
                <a:r>
                  <a:rPr lang="en-US" sz="2000" dirty="0">
                    <a:solidFill>
                      <a:srgbClr val="DEDE00"/>
                    </a:solidFill>
                  </a:rPr>
                  <a:t>medium risk</a:t>
                </a:r>
                <a:r>
                  <a:rPr lang="en-US" sz="2000" dirty="0"/>
                  <a:t>)</a:t>
                </a:r>
              </a:p>
              <a:p>
                <a:pPr lvl="1"/>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b="0" i="1" smtClean="0">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den>
                    </m:f>
                    <m:r>
                      <a:rPr lang="en-US" sz="2000" i="1">
                        <a:latin typeface="Cambria Math" panose="02040503050406030204" pitchFamily="18" charset="0"/>
                      </a:rPr>
                      <m:t>, 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b="0" i="1" dirty="0" smtClean="0">
                            <a:latin typeface="Cambria Math" panose="02040503050406030204" pitchFamily="18" charset="0"/>
                          </a:rPr>
                          <m:t>(</m:t>
                        </m:r>
                        <m:r>
                          <a:rPr lang="en-US" sz="2000" b="0" i="1" dirty="0" smtClean="0">
                            <a:latin typeface="Cambria Math" panose="02040503050406030204" pitchFamily="18" charset="0"/>
                          </a:rPr>
                          <m:t>𝑥</m:t>
                        </m:r>
                        <m:r>
                          <a:rPr lang="en-US" sz="2000" b="0" i="1" dirty="0" smtClean="0">
                            <a:latin typeface="Cambria Math" panose="02040503050406030204" pitchFamily="18" charset="0"/>
                          </a:rPr>
                          <m:t>)</m:t>
                        </m:r>
                      </m:den>
                    </m:f>
                    <m:r>
                      <a:rPr lang="en-US" sz="2000" i="1" dirty="0">
                        <a:latin typeface="Cambria Math" panose="02040503050406030204" pitchFamily="18" charset="0"/>
                      </a:rPr>
                      <m:t>)</m:t>
                    </m:r>
                    <m:r>
                      <a:rPr lang="en-US" sz="2000" b="0" i="1" dirty="0" smtClean="0">
                        <a:latin typeface="Cambria Math" panose="02040503050406030204" pitchFamily="18" charset="0"/>
                      </a:rPr>
                      <m:t>}</m:t>
                    </m:r>
                  </m:oMath>
                </a14:m>
                <a:r>
                  <a:rPr lang="en-US" sz="2400" dirty="0"/>
                  <a:t> </a:t>
                </a:r>
                <a:r>
                  <a:rPr lang="en-US" sz="2000" dirty="0"/>
                  <a:t>(</a:t>
                </a:r>
                <a:r>
                  <a:rPr lang="en-US" sz="2000" dirty="0">
                    <a:solidFill>
                      <a:srgbClr val="FF0000"/>
                    </a:solidFill>
                  </a:rPr>
                  <a:t>high risk</a:t>
                </a:r>
                <a:r>
                  <a:rPr lang="en-US" sz="2000" dirty="0">
                    <a:solidFill>
                      <a:schemeClr val="accent3"/>
                    </a:solidFill>
                  </a:rPr>
                  <a:t>)</a:t>
                </a:r>
              </a:p>
            </p:txBody>
          </p:sp>
        </mc:Choice>
        <mc:Fallback xmlns="">
          <p:sp>
            <p:nvSpPr>
              <p:cNvPr id="3" name="Content Placeholder 2">
                <a:extLst>
                  <a:ext uri="{FF2B5EF4-FFF2-40B4-BE49-F238E27FC236}">
                    <a16:creationId xmlns:a16="http://schemas.microsoft.com/office/drawing/2014/main" id="{EF25A988-C42D-AF46-9D0B-9B1457E069A8}"/>
                  </a:ext>
                </a:extLst>
              </p:cNvPr>
              <p:cNvSpPr>
                <a:spLocks noGrp="1" noRot="1" noChangeAspect="1" noMove="1" noResize="1" noEditPoints="1" noAdjustHandles="1" noChangeArrowheads="1" noChangeShapeType="1" noTextEdit="1"/>
              </p:cNvSpPr>
              <p:nvPr>
                <p:ph idx="1"/>
              </p:nvPr>
            </p:nvSpPr>
            <p:spPr>
              <a:blipFill>
                <a:blip r:embed="rId3"/>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696F9B-A475-944C-B57D-91D1B7655DC9}"/>
              </a:ext>
            </a:extLst>
          </p:cNvPr>
          <p:cNvSpPr>
            <a:spLocks noGrp="1"/>
          </p:cNvSpPr>
          <p:nvPr>
            <p:ph type="dt" sz="half" idx="10"/>
          </p:nvPr>
        </p:nvSpPr>
        <p:spPr/>
        <p:txBody>
          <a:bodyPr/>
          <a:lstStyle/>
          <a:p>
            <a:fld id="{D01FBC56-288A-5746-B7D6-943713C77CF6}" type="datetime1">
              <a:rPr lang="en-US" altLang="zh-CN" smtClean="0"/>
              <a:t>2/3/24</a:t>
            </a:fld>
            <a:endParaRPr lang="en-US"/>
          </a:p>
        </p:txBody>
      </p:sp>
      <p:sp>
        <p:nvSpPr>
          <p:cNvPr id="5" name="Footer Placeholder 4">
            <a:extLst>
              <a:ext uri="{FF2B5EF4-FFF2-40B4-BE49-F238E27FC236}">
                <a16:creationId xmlns:a16="http://schemas.microsoft.com/office/drawing/2014/main" id="{7DDB5102-5089-8D43-9711-5393C53426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58AE53FF-E5ED-A045-9DE0-A8C8125ED44A}"/>
              </a:ext>
            </a:extLst>
          </p:cNvPr>
          <p:cNvSpPr>
            <a:spLocks noGrp="1"/>
          </p:cNvSpPr>
          <p:nvPr>
            <p:ph type="sldNum" sz="quarter" idx="12"/>
          </p:nvPr>
        </p:nvSpPr>
        <p:spPr/>
        <p:txBody>
          <a:bodyPr/>
          <a:lstStyle/>
          <a:p>
            <a:fld id="{1FCB27F1-59A8-48ED-ADAF-34A8CE645FD2}" type="slidenum">
              <a:rPr lang="en-US" smtClean="0"/>
              <a:t>15</a:t>
            </a:fld>
            <a:endParaRPr lang="en-US"/>
          </a:p>
        </p:txBody>
      </p:sp>
      <p:pic>
        <p:nvPicPr>
          <p:cNvPr id="7" name="Picture 6">
            <a:extLst>
              <a:ext uri="{FF2B5EF4-FFF2-40B4-BE49-F238E27FC236}">
                <a16:creationId xmlns:a16="http://schemas.microsoft.com/office/drawing/2014/main" id="{E6D6DE22-86DA-3F46-8120-D077E4BE908E}"/>
              </a:ext>
            </a:extLst>
          </p:cNvPr>
          <p:cNvPicPr>
            <a:picLocks noChangeAspect="1"/>
          </p:cNvPicPr>
          <p:nvPr/>
        </p:nvPicPr>
        <p:blipFill>
          <a:blip r:embed="rId4"/>
          <a:stretch>
            <a:fillRect/>
          </a:stretch>
        </p:blipFill>
        <p:spPr>
          <a:xfrm>
            <a:off x="1711187" y="3241964"/>
            <a:ext cx="5721625" cy="3075709"/>
          </a:xfrm>
          <a:prstGeom prst="rect">
            <a:avLst/>
          </a:prstGeom>
        </p:spPr>
      </p:pic>
    </p:spTree>
    <p:extLst>
      <p:ext uri="{BB962C8B-B14F-4D97-AF65-F5344CB8AC3E}">
        <p14:creationId xmlns:p14="http://schemas.microsoft.com/office/powerpoint/2010/main" val="2341843445"/>
      </p:ext>
    </p:extLst>
  </p:cSld>
  <p:clrMapOvr>
    <a:masterClrMapping/>
  </p:clrMapOvr>
  <mc:AlternateContent xmlns:mc="http://schemas.openxmlformats.org/markup-compatibility/2006" xmlns:p14="http://schemas.microsoft.com/office/powerpoint/2010/main">
    <mc:Choice Requires="p14">
      <p:transition spd="slow" p14:dur="2000" advTm="36066"/>
    </mc:Choice>
    <mc:Fallback xmlns="">
      <p:transition spd="slow" advTm="3606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D62C-F0BA-1A4D-83CE-5D94A3B174D5}"/>
              </a:ext>
            </a:extLst>
          </p:cNvPr>
          <p:cNvSpPr>
            <a:spLocks noGrp="1"/>
          </p:cNvSpPr>
          <p:nvPr>
            <p:ph type="title"/>
          </p:nvPr>
        </p:nvSpPr>
        <p:spPr/>
        <p:txBody>
          <a:bodyPr/>
          <a:lstStyle/>
          <a:p>
            <a:r>
              <a:rPr lang="en-US" dirty="0"/>
              <a:t>MPE analysis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25A988-C42D-AF46-9D0B-9B1457E069A8}"/>
                  </a:ext>
                </a:extLst>
              </p:cNvPr>
              <p:cNvSpPr>
                <a:spLocks noGrp="1"/>
              </p:cNvSpPr>
              <p:nvPr>
                <p:ph idx="1"/>
              </p:nvPr>
            </p:nvSpPr>
            <p:spPr/>
            <p:txBody>
              <a:bodyPr>
                <a:normAutofit/>
              </a:bodyPr>
              <a:lstStyle/>
              <a:p>
                <a:pPr marL="0" indent="0">
                  <a:buNone/>
                </a:pPr>
                <a:r>
                  <a:rPr lang="en-US" sz="2400" b="1" dirty="0"/>
                  <a:t>Theorem 4</a:t>
                </a:r>
                <a:r>
                  <a:rPr lang="en-US" sz="2400" dirty="0"/>
                  <a:t>. The MPE has the following regimes depending on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oMath>
                </a14:m>
                <a:r>
                  <a:rPr lang="en-US" sz="2000" dirty="0"/>
                  <a:t> </a:t>
                </a:r>
                <a:r>
                  <a:rPr lang="en-US" sz="2400" dirty="0"/>
                  <a:t>and </a:t>
                </a:r>
                <a14:m>
                  <m:oMath xmlns:m="http://schemas.openxmlformats.org/officeDocument/2006/math">
                    <m:sSup>
                      <m:sSupPr>
                        <m:ctrlPr>
                          <a:rPr lang="en-US" sz="2000" i="1" dirty="0" smtClean="0">
                            <a:latin typeface="Cambria Math" panose="02040503050406030204" pitchFamily="18" charset="0"/>
                          </a:rPr>
                        </m:ctrlPr>
                      </m:sSupPr>
                      <m:e>
                        <m:r>
                          <a:rPr lang="en-US" sz="2000" i="1" dirty="0" smtClean="0">
                            <a:latin typeface="Cambria Math" panose="02040503050406030204" pitchFamily="18" charset="0"/>
                          </a:rPr>
                          <m:t>𝛿</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e>
                    </m:d>
                    <m:r>
                      <a:rPr lang="en-US" sz="2000" i="1" dirty="0">
                        <a:latin typeface="Cambria Math" panose="02040503050406030204" pitchFamily="18" charset="0"/>
                      </a:rPr>
                      <m:t>=</m:t>
                    </m:r>
                    <m:r>
                      <a:rPr lang="en-US" sz="2000" i="1" dirty="0">
                        <a:latin typeface="Cambria Math" panose="02040503050406030204" pitchFamily="18" charset="0"/>
                      </a:rPr>
                      <m:t>𝜆</m:t>
                    </m:r>
                    <m:r>
                      <a:rPr lang="en-US" sz="2000" b="0" i="1" dirty="0" smtClean="0">
                        <a:latin typeface="Cambria Math" panose="02040503050406030204" pitchFamily="18" charset="0"/>
                      </a:rPr>
                      <m:t>(</m:t>
                    </m:r>
                    <m:func>
                      <m:funcPr>
                        <m:ctrlPr>
                          <a:rPr lang="en-US" sz="2000" b="0" i="1" dirty="0" smtClean="0">
                            <a:latin typeface="Cambria Math" panose="02040503050406030204" pitchFamily="18" charset="0"/>
                          </a:rPr>
                        </m:ctrlPr>
                      </m:funcPr>
                      <m:fName>
                        <m:limLow>
                          <m:limLowPr>
                            <m:ctrlPr>
                              <a:rPr lang="en-US" sz="2000" b="0" i="1" dirty="0" smtClean="0">
                                <a:latin typeface="Cambria Math" panose="02040503050406030204" pitchFamily="18" charset="0"/>
                              </a:rPr>
                            </m:ctrlPr>
                          </m:limLowPr>
                          <m:e>
                            <m:r>
                              <m:rPr>
                                <m:sty m:val="p"/>
                              </m:rPr>
                              <a:rPr lang="en-US" sz="2000" b="0" i="0" dirty="0" smtClean="0">
                                <a:latin typeface="Cambria Math" panose="02040503050406030204" pitchFamily="18" charset="0"/>
                              </a:rPr>
                              <m:t>max</m:t>
                            </m:r>
                          </m:e>
                          <m:lim>
                            <m:r>
                              <a:rPr lang="en-US" sz="2000" b="0" i="1" dirty="0" smtClean="0">
                                <a:latin typeface="Cambria Math" panose="02040503050406030204" pitchFamily="18" charset="0"/>
                              </a:rPr>
                              <m:t>𝑗</m:t>
                            </m:r>
                          </m:lim>
                        </m:limLow>
                      </m:fName>
                      <m:e>
                        <m:sSup>
                          <m:sSupPr>
                            <m:ctrlPr>
                              <a:rPr lang="en-US" sz="2000" i="1" dirty="0" smtClean="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smtClean="0">
                                <a:latin typeface="Cambria Math" panose="02040503050406030204" pitchFamily="18" charset="0"/>
                              </a:rPr>
                              <m:t>𝑥</m:t>
                            </m:r>
                            <m:r>
                              <a:rPr lang="en-US" sz="2000" i="1" dirty="0" smtClean="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i="1" dirty="0">
                        <a:latin typeface="Cambria Math" panose="02040503050406030204" pitchFamily="18" charset="0"/>
                      </a:rPr>
                      <m:t>−</m:t>
                    </m:r>
                    <m:func>
                      <m:funcPr>
                        <m:ctrlPr>
                          <a:rPr lang="en-US" sz="2000" i="1" dirty="0">
                            <a:latin typeface="Cambria Math" panose="02040503050406030204" pitchFamily="18" charset="0"/>
                          </a:rPr>
                        </m:ctrlPr>
                      </m:funcPr>
                      <m:fName>
                        <m:sSub>
                          <m:sSubPr>
                            <m:ctrlPr>
                              <a:rPr lang="en-US" sz="2000" i="1" dirty="0" smtClean="0">
                                <a:latin typeface="Cambria Math" panose="02040503050406030204" pitchFamily="18" charset="0"/>
                              </a:rPr>
                            </m:ctrlPr>
                          </m:sSubPr>
                          <m:e>
                            <m:r>
                              <m:rPr>
                                <m:sty m:val="p"/>
                              </m:rPr>
                              <a:rPr lang="en-US" sz="2000" b="0" i="0" dirty="0" smtClean="0">
                                <a:latin typeface="Cambria Math" panose="02040503050406030204" pitchFamily="18" charset="0"/>
                              </a:rPr>
                              <m:t>min</m:t>
                            </m:r>
                          </m:e>
                          <m:sub>
                            <m:r>
                              <a:rPr lang="en-US" sz="2000" b="0" i="1" dirty="0" smtClean="0">
                                <a:latin typeface="Cambria Math" panose="02040503050406030204" pitchFamily="18" charset="0"/>
                              </a:rPr>
                              <m:t>𝑗</m:t>
                            </m:r>
                          </m:sub>
                        </m:sSub>
                      </m:fName>
                      <m:e>
                        <m:sSup>
                          <m:sSupPr>
                            <m:ctrlPr>
                              <a:rPr lang="en-US" sz="2000" i="1" dirty="0">
                                <a:latin typeface="Cambria Math" panose="02040503050406030204" pitchFamily="18" charset="0"/>
                              </a:rPr>
                            </m:ctrlPr>
                          </m:sSupPr>
                          <m:e>
                            <m:r>
                              <a:rPr lang="en-US" sz="2000" i="1" dirty="0">
                                <a:latin typeface="Cambria Math" panose="02040503050406030204" pitchFamily="18" charset="0"/>
                              </a:rPr>
                              <m:t>𝑉</m:t>
                            </m:r>
                          </m:e>
                          <m:sup>
                            <m:r>
                              <a:rPr lang="en-US" sz="2000" i="1" dirty="0">
                                <a:latin typeface="Cambria Math" panose="02040503050406030204" pitchFamily="18" charset="0"/>
                              </a:rPr>
                              <m:t>∗</m:t>
                            </m:r>
                          </m:sup>
                        </m:sSup>
                        <m:d>
                          <m:dPr>
                            <m:ctrlPr>
                              <a:rPr lang="en-US" sz="2000" i="1" dirty="0">
                                <a:latin typeface="Cambria Math" panose="02040503050406030204" pitchFamily="18" charset="0"/>
                              </a:rPr>
                            </m:ctrlPr>
                          </m:dPr>
                          <m:e>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dirty="0">
                                    <a:latin typeface="Cambria Math" panose="02040503050406030204" pitchFamily="18" charset="0"/>
                                  </a:rPr>
                                </m:ctrlPr>
                              </m:sSubPr>
                              <m:e>
                                <m:r>
                                  <a:rPr lang="en-US" sz="2000" i="1" dirty="0">
                                    <a:latin typeface="Cambria Math" panose="02040503050406030204" pitchFamily="18" charset="0"/>
                                  </a:rPr>
                                  <m:t>𝑒</m:t>
                                </m:r>
                              </m:e>
                              <m:sub>
                                <m:r>
                                  <a:rPr lang="en-US" sz="2000" i="1" dirty="0">
                                    <a:latin typeface="Cambria Math" panose="02040503050406030204" pitchFamily="18" charset="0"/>
                                  </a:rPr>
                                  <m:t>𝑗</m:t>
                                </m:r>
                              </m:sub>
                            </m:sSub>
                          </m:e>
                        </m:d>
                      </m:e>
                    </m:func>
                    <m:r>
                      <a:rPr lang="en-US" sz="2000" b="0" i="1" dirty="0" smtClean="0">
                        <a:latin typeface="Cambria Math" panose="02040503050406030204" pitchFamily="18" charset="0"/>
                      </a:rPr>
                      <m:t>)</m:t>
                    </m:r>
                  </m:oMath>
                </a14:m>
                <a:endParaRPr lang="en-US" sz="2000" dirty="0"/>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1</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rPr>
                          <m:t>0, 0</m:t>
                        </m:r>
                      </m:e>
                    </m:d>
                    <m:r>
                      <a:rPr lang="en-US" sz="2000" i="1">
                        <a:latin typeface="Cambria Math" panose="02040503050406030204" pitchFamily="18" charset="0"/>
                      </a:rPr>
                      <m:t>}</m:t>
                    </m:r>
                  </m:oMath>
                </a14:m>
                <a:r>
                  <a:rPr lang="en-US" sz="2000" dirty="0"/>
                  <a:t> (</a:t>
                </a:r>
                <a:r>
                  <a:rPr lang="en-US" sz="2000" dirty="0">
                    <a:solidFill>
                      <a:schemeClr val="accent3"/>
                    </a:solidFill>
                  </a:rPr>
                  <a:t>low risk</a:t>
                </a:r>
                <a:r>
                  <a:rPr lang="en-US" sz="2000" dirty="0"/>
                  <a:t>)</a:t>
                </a:r>
              </a:p>
              <a:p>
                <a:pPr lvl="1"/>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&lt;</m:t>
                    </m:r>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2</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1</m:t>
                        </m:r>
                        <m:r>
                          <a:rPr lang="en-US" sz="2000" i="1">
                            <a:latin typeface="Cambria Math" panose="02040503050406030204" pitchFamily="18" charset="0"/>
                          </a:rPr>
                          <m:t>, 0</m:t>
                        </m:r>
                      </m:e>
                    </m:d>
                    <m:r>
                      <a:rPr lang="en-US" sz="2000" i="1">
                        <a:latin typeface="Cambria Math" panose="02040503050406030204" pitchFamily="18" charset="0"/>
                      </a:rPr>
                      <m:t>}</m:t>
                    </m:r>
                  </m:oMath>
                </a14:m>
                <a:r>
                  <a:rPr lang="en-US" sz="2000" dirty="0"/>
                  <a:t>(</a:t>
                </a:r>
                <a:r>
                  <a:rPr lang="en-US" sz="2000" dirty="0">
                    <a:solidFill>
                      <a:schemeClr val="accent3"/>
                    </a:solidFill>
                  </a:rPr>
                  <a:t>medium risk</a:t>
                </a:r>
                <a:r>
                  <a:rPr lang="en-US" sz="2000" dirty="0"/>
                  <a:t>)</a:t>
                </a:r>
              </a:p>
              <a:p>
                <a:pPr lvl="1"/>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sSub>
                      <m:sSubPr>
                        <m:ctrlPr>
                          <a:rPr lang="en-US" sz="2000" i="1">
                            <a:latin typeface="Cambria Math" panose="02040503050406030204" pitchFamily="18" charset="0"/>
                          </a:rPr>
                        </m:ctrlPr>
                      </m:sSubPr>
                      <m:e>
                        <m:r>
                          <m:rPr>
                            <m:sty m:val="p"/>
                          </m:rPr>
                          <a:rPr lang="en-US" sz="2000">
                            <a:latin typeface="Cambria Math" panose="02040503050406030204" pitchFamily="18" charset="0"/>
                          </a:rPr>
                          <m:t>max</m:t>
                        </m:r>
                        <m:r>
                          <a:rPr lang="en-US" sz="2000" i="1">
                            <a:latin typeface="Cambria Math" panose="02040503050406030204" pitchFamily="18" charset="0"/>
                          </a:rPr>
                          <m:t>⁡(</m:t>
                        </m:r>
                        <m:r>
                          <a:rPr lang="en-US" sz="2000" i="1">
                            <a:latin typeface="Cambria Math" panose="02040503050406030204" pitchFamily="18" charset="0"/>
                          </a:rPr>
                          <m:t>𝑐</m:t>
                        </m:r>
                      </m:e>
                      <m:sub>
                        <m:r>
                          <a:rPr lang="en-US" sz="2000" i="1">
                            <a:latin typeface="Cambria Math" panose="02040503050406030204" pitchFamily="18" charset="0"/>
                          </a:rPr>
                          <m:t>𝑎</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r>
                      <a:rPr lang="en-US" sz="2000" i="1">
                        <a:latin typeface="Cambria Math" panose="02040503050406030204" pitchFamily="18" charset="0"/>
                      </a:rPr>
                      <m:t>)&gt;0</m:t>
                    </m:r>
                    <m:r>
                      <a:rPr lang="en-US" sz="2000" i="1">
                        <a:latin typeface="Cambria Math" panose="02040503050406030204" pitchFamily="18" charset="0"/>
                        <a:ea typeface="Cambria Math" panose="02040503050406030204" pitchFamily="18" charset="0"/>
                      </a:rPr>
                      <m:t>⇒</m:t>
                    </m:r>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𝑆</m:t>
                        </m:r>
                      </m:e>
                      <m:sub>
                        <m:r>
                          <a:rPr lang="en-US" sz="2000" i="1">
                            <a:latin typeface="Cambria Math" panose="02040503050406030204" pitchFamily="18" charset="0"/>
                            <a:ea typeface="Cambria Math" panose="02040503050406030204" pitchFamily="18" charset="0"/>
                          </a:rPr>
                          <m:t>3</m:t>
                        </m:r>
                      </m:sub>
                    </m:sSub>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sSup>
                      <m:sSupPr>
                        <m:ctrlPr>
                          <a:rPr lang="en-US"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en-US" sz="2000" i="1">
                            <a:latin typeface="Cambria Math" panose="02040503050406030204" pitchFamily="18" charset="0"/>
                            <a:ea typeface="Cambria Math" panose="02040503050406030204" pitchFamily="18" charset="0"/>
                          </a:rPr>
                          <m:t>∗</m:t>
                        </m:r>
                      </m:sup>
                    </m:sSup>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rPr>
                      <m:t>(</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𝑏</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den>
                    </m:f>
                    <m:r>
                      <a:rPr lang="en-US" sz="2000" i="1">
                        <a:latin typeface="Cambria Math" panose="02040503050406030204" pitchFamily="18" charset="0"/>
                      </a:rPr>
                      <m:t>, 1−</m:t>
                    </m:r>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𝑐</m:t>
                            </m:r>
                          </m:e>
                          <m:sub>
                            <m:r>
                              <a:rPr lang="en-US" sz="2000" i="1">
                                <a:latin typeface="Cambria Math" panose="02040503050406030204" pitchFamily="18" charset="0"/>
                              </a:rPr>
                              <m:t>𝑎</m:t>
                            </m:r>
                          </m:sub>
                        </m:sSub>
                      </m:num>
                      <m:den>
                        <m:sSup>
                          <m:sSupPr>
                            <m:ctrlPr>
                              <a:rPr lang="en-US" sz="2000" i="1" dirty="0">
                                <a:latin typeface="Cambria Math" panose="02040503050406030204" pitchFamily="18" charset="0"/>
                              </a:rPr>
                            </m:ctrlPr>
                          </m:sSupPr>
                          <m:e>
                            <m:r>
                              <a:rPr lang="en-US" sz="2000" i="1" dirty="0">
                                <a:latin typeface="Cambria Math" panose="02040503050406030204" pitchFamily="18" charset="0"/>
                              </a:rPr>
                              <m:t>𝛿</m:t>
                            </m:r>
                          </m:e>
                          <m:sup>
                            <m:r>
                              <a:rPr lang="en-US" sz="2000" i="1" dirty="0">
                                <a:latin typeface="Cambria Math" panose="02040503050406030204" pitchFamily="18" charset="0"/>
                              </a:rPr>
                              <m:t>∗</m:t>
                            </m:r>
                          </m:sup>
                        </m:sSup>
                        <m:r>
                          <a:rPr lang="en-US" sz="2000" i="1" dirty="0">
                            <a:latin typeface="Cambria Math" panose="02040503050406030204" pitchFamily="18" charset="0"/>
                          </a:rPr>
                          <m:t>(</m:t>
                        </m:r>
                        <m:r>
                          <a:rPr lang="en-US" sz="2000" i="1" dirty="0">
                            <a:latin typeface="Cambria Math" panose="02040503050406030204" pitchFamily="18" charset="0"/>
                          </a:rPr>
                          <m:t>𝑥</m:t>
                        </m:r>
                        <m:r>
                          <a:rPr lang="en-US" sz="2000" i="1" dirty="0">
                            <a:latin typeface="Cambria Math" panose="02040503050406030204" pitchFamily="18" charset="0"/>
                          </a:rPr>
                          <m:t>)</m:t>
                        </m:r>
                      </m:den>
                    </m:f>
                    <m:r>
                      <a:rPr lang="en-US" sz="2000" i="1" dirty="0">
                        <a:latin typeface="Cambria Math" panose="02040503050406030204" pitchFamily="18" charset="0"/>
                      </a:rPr>
                      <m:t>)}</m:t>
                    </m:r>
                  </m:oMath>
                </a14:m>
                <a:endParaRPr lang="en-US" dirty="0"/>
              </a:p>
              <a:p>
                <a:pPr marL="0" indent="0">
                  <a:buNone/>
                </a:pPr>
                <a:r>
                  <a:rPr lang="en-US" sz="2400" dirty="0"/>
                  <a:t>The equilibrium strategies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r>
                      <a:rPr lang="en-US" sz="2000" b="0" i="0" smtClean="0">
                        <a:latin typeface="Cambria Math" panose="02040503050406030204" pitchFamily="18" charset="0"/>
                      </a:rPr>
                      <m:t>,</m:t>
                    </m:r>
                  </m:oMath>
                </a14:m>
                <a:r>
                  <a:rPr lang="en-US" sz="2400" dirty="0"/>
                  <a:t> </a:t>
                </a:r>
                <a14:m>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a14:m>
                <a:r>
                  <a:rPr lang="en-US" sz="2400" dirty="0"/>
                  <a:t>are both </a:t>
                </a:r>
                <a:r>
                  <a:rPr lang="en-US" sz="2400" dirty="0">
                    <a:solidFill>
                      <a:schemeClr val="accent3"/>
                    </a:solidFill>
                  </a:rPr>
                  <a:t>threshold-based</a:t>
                </a:r>
                <a:r>
                  <a:rPr lang="en-US" sz="2400" dirty="0"/>
                  <a:t>.</a:t>
                </a:r>
              </a:p>
              <a:p>
                <a:pPr lvl="1"/>
                <a:endParaRPr lang="en-US" sz="20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EF25A988-C42D-AF46-9D0B-9B1457E069A8}"/>
                  </a:ext>
                </a:extLst>
              </p:cNvPr>
              <p:cNvSpPr>
                <a:spLocks noGrp="1" noRot="1" noChangeAspect="1" noMove="1" noResize="1" noEditPoints="1" noAdjustHandles="1" noChangeArrowheads="1" noChangeShapeType="1" noTextEdit="1"/>
              </p:cNvSpPr>
              <p:nvPr>
                <p:ph idx="1"/>
              </p:nvPr>
            </p:nvSpPr>
            <p:spPr>
              <a:blipFill>
                <a:blip r:embed="rId2"/>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0696F9B-A475-944C-B57D-91D1B7655DC9}"/>
              </a:ext>
            </a:extLst>
          </p:cNvPr>
          <p:cNvSpPr>
            <a:spLocks noGrp="1"/>
          </p:cNvSpPr>
          <p:nvPr>
            <p:ph type="dt" sz="half" idx="10"/>
          </p:nvPr>
        </p:nvSpPr>
        <p:spPr/>
        <p:txBody>
          <a:bodyPr/>
          <a:lstStyle/>
          <a:p>
            <a:fld id="{D01FBC56-288A-5746-B7D6-943713C77CF6}" type="datetime1">
              <a:rPr lang="en-US" altLang="zh-CN" smtClean="0"/>
              <a:t>2/3/24</a:t>
            </a:fld>
            <a:endParaRPr lang="en-US"/>
          </a:p>
        </p:txBody>
      </p:sp>
      <p:sp>
        <p:nvSpPr>
          <p:cNvPr id="5" name="Footer Placeholder 4">
            <a:extLst>
              <a:ext uri="{FF2B5EF4-FFF2-40B4-BE49-F238E27FC236}">
                <a16:creationId xmlns:a16="http://schemas.microsoft.com/office/drawing/2014/main" id="{7DDB5102-5089-8D43-9711-5393C534269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58AE53FF-E5ED-A045-9DE0-A8C8125ED44A}"/>
              </a:ext>
            </a:extLst>
          </p:cNvPr>
          <p:cNvSpPr>
            <a:spLocks noGrp="1"/>
          </p:cNvSpPr>
          <p:nvPr>
            <p:ph type="sldNum" sz="quarter" idx="12"/>
          </p:nvPr>
        </p:nvSpPr>
        <p:spPr/>
        <p:txBody>
          <a:bodyPr/>
          <a:lstStyle/>
          <a:p>
            <a:fld id="{1FCB27F1-59A8-48ED-ADAF-34A8CE645FD2}" type="slidenum">
              <a:rPr lang="en-US" smtClean="0"/>
              <a:t>16</a:t>
            </a:fld>
            <a:endParaRPr lang="en-US"/>
          </a:p>
        </p:txBody>
      </p:sp>
      <p:pic>
        <p:nvPicPr>
          <p:cNvPr id="9" name="Picture 8">
            <a:extLst>
              <a:ext uri="{FF2B5EF4-FFF2-40B4-BE49-F238E27FC236}">
                <a16:creationId xmlns:a16="http://schemas.microsoft.com/office/drawing/2014/main" id="{437D12A8-F30B-8942-97B7-51F22DB74D1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47146" y="3388100"/>
            <a:ext cx="7268758" cy="2544811"/>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006457F-630A-E342-8BB9-D41DCC94ADFB}"/>
                  </a:ext>
                </a:extLst>
              </p:cNvPr>
              <p:cNvSpPr/>
              <p:nvPr/>
            </p:nvSpPr>
            <p:spPr>
              <a:xfrm>
                <a:off x="2161741" y="5928193"/>
                <a:ext cx="56553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𝛼</m:t>
                          </m:r>
                        </m:e>
                        <m:sup>
                          <m:r>
                            <a:rPr lang="en-US" sz="2000" i="1">
                              <a:latin typeface="Cambria Math" panose="02040503050406030204" pitchFamily="18" charset="0"/>
                            </a:rPr>
                            <m:t>∗</m:t>
                          </m:r>
                        </m:sup>
                      </m:sSup>
                      <m:r>
                        <a:rPr lang="en-US" sz="2000" i="1">
                          <a:latin typeface="Cambria Math" panose="02040503050406030204" pitchFamily="18" charset="0"/>
                        </a:rPr>
                        <m:t> </m:t>
                      </m:r>
                    </m:oMath>
                  </m:oMathPara>
                </a14:m>
                <a:endParaRPr lang="en-US" sz="2000" dirty="0"/>
              </a:p>
            </p:txBody>
          </p:sp>
        </mc:Choice>
        <mc:Fallback xmlns="">
          <p:sp>
            <p:nvSpPr>
              <p:cNvPr id="7" name="Rectangle 6">
                <a:extLst>
                  <a:ext uri="{FF2B5EF4-FFF2-40B4-BE49-F238E27FC236}">
                    <a16:creationId xmlns:a16="http://schemas.microsoft.com/office/drawing/2014/main" id="{0006457F-630A-E342-8BB9-D41DCC94ADFB}"/>
                  </a:ext>
                </a:extLst>
              </p:cNvPr>
              <p:cNvSpPr>
                <a:spLocks noRot="1" noChangeAspect="1" noMove="1" noResize="1" noEditPoints="1" noAdjustHandles="1" noChangeArrowheads="1" noChangeShapeType="1" noTextEdit="1"/>
              </p:cNvSpPr>
              <p:nvPr/>
            </p:nvSpPr>
            <p:spPr>
              <a:xfrm>
                <a:off x="2161741" y="5928193"/>
                <a:ext cx="565539" cy="400110"/>
              </a:xfrm>
              <a:prstGeom prst="rect">
                <a:avLst/>
              </a:prstGeom>
              <a:blipFill>
                <a:blip r:embed="rId4"/>
                <a:stretch>
                  <a:fillRect r="-2222" b="-18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12CF84F9-16B9-AE49-BDC8-8A59AF57BF1C}"/>
                  </a:ext>
                </a:extLst>
              </p:cNvPr>
              <p:cNvSpPr/>
              <p:nvPr/>
            </p:nvSpPr>
            <p:spPr>
              <a:xfrm>
                <a:off x="6420117" y="5928307"/>
                <a:ext cx="56214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000" i="1">
                              <a:latin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𝛽</m:t>
                          </m:r>
                        </m:e>
                        <m:sup>
                          <m:r>
                            <a:rPr lang="zh-CN" altLang="en-US" sz="2000" i="1">
                              <a:latin typeface="Cambria Math" panose="02040503050406030204" pitchFamily="18" charset="0"/>
                            </a:rPr>
                            <m:t>∗</m:t>
                          </m:r>
                        </m:sup>
                      </m:sSup>
                      <m:r>
                        <a:rPr lang="zh-CN" altLang="en-US" sz="2000" i="1">
                          <a:latin typeface="Cambria Math" panose="02040503050406030204" pitchFamily="18" charset="0"/>
                        </a:rPr>
                        <m:t> </m:t>
                      </m:r>
                    </m:oMath>
                  </m:oMathPara>
                </a14:m>
                <a:endParaRPr lang="en-US" sz="2000" dirty="0"/>
              </a:p>
            </p:txBody>
          </p:sp>
        </mc:Choice>
        <mc:Fallback xmlns="">
          <p:sp>
            <p:nvSpPr>
              <p:cNvPr id="8" name="Rectangle 7">
                <a:extLst>
                  <a:ext uri="{FF2B5EF4-FFF2-40B4-BE49-F238E27FC236}">
                    <a16:creationId xmlns:a16="http://schemas.microsoft.com/office/drawing/2014/main" id="{12CF84F9-16B9-AE49-BDC8-8A59AF57BF1C}"/>
                  </a:ext>
                </a:extLst>
              </p:cNvPr>
              <p:cNvSpPr>
                <a:spLocks noRot="1" noChangeAspect="1" noMove="1" noResize="1" noEditPoints="1" noAdjustHandles="1" noChangeArrowheads="1" noChangeShapeType="1" noTextEdit="1"/>
              </p:cNvSpPr>
              <p:nvPr/>
            </p:nvSpPr>
            <p:spPr>
              <a:xfrm>
                <a:off x="6420117" y="5928307"/>
                <a:ext cx="562142" cy="400110"/>
              </a:xfrm>
              <a:prstGeom prst="rect">
                <a:avLst/>
              </a:prstGeom>
              <a:blipFill>
                <a:blip r:embed="rId5"/>
                <a:stretch>
                  <a:fillRect r="-2222" b="-1818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6DDB9C7-62FF-934C-938E-0E0D5DC3727A}"/>
              </a:ext>
            </a:extLst>
          </p:cNvPr>
          <p:cNvSpPr txBox="1"/>
          <p:nvPr/>
        </p:nvSpPr>
        <p:spPr>
          <a:xfrm>
            <a:off x="7356057" y="2877955"/>
            <a:ext cx="1719694" cy="400110"/>
          </a:xfrm>
          <a:prstGeom prst="rect">
            <a:avLst/>
          </a:prstGeom>
          <a:noFill/>
        </p:spPr>
        <p:txBody>
          <a:bodyPr wrap="square" rtlCol="0">
            <a:spAutoFit/>
          </a:bodyPr>
          <a:lstStyle/>
          <a:p>
            <a:pPr lvl="1"/>
            <a:r>
              <a:rPr lang="en-US" sz="2000" dirty="0">
                <a:solidFill>
                  <a:schemeClr val="accent3"/>
                </a:solidFill>
              </a:rPr>
              <a:t>(high risk</a:t>
            </a:r>
            <a:r>
              <a:rPr lang="en-US" sz="2000" dirty="0"/>
              <a:t>)</a:t>
            </a:r>
          </a:p>
        </p:txBody>
      </p:sp>
    </p:spTree>
    <p:extLst>
      <p:ext uri="{BB962C8B-B14F-4D97-AF65-F5344CB8AC3E}">
        <p14:creationId xmlns:p14="http://schemas.microsoft.com/office/powerpoint/2010/main" val="3806971612"/>
      </p:ext>
    </p:extLst>
  </p:cSld>
  <p:clrMapOvr>
    <a:masterClrMapping/>
  </p:clrMapOvr>
  <mc:AlternateContent xmlns:mc="http://schemas.openxmlformats.org/markup-compatibility/2006" xmlns:p14="http://schemas.microsoft.com/office/powerpoint/2010/main">
    <mc:Choice Requires="p14">
      <p:transition spd="slow" p14:dur="2000" advTm="9333"/>
    </mc:Choice>
    <mc:Fallback xmlns="">
      <p:transition spd="slow" advTm="9333"/>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17211-15CD-CC45-A614-577B9123EA8C}"/>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4388BC9D-3F3B-CE42-AF14-B5E827AF79A1}"/>
              </a:ext>
            </a:extLst>
          </p:cNvPr>
          <p:cNvSpPr>
            <a:spLocks noGrp="1"/>
          </p:cNvSpPr>
          <p:nvPr>
            <p:ph idx="1"/>
          </p:nvPr>
        </p:nvSpPr>
        <p:spPr/>
        <p:txBody>
          <a:bodyPr>
            <a:normAutofit/>
          </a:bodyPr>
          <a:lstStyle/>
          <a:p>
            <a:r>
              <a:rPr lang="en-US" sz="2400" dirty="0"/>
              <a:t>Without secure dynamic routing, random faults and malicious attacks can </a:t>
            </a:r>
            <a:r>
              <a:rPr lang="en-US" sz="2400" dirty="0">
                <a:solidFill>
                  <a:schemeClr val="accent3"/>
                </a:solidFill>
              </a:rPr>
              <a:t>destabilize</a:t>
            </a:r>
            <a:r>
              <a:rPr lang="en-US" sz="2400" dirty="0"/>
              <a:t> the queueing system </a:t>
            </a:r>
          </a:p>
          <a:p>
            <a:r>
              <a:rPr lang="en-US" sz="2400" dirty="0"/>
              <a:t>The optimal protecting strategy and the equilibrium of attacker-defender game have </a:t>
            </a:r>
            <a:r>
              <a:rPr lang="en-US" sz="2400" dirty="0">
                <a:solidFill>
                  <a:schemeClr val="accent3"/>
                </a:solidFill>
              </a:rPr>
              <a:t>threshold-properties</a:t>
            </a:r>
          </a:p>
          <a:p>
            <a:r>
              <a:rPr lang="en-US" sz="2400" dirty="0"/>
              <a:t>The system operator has </a:t>
            </a:r>
            <a:r>
              <a:rPr lang="en-US" sz="2400" dirty="0">
                <a:solidFill>
                  <a:schemeClr val="accent3"/>
                </a:solidFill>
              </a:rPr>
              <a:t>higher</a:t>
            </a:r>
            <a:r>
              <a:rPr lang="en-US" sz="2400" dirty="0"/>
              <a:t> incentive to protect when </a:t>
            </a:r>
          </a:p>
          <a:p>
            <a:pPr lvl="1"/>
            <a:r>
              <a:rPr lang="en-US" sz="2000" dirty="0"/>
              <a:t>the failure probability is </a:t>
            </a:r>
            <a:r>
              <a:rPr lang="en-US" sz="2000" dirty="0">
                <a:solidFill>
                  <a:schemeClr val="accent3"/>
                </a:solidFill>
              </a:rPr>
              <a:t>higher</a:t>
            </a:r>
          </a:p>
          <a:p>
            <a:pPr lvl="1"/>
            <a:r>
              <a:rPr lang="en-US" sz="2000" dirty="0"/>
              <a:t>the tech cost is </a:t>
            </a:r>
            <a:r>
              <a:rPr lang="en-US" sz="2000" dirty="0">
                <a:solidFill>
                  <a:schemeClr val="accent3"/>
                </a:solidFill>
              </a:rPr>
              <a:t>lower</a:t>
            </a:r>
          </a:p>
          <a:p>
            <a:pPr lvl="1"/>
            <a:r>
              <a:rPr lang="en-US" sz="2000" dirty="0"/>
              <a:t>the throughput is </a:t>
            </a:r>
            <a:r>
              <a:rPr lang="en-US" sz="2000" dirty="0">
                <a:solidFill>
                  <a:schemeClr val="accent3"/>
                </a:solidFill>
              </a:rPr>
              <a:t>higher</a:t>
            </a:r>
          </a:p>
          <a:p>
            <a:pPr lvl="1"/>
            <a:r>
              <a:rPr lang="en-US" sz="2000" dirty="0"/>
              <a:t>the queue lengths are </a:t>
            </a:r>
            <a:r>
              <a:rPr lang="en-US" sz="2000" dirty="0">
                <a:solidFill>
                  <a:schemeClr val="accent3"/>
                </a:solidFill>
              </a:rPr>
              <a:t>less ‘‘balanced’’</a:t>
            </a:r>
          </a:p>
          <a:p>
            <a:pPr lvl="1"/>
            <a:r>
              <a:rPr lang="en-US" sz="2000" dirty="0"/>
              <a:t>the queues are </a:t>
            </a:r>
            <a:r>
              <a:rPr lang="en-US" sz="2000" dirty="0">
                <a:solidFill>
                  <a:schemeClr val="accent3"/>
                </a:solidFill>
              </a:rPr>
              <a:t>close to empty</a:t>
            </a:r>
            <a:endParaRPr lang="en-US" sz="2400" dirty="0">
              <a:solidFill>
                <a:schemeClr val="accent3"/>
              </a:solidFill>
            </a:endParaRPr>
          </a:p>
          <a:p>
            <a:r>
              <a:rPr lang="en-US" sz="2400" dirty="0"/>
              <a:t>Our proposed optimal protecting policy (closed-loop) performs better than the benchmark (open-loop)</a:t>
            </a:r>
          </a:p>
          <a:p>
            <a:r>
              <a:rPr lang="en-US" sz="2400" dirty="0"/>
              <a:t>Optimal protecting strategy (resp. equilibrium) can be estimated by truncated policy iteration (resp. adapted Shapley’s algorithm)</a:t>
            </a:r>
          </a:p>
          <a:p>
            <a:endParaRPr lang="en-US" sz="2400" dirty="0"/>
          </a:p>
          <a:p>
            <a:endParaRPr lang="en-US" dirty="0"/>
          </a:p>
          <a:p>
            <a:endParaRPr lang="en-US" dirty="0"/>
          </a:p>
          <a:p>
            <a:pPr marL="0" indent="0">
              <a:buNone/>
            </a:pPr>
            <a:endParaRPr lang="en-US" dirty="0"/>
          </a:p>
        </p:txBody>
      </p:sp>
      <p:sp>
        <p:nvSpPr>
          <p:cNvPr id="4" name="Date Placeholder 3">
            <a:extLst>
              <a:ext uri="{FF2B5EF4-FFF2-40B4-BE49-F238E27FC236}">
                <a16:creationId xmlns:a16="http://schemas.microsoft.com/office/drawing/2014/main" id="{D6120661-E7FE-1546-B5C3-D0F9464DC6E9}"/>
              </a:ext>
            </a:extLst>
          </p:cNvPr>
          <p:cNvSpPr>
            <a:spLocks noGrp="1"/>
          </p:cNvSpPr>
          <p:nvPr>
            <p:ph type="dt" sz="half" idx="10"/>
          </p:nvPr>
        </p:nvSpPr>
        <p:spPr/>
        <p:txBody>
          <a:bodyPr/>
          <a:lstStyle/>
          <a:p>
            <a:fld id="{4C4E84C7-86BC-1C45-AA59-A471458CB3A6}" type="datetime1">
              <a:rPr lang="en-US" altLang="zh-CN" smtClean="0"/>
              <a:t>2/3/24</a:t>
            </a:fld>
            <a:endParaRPr lang="en-US"/>
          </a:p>
        </p:txBody>
      </p:sp>
      <p:sp>
        <p:nvSpPr>
          <p:cNvPr id="5" name="Footer Placeholder 4">
            <a:extLst>
              <a:ext uri="{FF2B5EF4-FFF2-40B4-BE49-F238E27FC236}">
                <a16:creationId xmlns:a16="http://schemas.microsoft.com/office/drawing/2014/main" id="{408C4B9A-9FCF-094A-80BA-58EA81D76B1B}"/>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A17ED7A7-E91E-A54E-8724-B81D3F68765D}"/>
              </a:ext>
            </a:extLst>
          </p:cNvPr>
          <p:cNvSpPr>
            <a:spLocks noGrp="1"/>
          </p:cNvSpPr>
          <p:nvPr>
            <p:ph type="sldNum" sz="quarter" idx="12"/>
          </p:nvPr>
        </p:nvSpPr>
        <p:spPr/>
        <p:txBody>
          <a:bodyPr/>
          <a:lstStyle/>
          <a:p>
            <a:fld id="{1FCB27F1-59A8-48ED-ADAF-34A8CE645FD2}" type="slidenum">
              <a:rPr lang="en-US" smtClean="0"/>
              <a:t>17</a:t>
            </a:fld>
            <a:endParaRPr lang="en-US"/>
          </a:p>
        </p:txBody>
      </p:sp>
    </p:spTree>
    <p:extLst>
      <p:ext uri="{BB962C8B-B14F-4D97-AF65-F5344CB8AC3E}">
        <p14:creationId xmlns:p14="http://schemas.microsoft.com/office/powerpoint/2010/main" val="2073638277"/>
      </p:ext>
    </p:extLst>
  </p:cSld>
  <p:clrMapOvr>
    <a:masterClrMapping/>
  </p:clrMapOvr>
  <mc:AlternateContent xmlns:mc="http://schemas.openxmlformats.org/markup-compatibility/2006" xmlns:p14="http://schemas.microsoft.com/office/powerpoint/2010/main">
    <mc:Choice Requires="p14">
      <p:transition spd="slow" p14:dur="2000" advTm="78792"/>
    </mc:Choice>
    <mc:Fallback xmlns="">
      <p:transition spd="slow" advTm="7879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C64AE5C-0251-6D48-887F-77D39E19E999}"/>
              </a:ext>
            </a:extLst>
          </p:cNvPr>
          <p:cNvPicPr>
            <a:picLocks noChangeAspect="1"/>
          </p:cNvPicPr>
          <p:nvPr/>
        </p:nvPicPr>
        <p:blipFill rotWithShape="1">
          <a:blip r:embed="rId3"/>
          <a:srcRect l="1461" t="13101" r="1740"/>
          <a:stretch/>
        </p:blipFill>
        <p:spPr>
          <a:xfrm>
            <a:off x="3689628" y="3508840"/>
            <a:ext cx="4687602" cy="2819462"/>
          </a:xfrm>
          <a:prstGeom prst="rect">
            <a:avLst/>
          </a:prstGeom>
        </p:spPr>
      </p:pic>
      <p:sp>
        <p:nvSpPr>
          <p:cNvPr id="2" name="Title 1">
            <a:extLst>
              <a:ext uri="{FF2B5EF4-FFF2-40B4-BE49-F238E27FC236}">
                <a16:creationId xmlns:a16="http://schemas.microsoft.com/office/drawing/2014/main" id="{06B41253-E085-6D4A-8504-DFEB436B8909}"/>
              </a:ext>
            </a:extLst>
          </p:cNvPr>
          <p:cNvSpPr>
            <a:spLocks noGrp="1"/>
          </p:cNvSpPr>
          <p:nvPr>
            <p:ph type="title"/>
          </p:nvPr>
        </p:nvSpPr>
        <p:spPr/>
        <p:txBody>
          <a:bodyPr/>
          <a:lstStyle/>
          <a:p>
            <a:r>
              <a:rPr kumimoji="1" lang="en-US" altLang="zh-CN" dirty="0"/>
              <a:t>Security risks in network systems</a:t>
            </a:r>
            <a:endParaRPr lang="en-US" dirty="0"/>
          </a:p>
        </p:txBody>
      </p:sp>
      <p:sp>
        <p:nvSpPr>
          <p:cNvPr id="3" name="Content Placeholder 2">
            <a:extLst>
              <a:ext uri="{FF2B5EF4-FFF2-40B4-BE49-F238E27FC236}">
                <a16:creationId xmlns:a16="http://schemas.microsoft.com/office/drawing/2014/main" id="{7CF12796-EA70-8F45-A910-E537093AF0E9}"/>
              </a:ext>
            </a:extLst>
          </p:cNvPr>
          <p:cNvSpPr>
            <a:spLocks noGrp="1"/>
          </p:cNvSpPr>
          <p:nvPr>
            <p:ph idx="1"/>
          </p:nvPr>
        </p:nvSpPr>
        <p:spPr/>
        <p:txBody>
          <a:bodyPr/>
          <a:lstStyle/>
          <a:p>
            <a:r>
              <a:rPr kumimoji="1" lang="en-US" altLang="zh-CN" sz="2400" dirty="0"/>
              <a:t>Network systems rely on data collection and transmission</a:t>
            </a:r>
          </a:p>
          <a:p>
            <a:pPr lvl="1"/>
            <a:r>
              <a:rPr lang="en-US" sz="2000" dirty="0"/>
              <a:t>Intelligent transportation systems (ITSs)</a:t>
            </a:r>
          </a:p>
          <a:p>
            <a:pPr lvl="1"/>
            <a:r>
              <a:rPr lang="en-US" sz="2000" dirty="0"/>
              <a:t>Manufacturing systems</a:t>
            </a:r>
            <a:r>
              <a:rPr lang="zh-CN" altLang="en-US" sz="2000" dirty="0"/>
              <a:t> </a:t>
            </a:r>
            <a:r>
              <a:rPr lang="en-US" altLang="zh-CN" sz="2000" dirty="0"/>
              <a:t>(production lines)</a:t>
            </a:r>
            <a:endParaRPr lang="en-US" sz="2000" dirty="0"/>
          </a:p>
          <a:p>
            <a:pPr lvl="1"/>
            <a:r>
              <a:rPr lang="en-US" sz="2000" dirty="0"/>
              <a:t>Communication networks</a:t>
            </a:r>
          </a:p>
          <a:p>
            <a:r>
              <a:rPr lang="en-US" sz="2400" dirty="0"/>
              <a:t>Cyber components susceptible to data loss and data errors</a:t>
            </a:r>
          </a:p>
          <a:p>
            <a:pPr lvl="1"/>
            <a:r>
              <a:rPr lang="en-US" sz="2000" dirty="0"/>
              <a:t>E.g., traffic sensors and traffic lights can be intruded and manipulated</a:t>
            </a:r>
          </a:p>
          <a:p>
            <a:pPr lvl="1"/>
            <a:r>
              <a:rPr lang="en-US" sz="2000" dirty="0"/>
              <a:t>Need secure-by-design features</a:t>
            </a:r>
          </a:p>
          <a:p>
            <a:pPr lvl="1"/>
            <a:endParaRPr lang="en-US" dirty="0"/>
          </a:p>
          <a:p>
            <a:endParaRPr lang="en-US" dirty="0">
              <a:effectLst/>
            </a:endParaRPr>
          </a:p>
        </p:txBody>
      </p:sp>
      <p:sp>
        <p:nvSpPr>
          <p:cNvPr id="4" name="Date Placeholder 3">
            <a:extLst>
              <a:ext uri="{FF2B5EF4-FFF2-40B4-BE49-F238E27FC236}">
                <a16:creationId xmlns:a16="http://schemas.microsoft.com/office/drawing/2014/main" id="{56551EF2-F86B-0F43-9D89-CF73C38A1040}"/>
              </a:ext>
            </a:extLst>
          </p:cNvPr>
          <p:cNvSpPr>
            <a:spLocks noGrp="1"/>
          </p:cNvSpPr>
          <p:nvPr>
            <p:ph type="dt" sz="half" idx="10"/>
          </p:nvPr>
        </p:nvSpPr>
        <p:spPr/>
        <p:txBody>
          <a:bodyPr/>
          <a:lstStyle/>
          <a:p>
            <a:fld id="{9138C59D-6BF8-0F4E-8184-DA5ACD140441}" type="datetime1">
              <a:rPr lang="en-US" altLang="zh-CN" smtClean="0"/>
              <a:t>2/3/24</a:t>
            </a:fld>
            <a:endParaRPr lang="en-US"/>
          </a:p>
        </p:txBody>
      </p:sp>
      <p:sp>
        <p:nvSpPr>
          <p:cNvPr id="5" name="Footer Placeholder 4">
            <a:extLst>
              <a:ext uri="{FF2B5EF4-FFF2-40B4-BE49-F238E27FC236}">
                <a16:creationId xmlns:a16="http://schemas.microsoft.com/office/drawing/2014/main" id="{F71AE0D0-3DE3-3149-BA36-788F40C37EC9}"/>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0C84C8DB-E7EE-554F-B03E-BB42F8EFF5E9}"/>
              </a:ext>
            </a:extLst>
          </p:cNvPr>
          <p:cNvSpPr>
            <a:spLocks noGrp="1"/>
          </p:cNvSpPr>
          <p:nvPr>
            <p:ph type="sldNum" sz="quarter" idx="12"/>
          </p:nvPr>
        </p:nvSpPr>
        <p:spPr/>
        <p:txBody>
          <a:bodyPr/>
          <a:lstStyle/>
          <a:p>
            <a:fld id="{1FCB27F1-59A8-48ED-ADAF-34A8CE645FD2}" type="slidenum">
              <a:rPr lang="en-US" smtClean="0"/>
              <a:t>2</a:t>
            </a:fld>
            <a:endParaRPr lang="en-US"/>
          </a:p>
        </p:txBody>
      </p:sp>
      <p:pic>
        <p:nvPicPr>
          <p:cNvPr id="13" name="Picture 12">
            <a:extLst>
              <a:ext uri="{FF2B5EF4-FFF2-40B4-BE49-F238E27FC236}">
                <a16:creationId xmlns:a16="http://schemas.microsoft.com/office/drawing/2014/main" id="{0DDB9583-3779-F54F-9EFF-77BDC7D48CA0}"/>
              </a:ext>
            </a:extLst>
          </p:cNvPr>
          <p:cNvPicPr>
            <a:picLocks noChangeAspect="1"/>
          </p:cNvPicPr>
          <p:nvPr/>
        </p:nvPicPr>
        <p:blipFill rotWithShape="1">
          <a:blip r:embed="rId4"/>
          <a:srcRect t="20192"/>
          <a:stretch/>
        </p:blipFill>
        <p:spPr>
          <a:xfrm>
            <a:off x="503959" y="3513355"/>
            <a:ext cx="4358317" cy="1103010"/>
          </a:xfrm>
          <a:prstGeom prst="rect">
            <a:avLst/>
          </a:prstGeom>
          <a:ln>
            <a:noFill/>
          </a:ln>
          <a:effectLst>
            <a:outerShdw blurRad="292100" dist="139700" dir="2700000" algn="tl" rotWithShape="0">
              <a:srgbClr val="333333">
                <a:alpha val="65000"/>
              </a:srgbClr>
            </a:outerShdw>
          </a:effectLst>
        </p:spPr>
      </p:pic>
      <p:pic>
        <p:nvPicPr>
          <p:cNvPr id="15" name="Picture 14">
            <a:extLst>
              <a:ext uri="{FF2B5EF4-FFF2-40B4-BE49-F238E27FC236}">
                <a16:creationId xmlns:a16="http://schemas.microsoft.com/office/drawing/2014/main" id="{5CAAB204-A9C5-9649-BE24-CDFF64FF4577}"/>
              </a:ext>
            </a:extLst>
          </p:cNvPr>
          <p:cNvPicPr>
            <a:picLocks noChangeAspect="1"/>
          </p:cNvPicPr>
          <p:nvPr/>
        </p:nvPicPr>
        <p:blipFill rotWithShape="1">
          <a:blip r:embed="rId5"/>
          <a:srcRect l="2818" r="7061"/>
          <a:stretch/>
        </p:blipFill>
        <p:spPr>
          <a:xfrm>
            <a:off x="824335" y="4456991"/>
            <a:ext cx="2865293" cy="1871312"/>
          </a:xfrm>
          <a:prstGeom prst="rect">
            <a:avLst/>
          </a:prstGeom>
          <a:ln>
            <a:noFill/>
          </a:ln>
          <a:effectLst>
            <a:outerShdw blurRad="292100" dist="139700" dir="2700000" algn="tl" rotWithShape="0">
              <a:srgbClr val="333333">
                <a:alpha val="65000"/>
              </a:srgbClr>
            </a:outerShdw>
          </a:effectLst>
        </p:spPr>
      </p:pic>
      <p:pic>
        <p:nvPicPr>
          <p:cNvPr id="14" name="Picture 6">
            <a:extLst>
              <a:ext uri="{FF2B5EF4-FFF2-40B4-BE49-F238E27FC236}">
                <a16:creationId xmlns:a16="http://schemas.microsoft.com/office/drawing/2014/main" id="{53987304-FF4D-1E43-9481-7CCB46F7E2B5}"/>
              </a:ext>
            </a:extLst>
          </p:cNvPr>
          <p:cNvPicPr>
            <a:picLocks noChangeAspect="1"/>
          </p:cNvPicPr>
          <p:nvPr/>
        </p:nvPicPr>
        <p:blipFill rotWithShape="1">
          <a:blip r:embed="rId6"/>
          <a:srcRect r="1280"/>
          <a:stretch/>
        </p:blipFill>
        <p:spPr>
          <a:xfrm>
            <a:off x="1770468" y="4135920"/>
            <a:ext cx="4358316" cy="121052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49711270"/>
      </p:ext>
    </p:extLst>
  </p:cSld>
  <p:clrMapOvr>
    <a:masterClrMapping/>
  </p:clrMapOvr>
  <mc:AlternateContent xmlns:mc="http://schemas.openxmlformats.org/markup-compatibility/2006" xmlns:p14="http://schemas.microsoft.com/office/powerpoint/2010/main">
    <mc:Choice Requires="p14">
      <p:transition spd="slow" p14:dur="2000" advTm="62077"/>
    </mc:Choice>
    <mc:Fallback xmlns="">
      <p:transition spd="slow" advTm="6207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3A882-7FCC-DD4B-AAF4-2FB22AE4DC76}"/>
              </a:ext>
            </a:extLst>
          </p:cNvPr>
          <p:cNvSpPr>
            <a:spLocks noGrp="1"/>
          </p:cNvSpPr>
          <p:nvPr>
            <p:ph type="title"/>
          </p:nvPr>
        </p:nvSpPr>
        <p:spPr/>
        <p:txBody>
          <a:bodyPr/>
          <a:lstStyle/>
          <a:p>
            <a:r>
              <a:rPr lang="en-US" dirty="0"/>
              <a:t>Example: dynamic routing in ITSs</a:t>
            </a:r>
          </a:p>
        </p:txBody>
      </p:sp>
      <p:sp>
        <p:nvSpPr>
          <p:cNvPr id="4" name="Date Placeholder 3">
            <a:extLst>
              <a:ext uri="{FF2B5EF4-FFF2-40B4-BE49-F238E27FC236}">
                <a16:creationId xmlns:a16="http://schemas.microsoft.com/office/drawing/2014/main" id="{4EFA564B-680A-EE42-83B1-332E62945C20}"/>
              </a:ext>
            </a:extLst>
          </p:cNvPr>
          <p:cNvSpPr>
            <a:spLocks noGrp="1"/>
          </p:cNvSpPr>
          <p:nvPr>
            <p:ph type="dt" sz="half" idx="10"/>
          </p:nvPr>
        </p:nvSpPr>
        <p:spPr/>
        <p:txBody>
          <a:bodyPr/>
          <a:lstStyle/>
          <a:p>
            <a:fld id="{7DBF25C1-AB9E-974A-B0A5-BCE6BC88E0FD}" type="datetime1">
              <a:rPr lang="en-US" smtClean="0"/>
              <a:t>2/3/24</a:t>
            </a:fld>
            <a:endParaRPr lang="en-US" dirty="0"/>
          </a:p>
        </p:txBody>
      </p:sp>
      <p:sp>
        <p:nvSpPr>
          <p:cNvPr id="5" name="Footer Placeholder 4">
            <a:extLst>
              <a:ext uri="{FF2B5EF4-FFF2-40B4-BE49-F238E27FC236}">
                <a16:creationId xmlns:a16="http://schemas.microsoft.com/office/drawing/2014/main" id="{40D91093-3968-0C48-96E3-11C7876F4119}"/>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806AC7DC-E3F9-AD48-871D-375D8CC0A200}"/>
              </a:ext>
            </a:extLst>
          </p:cNvPr>
          <p:cNvSpPr>
            <a:spLocks noGrp="1"/>
          </p:cNvSpPr>
          <p:nvPr>
            <p:ph type="sldNum" sz="quarter" idx="12"/>
          </p:nvPr>
        </p:nvSpPr>
        <p:spPr/>
        <p:txBody>
          <a:bodyPr/>
          <a:lstStyle/>
          <a:p>
            <a:fld id="{1FCB27F1-59A8-48ED-ADAF-34A8CE645FD2}" type="slidenum">
              <a:rPr lang="en-US" smtClean="0"/>
              <a:t>3</a:t>
            </a:fld>
            <a:endParaRPr lang="en-US" dirty="0"/>
          </a:p>
        </p:txBody>
      </p:sp>
      <p:pic>
        <p:nvPicPr>
          <p:cNvPr id="7" name="Picture 6">
            <a:extLst>
              <a:ext uri="{FF2B5EF4-FFF2-40B4-BE49-F238E27FC236}">
                <a16:creationId xmlns:a16="http://schemas.microsoft.com/office/drawing/2014/main" id="{08C57D7F-8947-5546-B68D-E7CA600846D5}"/>
              </a:ext>
            </a:extLst>
          </p:cNvPr>
          <p:cNvPicPr/>
          <p:nvPr/>
        </p:nvPicPr>
        <p:blipFill>
          <a:blip r:embed="rId3">
            <a:extLst>
              <a:ext uri="{28A0092B-C50C-407E-A947-70E740481C1C}">
                <a14:useLocalDpi xmlns:a14="http://schemas.microsoft.com/office/drawing/2010/main" val="0"/>
              </a:ext>
            </a:extLst>
          </a:blip>
          <a:srcRect/>
          <a:stretch/>
        </p:blipFill>
        <p:spPr bwMode="auto">
          <a:xfrm>
            <a:off x="996602" y="1042461"/>
            <a:ext cx="7150795" cy="5140323"/>
          </a:xfrm>
          <a:prstGeom prst="rect">
            <a:avLst/>
          </a:prstGeom>
          <a:noFill/>
        </p:spPr>
      </p:pic>
    </p:spTree>
    <p:extLst>
      <p:ext uri="{BB962C8B-B14F-4D97-AF65-F5344CB8AC3E}">
        <p14:creationId xmlns:p14="http://schemas.microsoft.com/office/powerpoint/2010/main" val="2310668782"/>
      </p:ext>
    </p:extLst>
  </p:cSld>
  <p:clrMapOvr>
    <a:masterClrMapping/>
  </p:clrMapOvr>
  <mc:AlternateContent xmlns:mc="http://schemas.openxmlformats.org/markup-compatibility/2006" xmlns:p14="http://schemas.microsoft.com/office/powerpoint/2010/main">
    <mc:Choice Requires="p14">
      <p:transition spd="slow" p14:dur="2000" advTm="53126"/>
    </mc:Choice>
    <mc:Fallback xmlns="">
      <p:transition spd="slow" advTm="5312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131E2-7EF1-6F45-8CA3-B3F0C112A3AE}"/>
              </a:ext>
            </a:extLst>
          </p:cNvPr>
          <p:cNvSpPr>
            <a:spLocks noGrp="1"/>
          </p:cNvSpPr>
          <p:nvPr>
            <p:ph type="title"/>
          </p:nvPr>
        </p:nvSpPr>
        <p:spPr/>
        <p:txBody>
          <a:bodyPr/>
          <a:lstStyle/>
          <a:p>
            <a:r>
              <a:rPr lang="en-US" dirty="0"/>
              <a:t>Research questions</a:t>
            </a:r>
          </a:p>
        </p:txBody>
      </p:sp>
      <p:sp>
        <p:nvSpPr>
          <p:cNvPr id="3" name="Content Placeholder 2">
            <a:extLst>
              <a:ext uri="{FF2B5EF4-FFF2-40B4-BE49-F238E27FC236}">
                <a16:creationId xmlns:a16="http://schemas.microsoft.com/office/drawing/2014/main" id="{E763F7A3-C064-D846-9FBE-DE1D87930EAB}"/>
              </a:ext>
            </a:extLst>
          </p:cNvPr>
          <p:cNvSpPr>
            <a:spLocks noGrp="1"/>
          </p:cNvSpPr>
          <p:nvPr>
            <p:ph idx="1"/>
          </p:nvPr>
        </p:nvSpPr>
        <p:spPr/>
        <p:txBody>
          <a:bodyPr>
            <a:normAutofit lnSpcReduction="10000"/>
          </a:bodyPr>
          <a:lstStyle/>
          <a:p>
            <a:pPr marL="0" indent="0">
              <a:buNone/>
            </a:pPr>
            <a:r>
              <a:rPr lang="en-US" sz="2400" dirty="0"/>
              <a:t>Modeling &amp; analysis</a:t>
            </a:r>
          </a:p>
          <a:p>
            <a:r>
              <a:rPr lang="en-US" sz="2400" dirty="0"/>
              <a:t>How to model stochastic &amp; recurrent faults/attacks?</a:t>
            </a:r>
          </a:p>
          <a:p>
            <a:r>
              <a:rPr lang="en-US" sz="2400" dirty="0"/>
              <a:t>How to quantify attacker’s incentive?</a:t>
            </a:r>
          </a:p>
          <a:p>
            <a:r>
              <a:rPr lang="en-US" sz="2400" dirty="0"/>
              <a:t>How to quantify the impact due to faults/attacks?</a:t>
            </a:r>
          </a:p>
          <a:p>
            <a:r>
              <a:rPr lang="en-US" sz="2400" dirty="0"/>
              <a:t>How to evaluate various security risks?</a:t>
            </a:r>
          </a:p>
          <a:p>
            <a:pPr marL="0" indent="0">
              <a:buNone/>
            </a:pPr>
            <a:endParaRPr lang="en-US" sz="2400" dirty="0"/>
          </a:p>
          <a:p>
            <a:pPr marL="0" indent="0">
              <a:buNone/>
            </a:pPr>
            <a:r>
              <a:rPr lang="en-US" sz="2400" dirty="0"/>
              <a:t>Resource allocation</a:t>
            </a:r>
          </a:p>
          <a:p>
            <a:r>
              <a:rPr lang="en-US" sz="2400" dirty="0"/>
              <a:t>How to allocate limited/costly security resources, including redundant components, diagnosis mechanisms, etc.?</a:t>
            </a:r>
          </a:p>
          <a:p>
            <a:pPr marL="0" indent="0">
              <a:buNone/>
            </a:pPr>
            <a:endParaRPr lang="en-US" sz="2400" dirty="0"/>
          </a:p>
          <a:p>
            <a:pPr marL="0" indent="0">
              <a:buNone/>
            </a:pPr>
            <a:r>
              <a:rPr lang="en-US" sz="2400" dirty="0"/>
              <a:t>Decision making</a:t>
            </a:r>
          </a:p>
          <a:p>
            <a:r>
              <a:rPr lang="en-US" sz="2400" dirty="0"/>
              <a:t>How to make protecting (resp. defending) decisions in the face of random faults (resp. malicious attacks)?</a:t>
            </a:r>
          </a:p>
        </p:txBody>
      </p:sp>
      <p:sp>
        <p:nvSpPr>
          <p:cNvPr id="4" name="Date Placeholder 3">
            <a:extLst>
              <a:ext uri="{FF2B5EF4-FFF2-40B4-BE49-F238E27FC236}">
                <a16:creationId xmlns:a16="http://schemas.microsoft.com/office/drawing/2014/main" id="{FDC868AF-C961-1348-9CCE-663B6284BD8F}"/>
              </a:ext>
            </a:extLst>
          </p:cNvPr>
          <p:cNvSpPr>
            <a:spLocks noGrp="1"/>
          </p:cNvSpPr>
          <p:nvPr>
            <p:ph type="dt" sz="half" idx="10"/>
          </p:nvPr>
        </p:nvSpPr>
        <p:spPr/>
        <p:txBody>
          <a:bodyPr/>
          <a:lstStyle/>
          <a:p>
            <a:fld id="{504449C3-4042-0D4D-AAFD-0D272707FC49}" type="datetime1">
              <a:rPr lang="en-US" smtClean="0"/>
              <a:t>2/3/24</a:t>
            </a:fld>
            <a:endParaRPr lang="en-US" dirty="0"/>
          </a:p>
        </p:txBody>
      </p:sp>
      <p:sp>
        <p:nvSpPr>
          <p:cNvPr id="5" name="Footer Placeholder 4">
            <a:extLst>
              <a:ext uri="{FF2B5EF4-FFF2-40B4-BE49-F238E27FC236}">
                <a16:creationId xmlns:a16="http://schemas.microsoft.com/office/drawing/2014/main" id="{D17191E4-3D97-AA45-BF3E-0FB4245B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1CCA3DAA-448C-AC43-B2F9-6C039C3D61FE}"/>
              </a:ext>
            </a:extLst>
          </p:cNvPr>
          <p:cNvSpPr>
            <a:spLocks noGrp="1"/>
          </p:cNvSpPr>
          <p:nvPr>
            <p:ph type="sldNum" sz="quarter" idx="12"/>
          </p:nvPr>
        </p:nvSpPr>
        <p:spPr/>
        <p:txBody>
          <a:bodyPr/>
          <a:lstStyle/>
          <a:p>
            <a:fld id="{1FCB27F1-59A8-48ED-ADAF-34A8CE645FD2}" type="slidenum">
              <a:rPr lang="en-US" smtClean="0"/>
              <a:t>4</a:t>
            </a:fld>
            <a:endParaRPr lang="en-US" dirty="0"/>
          </a:p>
        </p:txBody>
      </p:sp>
    </p:spTree>
    <p:extLst>
      <p:ext uri="{BB962C8B-B14F-4D97-AF65-F5344CB8AC3E}">
        <p14:creationId xmlns:p14="http://schemas.microsoft.com/office/powerpoint/2010/main" val="3955178814"/>
      </p:ext>
    </p:extLst>
  </p:cSld>
  <p:clrMapOvr>
    <a:masterClrMapping/>
  </p:clrMapOvr>
  <mc:AlternateContent xmlns:mc="http://schemas.openxmlformats.org/markup-compatibility/2006" xmlns:p14="http://schemas.microsoft.com/office/powerpoint/2010/main">
    <mc:Choice Requires="p14">
      <p:transition spd="slow" p14:dur="2000" advTm="59929"/>
    </mc:Choice>
    <mc:Fallback xmlns="">
      <p:transition spd="slow" advTm="5992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E6966-3F99-0244-BBAE-F6F3BC7283B1}"/>
                  </a:ext>
                </a:extLst>
              </p:cNvPr>
              <p:cNvSpPr>
                <a:spLocks noGrp="1"/>
              </p:cNvSpPr>
              <p:nvPr>
                <p:ph idx="1"/>
              </p:nvPr>
            </p:nvSpPr>
            <p:spPr/>
            <p:txBody>
              <a:bodyPr>
                <a:normAutofit fontScale="92500" lnSpcReduction="10000"/>
              </a:bodyPr>
              <a:lstStyle/>
              <a:p>
                <a:pPr marL="0" indent="0">
                  <a:buNone/>
                </a:pPr>
                <a:r>
                  <a:rPr lang="en-US" sz="2400" dirty="0"/>
                  <a:t>Basic model</a:t>
                </a:r>
              </a:p>
              <a:p>
                <a:r>
                  <a:rPr lang="en-US" sz="2400" dirty="0"/>
                  <a:t>Poisson arrivals of rate </a:t>
                </a:r>
                <a14:m>
                  <m:oMath xmlns:m="http://schemas.openxmlformats.org/officeDocument/2006/math">
                    <m:r>
                      <a:rPr lang="en-US" sz="2000" b="0" i="1" smtClean="0">
                        <a:latin typeface="Cambria Math" panose="02040503050406030204" pitchFamily="18" charset="0"/>
                      </a:rPr>
                      <m:t>𝜆</m:t>
                    </m:r>
                    <m:r>
                      <a:rPr lang="en-US" sz="2000" b="0" i="1" smtClean="0">
                        <a:latin typeface="Cambria Math" panose="02040503050406030204" pitchFamily="18" charset="0"/>
                      </a:rPr>
                      <m:t> </m:t>
                    </m:r>
                  </m:oMath>
                </a14:m>
                <a:endParaRPr lang="en-US" sz="2000" dirty="0"/>
              </a:p>
              <a:p>
                <a:r>
                  <a:rPr lang="en-US" sz="2400" dirty="0"/>
                  <a:t>Parallel servers with service rate </a:t>
                </a:r>
                <a14:m>
                  <m:oMath xmlns:m="http://schemas.openxmlformats.org/officeDocument/2006/math">
                    <m:r>
                      <a:rPr lang="en-US" sz="2000" b="0" i="1" smtClean="0">
                        <a:latin typeface="Cambria Math" panose="02040503050406030204" pitchFamily="18" charset="0"/>
                      </a:rPr>
                      <m:t>𝜇</m:t>
                    </m:r>
                    <m:r>
                      <a:rPr lang="en-US" sz="2000" b="0" i="1" smtClean="0">
                        <a:latin typeface="Cambria Math" panose="02040503050406030204" pitchFamily="18" charset="0"/>
                      </a:rPr>
                      <m:t> </m:t>
                    </m:r>
                  </m:oMath>
                </a14:m>
                <a:endParaRPr lang="en-US" sz="2000" dirty="0"/>
              </a:p>
              <a:p>
                <a:r>
                  <a:rPr lang="en-US" sz="2400" dirty="0"/>
                  <a:t>State: vector of queue lengths </a:t>
                </a:r>
                <a:endParaRPr lang="en-US"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𝐾</m:t>
                          </m:r>
                        </m:sub>
                      </m:sSub>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m:t>
                      </m:r>
                    </m:oMath>
                  </m:oMathPara>
                </a14:m>
                <a:endParaRPr lang="en-US" sz="2000" dirty="0"/>
              </a:p>
              <a:p>
                <a:r>
                  <a:rPr lang="en-US" sz="2400" dirty="0"/>
                  <a:t>Dynamic routing: dynamically allocate jobs (e.g., customers, vehicles, components, data packets) to servers</a:t>
                </a:r>
              </a:p>
              <a:p>
                <a:r>
                  <a:rPr lang="en-US" sz="2400" dirty="0"/>
                  <a:t>Provably optimal routing policy: join-the-shortest-queue (JSQ)</a:t>
                </a:r>
                <a:r>
                  <a:rPr lang="en-US" sz="2400" baseline="30000" dirty="0"/>
                  <a:t>[1]</a:t>
                </a:r>
              </a:p>
              <a:p>
                <a:r>
                  <a:rPr lang="en-US" sz="2400" dirty="0"/>
                  <a:t>Existing works based on </a:t>
                </a:r>
                <a:r>
                  <a:rPr lang="en-US" sz="2400" dirty="0">
                    <a:solidFill>
                      <a:schemeClr val="accent3"/>
                    </a:solidFill>
                  </a:rPr>
                  <a:t>perfect</a:t>
                </a:r>
                <a:r>
                  <a:rPr lang="en-US" sz="2400" dirty="0"/>
                  <a:t> </a:t>
                </a:r>
                <a:r>
                  <a:rPr lang="en-US" sz="2400" dirty="0">
                    <a:solidFill>
                      <a:schemeClr val="accent3"/>
                    </a:solidFill>
                  </a:rPr>
                  <a:t>observation</a:t>
                </a:r>
                <a:r>
                  <a:rPr lang="en-US" sz="2400" dirty="0"/>
                  <a:t> of system state </a:t>
                </a:r>
                <a14:m>
                  <m:oMath xmlns:m="http://schemas.openxmlformats.org/officeDocument/2006/math">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a14:m>
                <a:r>
                  <a:rPr lang="en-US" sz="2400" dirty="0"/>
                  <a:t> and </a:t>
                </a:r>
                <a:r>
                  <a:rPr lang="en-US" sz="2400" dirty="0">
                    <a:solidFill>
                      <a:schemeClr val="accent3"/>
                    </a:solidFill>
                  </a:rPr>
                  <a:t>perfect implementation</a:t>
                </a:r>
                <a:r>
                  <a:rPr lang="en-US" sz="2400" dirty="0"/>
                  <a:t> of dynamic routing</a:t>
                </a:r>
              </a:p>
              <a:p>
                <a:r>
                  <a:rPr lang="en-US" sz="2400" dirty="0"/>
                  <a:t>Faulty/failed closed-loop</a:t>
                </a:r>
                <a:r>
                  <a:rPr lang="zh-CN" altLang="en-US" sz="2400" dirty="0"/>
                  <a:t> </a:t>
                </a:r>
                <a:r>
                  <a:rPr lang="en-US" altLang="zh-CN" sz="2400" dirty="0"/>
                  <a:t>can</a:t>
                </a:r>
                <a:r>
                  <a:rPr lang="en-US" sz="2400" dirty="0"/>
                  <a:t> be worse than open-loop (e.g., round robin or Bernoulli routing)</a:t>
                </a:r>
              </a:p>
              <a:p>
                <a:r>
                  <a:rPr lang="en-US" sz="2400" dirty="0"/>
                  <a:t>Research gap: designing fault-tolerant dynamic routing</a:t>
                </a:r>
              </a:p>
              <a:p>
                <a:pPr marL="0" indent="0">
                  <a:buNone/>
                </a:pPr>
                <a:r>
                  <a:rPr lang="en-US" sz="1700" dirty="0"/>
                  <a:t>[1] </a:t>
                </a:r>
                <a:r>
                  <a:rPr lang="en-US" sz="1700" dirty="0" err="1"/>
                  <a:t>Ephremides</a:t>
                </a:r>
                <a:r>
                  <a:rPr lang="en-US" sz="1700" dirty="0"/>
                  <a:t>, Anthony, P. </a:t>
                </a:r>
                <a:r>
                  <a:rPr lang="en-US" sz="1700" dirty="0" err="1"/>
                  <a:t>Varaiya</a:t>
                </a:r>
                <a:r>
                  <a:rPr lang="en-US" sz="1700" dirty="0"/>
                  <a:t>, and Jean </a:t>
                </a:r>
                <a:r>
                  <a:rPr lang="en-US" sz="1700" dirty="0" err="1"/>
                  <a:t>Walrand</a:t>
                </a:r>
                <a:r>
                  <a:rPr lang="en-US" sz="1700" dirty="0"/>
                  <a:t>. "A simple dynamic routing problem." </a:t>
                </a:r>
                <a:r>
                  <a:rPr lang="en-US" sz="1700" i="1" dirty="0"/>
                  <a:t>IEEE transactions on Automatic Control</a:t>
                </a:r>
                <a:r>
                  <a:rPr lang="en-US" sz="1700" dirty="0"/>
                  <a:t> 25.4 (1980): 690-693.</a:t>
                </a:r>
              </a:p>
            </p:txBody>
          </p:sp>
        </mc:Choice>
        <mc:Fallback xmlns="">
          <p:sp>
            <p:nvSpPr>
              <p:cNvPr id="3" name="Content Placeholder 2">
                <a:extLst>
                  <a:ext uri="{FF2B5EF4-FFF2-40B4-BE49-F238E27FC236}">
                    <a16:creationId xmlns:a16="http://schemas.microsoft.com/office/drawing/2014/main" id="{940E6966-3F99-0244-BBAE-F6F3BC7283B1}"/>
                  </a:ext>
                </a:extLst>
              </p:cNvPr>
              <p:cNvSpPr>
                <a:spLocks noGrp="1" noRot="1" noChangeAspect="1" noMove="1" noResize="1" noEditPoints="1" noAdjustHandles="1" noChangeArrowheads="1" noChangeShapeType="1" noTextEdit="1"/>
              </p:cNvSpPr>
              <p:nvPr>
                <p:ph idx="1"/>
              </p:nvPr>
            </p:nvSpPr>
            <p:spPr>
              <a:blipFill>
                <a:blip r:embed="rId5"/>
                <a:stretch>
                  <a:fillRect l="-909" t="-1966"/>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0A63AB4-1380-E74C-AD4B-1FE8155238C5}"/>
              </a:ext>
            </a:extLst>
          </p:cNvPr>
          <p:cNvSpPr>
            <a:spLocks noGrp="1"/>
          </p:cNvSpPr>
          <p:nvPr>
            <p:ph type="title"/>
          </p:nvPr>
        </p:nvSpPr>
        <p:spPr/>
        <p:txBody>
          <a:bodyPr/>
          <a:lstStyle/>
          <a:p>
            <a:r>
              <a:rPr lang="en-US" dirty="0"/>
              <a:t>Parallel-queueing system</a:t>
            </a:r>
          </a:p>
        </p:txBody>
      </p:sp>
      <p:sp>
        <p:nvSpPr>
          <p:cNvPr id="4" name="Date Placeholder 3">
            <a:extLst>
              <a:ext uri="{FF2B5EF4-FFF2-40B4-BE49-F238E27FC236}">
                <a16:creationId xmlns:a16="http://schemas.microsoft.com/office/drawing/2014/main" id="{2E3CB289-9A19-504A-AEEE-20947647C434}"/>
              </a:ext>
            </a:extLst>
          </p:cNvPr>
          <p:cNvSpPr>
            <a:spLocks noGrp="1"/>
          </p:cNvSpPr>
          <p:nvPr>
            <p:ph type="dt" sz="half" idx="10"/>
          </p:nvPr>
        </p:nvSpPr>
        <p:spPr/>
        <p:txBody>
          <a:bodyPr/>
          <a:lstStyle/>
          <a:p>
            <a:fld id="{39928533-6041-0646-B110-4B40B41AAA12}" type="datetime1">
              <a:rPr lang="en-US" smtClean="0"/>
              <a:t>2/3/24</a:t>
            </a:fld>
            <a:endParaRPr lang="en-US" dirty="0"/>
          </a:p>
        </p:txBody>
      </p:sp>
      <p:sp>
        <p:nvSpPr>
          <p:cNvPr id="5" name="Footer Placeholder 4">
            <a:extLst>
              <a:ext uri="{FF2B5EF4-FFF2-40B4-BE49-F238E27FC236}">
                <a16:creationId xmlns:a16="http://schemas.microsoft.com/office/drawing/2014/main" id="{F3C66EF5-D57E-F147-AB7D-22DAB65E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6C0F7167-A991-0F44-8496-ECB46B7B4F85}"/>
              </a:ext>
            </a:extLst>
          </p:cNvPr>
          <p:cNvSpPr>
            <a:spLocks noGrp="1"/>
          </p:cNvSpPr>
          <p:nvPr>
            <p:ph type="sldNum" sz="quarter" idx="12"/>
          </p:nvPr>
        </p:nvSpPr>
        <p:spPr/>
        <p:txBody>
          <a:bodyPr/>
          <a:lstStyle/>
          <a:p>
            <a:fld id="{1FCB27F1-59A8-48ED-ADAF-34A8CE645FD2}" type="slidenum">
              <a:rPr lang="en-US" smtClean="0"/>
              <a:t>5</a:t>
            </a:fld>
            <a:endParaRPr lang="en-US" dirty="0"/>
          </a:p>
        </p:txBody>
      </p:sp>
      <p:sp>
        <p:nvSpPr>
          <p:cNvPr id="7" name="Oval 6">
            <a:extLst>
              <a:ext uri="{FF2B5EF4-FFF2-40B4-BE49-F238E27FC236}">
                <a16:creationId xmlns:a16="http://schemas.microsoft.com/office/drawing/2014/main" id="{78F53DAC-21CC-8946-8A59-A55946AA3661}"/>
              </a:ext>
            </a:extLst>
          </p:cNvPr>
          <p:cNvSpPr/>
          <p:nvPr/>
        </p:nvSpPr>
        <p:spPr>
          <a:xfrm>
            <a:off x="5933844" y="1803808"/>
            <a:ext cx="345989" cy="345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8A17CA-1173-C34D-88CB-6C7A78A15B0C}"/>
                  </a:ext>
                </a:extLst>
              </p:cNvPr>
              <p:cNvSpPr txBox="1"/>
              <p:nvPr/>
            </p:nvSpPr>
            <p:spPr>
              <a:xfrm>
                <a:off x="5933844" y="1803808"/>
                <a:ext cx="3497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0F8A17CA-1173-C34D-88CB-6C7A78A15B0C}"/>
                  </a:ext>
                </a:extLst>
              </p:cNvPr>
              <p:cNvSpPr txBox="1">
                <a:spLocks noRot="1" noChangeAspect="1" noMove="1" noResize="1" noEditPoints="1" noAdjustHandles="1" noChangeArrowheads="1" noChangeShapeType="1" noTextEdit="1"/>
              </p:cNvSpPr>
              <p:nvPr/>
            </p:nvSpPr>
            <p:spPr>
              <a:xfrm>
                <a:off x="5933844" y="1803808"/>
                <a:ext cx="349711" cy="369332"/>
              </a:xfrm>
              <a:prstGeom prst="rect">
                <a:avLst/>
              </a:prstGeom>
              <a:blipFill>
                <a:blip r:embed="rId6"/>
                <a:stretch>
                  <a:fillRect/>
                </a:stretch>
              </a:blipFill>
            </p:spPr>
            <p:txBody>
              <a:bodyPr/>
              <a:lstStyle/>
              <a:p>
                <a:r>
                  <a:rPr lang="en-US">
                    <a:noFill/>
                  </a:rPr>
                  <a:t> </a:t>
                </a:r>
              </a:p>
            </p:txBody>
          </p:sp>
        </mc:Fallback>
      </mc:AlternateContent>
      <p:sp>
        <p:nvSpPr>
          <p:cNvPr id="9" name="Oval 8">
            <a:extLst>
              <a:ext uri="{FF2B5EF4-FFF2-40B4-BE49-F238E27FC236}">
                <a16:creationId xmlns:a16="http://schemas.microsoft.com/office/drawing/2014/main" id="{3CD8CA08-8B2A-B247-A340-D30304A44DFB}"/>
              </a:ext>
            </a:extLst>
          </p:cNvPr>
          <p:cNvSpPr/>
          <p:nvPr/>
        </p:nvSpPr>
        <p:spPr>
          <a:xfrm>
            <a:off x="8236320" y="1803808"/>
            <a:ext cx="345989" cy="34598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D630736-8DEC-A04C-8FF2-A8DAD6BA5DA9}"/>
                  </a:ext>
                </a:extLst>
              </p:cNvPr>
              <p:cNvSpPr txBox="1"/>
              <p:nvPr/>
            </p:nvSpPr>
            <p:spPr>
              <a:xfrm>
                <a:off x="8236320" y="1803808"/>
                <a:ext cx="33457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0" name="TextBox 9">
                <a:extLst>
                  <a:ext uri="{FF2B5EF4-FFF2-40B4-BE49-F238E27FC236}">
                    <a16:creationId xmlns:a16="http://schemas.microsoft.com/office/drawing/2014/main" id="{1D630736-8DEC-A04C-8FF2-A8DAD6BA5DA9}"/>
                  </a:ext>
                </a:extLst>
              </p:cNvPr>
              <p:cNvSpPr txBox="1">
                <a:spLocks noRot="1" noChangeAspect="1" noMove="1" noResize="1" noEditPoints="1" noAdjustHandles="1" noChangeArrowheads="1" noChangeShapeType="1" noTextEdit="1"/>
              </p:cNvSpPr>
              <p:nvPr/>
            </p:nvSpPr>
            <p:spPr>
              <a:xfrm>
                <a:off x="8236320" y="1803808"/>
                <a:ext cx="334579" cy="369332"/>
              </a:xfrm>
              <a:prstGeom prst="rect">
                <a:avLst/>
              </a:prstGeom>
              <a:blipFill>
                <a:blip r:embed="rId7"/>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E5BB240C-6EF5-9C4C-AE21-B77CD3631A50}"/>
              </a:ext>
            </a:extLst>
          </p:cNvPr>
          <p:cNvCxnSpPr>
            <a:stCxn id="8" idx="3"/>
            <a:endCxn id="10" idx="1"/>
          </p:cNvCxnSpPr>
          <p:nvPr/>
        </p:nvCxnSpPr>
        <p:spPr>
          <a:xfrm>
            <a:off x="6283555" y="1988474"/>
            <a:ext cx="19527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Curved Connector 11">
            <a:extLst>
              <a:ext uri="{FF2B5EF4-FFF2-40B4-BE49-F238E27FC236}">
                <a16:creationId xmlns:a16="http://schemas.microsoft.com/office/drawing/2014/main" id="{59F6B623-3B94-E44C-AC02-9D55994CCE21}"/>
              </a:ext>
            </a:extLst>
          </p:cNvPr>
          <p:cNvCxnSpPr>
            <a:cxnSpLocks/>
            <a:stCxn id="8" idx="0"/>
            <a:endCxn id="10" idx="0"/>
          </p:cNvCxnSpPr>
          <p:nvPr/>
        </p:nvCxnSpPr>
        <p:spPr>
          <a:xfrm rot="5400000" flipH="1" flipV="1">
            <a:off x="7256155" y="656353"/>
            <a:ext cx="12700" cy="2294910"/>
          </a:xfrm>
          <a:prstGeom prst="curvedConnector3">
            <a:avLst>
              <a:gd name="adj1" fmla="val 4232433"/>
            </a:avLst>
          </a:prstGeom>
          <a:ln>
            <a:tailEnd type="triangle"/>
          </a:ln>
        </p:spPr>
        <p:style>
          <a:lnRef idx="1">
            <a:schemeClr val="dk1"/>
          </a:lnRef>
          <a:fillRef idx="0">
            <a:schemeClr val="dk1"/>
          </a:fillRef>
          <a:effectRef idx="0">
            <a:schemeClr val="dk1"/>
          </a:effectRef>
          <a:fontRef idx="minor">
            <a:schemeClr val="tx1"/>
          </a:fontRef>
        </p:style>
      </p:cxnSp>
      <p:cxnSp>
        <p:nvCxnSpPr>
          <p:cNvPr id="13" name="Curved Connector 12">
            <a:extLst>
              <a:ext uri="{FF2B5EF4-FFF2-40B4-BE49-F238E27FC236}">
                <a16:creationId xmlns:a16="http://schemas.microsoft.com/office/drawing/2014/main" id="{73047295-5158-2B4E-91F4-CA96A65E0C54}"/>
              </a:ext>
            </a:extLst>
          </p:cNvPr>
          <p:cNvCxnSpPr>
            <a:cxnSpLocks/>
            <a:stCxn id="8" idx="2"/>
            <a:endCxn id="10" idx="2"/>
          </p:cNvCxnSpPr>
          <p:nvPr/>
        </p:nvCxnSpPr>
        <p:spPr>
          <a:xfrm rot="16200000" flipH="1">
            <a:off x="7256155" y="1025685"/>
            <a:ext cx="12700" cy="2294910"/>
          </a:xfrm>
          <a:prstGeom prst="curvedConnector3">
            <a:avLst>
              <a:gd name="adj1" fmla="val 4621622"/>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315B7B2-1E27-564E-8999-9C6C6E630B39}"/>
                  </a:ext>
                </a:extLst>
              </p:cNvPr>
              <p:cNvSpPr txBox="1"/>
              <p:nvPr/>
            </p:nvSpPr>
            <p:spPr>
              <a:xfrm>
                <a:off x="6922385" y="901330"/>
                <a:ext cx="7501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8315B7B2-1E27-564E-8999-9C6C6E630B39}"/>
                  </a:ext>
                </a:extLst>
              </p:cNvPr>
              <p:cNvSpPr txBox="1">
                <a:spLocks noRot="1" noChangeAspect="1" noMove="1" noResize="1" noEditPoints="1" noAdjustHandles="1" noChangeArrowheads="1" noChangeShapeType="1" noTextEdit="1"/>
              </p:cNvSpPr>
              <p:nvPr/>
            </p:nvSpPr>
            <p:spPr>
              <a:xfrm>
                <a:off x="6922385" y="901330"/>
                <a:ext cx="750142"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405D3EB-5261-D547-AAB4-1565DDC0F69F}"/>
                  </a:ext>
                </a:extLst>
              </p:cNvPr>
              <p:cNvSpPr txBox="1"/>
              <p:nvPr/>
            </p:nvSpPr>
            <p:spPr>
              <a:xfrm>
                <a:off x="6899456" y="1625493"/>
                <a:ext cx="75546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4405D3EB-5261-D547-AAB4-1565DDC0F69F}"/>
                  </a:ext>
                </a:extLst>
              </p:cNvPr>
              <p:cNvSpPr txBox="1">
                <a:spLocks noRot="1" noChangeAspect="1" noMove="1" noResize="1" noEditPoints="1" noAdjustHandles="1" noChangeArrowheads="1" noChangeShapeType="1" noTextEdit="1"/>
              </p:cNvSpPr>
              <p:nvPr/>
            </p:nvSpPr>
            <p:spPr>
              <a:xfrm>
                <a:off x="6899456" y="1625493"/>
                <a:ext cx="755463"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30683A4-A5FC-2D45-83A6-8E5CA17CA396}"/>
                  </a:ext>
                </a:extLst>
              </p:cNvPr>
              <p:cNvSpPr txBox="1"/>
              <p:nvPr/>
            </p:nvSpPr>
            <p:spPr>
              <a:xfrm>
                <a:off x="6927444" y="2326825"/>
                <a:ext cx="7732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C30683A4-A5FC-2D45-83A6-8E5CA17CA396}"/>
                  </a:ext>
                </a:extLst>
              </p:cNvPr>
              <p:cNvSpPr txBox="1">
                <a:spLocks noRot="1" noChangeAspect="1" noMove="1" noResize="1" noEditPoints="1" noAdjustHandles="1" noChangeArrowheads="1" noChangeShapeType="1" noTextEdit="1"/>
              </p:cNvSpPr>
              <p:nvPr/>
            </p:nvSpPr>
            <p:spPr>
              <a:xfrm>
                <a:off x="6927444" y="2326825"/>
                <a:ext cx="773225" cy="369332"/>
              </a:xfrm>
              <a:prstGeom prst="rect">
                <a:avLst/>
              </a:prstGeom>
              <a:blipFill>
                <a:blip r:embed="rId10"/>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BE276BA2-80FB-8D4E-95A4-50D775636825}"/>
                  </a:ext>
                </a:extLst>
              </p:cNvPr>
              <p:cNvSpPr/>
              <p:nvPr/>
            </p:nvSpPr>
            <p:spPr>
              <a:xfrm>
                <a:off x="5379563" y="1777157"/>
                <a:ext cx="41306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𝜆</m:t>
                      </m:r>
                      <m:r>
                        <a:rPr lang="en-US" i="1">
                          <a:latin typeface="Cambria Math" panose="02040503050406030204" pitchFamily="18" charset="0"/>
                        </a:rPr>
                        <m:t> </m:t>
                      </m:r>
                    </m:oMath>
                  </m:oMathPara>
                </a14:m>
                <a:endParaRPr lang="en-US" dirty="0"/>
              </a:p>
            </p:txBody>
          </p:sp>
        </mc:Choice>
        <mc:Fallback xmlns="">
          <p:sp>
            <p:nvSpPr>
              <p:cNvPr id="17" name="Rectangle 16">
                <a:extLst>
                  <a:ext uri="{FF2B5EF4-FFF2-40B4-BE49-F238E27FC236}">
                    <a16:creationId xmlns:a16="http://schemas.microsoft.com/office/drawing/2014/main" id="{BE276BA2-80FB-8D4E-95A4-50D775636825}"/>
                  </a:ext>
                </a:extLst>
              </p:cNvPr>
              <p:cNvSpPr>
                <a:spLocks noRot="1" noChangeAspect="1" noMove="1" noResize="1" noEditPoints="1" noAdjustHandles="1" noChangeArrowheads="1" noChangeShapeType="1" noTextEdit="1"/>
              </p:cNvSpPr>
              <p:nvPr/>
            </p:nvSpPr>
            <p:spPr>
              <a:xfrm>
                <a:off x="5379563" y="1777157"/>
                <a:ext cx="413062" cy="369332"/>
              </a:xfrm>
              <a:prstGeom prst="rect">
                <a:avLst/>
              </a:prstGeom>
              <a:blipFill>
                <a:blip r:embed="rId11"/>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B9A79F8D-E1C8-B643-9BBB-93D3C8A26396}"/>
                  </a:ext>
                </a:extLst>
              </p:cNvPr>
              <p:cNvSpPr/>
              <p:nvPr/>
            </p:nvSpPr>
            <p:spPr>
              <a:xfrm>
                <a:off x="8032552" y="1059839"/>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18" name="Rectangle 17">
                <a:extLst>
                  <a:ext uri="{FF2B5EF4-FFF2-40B4-BE49-F238E27FC236}">
                    <a16:creationId xmlns:a16="http://schemas.microsoft.com/office/drawing/2014/main" id="{B9A79F8D-E1C8-B643-9BBB-93D3C8A26396}"/>
                  </a:ext>
                </a:extLst>
              </p:cNvPr>
              <p:cNvSpPr>
                <a:spLocks noRot="1" noChangeAspect="1" noMove="1" noResize="1" noEditPoints="1" noAdjustHandles="1" noChangeArrowheads="1" noChangeShapeType="1" noTextEdit="1"/>
              </p:cNvSpPr>
              <p:nvPr/>
            </p:nvSpPr>
            <p:spPr>
              <a:xfrm>
                <a:off x="8032552" y="1059839"/>
                <a:ext cx="370422" cy="369332"/>
              </a:xfrm>
              <a:prstGeom prst="rect">
                <a:avLst/>
              </a:prstGeom>
              <a:blipFill>
                <a:blip r:embed="rId12"/>
                <a:stretch>
                  <a:fillRect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232AA76E-613E-9040-9128-E805C8BDC630}"/>
                  </a:ext>
                </a:extLst>
              </p:cNvPr>
              <p:cNvSpPr/>
              <p:nvPr/>
            </p:nvSpPr>
            <p:spPr>
              <a:xfrm>
                <a:off x="7792133" y="155459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19" name="Rectangle 18">
                <a:extLst>
                  <a:ext uri="{FF2B5EF4-FFF2-40B4-BE49-F238E27FC236}">
                    <a16:creationId xmlns:a16="http://schemas.microsoft.com/office/drawing/2014/main" id="{232AA76E-613E-9040-9128-E805C8BDC630}"/>
                  </a:ext>
                </a:extLst>
              </p:cNvPr>
              <p:cNvSpPr>
                <a:spLocks noRot="1" noChangeAspect="1" noMove="1" noResize="1" noEditPoints="1" noAdjustHandles="1" noChangeArrowheads="1" noChangeShapeType="1" noTextEdit="1"/>
              </p:cNvSpPr>
              <p:nvPr/>
            </p:nvSpPr>
            <p:spPr>
              <a:xfrm>
                <a:off x="7792133" y="1554595"/>
                <a:ext cx="370422"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9143AEF3-70ED-2E4E-ABD8-F6201C87D08F}"/>
                  </a:ext>
                </a:extLst>
              </p:cNvPr>
              <p:cNvSpPr/>
              <p:nvPr/>
            </p:nvSpPr>
            <p:spPr>
              <a:xfrm>
                <a:off x="7913469" y="2143624"/>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𝜇</m:t>
                      </m:r>
                    </m:oMath>
                  </m:oMathPara>
                </a14:m>
                <a:endParaRPr lang="en-US" dirty="0"/>
              </a:p>
            </p:txBody>
          </p:sp>
        </mc:Choice>
        <mc:Fallback xmlns="">
          <p:sp>
            <p:nvSpPr>
              <p:cNvPr id="20" name="Rectangle 19">
                <a:extLst>
                  <a:ext uri="{FF2B5EF4-FFF2-40B4-BE49-F238E27FC236}">
                    <a16:creationId xmlns:a16="http://schemas.microsoft.com/office/drawing/2014/main" id="{9143AEF3-70ED-2E4E-ABD8-F6201C87D08F}"/>
                  </a:ext>
                </a:extLst>
              </p:cNvPr>
              <p:cNvSpPr>
                <a:spLocks noRot="1" noChangeAspect="1" noMove="1" noResize="1" noEditPoints="1" noAdjustHandles="1" noChangeArrowheads="1" noChangeShapeType="1" noTextEdit="1"/>
              </p:cNvSpPr>
              <p:nvPr/>
            </p:nvSpPr>
            <p:spPr>
              <a:xfrm>
                <a:off x="7913469" y="2143624"/>
                <a:ext cx="370422" cy="369332"/>
              </a:xfrm>
              <a:prstGeom prst="rect">
                <a:avLst/>
              </a:prstGeom>
              <a:blipFill>
                <a:blip r:embed="rId14"/>
                <a:stretch>
                  <a:fillRect b="-3333"/>
                </a:stretch>
              </a:blipFill>
            </p:spPr>
            <p:txBody>
              <a:bodyPr/>
              <a:lstStyle/>
              <a:p>
                <a:r>
                  <a:rPr lang="en-US">
                    <a:noFill/>
                  </a:rPr>
                  <a:t> </a:t>
                </a:r>
              </a:p>
            </p:txBody>
          </p:sp>
        </mc:Fallback>
      </mc:AlternateContent>
    </p:spTree>
    <p:extLst>
      <p:ext uri="{BB962C8B-B14F-4D97-AF65-F5344CB8AC3E}">
        <p14:creationId xmlns:p14="http://schemas.microsoft.com/office/powerpoint/2010/main" val="3824800741"/>
      </p:ext>
    </p:extLst>
  </p:cSld>
  <p:clrMapOvr>
    <a:masterClrMapping/>
  </p:clrMapOvr>
  <mc:AlternateContent xmlns:mc="http://schemas.openxmlformats.org/markup-compatibility/2006" xmlns:p14="http://schemas.microsoft.com/office/powerpoint/2010/main">
    <mc:Choice Requires="p14">
      <p:transition spd="slow" p14:dur="2000" advTm="82497"/>
    </mc:Choice>
    <mc:Fallback xmlns="">
      <p:transition spd="slow" advTm="82497"/>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5596E1-4C03-AD91-FF66-1A8E4305A830}"/>
              </a:ext>
            </a:extLst>
          </p:cNvPr>
          <p:cNvPicPr>
            <a:picLocks noChangeAspect="1"/>
          </p:cNvPicPr>
          <p:nvPr/>
        </p:nvPicPr>
        <p:blipFill rotWithShape="1">
          <a:blip r:embed="rId3"/>
          <a:srcRect b="54467"/>
          <a:stretch/>
        </p:blipFill>
        <p:spPr>
          <a:xfrm>
            <a:off x="2314375" y="3593568"/>
            <a:ext cx="4693668" cy="2734733"/>
          </a:xfrm>
          <a:prstGeom prst="rect">
            <a:avLst/>
          </a:pr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0E6966-3F99-0244-BBAE-F6F3BC7283B1}"/>
                  </a:ext>
                </a:extLst>
              </p:cNvPr>
              <p:cNvSpPr>
                <a:spLocks noGrp="1"/>
              </p:cNvSpPr>
              <p:nvPr>
                <p:ph idx="1"/>
              </p:nvPr>
            </p:nvSpPr>
            <p:spPr/>
            <p:txBody>
              <a:bodyPr>
                <a:normAutofit/>
              </a:bodyPr>
              <a:lstStyle/>
              <a:p>
                <a:r>
                  <a:rPr lang="en-US" sz="2400" dirty="0"/>
                  <a:t>Reliability failures</a:t>
                </a:r>
              </a:p>
              <a:p>
                <a:pPr lvl="1"/>
                <a:r>
                  <a:rPr lang="en-US" sz="2000" dirty="0"/>
                  <a:t>Random malfunction: operator fails to send routing instructions</a:t>
                </a:r>
              </a:p>
              <a:p>
                <a:pPr lvl="1"/>
                <a:r>
                  <a:rPr lang="en-US" sz="2000" dirty="0"/>
                  <a:t>With </a:t>
                </a:r>
                <a:r>
                  <a:rPr lang="en-US" sz="2000" dirty="0">
                    <a:solidFill>
                      <a:schemeClr val="accent3"/>
                    </a:solidFill>
                  </a:rPr>
                  <a:t>constant</a:t>
                </a:r>
                <a:r>
                  <a:rPr lang="en-US" sz="2000" dirty="0"/>
                  <a:t> probability </a:t>
                </a:r>
                <a14:m>
                  <m:oMath xmlns:m="http://schemas.openxmlformats.org/officeDocument/2006/math">
                    <m:r>
                      <a:rPr lang="en-US" sz="2000" b="0" i="1" smtClean="0">
                        <a:latin typeface="Cambria Math" panose="02040503050406030204" pitchFamily="18" charset="0"/>
                      </a:rPr>
                      <m:t>𝑎</m:t>
                    </m:r>
                  </m:oMath>
                </a14:m>
                <a:r>
                  <a:rPr lang="en-US" sz="2000" dirty="0"/>
                  <a:t>, a job joins a random queue</a:t>
                </a:r>
              </a:p>
              <a:p>
                <a:r>
                  <a:rPr lang="en-US" sz="2400" dirty="0"/>
                  <a:t>Markov decision process</a:t>
                </a:r>
              </a:p>
              <a:p>
                <a:pPr lvl="1"/>
                <a:r>
                  <a:rPr lang="en-US" sz="2000" dirty="0"/>
                  <a:t>Operator protects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𝛽</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endParaRPr lang="en-US" sz="2000" dirty="0"/>
              </a:p>
              <a:p>
                <a:pPr lvl="1"/>
                <a:r>
                  <a:rPr lang="en-US" sz="2000" dirty="0"/>
                  <a:t>Minimize expected cumulative discounted queuing cost + tech cost</a:t>
                </a:r>
              </a:p>
              <a:p>
                <a:pPr marL="0" indent="0" algn="ctr">
                  <a:buNone/>
                </a:pPr>
                <a14:m>
                  <m:oMathPara xmlns:m="http://schemas.openxmlformats.org/officeDocument/2006/math">
                    <m:oMathParaPr>
                      <m:jc m:val="centerGroup"/>
                    </m:oMathParaPr>
                    <m:oMath xmlns:m="http://schemas.openxmlformats.org/officeDocument/2006/math">
                      <m:sSup>
                        <m:sSupPr>
                          <m:ctrlPr>
                            <a:rPr lang="en-US" sz="1800" i="1" dirty="0" smtClean="0">
                              <a:latin typeface="Cambria Math" panose="02040503050406030204" pitchFamily="18" charset="0"/>
                            </a:rPr>
                          </m:ctrlPr>
                        </m:sSupPr>
                        <m:e>
                          <m:r>
                            <a:rPr lang="en-US" sz="1800" b="0" i="1" dirty="0" smtClean="0">
                              <a:latin typeface="Cambria Math" panose="02040503050406030204" pitchFamily="18" charset="0"/>
                            </a:rPr>
                            <m:t>𝐽</m:t>
                          </m:r>
                        </m:e>
                        <m:sup>
                          <m:r>
                            <a:rPr lang="en-US" sz="1800" b="0" i="1" dirty="0" smtClean="0">
                              <a:latin typeface="Cambria Math" panose="02040503050406030204" pitchFamily="18" charset="0"/>
                            </a:rPr>
                            <m:t>∗</m:t>
                          </m:r>
                        </m:sup>
                      </m:s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m:t>
                          </m:r>
                          <m:r>
                            <m:rPr>
                              <m:sty m:val="p"/>
                            </m:rPr>
                            <a:rPr lang="en-US" sz="1800" dirty="0">
                              <a:solidFill>
                                <a:schemeClr val="accent3"/>
                              </a:solidFill>
                              <a:latin typeface="Cambria Math" panose="02040503050406030204" pitchFamily="18" charset="0"/>
                            </a:rPr>
                            <m:t>in</m:t>
                          </m:r>
                        </m:e>
                        <m:sub>
                          <m:r>
                            <a:rPr lang="en-US" sz="1800" i="1" dirty="0">
                              <a:solidFill>
                                <a:schemeClr val="accent3"/>
                              </a:solidFill>
                              <a:latin typeface="Cambria Math" panose="02040503050406030204" pitchFamily="18" charset="0"/>
                              <a:ea typeface="Cambria Math" panose="02040503050406030204" pitchFamily="18" charset="0"/>
                            </a:rPr>
                            <m:t>𝛽</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b="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rPr>
                                <m:t>𝑏</m:t>
                              </m:r>
                            </m:sub>
                          </m:sSub>
                          <m:r>
                            <a:rPr lang="en-US" sz="1800" i="1">
                              <a:latin typeface="Cambria Math" panose="02040503050406030204" pitchFamily="18" charset="0"/>
                              <a:ea typeface="Cambria Math" panose="02040503050406030204" pitchFamily="18" charset="0"/>
                            </a:rPr>
                            <m:t>𝛽</m:t>
                          </m:r>
                          <m:d>
                            <m:dPr>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𝑋</m:t>
                              </m:r>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𝑡</m:t>
                              </m:r>
                              <m:r>
                                <a:rPr lang="en-US" sz="1800" b="0" i="1" smtClean="0">
                                  <a:latin typeface="Cambria Math" panose="02040503050406030204" pitchFamily="18" charset="0"/>
                                  <a:ea typeface="Cambria Math" panose="02040503050406030204" pitchFamily="18" charset="0"/>
                                </a:rPr>
                                <m:t>)</m:t>
                              </m:r>
                            </m:e>
                          </m:d>
                          <m:r>
                            <a:rPr lang="en-US" sz="1800" b="0" i="1" smtClean="0">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p:txBody>
          </p:sp>
        </mc:Choice>
        <mc:Fallback xmlns="">
          <p:sp>
            <p:nvSpPr>
              <p:cNvPr id="3" name="Content Placeholder 2">
                <a:extLst>
                  <a:ext uri="{FF2B5EF4-FFF2-40B4-BE49-F238E27FC236}">
                    <a16:creationId xmlns:a16="http://schemas.microsoft.com/office/drawing/2014/main" id="{940E6966-3F99-0244-BBAE-F6F3BC7283B1}"/>
                  </a:ext>
                </a:extLst>
              </p:cNvPr>
              <p:cNvSpPr>
                <a:spLocks noGrp="1" noRot="1" noChangeAspect="1" noMove="1" noResize="1" noEditPoints="1" noAdjustHandles="1" noChangeArrowheads="1" noChangeShapeType="1" noTextEdit="1"/>
              </p:cNvSpPr>
              <p:nvPr>
                <p:ph idx="1"/>
              </p:nvPr>
            </p:nvSpPr>
            <p:spPr>
              <a:blipFill>
                <a:blip r:embed="rId4"/>
                <a:stretch>
                  <a:fillRect l="-1061" t="-1720"/>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40A63AB4-1380-E74C-AD4B-1FE8155238C5}"/>
              </a:ext>
            </a:extLst>
          </p:cNvPr>
          <p:cNvSpPr>
            <a:spLocks noGrp="1"/>
          </p:cNvSpPr>
          <p:nvPr>
            <p:ph type="title"/>
          </p:nvPr>
        </p:nvSpPr>
        <p:spPr/>
        <p:txBody>
          <a:bodyPr/>
          <a:lstStyle/>
          <a:p>
            <a:r>
              <a:rPr lang="en-US" dirty="0"/>
              <a:t>Protection against </a:t>
            </a:r>
            <a:r>
              <a:rPr lang="en-US" sz="3600" dirty="0"/>
              <a:t>reliability failures</a:t>
            </a:r>
            <a:endParaRPr lang="en-US" dirty="0"/>
          </a:p>
        </p:txBody>
      </p:sp>
      <p:sp>
        <p:nvSpPr>
          <p:cNvPr id="4" name="Date Placeholder 3">
            <a:extLst>
              <a:ext uri="{FF2B5EF4-FFF2-40B4-BE49-F238E27FC236}">
                <a16:creationId xmlns:a16="http://schemas.microsoft.com/office/drawing/2014/main" id="{2E3CB289-9A19-504A-AEEE-20947647C434}"/>
              </a:ext>
            </a:extLst>
          </p:cNvPr>
          <p:cNvSpPr>
            <a:spLocks noGrp="1"/>
          </p:cNvSpPr>
          <p:nvPr>
            <p:ph type="dt" sz="half" idx="10"/>
          </p:nvPr>
        </p:nvSpPr>
        <p:spPr/>
        <p:txBody>
          <a:bodyPr/>
          <a:lstStyle/>
          <a:p>
            <a:fld id="{4963567B-C032-0C49-ACC0-8D8904AB7132}" type="datetime1">
              <a:rPr lang="en-US" smtClean="0"/>
              <a:t>2/3/24</a:t>
            </a:fld>
            <a:endParaRPr lang="en-US" dirty="0"/>
          </a:p>
        </p:txBody>
      </p:sp>
      <p:sp>
        <p:nvSpPr>
          <p:cNvPr id="5" name="Footer Placeholder 4">
            <a:extLst>
              <a:ext uri="{FF2B5EF4-FFF2-40B4-BE49-F238E27FC236}">
                <a16:creationId xmlns:a16="http://schemas.microsoft.com/office/drawing/2014/main" id="{F3C66EF5-D57E-F147-AB7D-22DAB65EE11B}"/>
              </a:ext>
            </a:extLst>
          </p:cNvPr>
          <p:cNvSpPr>
            <a:spLocks noGrp="1"/>
          </p:cNvSpPr>
          <p:nvPr>
            <p:ph type="ftr" sz="quarter" idx="11"/>
          </p:nvPr>
        </p:nvSpPr>
        <p:spPr/>
        <p:txBody>
          <a:bodyPr/>
          <a:lstStyle/>
          <a:p>
            <a:r>
              <a:rPr lang="en-US"/>
              <a:t>Qian Xie (NYU, Cornell)</a:t>
            </a:r>
            <a:endParaRPr lang="en-US" dirty="0"/>
          </a:p>
        </p:txBody>
      </p:sp>
      <p:sp>
        <p:nvSpPr>
          <p:cNvPr id="6" name="Slide Number Placeholder 5">
            <a:extLst>
              <a:ext uri="{FF2B5EF4-FFF2-40B4-BE49-F238E27FC236}">
                <a16:creationId xmlns:a16="http://schemas.microsoft.com/office/drawing/2014/main" id="{6C0F7167-A991-0F44-8496-ECB46B7B4F85}"/>
              </a:ext>
            </a:extLst>
          </p:cNvPr>
          <p:cNvSpPr>
            <a:spLocks noGrp="1"/>
          </p:cNvSpPr>
          <p:nvPr>
            <p:ph type="sldNum" sz="quarter" idx="12"/>
          </p:nvPr>
        </p:nvSpPr>
        <p:spPr/>
        <p:txBody>
          <a:bodyPr/>
          <a:lstStyle/>
          <a:p>
            <a:fld id="{1FCB27F1-59A8-48ED-ADAF-34A8CE645FD2}" type="slidenum">
              <a:rPr lang="en-US" smtClean="0"/>
              <a:t>6</a:t>
            </a:fld>
            <a:endParaRPr lang="en-US" dirty="0"/>
          </a:p>
        </p:txBody>
      </p:sp>
    </p:spTree>
    <p:extLst>
      <p:ext uri="{BB962C8B-B14F-4D97-AF65-F5344CB8AC3E}">
        <p14:creationId xmlns:p14="http://schemas.microsoft.com/office/powerpoint/2010/main" val="2663468719"/>
      </p:ext>
    </p:extLst>
  </p:cSld>
  <p:clrMapOvr>
    <a:masterClrMapping/>
  </p:clrMapOvr>
  <mc:AlternateContent xmlns:mc="http://schemas.openxmlformats.org/markup-compatibility/2006" xmlns:p14="http://schemas.microsoft.com/office/powerpoint/2010/main">
    <mc:Choice Requires="p14">
      <p:transition spd="slow" p14:dur="2000" advTm="79246"/>
    </mc:Choice>
    <mc:Fallback xmlns="">
      <p:transition spd="slow" advTm="7924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E2DBE-50E1-D342-9780-1C2365B8CD6C}"/>
              </a:ext>
            </a:extLst>
          </p:cNvPr>
          <p:cNvSpPr>
            <a:spLocks noGrp="1"/>
          </p:cNvSpPr>
          <p:nvPr>
            <p:ph type="title"/>
          </p:nvPr>
        </p:nvSpPr>
        <p:spPr/>
        <p:txBody>
          <a:bodyPr/>
          <a:lstStyle/>
          <a:p>
            <a:r>
              <a:rPr lang="en-US" dirty="0"/>
              <a:t>Defense against security failures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B7EE5A-25FE-4E47-8D15-5842589799D5}"/>
                  </a:ext>
                </a:extLst>
              </p:cNvPr>
              <p:cNvSpPr>
                <a:spLocks noGrp="1"/>
              </p:cNvSpPr>
              <p:nvPr>
                <p:ph idx="1"/>
              </p:nvPr>
            </p:nvSpPr>
            <p:spPr/>
            <p:txBody>
              <a:bodyPr/>
              <a:lstStyle/>
              <a:p>
                <a:r>
                  <a:rPr lang="en-US" sz="2400" dirty="0"/>
                  <a:t>Security failures</a:t>
                </a:r>
              </a:p>
              <a:p>
                <a:pPr lvl="1"/>
                <a:r>
                  <a:rPr lang="en-US" sz="2000" dirty="0"/>
                  <a:t>Spoofing: attacker manipulates routing (e.g., send-to-longest-queue)</a:t>
                </a:r>
              </a:p>
              <a:p>
                <a:r>
                  <a:rPr lang="en-US" sz="2400" dirty="0"/>
                  <a:t>Stochastic attacker-defender game (</a:t>
                </a:r>
                <a:r>
                  <a:rPr lang="en-US" sz="2400" dirty="0">
                    <a:solidFill>
                      <a:schemeClr val="accent3"/>
                    </a:solidFill>
                  </a:rPr>
                  <a:t>attacker</a:t>
                </a:r>
                <a:r>
                  <a:rPr lang="en-US" sz="2400" dirty="0"/>
                  <a:t> side)</a:t>
                </a:r>
              </a:p>
              <a:p>
                <a:pPr lvl="1"/>
                <a:r>
                  <a:rPr lang="en-US" sz="2000" dirty="0"/>
                  <a:t>Attacker attacks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𝛼</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endParaRPr lang="en-US" sz="2000" dirty="0"/>
              </a:p>
              <a:p>
                <a:pPr lvl="1"/>
                <a:r>
                  <a:rPr lang="en-US" sz="2000" dirty="0"/>
                  <a:t>Maximize expected cumulative discounted </a:t>
                </a:r>
                <a:r>
                  <a:rPr lang="en-US" sz="2000" dirty="0">
                    <a:solidFill>
                      <a:schemeClr val="accent3"/>
                    </a:solidFill>
                  </a:rPr>
                  <a:t>reward</a:t>
                </a:r>
              </a:p>
              <a:p>
                <a:pPr marL="0" indent="0" algn="ctr">
                  <a:buNone/>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𝑉</m:t>
                          </m:r>
                        </m:e>
                        <m:sub>
                          <m:r>
                            <a:rPr lang="en-US" sz="1800" i="1" dirty="0">
                              <a:latin typeface="Cambria Math" panose="02040503050406030204" pitchFamily="18" charset="0"/>
                            </a:rPr>
                            <m:t>𝐴</m:t>
                          </m:r>
                        </m:sub>
                        <m:sup>
                          <m:r>
                            <a:rPr lang="en-US" sz="1800" i="1" dirty="0">
                              <a:latin typeface="Cambria Math" panose="02040503050406030204" pitchFamily="18" charset="0"/>
                            </a:rPr>
                            <m:t>∗</m:t>
                          </m:r>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𝛽</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max</m:t>
                          </m:r>
                        </m:e>
                        <m:sub>
                          <m:r>
                            <a:rPr lang="en-US" sz="1800" i="1" dirty="0">
                              <a:solidFill>
                                <a:schemeClr val="accent3"/>
                              </a:solidFill>
                              <a:latin typeface="Cambria Math" panose="02040503050406030204" pitchFamily="18" charset="0"/>
                              <a:ea typeface="Cambria Math" panose="02040503050406030204" pitchFamily="18" charset="0"/>
                            </a:rPr>
                            <m:t>𝛼</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i="1">
                              <a:latin typeface="Cambria Math" panose="02040503050406030204" pitchFamily="18" charset="0"/>
                              <a:ea typeface="Cambria Math" panose="02040503050406030204" pitchFamily="18" charset="0"/>
                            </a:rPr>
                            <m:t>𝑅</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a:p>
                <a:pPr marL="0" indent="0" algn="ctr">
                  <a:buNone/>
                </a:pPr>
                <a:r>
                  <a:rPr lang="en-US" sz="1800" dirty="0"/>
                  <a:t>where </a:t>
                </a:r>
                <a14:m>
                  <m:oMath xmlns:m="http://schemas.openxmlformats.org/officeDocument/2006/math">
                    <m:r>
                      <a:rPr lang="en-US" sz="1800" i="1">
                        <a:latin typeface="Cambria Math" panose="02040503050406030204" pitchFamily="18" charset="0"/>
                      </a:rPr>
                      <m:t>𝑅</m:t>
                    </m:r>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a:latin typeface="Cambria Math" panose="02040503050406030204" pitchFamily="18" charset="0"/>
                      </a:rPr>
                      <m:t>=</m:t>
                    </m:r>
                    <m:d>
                      <m:dPr>
                        <m:begChr m:val="|"/>
                        <m:endChr m:val="|"/>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𝑏</m:t>
                        </m:r>
                      </m:sub>
                    </m:sSub>
                    <m:r>
                      <a:rPr lang="en-US" sz="1800" i="1">
                        <a:solidFill>
                          <a:schemeClr val="tx1"/>
                        </a:solidFill>
                        <a:latin typeface="Cambria Math" panose="02040503050406030204" pitchFamily="18" charset="0"/>
                        <a:ea typeface="Cambria Math" panose="02040503050406030204" pitchFamily="18" charset="0"/>
                      </a:rPr>
                      <m:t>𝛽</m:t>
                    </m:r>
                    <m:d>
                      <m:dPr>
                        <m:ctrlPr>
                          <a:rPr lang="en-US" sz="1800" i="1">
                            <a:solidFill>
                              <a:schemeClr val="tx1"/>
                            </a:solidFill>
                            <a:latin typeface="Cambria Math" panose="02040503050406030204" pitchFamily="18" charset="0"/>
                            <a:ea typeface="Cambria Math" panose="02040503050406030204" pitchFamily="18" charset="0"/>
                          </a:rPr>
                        </m:ctrlPr>
                      </m:dPr>
                      <m:e>
                        <m:r>
                          <a:rPr lang="en-US" sz="1800" i="1">
                            <a:solidFill>
                              <a:schemeClr val="tx1"/>
                            </a:solidFill>
                            <a:latin typeface="Cambria Math" panose="02040503050406030204" pitchFamily="18" charset="0"/>
                            <a:ea typeface="Cambria Math" panose="02040503050406030204" pitchFamily="18" charset="0"/>
                          </a:rPr>
                          <m:t>𝜉</m:t>
                        </m:r>
                      </m:e>
                    </m:d>
                    <m:r>
                      <a:rPr lang="en-US" sz="1800" i="1" smtClean="0">
                        <a:solidFill>
                          <a:schemeClr val="accent3"/>
                        </a:solidFill>
                        <a:latin typeface="Cambria Math" panose="02040503050406030204" pitchFamily="18" charset="0"/>
                      </a:rPr>
                      <m:t>−</m:t>
                    </m:r>
                    <m:sSub>
                      <m:sSubPr>
                        <m:ctrlPr>
                          <a:rPr lang="en-US" sz="1800" i="1">
                            <a:solidFill>
                              <a:schemeClr val="accent3"/>
                            </a:solidFill>
                            <a:latin typeface="Cambria Math" panose="02040503050406030204" pitchFamily="18" charset="0"/>
                          </a:rPr>
                        </m:ctrlPr>
                      </m:sSubPr>
                      <m:e>
                        <m:r>
                          <a:rPr lang="en-US" sz="1800" i="1">
                            <a:solidFill>
                              <a:schemeClr val="accent3"/>
                            </a:solidFill>
                            <a:latin typeface="Cambria Math" panose="02040503050406030204" pitchFamily="18" charset="0"/>
                          </a:rPr>
                          <m:t>𝑐</m:t>
                        </m:r>
                      </m:e>
                      <m:sub>
                        <m:r>
                          <a:rPr lang="en-US" sz="1800" i="1">
                            <a:solidFill>
                              <a:schemeClr val="accent3"/>
                            </a:solidFill>
                            <a:latin typeface="Cambria Math" panose="02040503050406030204" pitchFamily="18" charset="0"/>
                          </a:rPr>
                          <m:t>𝑎</m:t>
                        </m:r>
                      </m:sub>
                    </m:sSub>
                    <m:r>
                      <a:rPr lang="en-US" sz="1800" i="1">
                        <a:solidFill>
                          <a:schemeClr val="accent3"/>
                        </a:solidFill>
                        <a:latin typeface="Cambria Math" panose="02040503050406030204" pitchFamily="18" charset="0"/>
                        <a:ea typeface="Cambria Math" panose="02040503050406030204" pitchFamily="18" charset="0"/>
                      </a:rPr>
                      <m:t>𝛼</m:t>
                    </m:r>
                    <m:d>
                      <m:dPr>
                        <m:ctrlPr>
                          <a:rPr lang="en-US" sz="1800" i="1">
                            <a:solidFill>
                              <a:schemeClr val="accent3"/>
                            </a:solidFill>
                            <a:latin typeface="Cambria Math" panose="02040503050406030204" pitchFamily="18" charset="0"/>
                            <a:ea typeface="Cambria Math" panose="02040503050406030204" pitchFamily="18" charset="0"/>
                          </a:rPr>
                        </m:ctrlPr>
                      </m:dPr>
                      <m:e>
                        <m:r>
                          <a:rPr lang="en-US" sz="1800" i="1">
                            <a:solidFill>
                              <a:schemeClr val="accent3"/>
                            </a:solidFill>
                            <a:latin typeface="Cambria Math" panose="02040503050406030204" pitchFamily="18" charset="0"/>
                            <a:ea typeface="Cambria Math" panose="02040503050406030204" pitchFamily="18" charset="0"/>
                          </a:rPr>
                          <m:t>𝜉</m:t>
                        </m:r>
                      </m:e>
                    </m:d>
                  </m:oMath>
                </a14:m>
                <a:endParaRPr lang="en-US" sz="1800" dirty="0">
                  <a:solidFill>
                    <a:schemeClr val="accent3"/>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3B7EE5A-25FE-4E47-8D15-5842589799D5}"/>
                  </a:ext>
                </a:extLst>
              </p:cNvPr>
              <p:cNvSpPr>
                <a:spLocks noGrp="1" noRot="1" noChangeAspect="1" noMove="1" noResize="1" noEditPoints="1" noAdjustHandles="1" noChangeArrowheads="1" noChangeShapeType="1" noTextEdit="1"/>
              </p:cNvSpPr>
              <p:nvPr>
                <p:ph idx="1"/>
              </p:nvPr>
            </p:nvSpPr>
            <p:spPr>
              <a:blipFill>
                <a:blip r:embed="rId3"/>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61B2915-DF9E-AC43-B51C-6577E0E52624}"/>
              </a:ext>
            </a:extLst>
          </p:cNvPr>
          <p:cNvSpPr>
            <a:spLocks noGrp="1"/>
          </p:cNvSpPr>
          <p:nvPr>
            <p:ph type="dt" sz="half" idx="10"/>
          </p:nvPr>
        </p:nvSpPr>
        <p:spPr/>
        <p:txBody>
          <a:bodyPr/>
          <a:lstStyle/>
          <a:p>
            <a:fld id="{4C4E84C7-86BC-1C45-AA59-A471458CB3A6}" type="datetime1">
              <a:rPr lang="en-US" altLang="zh-CN" smtClean="0"/>
              <a:t>2/3/24</a:t>
            </a:fld>
            <a:endParaRPr lang="en-US"/>
          </a:p>
        </p:txBody>
      </p:sp>
      <p:sp>
        <p:nvSpPr>
          <p:cNvPr id="5" name="Footer Placeholder 4">
            <a:extLst>
              <a:ext uri="{FF2B5EF4-FFF2-40B4-BE49-F238E27FC236}">
                <a16:creationId xmlns:a16="http://schemas.microsoft.com/office/drawing/2014/main" id="{B7796715-7327-274B-8A43-194EFE3E7D28}"/>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C258742-5F0C-924D-B8EB-5C4613FB2F19}"/>
              </a:ext>
            </a:extLst>
          </p:cNvPr>
          <p:cNvSpPr>
            <a:spLocks noGrp="1"/>
          </p:cNvSpPr>
          <p:nvPr>
            <p:ph type="sldNum" sz="quarter" idx="12"/>
          </p:nvPr>
        </p:nvSpPr>
        <p:spPr/>
        <p:txBody>
          <a:bodyPr/>
          <a:lstStyle/>
          <a:p>
            <a:fld id="{1FCB27F1-59A8-48ED-ADAF-34A8CE645FD2}" type="slidenum">
              <a:rPr lang="en-US" smtClean="0"/>
              <a:t>7</a:t>
            </a:fld>
            <a:endParaRPr lang="en-US"/>
          </a:p>
        </p:txBody>
      </p:sp>
      <p:pic>
        <p:nvPicPr>
          <p:cNvPr id="8" name="Picture 7">
            <a:extLst>
              <a:ext uri="{FF2B5EF4-FFF2-40B4-BE49-F238E27FC236}">
                <a16:creationId xmlns:a16="http://schemas.microsoft.com/office/drawing/2014/main" id="{82E32352-5CD3-CB13-F09A-FD7E151258BF}"/>
              </a:ext>
            </a:extLst>
          </p:cNvPr>
          <p:cNvPicPr>
            <a:picLocks noChangeAspect="1"/>
          </p:cNvPicPr>
          <p:nvPr/>
        </p:nvPicPr>
        <p:blipFill rotWithShape="1">
          <a:blip r:embed="rId4"/>
          <a:srcRect t="50129" b="5061"/>
          <a:stretch/>
        </p:blipFill>
        <p:spPr>
          <a:xfrm>
            <a:off x="2225166" y="3660494"/>
            <a:ext cx="4693668" cy="2691329"/>
          </a:xfrm>
          <a:prstGeom prst="rect">
            <a:avLst/>
          </a:prstGeom>
        </p:spPr>
      </p:pic>
    </p:spTree>
    <p:extLst>
      <p:ext uri="{BB962C8B-B14F-4D97-AF65-F5344CB8AC3E}">
        <p14:creationId xmlns:p14="http://schemas.microsoft.com/office/powerpoint/2010/main" val="580806845"/>
      </p:ext>
    </p:extLst>
  </p:cSld>
  <p:clrMapOvr>
    <a:masterClrMapping/>
  </p:clrMapOvr>
  <mc:AlternateContent xmlns:mc="http://schemas.openxmlformats.org/markup-compatibility/2006" xmlns:p14="http://schemas.microsoft.com/office/powerpoint/2010/main">
    <mc:Choice Requires="p14">
      <p:transition spd="slow" p14:dur="2000" advTm="56686"/>
    </mc:Choice>
    <mc:Fallback xmlns="">
      <p:transition spd="slow" advTm="5668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5C8EA2-C3A4-BD42-B03B-23ACB3BAC157}"/>
              </a:ext>
            </a:extLst>
          </p:cNvPr>
          <p:cNvPicPr>
            <a:picLocks noChangeAspect="1"/>
          </p:cNvPicPr>
          <p:nvPr/>
        </p:nvPicPr>
        <p:blipFill>
          <a:blip r:embed="rId2"/>
          <a:stretch>
            <a:fillRect/>
          </a:stretch>
        </p:blipFill>
        <p:spPr>
          <a:xfrm>
            <a:off x="2235949" y="3574473"/>
            <a:ext cx="4672102" cy="2589259"/>
          </a:xfrm>
          <a:prstGeom prst="rect">
            <a:avLst/>
          </a:prstGeom>
        </p:spPr>
      </p:pic>
      <p:sp>
        <p:nvSpPr>
          <p:cNvPr id="2" name="Title 1">
            <a:extLst>
              <a:ext uri="{FF2B5EF4-FFF2-40B4-BE49-F238E27FC236}">
                <a16:creationId xmlns:a16="http://schemas.microsoft.com/office/drawing/2014/main" id="{E6DE2DBE-50E1-D342-9780-1C2365B8CD6C}"/>
              </a:ext>
            </a:extLst>
          </p:cNvPr>
          <p:cNvSpPr>
            <a:spLocks noGrp="1"/>
          </p:cNvSpPr>
          <p:nvPr>
            <p:ph type="title"/>
          </p:nvPr>
        </p:nvSpPr>
        <p:spPr/>
        <p:txBody>
          <a:bodyPr/>
          <a:lstStyle/>
          <a:p>
            <a:r>
              <a:rPr lang="en-US" dirty="0"/>
              <a:t>Defense against strategic attacks (cont’d)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B7EE5A-25FE-4E47-8D15-5842589799D5}"/>
                  </a:ext>
                </a:extLst>
              </p:cNvPr>
              <p:cNvSpPr>
                <a:spLocks noGrp="1"/>
              </p:cNvSpPr>
              <p:nvPr>
                <p:ph idx="1"/>
              </p:nvPr>
            </p:nvSpPr>
            <p:spPr/>
            <p:txBody>
              <a:bodyPr/>
              <a:lstStyle/>
              <a:p>
                <a:r>
                  <a:rPr lang="en-US" sz="2400" dirty="0"/>
                  <a:t>Security failures</a:t>
                </a:r>
              </a:p>
              <a:p>
                <a:pPr lvl="1"/>
                <a:r>
                  <a:rPr lang="en-US" sz="2000" dirty="0"/>
                  <a:t>Routing fails </a:t>
                </a:r>
                <a:r>
                  <a:rPr lang="en-US" sz="2000" dirty="0" err="1"/>
                  <a:t>iff</a:t>
                </a:r>
                <a:r>
                  <a:rPr lang="en-US" sz="2000" dirty="0"/>
                  <a:t> attacked and not defended (i.e., </a:t>
                </a:r>
                <a14:m>
                  <m:oMath xmlns:m="http://schemas.openxmlformats.org/officeDocument/2006/math">
                    <m:r>
                      <a:rPr lang="en-US" sz="2000" i="1">
                        <a:latin typeface="Cambria Math" panose="02040503050406030204" pitchFamily="18" charset="0"/>
                        <a:ea typeface="Cambria Math" panose="02040503050406030204" pitchFamily="18" charset="0"/>
                      </a:rPr>
                      <m:t>𝛼</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=1</m:t>
                    </m:r>
                  </m:oMath>
                </a14:m>
                <a:r>
                  <a:rPr lang="en-US" sz="2000" dirty="0"/>
                  <a:t> &amp; </a:t>
                </a:r>
                <a14:m>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i="1">
                        <a:latin typeface="Cambria Math" panose="02040503050406030204" pitchFamily="18" charset="0"/>
                        <a:ea typeface="Cambria Math" panose="02040503050406030204" pitchFamily="18" charset="0"/>
                      </a:rPr>
                      <m:t>=0</m:t>
                    </m:r>
                  </m:oMath>
                </a14:m>
                <a:r>
                  <a:rPr lang="en-US" sz="2000" dirty="0"/>
                  <a:t>)</a:t>
                </a:r>
              </a:p>
              <a:p>
                <a:r>
                  <a:rPr lang="en-US" sz="2400" dirty="0"/>
                  <a:t>Stochastic attacker-defender game (</a:t>
                </a:r>
                <a:r>
                  <a:rPr lang="en-US" sz="2400" dirty="0">
                    <a:solidFill>
                      <a:schemeClr val="accent3"/>
                    </a:solidFill>
                  </a:rPr>
                  <a:t>operator</a:t>
                </a:r>
                <a:r>
                  <a:rPr lang="en-US" sz="2400" dirty="0"/>
                  <a:t> side)</a:t>
                </a:r>
              </a:p>
              <a:p>
                <a:pPr lvl="1"/>
                <a:r>
                  <a:rPr lang="en-US" sz="2000" dirty="0"/>
                  <a:t>Defend the routing with </a:t>
                </a:r>
                <a:r>
                  <a:rPr lang="en-US" sz="2000" dirty="0">
                    <a:solidFill>
                      <a:schemeClr val="accent3"/>
                    </a:solidFill>
                  </a:rPr>
                  <a:t>state-dependent</a:t>
                </a:r>
                <a:r>
                  <a:rPr lang="en-US" sz="2000" dirty="0"/>
                  <a:t> probability </a:t>
                </a:r>
                <a14:m>
                  <m:oMath xmlns:m="http://schemas.openxmlformats.org/officeDocument/2006/math">
                    <m:r>
                      <a:rPr lang="en-US" sz="2000" i="1">
                        <a:latin typeface="Cambria Math" panose="02040503050406030204" pitchFamily="18" charset="0"/>
                      </a:rPr>
                      <m:t>𝛽</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oMath>
                </a14:m>
                <a:r>
                  <a:rPr lang="en-US" sz="2000" dirty="0"/>
                  <a:t> </a:t>
                </a:r>
              </a:p>
              <a:p>
                <a:pPr lvl="1"/>
                <a:r>
                  <a:rPr lang="en-US" sz="2000" dirty="0"/>
                  <a:t>Minimize expected cumulative discounted </a:t>
                </a:r>
                <a:r>
                  <a:rPr lang="en-US" sz="2000" dirty="0">
                    <a:solidFill>
                      <a:schemeClr val="accent3"/>
                    </a:solidFill>
                  </a:rPr>
                  <a:t>loss</a:t>
                </a:r>
              </a:p>
              <a:p>
                <a:pPr marL="0" indent="0" algn="ctr">
                  <a:buNone/>
                </a:pPr>
                <a14:m>
                  <m:oMathPara xmlns:m="http://schemas.openxmlformats.org/officeDocument/2006/math">
                    <m:oMathParaPr>
                      <m:jc m:val="centerGroup"/>
                    </m:oMathParaPr>
                    <m:oMath xmlns:m="http://schemas.openxmlformats.org/officeDocument/2006/math">
                      <m:sSubSup>
                        <m:sSubSupPr>
                          <m:ctrlPr>
                            <a:rPr lang="en-US" sz="1800" i="1" dirty="0">
                              <a:latin typeface="Cambria Math" panose="02040503050406030204" pitchFamily="18" charset="0"/>
                            </a:rPr>
                          </m:ctrlPr>
                        </m:sSubSupPr>
                        <m:e>
                          <m:r>
                            <a:rPr lang="en-US" sz="1800" i="1" dirty="0">
                              <a:latin typeface="Cambria Math" panose="02040503050406030204" pitchFamily="18" charset="0"/>
                            </a:rPr>
                            <m:t>𝑉</m:t>
                          </m:r>
                        </m:e>
                        <m:sub>
                          <m:r>
                            <a:rPr lang="en-US" sz="1800" i="1" dirty="0">
                              <a:latin typeface="Cambria Math" panose="02040503050406030204" pitchFamily="18" charset="0"/>
                            </a:rPr>
                            <m:t>𝐵</m:t>
                          </m:r>
                        </m:sub>
                        <m:sup>
                          <m:r>
                            <a:rPr lang="en-US" sz="1800" i="1" dirty="0">
                              <a:latin typeface="Cambria Math" panose="02040503050406030204" pitchFamily="18" charset="0"/>
                            </a:rPr>
                            <m:t>∗</m:t>
                          </m:r>
                        </m:sup>
                      </m:sSubSup>
                      <m:d>
                        <m:dPr>
                          <m:ctrlPr>
                            <a:rPr lang="en-US" sz="1800" i="1" dirty="0">
                              <a:latin typeface="Cambria Math" panose="02040503050406030204" pitchFamily="18" charset="0"/>
                            </a:rPr>
                          </m:ctrlPr>
                        </m:dPr>
                        <m:e>
                          <m:r>
                            <a:rPr lang="en-US" sz="1800" i="1" dirty="0">
                              <a:latin typeface="Cambria Math" panose="02040503050406030204" pitchFamily="18" charset="0"/>
                            </a:rPr>
                            <m:t>𝑥</m:t>
                          </m:r>
                          <m:r>
                            <a:rPr lang="en-US" sz="1800" i="1" dirty="0">
                              <a:latin typeface="Cambria Math" panose="02040503050406030204" pitchFamily="18" charset="0"/>
                            </a:rPr>
                            <m:t>,</m:t>
                          </m:r>
                          <m:r>
                            <a:rPr lang="en-US" sz="1800" i="1" dirty="0">
                              <a:latin typeface="Cambria Math" panose="02040503050406030204" pitchFamily="18" charset="0"/>
                              <a:ea typeface="Cambria Math" panose="02040503050406030204" pitchFamily="18" charset="0"/>
                            </a:rPr>
                            <m:t>𝛼</m:t>
                          </m:r>
                        </m:e>
                      </m:d>
                      <m:r>
                        <a:rPr lang="en-US" sz="1800" i="1" dirty="0">
                          <a:latin typeface="Cambria Math" panose="02040503050406030204" pitchFamily="18" charset="0"/>
                          <a:ea typeface="Cambria Math" panose="02040503050406030204" pitchFamily="18" charset="0"/>
                        </a:rPr>
                        <m:t>=</m:t>
                      </m:r>
                      <m:sSub>
                        <m:sSubPr>
                          <m:ctrlPr>
                            <a:rPr lang="en-US" sz="1800" i="1" dirty="0">
                              <a:solidFill>
                                <a:schemeClr val="accent3"/>
                              </a:solidFill>
                              <a:latin typeface="Cambria Math" panose="02040503050406030204" pitchFamily="18" charset="0"/>
                            </a:rPr>
                          </m:ctrlPr>
                        </m:sSubPr>
                        <m:e>
                          <m:r>
                            <m:rPr>
                              <m:sty m:val="p"/>
                            </m:rPr>
                            <a:rPr lang="en-US" sz="1800" i="1" dirty="0">
                              <a:solidFill>
                                <a:schemeClr val="accent3"/>
                              </a:solidFill>
                              <a:latin typeface="Cambria Math" panose="02040503050406030204" pitchFamily="18" charset="0"/>
                            </a:rPr>
                            <m:t>m</m:t>
                          </m:r>
                          <m:r>
                            <m:rPr>
                              <m:sty m:val="p"/>
                            </m:rPr>
                            <a:rPr lang="en-US" sz="1800" dirty="0">
                              <a:solidFill>
                                <a:schemeClr val="accent3"/>
                              </a:solidFill>
                              <a:latin typeface="Cambria Math" panose="02040503050406030204" pitchFamily="18" charset="0"/>
                            </a:rPr>
                            <m:t>in</m:t>
                          </m:r>
                        </m:e>
                        <m:sub>
                          <m:r>
                            <a:rPr lang="en-US" sz="1800" i="1" dirty="0">
                              <a:solidFill>
                                <a:schemeClr val="accent3"/>
                              </a:solidFill>
                              <a:latin typeface="Cambria Math" panose="02040503050406030204" pitchFamily="18" charset="0"/>
                              <a:ea typeface="Cambria Math" panose="02040503050406030204" pitchFamily="18" charset="0"/>
                            </a:rPr>
                            <m:t>𝛽</m:t>
                          </m:r>
                        </m:sub>
                      </m:sSub>
                      <m:r>
                        <a:rPr lang="en-US" sz="1800" i="1" dirty="0">
                          <a:solidFill>
                            <a:schemeClr val="accent3"/>
                          </a:solidFill>
                          <a:latin typeface="Cambria Math" panose="02040503050406030204" pitchFamily="18" charset="0"/>
                          <a:ea typeface="Cambria Math" panose="02040503050406030204" pitchFamily="18" charset="0"/>
                        </a:rPr>
                        <m:t> </m:t>
                      </m:r>
                      <m:r>
                        <a:rPr lang="en-US" sz="1800" i="1">
                          <a:latin typeface="Cambria Math" panose="02040503050406030204" pitchFamily="18" charset="0"/>
                          <a:ea typeface="Cambria Math" panose="02040503050406030204" pitchFamily="18" charset="0"/>
                        </a:rPr>
                        <m:t>𝔼</m:t>
                      </m:r>
                      <m:r>
                        <a:rPr lang="en-US" sz="1800" i="1">
                          <a:latin typeface="Cambria Math" panose="02040503050406030204" pitchFamily="18" charset="0"/>
                          <a:ea typeface="Cambria Math" panose="02040503050406030204" pitchFamily="18" charset="0"/>
                        </a:rPr>
                        <m:t>[</m:t>
                      </m:r>
                      <m:nary>
                        <m:naryPr>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𝑒</m:t>
                              </m:r>
                            </m:e>
                            <m:sup>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𝜌</m:t>
                              </m:r>
                              <m:r>
                                <a:rPr lang="en-US" sz="1800" i="1">
                                  <a:latin typeface="Cambria Math" panose="02040503050406030204" pitchFamily="18" charset="0"/>
                                  <a:ea typeface="Cambria Math" panose="02040503050406030204" pitchFamily="18" charset="0"/>
                                </a:rPr>
                                <m:t>𝑡</m:t>
                              </m:r>
                            </m:sup>
                          </m:sSup>
                          <m:r>
                            <a:rPr lang="en-US" sz="1800" i="1">
                              <a:latin typeface="Cambria Math" panose="02040503050406030204" pitchFamily="18" charset="0"/>
                              <a:ea typeface="Cambria Math" panose="02040503050406030204" pitchFamily="18" charset="0"/>
                            </a:rPr>
                            <m:t>𝐶</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𝑡</m:t>
                                  </m:r>
                                </m:e>
                              </m:d>
                            </m:e>
                          </m:d>
                          <m:r>
                            <a:rPr lang="en-US" sz="1800" i="1">
                              <a:latin typeface="Cambria Math" panose="02040503050406030204" pitchFamily="18" charset="0"/>
                              <a:ea typeface="Cambria Math" panose="02040503050406030204" pitchFamily="18" charset="0"/>
                            </a:rPr>
                            <m:t>𝑑𝑡</m:t>
                          </m:r>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𝑋</m:t>
                          </m:r>
                          <m:d>
                            <m:dPr>
                              <m:ctrlPr>
                                <a:rPr lang="en-US" sz="1800" i="1">
                                  <a:latin typeface="Cambria Math" panose="02040503050406030204" pitchFamily="18" charset="0"/>
                                  <a:ea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0</m:t>
                              </m:r>
                            </m:e>
                          </m:d>
                          <m:r>
                            <a:rPr lang="en-US" sz="1800" i="1">
                              <a:latin typeface="Cambria Math" panose="02040503050406030204" pitchFamily="18" charset="0"/>
                              <a:ea typeface="Cambria Math" panose="02040503050406030204" pitchFamily="18" charset="0"/>
                            </a:rPr>
                            <m:t>=</m:t>
                          </m:r>
                          <m:r>
                            <a:rPr lang="en-US" sz="1800" i="1">
                              <a:latin typeface="Cambria Math" panose="02040503050406030204" pitchFamily="18" charset="0"/>
                              <a:ea typeface="Cambria Math" panose="02040503050406030204" pitchFamily="18" charset="0"/>
                            </a:rPr>
                            <m:t>𝑥</m:t>
                          </m:r>
                        </m:e>
                      </m:nary>
                      <m:r>
                        <a:rPr lang="en-US" sz="1800" i="1">
                          <a:latin typeface="Cambria Math" panose="02040503050406030204" pitchFamily="18" charset="0"/>
                          <a:ea typeface="Cambria Math" panose="02040503050406030204" pitchFamily="18" charset="0"/>
                        </a:rPr>
                        <m:t>]</m:t>
                      </m:r>
                    </m:oMath>
                  </m:oMathPara>
                </a14:m>
                <a:endParaRPr lang="en-US" sz="1800" dirty="0"/>
              </a:p>
              <a:p>
                <a:pPr marL="0" indent="0" algn="ctr">
                  <a:buNone/>
                </a:pPr>
                <a:r>
                  <a:rPr lang="en-US" sz="1800" dirty="0"/>
                  <a:t>where </a:t>
                </a:r>
                <a14:m>
                  <m:oMath xmlns:m="http://schemas.openxmlformats.org/officeDocument/2006/math">
                    <m:r>
                      <a:rPr lang="en-US" sz="1800" i="1">
                        <a:latin typeface="Cambria Math" panose="02040503050406030204" pitchFamily="18" charset="0"/>
                        <a:ea typeface="Cambria Math" panose="02040503050406030204" pitchFamily="18" charset="0"/>
                      </a:rPr>
                      <m:t>𝐶</m:t>
                    </m:r>
                    <m:d>
                      <m:dPr>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a:latin typeface="Cambria Math" panose="02040503050406030204" pitchFamily="18" charset="0"/>
                      </a:rPr>
                      <m:t>=</m:t>
                    </m:r>
                    <m:d>
                      <m:dPr>
                        <m:begChr m:val="|"/>
                        <m:endChr m:val="|"/>
                        <m:ctrlPr>
                          <a:rPr lang="en-US" sz="1800" i="1">
                            <a:latin typeface="Cambria Math" panose="02040503050406030204" pitchFamily="18" charset="0"/>
                          </a:rPr>
                        </m:ctrlPr>
                      </m:dPr>
                      <m:e>
                        <m:r>
                          <a:rPr lang="en-US" sz="1800" i="1">
                            <a:latin typeface="Cambria Math" panose="02040503050406030204" pitchFamily="18" charset="0"/>
                            <a:ea typeface="Cambria Math" panose="02040503050406030204" pitchFamily="18" charset="0"/>
                          </a:rPr>
                          <m:t>𝜉</m:t>
                        </m:r>
                      </m:e>
                    </m:d>
                    <m:r>
                      <a:rPr lang="en-US" sz="1800" i="1" smtClean="0">
                        <a:solidFill>
                          <a:schemeClr val="accent3"/>
                        </a:solidFill>
                        <a:latin typeface="Cambria Math" panose="02040503050406030204" pitchFamily="18" charset="0"/>
                      </a:rPr>
                      <m:t>+</m:t>
                    </m:r>
                    <m:sSub>
                      <m:sSubPr>
                        <m:ctrlPr>
                          <a:rPr lang="en-US" sz="1800" i="1">
                            <a:solidFill>
                              <a:schemeClr val="accent3"/>
                            </a:solidFill>
                            <a:latin typeface="Cambria Math" panose="02040503050406030204" pitchFamily="18" charset="0"/>
                          </a:rPr>
                        </m:ctrlPr>
                      </m:sSubPr>
                      <m:e>
                        <m:r>
                          <a:rPr lang="en-US" sz="1800" i="1">
                            <a:solidFill>
                              <a:schemeClr val="accent3"/>
                            </a:solidFill>
                            <a:latin typeface="Cambria Math" panose="02040503050406030204" pitchFamily="18" charset="0"/>
                          </a:rPr>
                          <m:t>𝑐</m:t>
                        </m:r>
                      </m:e>
                      <m:sub>
                        <m:r>
                          <a:rPr lang="en-US" sz="1800" i="1">
                            <a:solidFill>
                              <a:schemeClr val="accent3"/>
                            </a:solidFill>
                            <a:latin typeface="Cambria Math" panose="02040503050406030204" pitchFamily="18" charset="0"/>
                          </a:rPr>
                          <m:t>𝑏</m:t>
                        </m:r>
                      </m:sub>
                    </m:sSub>
                    <m:r>
                      <a:rPr lang="en-US" sz="1800" i="1">
                        <a:solidFill>
                          <a:schemeClr val="accent3"/>
                        </a:solidFill>
                        <a:latin typeface="Cambria Math" panose="02040503050406030204" pitchFamily="18" charset="0"/>
                        <a:ea typeface="Cambria Math" panose="02040503050406030204" pitchFamily="18" charset="0"/>
                      </a:rPr>
                      <m:t>𝛽</m:t>
                    </m:r>
                    <m:d>
                      <m:dPr>
                        <m:ctrlPr>
                          <a:rPr lang="en-US" sz="1800" i="1">
                            <a:solidFill>
                              <a:schemeClr val="accent3"/>
                            </a:solidFill>
                            <a:latin typeface="Cambria Math" panose="02040503050406030204" pitchFamily="18" charset="0"/>
                            <a:ea typeface="Cambria Math" panose="02040503050406030204" pitchFamily="18" charset="0"/>
                          </a:rPr>
                        </m:ctrlPr>
                      </m:dPr>
                      <m:e>
                        <m:r>
                          <a:rPr lang="en-US" sz="1800" i="1">
                            <a:solidFill>
                              <a:schemeClr val="accent3"/>
                            </a:solidFill>
                            <a:latin typeface="Cambria Math" panose="02040503050406030204" pitchFamily="18" charset="0"/>
                            <a:ea typeface="Cambria Math" panose="02040503050406030204" pitchFamily="18" charset="0"/>
                          </a:rPr>
                          <m:t>𝜉</m:t>
                        </m:r>
                      </m:e>
                    </m:d>
                    <m:r>
                      <a:rPr lang="en-US" sz="1800" i="1" smtClean="0">
                        <a:solidFill>
                          <a:schemeClr val="tx1"/>
                        </a:solidFill>
                        <a:latin typeface="Cambria Math" panose="02040503050406030204" pitchFamily="18" charset="0"/>
                      </a:rPr>
                      <m:t>−</m:t>
                    </m:r>
                    <m:sSub>
                      <m:sSubPr>
                        <m:ctrlPr>
                          <a:rPr lang="en-US" sz="1800" i="1">
                            <a:solidFill>
                              <a:schemeClr val="tx1"/>
                            </a:solidFill>
                            <a:latin typeface="Cambria Math" panose="02040503050406030204" pitchFamily="18" charset="0"/>
                          </a:rPr>
                        </m:ctrlPr>
                      </m:sSubPr>
                      <m:e>
                        <m:r>
                          <a:rPr lang="en-US" sz="1800" i="1">
                            <a:solidFill>
                              <a:schemeClr val="tx1"/>
                            </a:solidFill>
                            <a:latin typeface="Cambria Math" panose="02040503050406030204" pitchFamily="18" charset="0"/>
                          </a:rPr>
                          <m:t>𝑐</m:t>
                        </m:r>
                      </m:e>
                      <m:sub>
                        <m:r>
                          <a:rPr lang="en-US" sz="1800" i="1">
                            <a:solidFill>
                              <a:schemeClr val="tx1"/>
                            </a:solidFill>
                            <a:latin typeface="Cambria Math" panose="02040503050406030204" pitchFamily="18" charset="0"/>
                          </a:rPr>
                          <m:t>𝑎</m:t>
                        </m:r>
                      </m:sub>
                    </m:sSub>
                    <m:r>
                      <a:rPr lang="en-US" sz="1800" i="1">
                        <a:solidFill>
                          <a:schemeClr val="tx1"/>
                        </a:solidFill>
                        <a:latin typeface="Cambria Math" panose="02040503050406030204" pitchFamily="18" charset="0"/>
                        <a:ea typeface="Cambria Math" panose="02040503050406030204" pitchFamily="18" charset="0"/>
                      </a:rPr>
                      <m:t>𝛼</m:t>
                    </m:r>
                    <m:d>
                      <m:dPr>
                        <m:ctrlPr>
                          <a:rPr lang="en-US" sz="1800" i="1">
                            <a:solidFill>
                              <a:schemeClr val="tx1"/>
                            </a:solidFill>
                            <a:latin typeface="Cambria Math" panose="02040503050406030204" pitchFamily="18" charset="0"/>
                            <a:ea typeface="Cambria Math" panose="02040503050406030204" pitchFamily="18" charset="0"/>
                          </a:rPr>
                        </m:ctrlPr>
                      </m:dPr>
                      <m:e>
                        <m:r>
                          <a:rPr lang="en-US" sz="1800" i="1">
                            <a:solidFill>
                              <a:schemeClr val="tx1"/>
                            </a:solidFill>
                            <a:latin typeface="Cambria Math" panose="02040503050406030204" pitchFamily="18" charset="0"/>
                            <a:ea typeface="Cambria Math" panose="02040503050406030204" pitchFamily="18" charset="0"/>
                          </a:rPr>
                          <m:t>𝜉</m:t>
                        </m:r>
                      </m:e>
                    </m:d>
                  </m:oMath>
                </a14:m>
                <a:endParaRPr lang="en-US" sz="1800" dirty="0">
                  <a:solidFill>
                    <a:schemeClr val="accent3"/>
                  </a:solidFill>
                </a:endParaRPr>
              </a:p>
              <a:p>
                <a:pPr marL="0" indent="0">
                  <a:buNone/>
                </a:pPr>
                <a:endParaRPr lang="en-US" dirty="0"/>
              </a:p>
            </p:txBody>
          </p:sp>
        </mc:Choice>
        <mc:Fallback xmlns="">
          <p:sp>
            <p:nvSpPr>
              <p:cNvPr id="3" name="Content Placeholder 2">
                <a:extLst>
                  <a:ext uri="{FF2B5EF4-FFF2-40B4-BE49-F238E27FC236}">
                    <a16:creationId xmlns:a16="http://schemas.microsoft.com/office/drawing/2014/main" id="{43B7EE5A-25FE-4E47-8D15-5842589799D5}"/>
                  </a:ext>
                </a:extLst>
              </p:cNvPr>
              <p:cNvSpPr>
                <a:spLocks noGrp="1" noRot="1" noChangeAspect="1" noMove="1" noResize="1" noEditPoints="1" noAdjustHandles="1" noChangeArrowheads="1" noChangeShapeType="1" noTextEdit="1"/>
              </p:cNvSpPr>
              <p:nvPr>
                <p:ph idx="1"/>
              </p:nvPr>
            </p:nvSpPr>
            <p:spPr>
              <a:blipFill>
                <a:blip r:embed="rId3"/>
                <a:stretch>
                  <a:fillRect l="-1061" t="-172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61B2915-DF9E-AC43-B51C-6577E0E52624}"/>
              </a:ext>
            </a:extLst>
          </p:cNvPr>
          <p:cNvSpPr>
            <a:spLocks noGrp="1"/>
          </p:cNvSpPr>
          <p:nvPr>
            <p:ph type="dt" sz="half" idx="10"/>
          </p:nvPr>
        </p:nvSpPr>
        <p:spPr/>
        <p:txBody>
          <a:bodyPr/>
          <a:lstStyle/>
          <a:p>
            <a:fld id="{4C4E84C7-86BC-1C45-AA59-A471458CB3A6}" type="datetime1">
              <a:rPr lang="en-US" altLang="zh-CN" smtClean="0"/>
              <a:t>2/3/24</a:t>
            </a:fld>
            <a:endParaRPr lang="en-US"/>
          </a:p>
        </p:txBody>
      </p:sp>
      <p:sp>
        <p:nvSpPr>
          <p:cNvPr id="5" name="Footer Placeholder 4">
            <a:extLst>
              <a:ext uri="{FF2B5EF4-FFF2-40B4-BE49-F238E27FC236}">
                <a16:creationId xmlns:a16="http://schemas.microsoft.com/office/drawing/2014/main" id="{B7796715-7327-274B-8A43-194EFE3E7D28}"/>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2C258742-5F0C-924D-B8EB-5C4613FB2F19}"/>
              </a:ext>
            </a:extLst>
          </p:cNvPr>
          <p:cNvSpPr>
            <a:spLocks noGrp="1"/>
          </p:cNvSpPr>
          <p:nvPr>
            <p:ph type="sldNum" sz="quarter" idx="12"/>
          </p:nvPr>
        </p:nvSpPr>
        <p:spPr/>
        <p:txBody>
          <a:bodyPr/>
          <a:lstStyle/>
          <a:p>
            <a:fld id="{1FCB27F1-59A8-48ED-ADAF-34A8CE645FD2}" type="slidenum">
              <a:rPr lang="en-US" smtClean="0"/>
              <a:t>8</a:t>
            </a:fld>
            <a:endParaRPr lang="en-US"/>
          </a:p>
        </p:txBody>
      </p:sp>
    </p:spTree>
    <p:extLst>
      <p:ext uri="{BB962C8B-B14F-4D97-AF65-F5344CB8AC3E}">
        <p14:creationId xmlns:p14="http://schemas.microsoft.com/office/powerpoint/2010/main" val="3729474680"/>
      </p:ext>
    </p:extLst>
  </p:cSld>
  <p:clrMapOvr>
    <a:masterClrMapping/>
  </p:clrMapOvr>
  <mc:AlternateContent xmlns:mc="http://schemas.openxmlformats.org/markup-compatibility/2006" xmlns:p14="http://schemas.microsoft.com/office/powerpoint/2010/main">
    <mc:Choice Requires="p14">
      <p:transition spd="slow" p14:dur="2000" advTm="28957"/>
    </mc:Choice>
    <mc:Fallback xmlns="">
      <p:transition spd="slow" advTm="2895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288DD3-0969-424D-AD8D-3CCE5C678FC5}"/>
                  </a:ext>
                </a:extLst>
              </p:cNvPr>
              <p:cNvSpPr>
                <a:spLocks noGrp="1"/>
              </p:cNvSpPr>
              <p:nvPr>
                <p:ph idx="1"/>
              </p:nvPr>
            </p:nvSpPr>
            <p:spPr/>
            <p:txBody>
              <a:bodyPr/>
              <a:lstStyle/>
              <a:p>
                <a:pPr marL="0" indent="0">
                  <a:buNone/>
                </a:pPr>
                <a:r>
                  <a:rPr lang="en-US" sz="2400" b="1" dirty="0"/>
                  <a:t>Theorem 1. </a:t>
                </a:r>
                <a:r>
                  <a:rPr lang="en-US" sz="2400" dirty="0"/>
                  <a:t>The parallel n-queue system with </a:t>
                </a:r>
                <a:r>
                  <a:rPr lang="en-US" sz="2400" dirty="0">
                    <a:solidFill>
                      <a:schemeClr val="accent3"/>
                    </a:solidFill>
                  </a:rPr>
                  <a:t>reliability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i="1">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𝛽</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&gt;1−</m:t>
                      </m:r>
                      <m:f>
                        <m:fPr>
                          <m:ctrlPr>
                            <a:rPr lang="en-US" sz="2000" i="1">
                              <a:latin typeface="Cambria Math" panose="02040503050406030204" pitchFamily="18" charset="0"/>
                              <a:ea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𝜆</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num>
                        <m:den>
                          <m:r>
                            <a:rPr lang="en-US" altLang="zh-CN" sz="2000" b="0" i="1" smtClean="0">
                              <a:latin typeface="Cambria Math" panose="02040503050406030204" pitchFamily="18" charset="0"/>
                              <a:ea typeface="Cambria Math" panose="02040503050406030204" pitchFamily="18" charset="0"/>
                            </a:rPr>
                            <m:t>𝑎</m:t>
                          </m:r>
                          <m:r>
                            <a:rPr lang="en-US" sz="2000" i="1">
                              <a:latin typeface="Cambria Math" panose="02040503050406030204" pitchFamily="18" charset="0"/>
                              <a:ea typeface="Cambria Math" panose="02040503050406030204" pitchFamily="18" charset="0"/>
                            </a:rPr>
                            <m:t>𝜆</m:t>
                          </m:r>
                          <m:r>
                            <a:rPr lang="en-US" sz="2000" i="1">
                              <a:latin typeface="Cambria Math" panose="02040503050406030204" pitchFamily="18" charset="0"/>
                              <a:ea typeface="Cambria Math" panose="02040503050406030204" pitchFamily="18" charset="0"/>
                            </a:rPr>
                            <m:t>(</m:t>
                          </m:r>
                          <m:nary>
                            <m:naryPr>
                              <m:chr m:val="∑"/>
                              <m:ctrlPr>
                                <a:rPr lang="en-US" sz="200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𝑖</m:t>
                                  </m:r>
                                </m:sub>
                              </m:sSub>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𝑥</m:t>
                                  </m:r>
                                </m:e>
                                <m:sub>
                                  <m:r>
                                    <a:rPr lang="en-US" sz="2000" b="0" i="1" smtClean="0">
                                      <a:latin typeface="Cambria Math" panose="02040503050406030204" pitchFamily="18" charset="0"/>
                                      <a:ea typeface="Cambria Math" panose="02040503050406030204" pitchFamily="18" charset="0"/>
                                    </a:rPr>
                                    <m:t>𝑖</m:t>
                                  </m:r>
                                </m:sub>
                              </m:sSub>
                            </m:e>
                          </m:nary>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r>
                            <a:rPr lang="en-US" sz="2000" i="1">
                              <a:latin typeface="Cambria Math" panose="02040503050406030204" pitchFamily="18" charset="0"/>
                              <a:ea typeface="Cambria Math" panose="02040503050406030204" pitchFamily="18" charset="0"/>
                            </a:rPr>
                            <m:t>)</m:t>
                          </m:r>
                        </m:den>
                      </m:f>
                      <m:r>
                        <a:rPr lang="en-US" sz="2000" i="1">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400" b="1" dirty="0"/>
              </a:p>
              <a:p>
                <a:pPr marL="0" indent="0">
                  <a:buNone/>
                </a:pPr>
                <a:r>
                  <a:rPr lang="en-US" sz="2400" b="1" dirty="0"/>
                  <a:t>Theorem 2. </a:t>
                </a:r>
                <a:r>
                  <a:rPr lang="en-US" sz="2400" dirty="0"/>
                  <a:t>The parallel n-queue system with </a:t>
                </a:r>
                <a:r>
                  <a:rPr lang="en-US" sz="2400" dirty="0">
                    <a:solidFill>
                      <a:schemeClr val="accent3"/>
                    </a:solidFill>
                  </a:rPr>
                  <a:t>security failures</a:t>
                </a:r>
                <a:r>
                  <a:rPr lang="en-US" sz="2400" dirty="0"/>
                  <a:t> is stable if </a:t>
                </a:r>
                <a:r>
                  <a:rPr lang="en-US" altLang="zh-CN" sz="2400" dirty="0">
                    <a:latin typeface="Cambria Math" panose="02040503050406030204" pitchFamily="18" charset="0"/>
                    <a:ea typeface="Cambria Math" panose="02040503050406030204" pitchFamily="18" charset="0"/>
                  </a:rPr>
                  <a:t>for any non-diagonal vector </a:t>
                </a:r>
                <a14:m>
                  <m:oMath xmlns:m="http://schemas.openxmlformats.org/officeDocument/2006/math">
                    <m:r>
                      <a:rPr lang="en-US" altLang="zh-CN" sz="2400" b="0" i="1" smtClean="0">
                        <a:latin typeface="Cambria Math" panose="02040503050406030204" pitchFamily="18" charset="0"/>
                        <a:ea typeface="Cambria Math" panose="02040503050406030204" pitchFamily="18" charset="0"/>
                      </a:rPr>
                      <m:t>𝑥</m:t>
                    </m:r>
                  </m:oMath>
                </a14:m>
                <a:r>
                  <a:rPr lang="en-US" sz="2400" i="1" dirty="0">
                    <a:latin typeface="Cambria Math" panose="02040503050406030204" pitchFamily="18" charset="0"/>
                    <a:ea typeface="Cambria Math" panose="02040503050406030204" pitchFamily="18" charset="0"/>
                  </a:rPr>
                  <a:t>,</a:t>
                </a:r>
              </a:p>
              <a:p>
                <a:pPr marL="0" indent="0">
                  <a:buNone/>
                </a:pPr>
                <a14:m>
                  <m:oMathPara xmlns:m="http://schemas.openxmlformats.org/officeDocument/2006/math">
                    <m:oMathParaPr>
                      <m:jc m:val="centerGroup"/>
                    </m:oMathParaPr>
                    <m:oMath xmlns:m="http://schemas.openxmlformats.org/officeDocument/2006/math">
                      <m:r>
                        <m:rPr>
                          <m:sty m:val="p"/>
                        </m:rPr>
                        <a:rPr lang="el-GR" sz="2000" b="0" i="1" smtClean="0">
                          <a:latin typeface="Cambria Math" panose="02040503050406030204" pitchFamily="18" charset="0"/>
                          <a:ea typeface="Cambria Math" panose="02040503050406030204" pitchFamily="18" charset="0"/>
                        </a:rPr>
                        <m:t>α</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𝛽</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e>
                      </m:d>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𝜇</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𝑥</m:t>
                          </m:r>
                          <m:r>
                            <a:rPr lang="en-US"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𝜆</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𝑥</m:t>
                              </m:r>
                            </m:e>
                            <m:sub>
                              <m:r>
                                <a:rPr lang="en-US" altLang="zh-CN" sz="2000" b="0" i="1" smtClean="0">
                                  <a:latin typeface="Cambria Math" panose="02040503050406030204" pitchFamily="18" charset="0"/>
                                  <a:ea typeface="Cambria Math" panose="02040503050406030204" pitchFamily="18" charset="0"/>
                                </a:rPr>
                                <m:t>𝑚𝑖𝑛</m:t>
                              </m:r>
                            </m:sub>
                          </m:sSub>
                        </m:num>
                        <m:den>
                          <m:r>
                            <a:rPr lang="en-US" sz="2000" b="0" i="1" smtClean="0">
                              <a:latin typeface="Cambria Math" panose="02040503050406030204" pitchFamily="18" charset="0"/>
                              <a:ea typeface="Cambria Math" panose="02040503050406030204" pitchFamily="18" charset="0"/>
                            </a:rPr>
                            <m:t>𝜆</m:t>
                          </m:r>
                          <m:r>
                            <a:rPr lang="en-US"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m:t>
                              </m:r>
                              <m:r>
                                <a:rPr lang="en-US" altLang="zh-CN" sz="2000" b="0" i="1" smtClean="0">
                                  <a:latin typeface="Cambria Math" panose="02040503050406030204" pitchFamily="18" charset="0"/>
                                  <a:ea typeface="Cambria Math" panose="02040503050406030204" pitchFamily="18" charset="0"/>
                                </a:rPr>
                                <m:t>𝑎𝑥</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𝑥</m:t>
                              </m:r>
                            </m:e>
                            <m:sub>
                              <m:r>
                                <a:rPr lang="en-US" altLang="zh-CN" sz="2000" i="1">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den>
                      </m:f>
                      <m:r>
                        <a:rPr lang="en-US" sz="2000" b="0" i="1" smtClean="0">
                          <a:latin typeface="Cambria Math" panose="02040503050406030204" pitchFamily="18" charset="0"/>
                          <a:ea typeface="Cambria Math" panose="02040503050406030204" pitchFamily="18" charset="0"/>
                        </a:rPr>
                        <m:t>.</m:t>
                      </m:r>
                    </m:oMath>
                  </m:oMathPara>
                </a14:m>
                <a:endParaRPr lang="en-US" sz="2000" dirty="0"/>
              </a:p>
              <a:p>
                <a:pPr marL="0" indent="0">
                  <a:buNone/>
                </a:pPr>
                <a:endParaRPr lang="en-US" sz="2400" i="1" dirty="0"/>
              </a:p>
              <a:p>
                <a:pPr marL="0" indent="0">
                  <a:buNone/>
                </a:pPr>
                <a:r>
                  <a:rPr lang="en-US" sz="2400" i="1" dirty="0"/>
                  <a:t>Proof sketch</a:t>
                </a:r>
                <a:r>
                  <a:rPr lang="en-US" sz="2400" b="1" i="1" dirty="0"/>
                  <a:t>.</a:t>
                </a:r>
                <a:r>
                  <a:rPr lang="en-US" sz="2400" dirty="0"/>
                  <a:t> Consider the quadratic Lyapunov function </a:t>
                </a:r>
                <a14:m>
                  <m:oMath xmlns:m="http://schemas.openxmlformats.org/officeDocument/2006/math">
                    <m:r>
                      <a:rPr lang="en-US" sz="2000" b="0" i="1" smtClean="0">
                        <a:latin typeface="Cambria Math" panose="02040503050406030204" pitchFamily="18" charset="0"/>
                      </a:rPr>
                      <m:t>𝑉</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2</m:t>
                            </m:r>
                          </m:sup>
                        </m:sSubSup>
                      </m:e>
                    </m:nary>
                  </m:oMath>
                </a14:m>
                <a:r>
                  <a:rPr lang="en-US" sz="2400" dirty="0"/>
                  <a:t> and apply the infinitesimal generator.</a:t>
                </a:r>
              </a:p>
              <a:p>
                <a:pPr marL="0" indent="0">
                  <a:buNone/>
                </a:pPr>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73288DD3-0969-424D-AD8D-3CCE5C678FC5}"/>
                  </a:ext>
                </a:extLst>
              </p:cNvPr>
              <p:cNvSpPr>
                <a:spLocks noGrp="1" noRot="1" noChangeAspect="1" noMove="1" noResize="1" noEditPoints="1" noAdjustHandles="1" noChangeArrowheads="1" noChangeShapeType="1" noTextEdit="1"/>
              </p:cNvSpPr>
              <p:nvPr>
                <p:ph idx="1"/>
              </p:nvPr>
            </p:nvSpPr>
            <p:spPr>
              <a:blipFill>
                <a:blip r:embed="rId5"/>
                <a:stretch>
                  <a:fillRect l="-2576" t="-1720" r="-455"/>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1A330AEF-BA75-4441-8F3C-E9AABAD85337}"/>
              </a:ext>
            </a:extLst>
          </p:cNvPr>
          <p:cNvSpPr>
            <a:spLocks noGrp="1"/>
          </p:cNvSpPr>
          <p:nvPr>
            <p:ph type="title"/>
          </p:nvPr>
        </p:nvSpPr>
        <p:spPr/>
        <p:txBody>
          <a:bodyPr/>
          <a:lstStyle/>
          <a:p>
            <a:r>
              <a:rPr lang="en-US" dirty="0"/>
              <a:t>Stability criteria</a:t>
            </a:r>
          </a:p>
        </p:txBody>
      </p:sp>
      <p:sp>
        <p:nvSpPr>
          <p:cNvPr id="4" name="Date Placeholder 3">
            <a:extLst>
              <a:ext uri="{FF2B5EF4-FFF2-40B4-BE49-F238E27FC236}">
                <a16:creationId xmlns:a16="http://schemas.microsoft.com/office/drawing/2014/main" id="{18EAE785-3C07-2246-9C7B-1275556FC576}"/>
              </a:ext>
            </a:extLst>
          </p:cNvPr>
          <p:cNvSpPr>
            <a:spLocks noGrp="1"/>
          </p:cNvSpPr>
          <p:nvPr>
            <p:ph type="dt" sz="half" idx="10"/>
          </p:nvPr>
        </p:nvSpPr>
        <p:spPr/>
        <p:txBody>
          <a:bodyPr/>
          <a:lstStyle/>
          <a:p>
            <a:fld id="{E272DF8B-BE15-1746-BAD5-17C1B41BB11A}" type="datetime1">
              <a:rPr lang="en-US" altLang="zh-CN" smtClean="0"/>
              <a:t>2/3/24</a:t>
            </a:fld>
            <a:endParaRPr lang="en-US"/>
          </a:p>
        </p:txBody>
      </p:sp>
      <p:sp>
        <p:nvSpPr>
          <p:cNvPr id="5" name="Footer Placeholder 4">
            <a:extLst>
              <a:ext uri="{FF2B5EF4-FFF2-40B4-BE49-F238E27FC236}">
                <a16:creationId xmlns:a16="http://schemas.microsoft.com/office/drawing/2014/main" id="{B1A57BC1-81BD-004C-BE4D-D281CB7C4F03}"/>
              </a:ext>
            </a:extLst>
          </p:cNvPr>
          <p:cNvSpPr>
            <a:spLocks noGrp="1"/>
          </p:cNvSpPr>
          <p:nvPr>
            <p:ph type="ftr" sz="quarter" idx="11"/>
          </p:nvPr>
        </p:nvSpPr>
        <p:spPr/>
        <p:txBody>
          <a:bodyPr/>
          <a:lstStyle/>
          <a:p>
            <a:r>
              <a:rPr lang="en-US"/>
              <a:t>Qian Xie (NYU, Cornell)</a:t>
            </a:r>
          </a:p>
        </p:txBody>
      </p:sp>
      <p:sp>
        <p:nvSpPr>
          <p:cNvPr id="6" name="Slide Number Placeholder 5">
            <a:extLst>
              <a:ext uri="{FF2B5EF4-FFF2-40B4-BE49-F238E27FC236}">
                <a16:creationId xmlns:a16="http://schemas.microsoft.com/office/drawing/2014/main" id="{F7E08228-A69E-8E47-ACD3-218BEC931F11}"/>
              </a:ext>
            </a:extLst>
          </p:cNvPr>
          <p:cNvSpPr>
            <a:spLocks noGrp="1"/>
          </p:cNvSpPr>
          <p:nvPr>
            <p:ph type="sldNum" sz="quarter" idx="12"/>
          </p:nvPr>
        </p:nvSpPr>
        <p:spPr/>
        <p:txBody>
          <a:bodyPr/>
          <a:lstStyle/>
          <a:p>
            <a:fld id="{1FCB27F1-59A8-48ED-ADAF-34A8CE645FD2}" type="slidenum">
              <a:rPr lang="en-US" smtClean="0"/>
              <a:t>9</a:t>
            </a:fld>
            <a:endParaRPr lang="en-US"/>
          </a:p>
        </p:txBody>
      </p:sp>
    </p:spTree>
    <p:extLst>
      <p:ext uri="{BB962C8B-B14F-4D97-AF65-F5344CB8AC3E}">
        <p14:creationId xmlns:p14="http://schemas.microsoft.com/office/powerpoint/2010/main" val="3850675662"/>
      </p:ext>
    </p:extLst>
  </p:cSld>
  <p:clrMapOvr>
    <a:masterClrMapping/>
  </p:clrMapOvr>
  <mc:AlternateContent xmlns:mc="http://schemas.openxmlformats.org/markup-compatibility/2006" xmlns:p14="http://schemas.microsoft.com/office/powerpoint/2010/main">
    <mc:Choice Requires="p14">
      <p:transition spd="slow" p14:dur="2000" advTm="31594"/>
    </mc:Choice>
    <mc:Fallback xmlns="">
      <p:transition spd="slow" advTm="31594"/>
    </mc:Fallback>
  </mc:AlternateContent>
</p:sld>
</file>

<file path=ppt/theme/theme1.xml><?xml version="1.0" encoding="utf-8"?>
<a:theme xmlns:a="http://schemas.openxmlformats.org/drawingml/2006/main" name="Office Theme">
  <a:themeElements>
    <a:clrScheme name="NYU">
      <a:dk1>
        <a:sysClr val="windowText" lastClr="000000"/>
      </a:dk1>
      <a:lt1>
        <a:sysClr val="window" lastClr="FFFFFF"/>
      </a:lt1>
      <a:dk2>
        <a:srgbClr val="7030A0"/>
      </a:dk2>
      <a:lt2>
        <a:srgbClr val="E7E6E6"/>
      </a:lt2>
      <a:accent1>
        <a:srgbClr val="7030A0"/>
      </a:accent1>
      <a:accent2>
        <a:srgbClr val="6600CC"/>
      </a:accent2>
      <a:accent3>
        <a:srgbClr val="7030A0"/>
      </a:accent3>
      <a:accent4>
        <a:srgbClr val="F2F2F2"/>
      </a:accent4>
      <a:accent5>
        <a:srgbClr val="F2F2F2"/>
      </a:accent5>
      <a:accent6>
        <a:srgbClr val="D8D8D8"/>
      </a:accent6>
      <a:hlink>
        <a:srgbClr val="7030A0"/>
      </a:hlink>
      <a:folHlink>
        <a:srgbClr val="7030A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yu2020" id="{CE1975F7-68D7-8048-8FD7-2C0736FC22EC}" vid="{361624A9-6CD0-0F4C-B003-92302A2ECB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6207</TotalTime>
  <Words>2113</Words>
  <Application>Microsoft Macintosh PowerPoint</Application>
  <PresentationFormat>On-screen Show (4:3)</PresentationFormat>
  <Paragraphs>212</Paragraphs>
  <Slides>17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Times New Roman</vt:lpstr>
      <vt:lpstr>Office Theme</vt:lpstr>
      <vt:lpstr>Cost-aware Defense for Parallel Server Systems against Reliability and Security Failures</vt:lpstr>
      <vt:lpstr>Security risks in network systems</vt:lpstr>
      <vt:lpstr>Example: dynamic routing in ITSs</vt:lpstr>
      <vt:lpstr>Research questions</vt:lpstr>
      <vt:lpstr>Parallel-queueing system</vt:lpstr>
      <vt:lpstr>Protection against reliability failures</vt:lpstr>
      <vt:lpstr>Defense against security failures</vt:lpstr>
      <vt:lpstr>Defense against strategic attacks (cont’d)</vt:lpstr>
      <vt:lpstr>Stability criteria</vt:lpstr>
      <vt:lpstr>Stability criteria (cont’d)</vt:lpstr>
      <vt:lpstr>Optimal protecting policy</vt:lpstr>
      <vt:lpstr>Numerical study</vt:lpstr>
      <vt:lpstr>Numerical study (cont’d)</vt:lpstr>
      <vt:lpstr>Attacker-defender game</vt:lpstr>
      <vt:lpstr>MPE analysis</vt:lpstr>
      <vt:lpstr>MPE analysis (cont’d)</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of Queuing Models to Connected and Autonomous Transportation Systems</dc:title>
  <dc:creator>Li Jin 金力</dc:creator>
  <cp:lastModifiedBy>Qian Xie</cp:lastModifiedBy>
  <cp:revision>281</cp:revision>
  <dcterms:created xsi:type="dcterms:W3CDTF">2020-06-08T17:51:20Z</dcterms:created>
  <dcterms:modified xsi:type="dcterms:W3CDTF">2024-02-03T19:20:09Z</dcterms:modified>
</cp:coreProperties>
</file>