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3" r:id="rId4"/>
    <p:sldId id="264" r:id="rId5"/>
    <p:sldId id="256" r:id="rId6"/>
    <p:sldId id="257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A7599-D73B-B018-C64E-AAB56E23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4AED6-2784-D333-39A9-AA93FDB7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0A968-703C-B900-B7F5-9CEE574F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09577-7084-521A-B4B2-97496D18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6973B-E8A2-F2C8-2476-E52927B8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3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3D26-24BE-CE09-7FA1-F2800970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5EBB5-871A-2509-1268-376583B82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15151-A496-AA19-049E-CD6766E3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4CCAF-1719-45D6-745E-2EA41B52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56B4D-E627-C0E0-256A-5EF21041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9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E988C3-0885-A13A-0369-EA876F2CC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C1222-7634-3CBB-6CD5-D9A6B38C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D8E65-9281-B68E-438B-C5EE493B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E061-C66A-E1F1-F1D3-8505D5F8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CEABC-718B-FF66-E4CE-E7D1E54D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5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28CCB-F078-4201-90AE-74BF5808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CBC3B-4769-EC16-411A-0F5F8B6A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8886A-798F-54CE-FD30-FEB42086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4A69E-9E1B-6C0F-DB5F-B5BB41F9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8AA70-89CC-8CC7-E3C9-809E228E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1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5CC1F-D2DC-3408-3DE6-CE19A760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CF93E-FA74-CD7D-4F41-3363B8E1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8446B-0DCB-A295-B4F4-180DE155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8F8A2-4855-BEC4-E5AF-C4AF9DE6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7587C-8136-C119-94EB-406474C8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5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03214-8C5E-C312-07D6-03528A07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9FBC4-2A6E-94AA-003C-0CADF8963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DC7AD-18A5-AA84-2505-8DFB1C9B3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F38DE-85F3-02EB-7813-26D84A71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038DD-8C74-FDE7-F349-160F1DB4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58CBF-22F7-F378-D575-566E6A07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D8ACF-1C79-E163-30CC-8D0FA5D8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53A18-A687-B662-5397-3F0D187B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914564-DC96-D39C-2F59-AB005618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583DBE-48D2-E24E-5F47-C508FB525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B2C9B-2ACD-BBB2-E689-D979A269B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9E058E-1392-3313-687B-7BDF29C3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C2E43D-7A1B-7119-62F7-D0021AB8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C6D30-697E-EB13-6851-CFEA7F02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0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EF46D-FFF6-EC3F-8D58-B0D68AB0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CCBF09-4D4D-AEDE-6FF0-758AE8E1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8877D0-9E8C-1E05-3646-8FB221CD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A44B98-24BF-8C68-58BC-FEC27A11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92A2B0-5F2D-78AC-B50D-C7DC1E3F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369A3-4AC1-4773-3E78-0C2CAAE2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9CED2D-1021-48BA-2B39-6C9311C9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955C1-622D-BF7B-F777-3B3AD593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D170D-B5F1-584F-B0D0-19E67790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DD7DF3-C466-5ED3-F888-61030AAE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C9EEB-37C7-6670-EE2C-EC69DAC3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92D67-7B4F-1A54-F493-162976CC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703EF-D290-1DEB-3612-38AE42C8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8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D33C-4872-29F9-24DA-91265350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EEC481-2DF1-9E2A-C56C-03738FD16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346D5-5D04-CA74-214F-F92F080E4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6CA5B-051F-4A9B-59BD-BE0BCFC4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24D37-DA10-F622-8929-BA2D089E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3CA37-0888-4033-8E0B-CF8DBC3C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903A7B-06C4-5316-C382-27595C98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EEA09-6AA0-418B-116F-572D10D7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56ECC-EFCA-B8DA-7A91-53CC63144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6A72-EBD7-4F49-8A31-877F7A74FA3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FC71F-99E2-FB8E-A1CE-E138F2200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673B0-5D5A-B746-7BC4-B81C1BF5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17F0-2CA6-4790-9163-15B5CE82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6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B1A97-8D46-E20C-EE80-1D0B9E63E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112" y="284163"/>
            <a:ext cx="2105025" cy="5254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 Black" panose="020B0A04020102020204" pitchFamily="34" charset="0"/>
              </a:rPr>
              <a:t>虚拟线程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BBDE66-A86D-AA57-E8DB-BBC609BFA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625" y="1192213"/>
            <a:ext cx="9144000" cy="2817812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latin typeface="Arial Black" panose="020B0A04020102020204" pitchFamily="34" charset="0"/>
              </a:rPr>
              <a:t>1.</a:t>
            </a:r>
            <a:r>
              <a:rPr lang="zh-CN" altLang="en-US" sz="1600" dirty="0">
                <a:latin typeface="Arial Black" panose="020B0A04020102020204" pitchFamily="34" charset="0"/>
              </a:rPr>
              <a:t>什么是守护线程？虚拟线程是守护线程么？</a:t>
            </a:r>
            <a:endParaRPr lang="en-US" altLang="zh-CN" sz="1600" dirty="0">
              <a:latin typeface="Arial Black" panose="020B0A04020102020204" pitchFamily="34" charset="0"/>
            </a:endParaRPr>
          </a:p>
          <a:p>
            <a:pPr algn="l"/>
            <a:r>
              <a:rPr lang="en-US" altLang="zh-CN" sz="1600" dirty="0">
                <a:latin typeface="Arial Black" panose="020B0A04020102020204" pitchFamily="34" charset="0"/>
              </a:rPr>
              <a:t>2.</a:t>
            </a:r>
            <a:r>
              <a:rPr lang="zh-CN" altLang="en-US" sz="1600" dirty="0">
                <a:latin typeface="Arial Black" panose="020B0A04020102020204" pitchFamily="34" charset="0"/>
              </a:rPr>
              <a:t>什么是线程的上下文切换？引入虚拟线程的目的是什么？</a:t>
            </a:r>
            <a:endParaRPr lang="en-US" altLang="zh-CN" sz="1600" dirty="0">
              <a:latin typeface="Arial Black" panose="020B0A04020102020204" pitchFamily="34" charset="0"/>
            </a:endParaRPr>
          </a:p>
          <a:p>
            <a:pPr algn="l"/>
            <a:r>
              <a:rPr lang="en-US" altLang="zh-CN" sz="1600" dirty="0">
                <a:latin typeface="Arial Black" panose="020B0A04020102020204" pitchFamily="34" charset="0"/>
              </a:rPr>
              <a:t>3.</a:t>
            </a:r>
            <a:r>
              <a:rPr lang="zh-CN" altLang="en-US" sz="1600" dirty="0">
                <a:latin typeface="Arial Black" panose="020B0A04020102020204" pitchFamily="34" charset="0"/>
              </a:rPr>
              <a:t>如何开启并创建虚拟线程？</a:t>
            </a:r>
            <a:endParaRPr lang="en-US" altLang="zh-CN" sz="1600" dirty="0">
              <a:latin typeface="Arial Black" panose="020B0A04020102020204" pitchFamily="34" charset="0"/>
            </a:endParaRPr>
          </a:p>
          <a:p>
            <a:pPr algn="l"/>
            <a:r>
              <a:rPr lang="en-US" altLang="zh-CN" sz="1600" dirty="0">
                <a:latin typeface="Arial Black" panose="020B0A04020102020204" pitchFamily="34" charset="0"/>
              </a:rPr>
              <a:t>4.</a:t>
            </a:r>
            <a:r>
              <a:rPr lang="zh-CN" altLang="en-US" sz="1600" dirty="0">
                <a:latin typeface="Arial Black" panose="020B0A04020102020204" pitchFamily="34" charset="0"/>
              </a:rPr>
              <a:t>虚拟线程那些事儿</a:t>
            </a:r>
            <a:endParaRPr lang="en-US" altLang="zh-CN" sz="1600" dirty="0">
              <a:latin typeface="Arial Black" panose="020B0A04020102020204" pitchFamily="34" charset="0"/>
            </a:endParaRPr>
          </a:p>
          <a:p>
            <a:pPr algn="l"/>
            <a:r>
              <a:rPr lang="en-US" altLang="zh-CN" sz="1600" dirty="0">
                <a:latin typeface="Arial Black" panose="020B0A04020102020204" pitchFamily="34" charset="0"/>
              </a:rPr>
              <a:t>5.</a:t>
            </a:r>
            <a:r>
              <a:rPr lang="zh-CN" altLang="en-US" sz="1600" dirty="0">
                <a:latin typeface="Arial Black" panose="020B0A04020102020204" pitchFamily="34" charset="0"/>
              </a:rPr>
              <a:t>总结</a:t>
            </a:r>
            <a:endParaRPr lang="en-US" altLang="zh-CN" sz="1600" dirty="0">
              <a:latin typeface="Arial Black" panose="020B0A04020102020204" pitchFamily="34" charset="0"/>
            </a:endParaRPr>
          </a:p>
          <a:p>
            <a:pPr algn="l"/>
            <a:endParaRPr lang="zh-CN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9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4E301-AC78-E1BA-148E-05182AB0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1" y="219075"/>
            <a:ext cx="2886074" cy="533399"/>
          </a:xfrm>
        </p:spPr>
        <p:txBody>
          <a:bodyPr>
            <a:noAutofit/>
          </a:bodyPr>
          <a:lstStyle/>
          <a:p>
            <a:r>
              <a:rPr lang="zh-CN" altLang="en-US" sz="2000" b="1" i="0" dirty="0">
                <a:effectLst/>
                <a:latin typeface="Arial Black" panose="020B0A04020102020204" pitchFamily="34" charset="0"/>
              </a:rPr>
              <a:t>线程的实现方式</a:t>
            </a:r>
            <a:br>
              <a:rPr lang="zh-CN" altLang="en-US" sz="2000" b="1" i="0" dirty="0">
                <a:effectLst/>
                <a:latin typeface="Arial Black" panose="020B0A04020102020204" pitchFamily="34" charset="0"/>
              </a:rPr>
            </a:br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4C7D12A-D55D-9468-A6A9-4F2E0146AF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0A724E8-398E-A6A6-F036-F04603F58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410075"/>
            <a:ext cx="63817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013D1C-0A4E-7E34-F828-2931C9697A0E}"/>
              </a:ext>
            </a:extLst>
          </p:cNvPr>
          <p:cNvSpPr txBox="1"/>
          <p:nvPr/>
        </p:nvSpPr>
        <p:spPr>
          <a:xfrm>
            <a:off x="0" y="817799"/>
            <a:ext cx="8544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Arial Black" panose="020B0A04020102020204" pitchFamily="34" charset="0"/>
              </a:rPr>
              <a:t>在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中，创建一个</a:t>
            </a:r>
            <a:r>
              <a:rPr lang="en-US" altLang="zh-CN" sz="1200" dirty="0">
                <a:latin typeface="Arial Black" panose="020B0A04020102020204" pitchFamily="34" charset="0"/>
              </a:rPr>
              <a:t>Thread</a:t>
            </a:r>
            <a:r>
              <a:rPr lang="zh-CN" altLang="en-US" sz="1200" dirty="0">
                <a:latin typeface="Arial Black" panose="020B0A04020102020204" pitchFamily="34" charset="0"/>
              </a:rPr>
              <a:t>实例与其他类的实例不同的事，</a:t>
            </a:r>
            <a:r>
              <a:rPr lang="en-US" altLang="zh-CN" sz="1200" dirty="0">
                <a:latin typeface="Arial Black" panose="020B0A04020102020204" pitchFamily="34" charset="0"/>
              </a:rPr>
              <a:t>JVM</a:t>
            </a:r>
            <a:r>
              <a:rPr lang="zh-CN" altLang="en-US" sz="1200" dirty="0">
                <a:latin typeface="Arial Black" panose="020B0A04020102020204" pitchFamily="34" charset="0"/>
              </a:rPr>
              <a:t>会为一个</a:t>
            </a:r>
            <a:r>
              <a:rPr lang="en-US" altLang="zh-CN" sz="1200" dirty="0">
                <a:latin typeface="Arial Black" panose="020B0A04020102020204" pitchFamily="34" charset="0"/>
              </a:rPr>
              <a:t>Thread</a:t>
            </a:r>
            <a:r>
              <a:rPr lang="zh-CN" altLang="en-US" sz="1200" dirty="0">
                <a:latin typeface="Arial Black" panose="020B0A04020102020204" pitchFamily="34" charset="0"/>
              </a:rPr>
              <a:t>实例分配两种调用站（</a:t>
            </a:r>
            <a:r>
              <a:rPr lang="en-US" altLang="zh-CN" sz="1200" dirty="0">
                <a:latin typeface="Arial Black" panose="020B0A04020102020204" pitchFamily="34" charset="0"/>
              </a:rPr>
              <a:t>Call Stack</a:t>
            </a:r>
            <a:r>
              <a:rPr lang="zh-CN" altLang="en-US" sz="1200" dirty="0">
                <a:latin typeface="Arial Black" panose="020B0A04020102020204" pitchFamily="34" charset="0"/>
              </a:rPr>
              <a:t>）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所需的内存空间。这两种调用栈一种用于跟踪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代码间的调用关系，另一种用于追踪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代码与本地代码的调用关系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一个</a:t>
            </a:r>
            <a:r>
              <a:rPr lang="en-US" altLang="zh-CN" sz="1200" dirty="0">
                <a:latin typeface="Arial Black" panose="020B0A04020102020204" pitchFamily="34" charset="0"/>
              </a:rPr>
              <a:t>Thread</a:t>
            </a:r>
            <a:r>
              <a:rPr lang="zh-CN" altLang="en-US" sz="1200" dirty="0">
                <a:latin typeface="Arial Black" panose="020B0A04020102020204" pitchFamily="34" charset="0"/>
              </a:rPr>
              <a:t>实例可能对应两个线程：一个是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虚拟机中的线程（或称之为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线程），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另一个是与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虚拟机中的线程相对应的依赖于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虚拟机宿主机操作系统的本地（</a:t>
            </a:r>
            <a:r>
              <a:rPr lang="en-US" altLang="zh-CN" sz="1200" dirty="0">
                <a:latin typeface="Arial Black" panose="020B0A04020102020204" pitchFamily="34" charset="0"/>
              </a:rPr>
              <a:t>Native</a:t>
            </a:r>
            <a:r>
              <a:rPr lang="zh-CN" altLang="en-US" sz="1200" dirty="0">
                <a:latin typeface="Arial Black" panose="020B0A04020102020204" pitchFamily="34" charset="0"/>
              </a:rPr>
              <a:t>）线程。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线程启动后，当相应的线程被线程调度器调度至运行时，相应</a:t>
            </a:r>
            <a:r>
              <a:rPr lang="en-US" altLang="zh-CN" sz="1200" dirty="0">
                <a:latin typeface="Arial Black" panose="020B0A04020102020204" pitchFamily="34" charset="0"/>
              </a:rPr>
              <a:t>Thread</a:t>
            </a:r>
            <a:r>
              <a:rPr lang="zh-CN" altLang="en-US" sz="1200" dirty="0">
                <a:latin typeface="Arial Black" panose="020B0A04020102020204" pitchFamily="34" charset="0"/>
              </a:rPr>
              <a:t>实例的</a:t>
            </a:r>
            <a:r>
              <a:rPr lang="en-US" altLang="zh-CN" sz="1200" dirty="0">
                <a:latin typeface="Arial Black" panose="020B0A04020102020204" pitchFamily="34" charset="0"/>
              </a:rPr>
              <a:t>run</a:t>
            </a:r>
            <a:r>
              <a:rPr lang="zh-CN" altLang="en-US" sz="1200" dirty="0">
                <a:latin typeface="Arial Black" panose="020B0A04020102020204" pitchFamily="34" charset="0"/>
              </a:rPr>
              <a:t>方法就会被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虚拟机调用。</a:t>
            </a:r>
          </a:p>
        </p:txBody>
      </p:sp>
    </p:spTree>
    <p:extLst>
      <p:ext uri="{BB962C8B-B14F-4D97-AF65-F5344CB8AC3E}">
        <p14:creationId xmlns:p14="http://schemas.microsoft.com/office/powerpoint/2010/main" val="250983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85BD7-C8EE-CD63-F6BD-B200680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650" y="516065"/>
            <a:ext cx="2924175" cy="41910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 Black" panose="020B0A04020102020204" pitchFamily="34" charset="0"/>
              </a:rPr>
              <a:t>虚拟线程是守护线程么？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A37A6A-DEA3-732B-80E0-93361DFA1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344" y="1224597"/>
            <a:ext cx="9903656" cy="2067243"/>
          </a:xfrm>
        </p:spPr>
        <p:txBody>
          <a:bodyPr>
            <a:normAutofit/>
          </a:bodyPr>
          <a:lstStyle/>
          <a:p>
            <a:pPr algn="l"/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中的线程可以分为守护线程（</a:t>
            </a:r>
            <a:r>
              <a:rPr lang="en-US" altLang="zh-CN" sz="1200" dirty="0">
                <a:latin typeface="Arial Black" panose="020B0A04020102020204" pitchFamily="34" charset="0"/>
              </a:rPr>
              <a:t>Daemon Thread</a:t>
            </a:r>
            <a:r>
              <a:rPr lang="zh-CN" altLang="en-US" sz="1200" dirty="0">
                <a:latin typeface="Arial Black" panose="020B0A04020102020204" pitchFamily="34" charset="0"/>
              </a:rPr>
              <a:t>）和用户线程（</a:t>
            </a:r>
            <a:r>
              <a:rPr lang="en-US" altLang="zh-CN" sz="1200" dirty="0">
                <a:latin typeface="Arial Black" panose="020B0A04020102020204" pitchFamily="34" charset="0"/>
              </a:rPr>
              <a:t>User Thread</a:t>
            </a:r>
            <a:r>
              <a:rPr lang="zh-CN" altLang="en-US" sz="1200" dirty="0">
                <a:latin typeface="Arial Black" panose="020B0A04020102020204" pitchFamily="34" charset="0"/>
              </a:rPr>
              <a:t>）。用户线程会阻止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虚拟机的正常停止，即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虚拟机正常停止前应用程序中的所有用户线程必须先停止；否则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虚拟机无法停止。而守护线程则不会影响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虚拟机的正常停止，即应用程序中有守护线程在运行也不影响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虚拟机的正常停止。因此，守护线程通常用于执行一些重要性不是很高的任务，例如，监视其他线程的运行情况的任务。</a:t>
            </a:r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8D317E-475F-F299-7C21-0C1FDD02020E}"/>
              </a:ext>
            </a:extLst>
          </p:cNvPr>
          <p:cNvSpPr txBox="1"/>
          <p:nvPr/>
        </p:nvSpPr>
        <p:spPr>
          <a:xfrm>
            <a:off x="764344" y="2079078"/>
            <a:ext cx="683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Arial Black" panose="020B0A04020102020204" pitchFamily="34" charset="0"/>
              </a:rPr>
              <a:t>在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中，</a:t>
            </a:r>
            <a:r>
              <a:rPr lang="en-US" altLang="zh-CN" sz="1200" dirty="0">
                <a:latin typeface="Arial Black" panose="020B0A04020102020204" pitchFamily="34" charset="0"/>
              </a:rPr>
              <a:t>main</a:t>
            </a:r>
            <a:r>
              <a:rPr lang="zh-CN" altLang="en-US" sz="1200" dirty="0">
                <a:latin typeface="Arial Black" panose="020B0A04020102020204" pitchFamily="34" charset="0"/>
              </a:rPr>
              <a:t>线程本身也是一个非守护线程。如果你在</a:t>
            </a:r>
            <a:r>
              <a:rPr lang="en-US" altLang="zh-CN" sz="1200" dirty="0">
                <a:latin typeface="Arial Black" panose="020B0A04020102020204" pitchFamily="34" charset="0"/>
              </a:rPr>
              <a:t>main</a:t>
            </a:r>
            <a:r>
              <a:rPr lang="zh-CN" altLang="en-US" sz="1200" dirty="0">
                <a:latin typeface="Arial Black" panose="020B0A04020102020204" pitchFamily="34" charset="0"/>
              </a:rPr>
              <a:t>线程中创建了其他线程，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除非显式地调用</a:t>
            </a:r>
            <a:r>
              <a:rPr lang="en-US" altLang="zh-CN" sz="1200" dirty="0" err="1">
                <a:latin typeface="Arial Black" panose="020B0A04020102020204" pitchFamily="34" charset="0"/>
              </a:rPr>
              <a:t>setDaemon</a:t>
            </a:r>
            <a:r>
              <a:rPr lang="en-US" altLang="zh-CN" sz="1200" dirty="0">
                <a:latin typeface="Arial Black" panose="020B0A04020102020204" pitchFamily="34" charset="0"/>
              </a:rPr>
              <a:t>(true)</a:t>
            </a:r>
            <a:r>
              <a:rPr lang="zh-CN" altLang="en-US" sz="1200" dirty="0">
                <a:latin typeface="Arial Black" panose="020B0A04020102020204" pitchFamily="34" charset="0"/>
              </a:rPr>
              <a:t>方法将其设置为守护线程，否则这些线程将默认为用户线程。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5A332E-F547-7DD8-3D1C-44333A6C9E86}"/>
              </a:ext>
            </a:extLst>
          </p:cNvPr>
          <p:cNvSpPr txBox="1"/>
          <p:nvPr/>
        </p:nvSpPr>
        <p:spPr>
          <a:xfrm>
            <a:off x="764344" y="2685459"/>
            <a:ext cx="1013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 Black" panose="020B0A04020102020204" pitchFamily="34" charset="0"/>
              </a:rPr>
              <a:t>而</a:t>
            </a:r>
            <a:r>
              <a:rPr lang="en-US" altLang="zh-CN" sz="1200" dirty="0">
                <a:latin typeface="Arial Black" panose="020B0A04020102020204" pitchFamily="34" charset="0"/>
              </a:rPr>
              <a:t>Java</a:t>
            </a:r>
            <a:r>
              <a:rPr lang="zh-CN" altLang="en-US" sz="1200" dirty="0">
                <a:latin typeface="Arial Black" panose="020B0A04020102020204" pitchFamily="34" charset="0"/>
              </a:rPr>
              <a:t>虚拟机的主线程是</a:t>
            </a:r>
            <a:r>
              <a:rPr lang="en-US" altLang="zh-CN" sz="1200" dirty="0">
                <a:latin typeface="Arial Black" panose="020B0A04020102020204" pitchFamily="34" charset="0"/>
              </a:rPr>
              <a:t>JVM</a:t>
            </a:r>
            <a:r>
              <a:rPr lang="zh-CN" altLang="en-US" sz="1200" dirty="0">
                <a:latin typeface="Arial Black" panose="020B0A04020102020204" pitchFamily="34" charset="0"/>
              </a:rPr>
              <a:t>内部创建和管理的线程，它是一个守护线程。它负责执行一些</a:t>
            </a:r>
            <a:r>
              <a:rPr lang="en-US" altLang="zh-CN" sz="1200" dirty="0">
                <a:latin typeface="Arial Black" panose="020B0A04020102020204" pitchFamily="34" charset="0"/>
              </a:rPr>
              <a:t>JVM</a:t>
            </a:r>
            <a:r>
              <a:rPr lang="zh-CN" altLang="en-US" sz="1200" dirty="0">
                <a:latin typeface="Arial Black" panose="020B0A04020102020204" pitchFamily="34" charset="0"/>
              </a:rPr>
              <a:t>的内部任务，比如垃圾回收（</a:t>
            </a:r>
            <a:r>
              <a:rPr lang="en-US" altLang="zh-CN" sz="1200" dirty="0">
                <a:latin typeface="Arial Black" panose="020B0A04020102020204" pitchFamily="34" charset="0"/>
              </a:rPr>
              <a:t>Garbage Collection</a:t>
            </a:r>
            <a:r>
              <a:rPr lang="zh-CN" altLang="en-US" sz="1200" dirty="0">
                <a:latin typeface="Arial Black" panose="020B0A04020102020204" pitchFamily="34" charset="0"/>
              </a:rPr>
              <a:t>）等。</a:t>
            </a:r>
            <a:r>
              <a:rPr lang="en-US" altLang="zh-CN" sz="1200" dirty="0">
                <a:latin typeface="Arial Black" panose="020B0A04020102020204" pitchFamily="34" charset="0"/>
              </a:rPr>
              <a:t>JVM</a:t>
            </a:r>
            <a:r>
              <a:rPr lang="zh-CN" altLang="en-US" sz="1200" dirty="0">
                <a:latin typeface="Arial Black" panose="020B0A04020102020204" pitchFamily="34" charset="0"/>
              </a:rPr>
              <a:t>的主线程在</a:t>
            </a:r>
            <a:r>
              <a:rPr lang="en-US" altLang="zh-CN" sz="1200" dirty="0">
                <a:latin typeface="Arial Black" panose="020B0A04020102020204" pitchFamily="34" charset="0"/>
              </a:rPr>
              <a:t>main</a:t>
            </a:r>
            <a:r>
              <a:rPr lang="zh-CN" altLang="en-US" sz="1200" dirty="0">
                <a:latin typeface="Arial Black" panose="020B0A04020102020204" pitchFamily="34" charset="0"/>
              </a:rPr>
              <a:t>线程执行结束后继续运行，直到</a:t>
            </a:r>
            <a:r>
              <a:rPr lang="en-US" altLang="zh-CN" sz="1200" dirty="0">
                <a:latin typeface="Arial Black" panose="020B0A04020102020204" pitchFamily="34" charset="0"/>
              </a:rPr>
              <a:t>JVM</a:t>
            </a:r>
            <a:r>
              <a:rPr lang="zh-CN" altLang="en-US" sz="1200" dirty="0">
                <a:latin typeface="Arial Black" panose="020B0A04020102020204" pitchFamily="34" charset="0"/>
              </a:rPr>
              <a:t>进程退出或被显式地终止。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76778B-62AE-067E-10C6-F779559F224C}"/>
              </a:ext>
            </a:extLst>
          </p:cNvPr>
          <p:cNvSpPr txBox="1"/>
          <p:nvPr/>
        </p:nvSpPr>
        <p:spPr>
          <a:xfrm>
            <a:off x="764344" y="3436556"/>
            <a:ext cx="649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通过在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Java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语言层面引入虚拟线程，通过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JVM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进行调度管理，从而减少上下文切换的成本。</a:t>
            </a:r>
            <a:endParaRPr lang="en-US" altLang="zh-CN" sz="1200" b="0" i="0" dirty="0">
              <a:solidFill>
                <a:srgbClr val="24292E"/>
              </a:solidFill>
              <a:effectLst/>
              <a:latin typeface="Arial Black" panose="020B0A04020102020204" pitchFamily="34" charset="0"/>
            </a:endParaRPr>
          </a:p>
          <a:p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虚拟线程是守护线程，所以有可能会没等他执行完虚拟机就会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shutdown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掉。</a:t>
            </a:r>
          </a:p>
        </p:txBody>
      </p:sp>
    </p:spTree>
    <p:extLst>
      <p:ext uri="{BB962C8B-B14F-4D97-AF65-F5344CB8AC3E}">
        <p14:creationId xmlns:p14="http://schemas.microsoft.com/office/powerpoint/2010/main" val="285719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E5729-8EBC-58EB-E3C9-1D4E9445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87" y="189613"/>
            <a:ext cx="2943225" cy="606425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Arial Black" panose="020B0A04020102020204" pitchFamily="34" charset="0"/>
              </a:rPr>
              <a:t>为什么需要虚拟线程？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A8E791-B3A7-B958-8BFD-F1F8AE08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" y="1352980"/>
            <a:ext cx="5457824" cy="41520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46B9DE3-0135-A846-5FC9-68B4C968EA19}"/>
              </a:ext>
            </a:extLst>
          </p:cNvPr>
          <p:cNvSpPr txBox="1"/>
          <p:nvPr/>
        </p:nvSpPr>
        <p:spPr>
          <a:xfrm>
            <a:off x="5476875" y="1074508"/>
            <a:ext cx="6715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 Black" panose="020B0A04020102020204" pitchFamily="34" charset="0"/>
              </a:rPr>
              <a:t>一个线程在其整个生命周期中，只可能处于</a:t>
            </a:r>
            <a:r>
              <a:rPr lang="en-US" altLang="zh-CN" sz="1200" dirty="0">
                <a:latin typeface="Arial Black" panose="020B0A04020102020204" pitchFamily="34" charset="0"/>
              </a:rPr>
              <a:t>NEW</a:t>
            </a:r>
            <a:r>
              <a:rPr lang="zh-CN" altLang="en-US" sz="1200" dirty="0">
                <a:latin typeface="Arial Black" panose="020B0A04020102020204" pitchFamily="34" charset="0"/>
              </a:rPr>
              <a:t>状态和</a:t>
            </a:r>
            <a:r>
              <a:rPr lang="en-US" altLang="zh-CN" sz="1200" dirty="0">
                <a:latin typeface="Arial Black" panose="020B0A04020102020204" pitchFamily="34" charset="0"/>
              </a:rPr>
              <a:t>TERMINATED</a:t>
            </a:r>
            <a:r>
              <a:rPr lang="zh-CN" altLang="en-US" sz="1200" dirty="0">
                <a:latin typeface="Arial Black" panose="020B0A04020102020204" pitchFamily="34" charset="0"/>
              </a:rPr>
              <a:t>状态一次。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而一个线程的状态从</a:t>
            </a:r>
            <a:r>
              <a:rPr lang="en-US" altLang="zh-CN" sz="1200" dirty="0">
                <a:latin typeface="Arial Black" panose="020B0A04020102020204" pitchFamily="34" charset="0"/>
              </a:rPr>
              <a:t>RUNNABLE</a:t>
            </a:r>
            <a:r>
              <a:rPr lang="zh-CN" altLang="en-US" sz="1200" dirty="0">
                <a:latin typeface="Arial Black" panose="020B0A04020102020204" pitchFamily="34" charset="0"/>
              </a:rPr>
              <a:t>状态转换为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en-US" altLang="zh-CN" sz="1200" dirty="0">
                <a:latin typeface="Arial Black" panose="020B0A04020102020204" pitchFamily="34" charset="0"/>
              </a:rPr>
              <a:t>BLOCKED</a:t>
            </a:r>
            <a:r>
              <a:rPr lang="zh-CN" altLang="en-US" sz="1200" dirty="0">
                <a:latin typeface="Arial Black" panose="020B0A04020102020204" pitchFamily="34" charset="0"/>
              </a:rPr>
              <a:t>、</a:t>
            </a:r>
            <a:r>
              <a:rPr lang="en-US" altLang="zh-CN" sz="1200" dirty="0">
                <a:latin typeface="Arial Black" panose="020B0A04020102020204" pitchFamily="34" charset="0"/>
              </a:rPr>
              <a:t>WAITING</a:t>
            </a:r>
            <a:r>
              <a:rPr lang="zh-CN" altLang="en-US" sz="1200" dirty="0">
                <a:latin typeface="Arial Black" panose="020B0A04020102020204" pitchFamily="34" charset="0"/>
              </a:rPr>
              <a:t>和</a:t>
            </a:r>
            <a:r>
              <a:rPr lang="en-US" altLang="zh-CN" sz="1200" dirty="0">
                <a:latin typeface="Arial Black" panose="020B0A04020102020204" pitchFamily="34" charset="0"/>
              </a:rPr>
              <a:t>TIMED_WAITING</a:t>
            </a:r>
            <a:r>
              <a:rPr lang="zh-CN" altLang="en-US" sz="1200" dirty="0">
                <a:latin typeface="Arial Black" panose="020B0A04020102020204" pitchFamily="34" charset="0"/>
              </a:rPr>
              <a:t>等状态中的任何一个状态，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相应线程的上下文信息（即</a:t>
            </a:r>
            <a:r>
              <a:rPr lang="en-US" altLang="zh-CN" sz="1200" dirty="0">
                <a:latin typeface="Arial Black" panose="020B0A04020102020204" pitchFamily="34" charset="0"/>
              </a:rPr>
              <a:t>Context</a:t>
            </a:r>
            <a:r>
              <a:rPr lang="zh-CN" altLang="en-US" sz="1200" dirty="0">
                <a:latin typeface="Arial Black" panose="020B0A04020102020204" pitchFamily="34" charset="0"/>
              </a:rPr>
              <a:t>，包括</a:t>
            </a:r>
            <a:r>
              <a:rPr lang="en-US" altLang="zh-CN" sz="1200" dirty="0">
                <a:latin typeface="Arial Black" panose="020B0A04020102020204" pitchFamily="34" charset="0"/>
              </a:rPr>
              <a:t>CPU</a:t>
            </a:r>
            <a:r>
              <a:rPr lang="zh-CN" altLang="en-US" sz="1200" dirty="0">
                <a:latin typeface="Arial Black" panose="020B0A04020102020204" pitchFamily="34" charset="0"/>
              </a:rPr>
              <a:t>的寄存器和程序计数器在某一时间点的内容等）需要被保存，以便相应线程稍后再次进入</a:t>
            </a:r>
            <a:r>
              <a:rPr lang="en-US" altLang="zh-CN" sz="1200" dirty="0">
                <a:latin typeface="Arial Black" panose="020B0A04020102020204" pitchFamily="34" charset="0"/>
              </a:rPr>
              <a:t>RUNNABLE</a:t>
            </a:r>
            <a:r>
              <a:rPr lang="zh-CN" altLang="en-US" sz="1200" dirty="0">
                <a:latin typeface="Arial Black" panose="020B0A04020102020204" pitchFamily="34" charset="0"/>
              </a:rPr>
              <a:t>状态时能够在之前执行进度的基础上继续前进。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而当一个线程的状态由非</a:t>
            </a:r>
            <a:r>
              <a:rPr lang="en-US" altLang="zh-CN" sz="1200" dirty="0">
                <a:latin typeface="Arial Black" panose="020B0A04020102020204" pitchFamily="34" charset="0"/>
              </a:rPr>
              <a:t>RUNNABLE</a:t>
            </a:r>
            <a:r>
              <a:rPr lang="zh-CN" altLang="en-US" sz="1200" dirty="0">
                <a:latin typeface="Arial Black" panose="020B0A04020102020204" pitchFamily="34" charset="0"/>
              </a:rPr>
              <a:t>状态进入</a:t>
            </a:r>
            <a:r>
              <a:rPr lang="en-US" altLang="zh-CN" sz="1200" dirty="0">
                <a:latin typeface="Arial Black" panose="020B0A04020102020204" pitchFamily="34" charset="0"/>
              </a:rPr>
              <a:t>RUNNABLE</a:t>
            </a:r>
            <a:r>
              <a:rPr lang="zh-CN" altLang="en-US" sz="1200" dirty="0">
                <a:latin typeface="Arial Black" panose="020B0A04020102020204" pitchFamily="34" charset="0"/>
              </a:rPr>
              <a:t>状态时，可能涉及恢复之前保存的线程上下文信息并在此基础上前进。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对线程的上下文信息进行保存和恢复过程就被称为上下文切换。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上下文切换会带来额外的开销，包括保存和恢复线程上下文信息的开销、对线程进行调度的</a:t>
            </a:r>
            <a:r>
              <a:rPr lang="en-US" altLang="zh-CN" sz="1200" dirty="0">
                <a:latin typeface="Arial Black" panose="020B0A04020102020204" pitchFamily="34" charset="0"/>
              </a:rPr>
              <a:t>CPU</a:t>
            </a:r>
            <a:r>
              <a:rPr lang="zh-CN" altLang="en-US" sz="1200" dirty="0">
                <a:latin typeface="Arial Black" panose="020B0A04020102020204" pitchFamily="34" charset="0"/>
              </a:rPr>
              <a:t>时间开销以及</a:t>
            </a:r>
            <a:r>
              <a:rPr lang="en-US" altLang="zh-CN" sz="1200" dirty="0">
                <a:latin typeface="Arial Black" panose="020B0A04020102020204" pitchFamily="34" charset="0"/>
              </a:rPr>
              <a:t>CPU</a:t>
            </a:r>
            <a:r>
              <a:rPr lang="zh-CN" altLang="en-US" sz="1200" dirty="0">
                <a:latin typeface="Arial Black" panose="020B0A04020102020204" pitchFamily="34" charset="0"/>
              </a:rPr>
              <a:t>缓存内容失效（即</a:t>
            </a:r>
            <a:r>
              <a:rPr lang="en-US" altLang="zh-CN" sz="1200" dirty="0">
                <a:latin typeface="Arial Black" panose="020B0A04020102020204" pitchFamily="34" charset="0"/>
              </a:rPr>
              <a:t>CPU</a:t>
            </a:r>
            <a:r>
              <a:rPr lang="zh-CN" altLang="en-US" sz="1200" dirty="0">
                <a:latin typeface="Arial Black" panose="020B0A04020102020204" pitchFamily="34" charset="0"/>
              </a:rPr>
              <a:t>的</a:t>
            </a:r>
            <a:r>
              <a:rPr lang="en-US" altLang="zh-CN" sz="1200" dirty="0">
                <a:latin typeface="Arial Black" panose="020B0A04020102020204" pitchFamily="34" charset="0"/>
              </a:rPr>
              <a:t>L1 Cache(CPU</a:t>
            </a:r>
            <a:r>
              <a:rPr lang="zh-CN" altLang="en-US" sz="1200" dirty="0">
                <a:latin typeface="Arial Black" panose="020B0A04020102020204" pitchFamily="34" charset="0"/>
              </a:rPr>
              <a:t>核心内部</a:t>
            </a:r>
            <a:r>
              <a:rPr lang="en-US" altLang="zh-CN" sz="1200" dirty="0">
                <a:latin typeface="Arial Black" panose="020B0A04020102020204" pitchFamily="34" charset="0"/>
              </a:rPr>
              <a:t>)</a:t>
            </a:r>
            <a:r>
              <a:rPr lang="zh-CN" altLang="en-US" sz="1200" dirty="0">
                <a:latin typeface="Arial Black" panose="020B0A04020102020204" pitchFamily="34" charset="0"/>
              </a:rPr>
              <a:t>、</a:t>
            </a:r>
            <a:r>
              <a:rPr lang="en-US" altLang="zh-CN" sz="1200" dirty="0">
                <a:latin typeface="Arial Black" panose="020B0A04020102020204" pitchFamily="34" charset="0"/>
              </a:rPr>
              <a:t>L2 Cache(CPU</a:t>
            </a:r>
            <a:r>
              <a:rPr lang="zh-CN" altLang="en-US" sz="1200" dirty="0">
                <a:latin typeface="Arial Black" panose="020B0A04020102020204" pitchFamily="34" charset="0"/>
              </a:rPr>
              <a:t>核心外部</a:t>
            </a:r>
            <a:r>
              <a:rPr lang="en-US" altLang="zh-CN" sz="1200" dirty="0">
                <a:latin typeface="Arial Black" panose="020B0A04020102020204" pitchFamily="34" charset="0"/>
              </a:rPr>
              <a:t>)</a:t>
            </a:r>
            <a:r>
              <a:rPr lang="zh-CN" altLang="en-US" sz="1200" dirty="0">
                <a:latin typeface="Arial Black" panose="020B0A04020102020204" pitchFamily="34" charset="0"/>
              </a:rPr>
              <a:t>等）的开销。线程所执行的代码从</a:t>
            </a:r>
            <a:r>
              <a:rPr lang="en-US" altLang="zh-CN" sz="1200" dirty="0">
                <a:latin typeface="Arial Black" panose="020B0A04020102020204" pitchFamily="34" charset="0"/>
              </a:rPr>
              <a:t>CPU</a:t>
            </a:r>
            <a:r>
              <a:rPr lang="zh-CN" altLang="en-US" sz="1200" dirty="0">
                <a:latin typeface="Arial Black" panose="020B0A04020102020204" pitchFamily="34" charset="0"/>
              </a:rPr>
              <a:t>缓存中访问其所需的变量值比从主内存</a:t>
            </a:r>
            <a:r>
              <a:rPr lang="en-US" altLang="zh-CN" sz="1200" dirty="0">
                <a:latin typeface="Arial Black" panose="020B0A04020102020204" pitchFamily="34" charset="0"/>
              </a:rPr>
              <a:t>(RAM</a:t>
            </a:r>
            <a:r>
              <a:rPr lang="zh-CN" altLang="en-US" sz="1200" dirty="0">
                <a:latin typeface="Arial Black" panose="020B0A04020102020204" pitchFamily="34" charset="0"/>
              </a:rPr>
              <a:t>）中要快约</a:t>
            </a:r>
            <a:r>
              <a:rPr lang="en-US" altLang="zh-CN" sz="1200" dirty="0">
                <a:latin typeface="Arial Black" panose="020B0A04020102020204" pitchFamily="34" charset="0"/>
              </a:rPr>
              <a:t>100</a:t>
            </a:r>
            <a:r>
              <a:rPr lang="zh-CN" altLang="en-US" sz="1200" dirty="0">
                <a:latin typeface="Arial Black" panose="020B0A04020102020204" pitchFamily="34" charset="0"/>
              </a:rPr>
              <a:t>倍。当</a:t>
            </a:r>
            <a:r>
              <a:rPr lang="en-US" altLang="zh-CN" sz="1200" dirty="0">
                <a:latin typeface="Arial Black" panose="020B0A04020102020204" pitchFamily="34" charset="0"/>
              </a:rPr>
              <a:t>CPU</a:t>
            </a:r>
            <a:r>
              <a:rPr lang="zh-CN" altLang="en-US" sz="1200" dirty="0">
                <a:latin typeface="Arial Black" panose="020B0A04020102020204" pitchFamily="34" charset="0"/>
              </a:rPr>
              <a:t>缓存内容失效，使得线程被调度器（</a:t>
            </a:r>
            <a:r>
              <a:rPr lang="en-US" altLang="zh-CN" sz="1200" dirty="0">
                <a:latin typeface="Arial Black" panose="020B0A04020102020204" pitchFamily="34" charset="0"/>
              </a:rPr>
              <a:t>Scheduler</a:t>
            </a:r>
            <a:r>
              <a:rPr lang="zh-CN" altLang="en-US" sz="1200" dirty="0">
                <a:latin typeface="Arial Black" panose="020B0A04020102020204" pitchFamily="34" charset="0"/>
              </a:rPr>
              <a:t>）重新调度到运行时，不得不 再次访问主内存中变量来创建</a:t>
            </a:r>
            <a:r>
              <a:rPr lang="en-US" altLang="zh-CN" sz="1200" dirty="0">
                <a:latin typeface="Arial Black" panose="020B0A04020102020204" pitchFamily="34" charset="0"/>
              </a:rPr>
              <a:t>CPU</a:t>
            </a:r>
            <a:r>
              <a:rPr lang="zh-CN" altLang="en-US" sz="1200" dirty="0">
                <a:latin typeface="Arial Black" panose="020B0A04020102020204" pitchFamily="34" charset="0"/>
              </a:rPr>
              <a:t>缓存内容，增加了</a:t>
            </a:r>
            <a:r>
              <a:rPr lang="en-US" altLang="zh-CN" sz="1200" dirty="0">
                <a:latin typeface="Arial Black" panose="020B0A04020102020204" pitchFamily="34" charset="0"/>
              </a:rPr>
              <a:t>CPU</a:t>
            </a:r>
            <a:r>
              <a:rPr lang="zh-CN" altLang="en-US" sz="1200" dirty="0">
                <a:latin typeface="Arial Black" panose="020B0A04020102020204" pitchFamily="34" charset="0"/>
              </a:rPr>
              <a:t>访问内存次数。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由于</a:t>
            </a:r>
            <a:r>
              <a:rPr lang="en-US" altLang="zh-CN" sz="1200" dirty="0">
                <a:latin typeface="Arial Black" panose="020B0A04020102020204" pitchFamily="34" charset="0"/>
              </a:rPr>
              <a:t>CPU</a:t>
            </a:r>
            <a:r>
              <a:rPr lang="zh-CN" altLang="en-US" sz="1200" dirty="0">
                <a:latin typeface="Arial Black" panose="020B0A04020102020204" pitchFamily="34" charset="0"/>
              </a:rPr>
              <a:t>资源的稀缺性，上下文切换可以看作多线程编程的必然副产物，它增加了系统的消耗，不利于提高系统的吞吐率。</a:t>
            </a:r>
            <a:r>
              <a:rPr lang="zh-CN" altLang="en-US" sz="1200" b="0" i="0" dirty="0">
                <a:solidFill>
                  <a:srgbClr val="374151"/>
                </a:solidFill>
                <a:effectLst/>
                <a:latin typeface="Söhne"/>
              </a:rPr>
              <a:t>因此，在设计多线程应用程序时，需要注意减少线程上下文切换的次数，以提高系统的效率。</a:t>
            </a:r>
            <a:endParaRPr lang="en-US" altLang="zh-CN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sz="1200" b="0" i="0" dirty="0">
                <a:solidFill>
                  <a:srgbClr val="374151"/>
                </a:solidFill>
                <a:effectLst/>
                <a:latin typeface="Söhne"/>
              </a:rPr>
              <a:t>一种常见的方法是通过线程池来管理线程，</a:t>
            </a:r>
            <a:r>
              <a:rPr lang="zh-CN" altLang="en-US" sz="1200" dirty="0">
                <a:solidFill>
                  <a:srgbClr val="374151"/>
                </a:solidFill>
                <a:latin typeface="Söhne"/>
              </a:rPr>
              <a:t>重用线程，</a:t>
            </a:r>
            <a:r>
              <a:rPr lang="zh-CN" altLang="en-US" sz="1200" b="0" i="0" dirty="0">
                <a:solidFill>
                  <a:srgbClr val="374151"/>
                </a:solidFill>
                <a:effectLst/>
                <a:latin typeface="Söhne"/>
              </a:rPr>
              <a:t>减少线程的创建和销毁操作，控制并发度，防止系统过载，最大限度地利用</a:t>
            </a:r>
            <a:r>
              <a:rPr lang="en-US" altLang="zh-CN" sz="1200" b="0" i="0" dirty="0">
                <a:solidFill>
                  <a:srgbClr val="374151"/>
                </a:solidFill>
                <a:effectLst/>
                <a:latin typeface="Söhne"/>
              </a:rPr>
              <a:t>CPU</a:t>
            </a:r>
            <a:r>
              <a:rPr lang="zh-CN" altLang="en-US" sz="1200" b="0" i="0" dirty="0">
                <a:solidFill>
                  <a:srgbClr val="374151"/>
                </a:solidFill>
                <a:effectLst/>
                <a:latin typeface="Söhne"/>
              </a:rPr>
              <a:t>资源，并且使用任务队列来存储待执行的任务，避免线程因为等待新任务而处于空闲状态，从而减少上下文切换开销，提高系统的性能和资源利用率。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A920A18-C0F2-9344-9792-6472E9CB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" y="1143331"/>
            <a:ext cx="6067444" cy="7688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603FB1-34B9-907B-C749-DA86F4A9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8" y="5785962"/>
            <a:ext cx="6129532" cy="10552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14E8DD-BB14-3B31-1C99-FAA3D8257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76" y="1937480"/>
            <a:ext cx="6067445" cy="22987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70B024-AADA-2460-A198-15D057942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75" y="4279970"/>
            <a:ext cx="6067445" cy="150599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5728C6D-A442-2188-C37F-B6EDFCE60A32}"/>
              </a:ext>
            </a:extLst>
          </p:cNvPr>
          <p:cNvSpPr txBox="1"/>
          <p:nvPr/>
        </p:nvSpPr>
        <p:spPr>
          <a:xfrm>
            <a:off x="5334000" y="300470"/>
            <a:ext cx="241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如何开启虚拟线程？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954148-E4C2-D2EF-BE7F-E8D62D432EC9}"/>
              </a:ext>
            </a:extLst>
          </p:cNvPr>
          <p:cNvSpPr txBox="1"/>
          <p:nvPr/>
        </p:nvSpPr>
        <p:spPr>
          <a:xfrm>
            <a:off x="348288" y="735513"/>
            <a:ext cx="1120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从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JDK19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起，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Loom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终于是进入到了预览阶段。要使用预览特性，命令行中需要加入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--enable-preview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参数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6580A01-9C21-F2A9-01B7-1185C782F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563" y="1086119"/>
            <a:ext cx="5054244" cy="28826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D8C5E43-4841-6D24-DDAA-81EB75F36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562" y="2910473"/>
            <a:ext cx="5054245" cy="39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9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D0EBF-AA20-BDD7-4403-A8F5EF31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175" y="327025"/>
            <a:ext cx="2543175" cy="39687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 Black" panose="020B0A04020102020204" pitchFamily="34" charset="0"/>
              </a:rPr>
              <a:t>如何创建虚拟线程？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4C2CF1-46CF-608E-2889-6DB7DC5D5939}"/>
              </a:ext>
            </a:extLst>
          </p:cNvPr>
          <p:cNvSpPr txBox="1"/>
          <p:nvPr/>
        </p:nvSpPr>
        <p:spPr>
          <a:xfrm>
            <a:off x="714375" y="723900"/>
            <a:ext cx="110775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Black" panose="020B0A04020102020204" pitchFamily="34" charset="0"/>
              </a:rPr>
              <a:t>1.</a:t>
            </a:r>
            <a:r>
              <a:rPr lang="zh-CN" altLang="en-US" sz="1200" dirty="0">
                <a:latin typeface="Arial Black" panose="020B0A04020102020204" pitchFamily="34" charset="0"/>
              </a:rPr>
              <a:t> 使用</a:t>
            </a:r>
            <a:r>
              <a:rPr lang="en-US" altLang="zh-CN" sz="1200" dirty="0" err="1">
                <a:latin typeface="Arial Black" panose="020B0A04020102020204" pitchFamily="34" charset="0"/>
              </a:rPr>
              <a:t>Thread.startVirtualThread</a:t>
            </a:r>
            <a:r>
              <a:rPr lang="en-US" altLang="zh-CN" sz="1200" dirty="0">
                <a:latin typeface="Arial Black" panose="020B0A04020102020204" pitchFamily="34" charset="0"/>
              </a:rPr>
              <a:t>(),</a:t>
            </a:r>
            <a:r>
              <a:rPr lang="zh-CN" altLang="en-US" sz="1200" dirty="0">
                <a:latin typeface="Arial Black" panose="020B0A04020102020204" pitchFamily="34" charset="0"/>
              </a:rPr>
              <a:t>此方法创建一个新的虚拟线程来执行</a:t>
            </a:r>
            <a:r>
              <a:rPr lang="en-US" altLang="zh-CN" sz="1200" dirty="0">
                <a:latin typeface="Arial Black" panose="020B0A04020102020204" pitchFamily="34" charset="0"/>
              </a:rPr>
              <a:t>Runnable</a:t>
            </a:r>
            <a:r>
              <a:rPr lang="zh-CN" altLang="en-US" sz="1200" dirty="0">
                <a:latin typeface="Arial Black" panose="020B0A04020102020204" pitchFamily="34" charset="0"/>
              </a:rPr>
              <a:t>任务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dirty="0">
                <a:latin typeface="Arial Black" panose="020B0A04020102020204" pitchFamily="34" charset="0"/>
              </a:rPr>
              <a:t>2. </a:t>
            </a:r>
            <a:r>
              <a:rPr lang="zh-CN" altLang="en-US" sz="1200" dirty="0">
                <a:latin typeface="Arial Black" panose="020B0A04020102020204" pitchFamily="34" charset="0"/>
              </a:rPr>
              <a:t>使用</a:t>
            </a:r>
            <a:r>
              <a:rPr lang="en-US" altLang="zh-CN" sz="1200" dirty="0" err="1">
                <a:latin typeface="Arial Black" panose="020B0A04020102020204" pitchFamily="34" charset="0"/>
              </a:rPr>
              <a:t>Thread.ofVirtual</a:t>
            </a:r>
            <a:r>
              <a:rPr lang="en-US" altLang="zh-CN" sz="1200" dirty="0">
                <a:latin typeface="Arial Black" panose="020B0A04020102020204" pitchFamily="34" charset="0"/>
              </a:rPr>
              <a:t>()</a:t>
            </a:r>
          </a:p>
          <a:p>
            <a:r>
              <a:rPr lang="zh-CN" altLang="en-US" sz="1200" dirty="0">
                <a:latin typeface="Arial Black" panose="020B0A04020102020204" pitchFamily="34" charset="0"/>
              </a:rPr>
              <a:t>若想在创建线程后显式启动它，我们可以使用 </a:t>
            </a:r>
            <a:r>
              <a:rPr lang="en-US" altLang="zh-CN" sz="1200" dirty="0" err="1">
                <a:latin typeface="Arial Black" panose="020B0A04020102020204" pitchFamily="34" charset="0"/>
              </a:rPr>
              <a:t>Thread.ofVirtual</a:t>
            </a:r>
            <a:r>
              <a:rPr lang="en-US" altLang="zh-CN" sz="1200" dirty="0">
                <a:latin typeface="Arial Black" panose="020B0A04020102020204" pitchFamily="34" charset="0"/>
              </a:rPr>
              <a:t>() </a:t>
            </a:r>
            <a:r>
              <a:rPr lang="zh-CN" altLang="en-US" sz="1200" dirty="0">
                <a:latin typeface="Arial Black" panose="020B0A04020102020204" pitchFamily="34" charset="0"/>
              </a:rPr>
              <a:t>返回一个 </a:t>
            </a:r>
            <a:r>
              <a:rPr lang="en-US" altLang="zh-CN" sz="1200" dirty="0" err="1">
                <a:latin typeface="Arial Black" panose="020B0A04020102020204" pitchFamily="34" charset="0"/>
              </a:rPr>
              <a:t>VirtualThreadBuilder</a:t>
            </a:r>
            <a:r>
              <a:rPr lang="en-US" altLang="zh-CN" sz="1200" dirty="0">
                <a:latin typeface="Arial Black" panose="020B0A04020102020204" pitchFamily="34" charset="0"/>
              </a:rPr>
              <a:t> </a:t>
            </a:r>
            <a:r>
              <a:rPr lang="zh-CN" altLang="en-US" sz="1200" dirty="0">
                <a:latin typeface="Arial Black" panose="020B0A04020102020204" pitchFamily="34" charset="0"/>
              </a:rPr>
              <a:t>实例。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r>
              <a:rPr lang="zh-CN" altLang="en-US" sz="1200" dirty="0">
                <a:latin typeface="Arial Black" panose="020B0A04020102020204" pitchFamily="34" charset="0"/>
              </a:rPr>
              <a:t>再通过</a:t>
            </a:r>
            <a:r>
              <a:rPr lang="en-US" altLang="zh-CN" sz="1200" dirty="0">
                <a:latin typeface="Arial Black" panose="020B0A04020102020204" pitchFamily="34" charset="0"/>
              </a:rPr>
              <a:t>start()</a:t>
            </a:r>
            <a:r>
              <a:rPr lang="zh-CN" altLang="en-US" sz="1200" dirty="0">
                <a:latin typeface="Arial Black" panose="020B0A04020102020204" pitchFamily="34" charset="0"/>
              </a:rPr>
              <a:t>方法启动一个虚拟线程。</a:t>
            </a:r>
            <a:endParaRPr lang="en-US" altLang="zh-CN" sz="1200" dirty="0">
              <a:latin typeface="Arial Black" panose="020B0A040201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dirty="0">
                <a:latin typeface="Arial Black" panose="020B0A04020102020204" pitchFamily="34" charset="0"/>
              </a:rPr>
              <a:t>3. </a:t>
            </a:r>
            <a:r>
              <a:rPr lang="zh-CN" altLang="en-US" sz="1200" dirty="0">
                <a:latin typeface="Arial Black" panose="020B0A04020102020204" pitchFamily="34" charset="0"/>
              </a:rPr>
              <a:t>使用</a:t>
            </a:r>
            <a:r>
              <a:rPr lang="en-US" altLang="zh-CN" sz="1200" dirty="0" err="1">
                <a:latin typeface="Arial Black" panose="020B0A04020102020204" pitchFamily="34" charset="0"/>
              </a:rPr>
              <a:t>Thread.Builder</a:t>
            </a:r>
            <a:r>
              <a:rPr lang="zh-CN" altLang="en-US" sz="1200" dirty="0">
                <a:latin typeface="Arial Black" panose="020B0A04020102020204" pitchFamily="34" charset="0"/>
              </a:rPr>
              <a:t>设计模式来创建和启动多个线程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894EDB3-8C6E-5CAF-DC60-B974254A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16" y="1118245"/>
            <a:ext cx="6228571" cy="41904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05D12CA-30DC-D5EC-9734-F64CA506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16" y="2350686"/>
            <a:ext cx="6342857" cy="45714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1033A2D-39E2-F89F-F123-7DA544DF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3528404"/>
            <a:ext cx="7047619" cy="2352381"/>
          </a:xfrm>
          <a:prstGeom prst="rect">
            <a:avLst/>
          </a:prstGeom>
        </p:spPr>
      </p:pic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BB2FBDCC-8DB5-DEC6-DCB0-047693641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279" y="3528404"/>
            <a:ext cx="4324350" cy="2262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300" dirty="0">
                <a:latin typeface="Arial Black" panose="020B0A04020102020204" pitchFamily="34" charset="0"/>
              </a:rPr>
              <a:t>1.Could we use daemon() for </a:t>
            </a:r>
            <a:r>
              <a:rPr lang="en-US" altLang="zh-CN" sz="1300" dirty="0" err="1">
                <a:latin typeface="Arial Black" panose="020B0A04020102020204" pitchFamily="34" charset="0"/>
              </a:rPr>
              <a:t>virtualThread</a:t>
            </a:r>
            <a:r>
              <a:rPr lang="en-US" altLang="zh-CN" sz="1300" dirty="0">
                <a:latin typeface="Arial Black" panose="020B0A040201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altLang="zh-CN" sz="1300" dirty="0">
                <a:latin typeface="Arial Black" panose="020B0A04020102020204" pitchFamily="34" charset="0"/>
              </a:rPr>
              <a:t>2.Could this build successfully?</a:t>
            </a:r>
          </a:p>
          <a:p>
            <a:pPr marL="0" indent="0">
              <a:buNone/>
            </a:pPr>
            <a:r>
              <a:rPr lang="en-US" altLang="zh-CN" sz="1300" dirty="0" err="1">
                <a:latin typeface="Arial Black" panose="020B0A04020102020204" pitchFamily="34" charset="0"/>
              </a:rPr>
              <a:t>Thread.Builder</a:t>
            </a:r>
            <a:r>
              <a:rPr lang="en-US" altLang="zh-CN" sz="1300" dirty="0">
                <a:latin typeface="Arial Black" panose="020B0A04020102020204" pitchFamily="34" charset="0"/>
              </a:rPr>
              <a:t> builder = </a:t>
            </a:r>
            <a:r>
              <a:rPr lang="en-US" altLang="zh-CN" sz="1300" dirty="0" err="1">
                <a:latin typeface="Arial Black" panose="020B0A04020102020204" pitchFamily="34" charset="0"/>
              </a:rPr>
              <a:t>Thread.ofVirtual</a:t>
            </a:r>
            <a:r>
              <a:rPr lang="en-US" altLang="zh-CN" sz="1300" dirty="0">
                <a:latin typeface="Arial Black" panose="020B0A04020102020204" pitchFamily="34" charset="0"/>
              </a:rPr>
              <a:t>().daemon().name("Virtual-Thread"); </a:t>
            </a:r>
          </a:p>
          <a:p>
            <a:pPr marL="0" indent="0">
              <a:buNone/>
            </a:pPr>
            <a:r>
              <a:rPr lang="en-US" altLang="zh-CN" sz="1300" dirty="0">
                <a:latin typeface="Arial Black" panose="020B0A04020102020204" pitchFamily="34" charset="0"/>
              </a:rPr>
              <a:t>3.Does </a:t>
            </a:r>
            <a:r>
              <a:rPr lang="en-US" altLang="zh-CN" sz="1300" dirty="0" err="1">
                <a:latin typeface="Arial Black" panose="020B0A04020102020204" pitchFamily="34" charset="0"/>
              </a:rPr>
              <a:t>setDaemon</a:t>
            </a:r>
            <a:r>
              <a:rPr lang="en-US" altLang="zh-CN" sz="1300" dirty="0">
                <a:latin typeface="Arial Black" panose="020B0A04020102020204" pitchFamily="34" charset="0"/>
              </a:rPr>
              <a:t>() work for </a:t>
            </a:r>
            <a:r>
              <a:rPr lang="en-US" altLang="zh-CN" sz="1300" dirty="0" err="1">
                <a:latin typeface="Arial Black" panose="020B0A04020102020204" pitchFamily="34" charset="0"/>
              </a:rPr>
              <a:t>virtualThread</a:t>
            </a:r>
            <a:r>
              <a:rPr lang="en-US" altLang="zh-CN" sz="1300" dirty="0">
                <a:latin typeface="Arial Black" panose="020B0A04020102020204" pitchFamily="34" charset="0"/>
              </a:rPr>
              <a:t>?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8EB1C3-13B1-09D9-0759-232EDC53C32F}"/>
              </a:ext>
            </a:extLst>
          </p:cNvPr>
          <p:cNvSpPr txBox="1"/>
          <p:nvPr/>
        </p:nvSpPr>
        <p:spPr>
          <a:xfrm>
            <a:off x="557212" y="6080810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4. 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线程池也支持了虚拟线程，可以通过</a:t>
            </a:r>
            <a:r>
              <a:rPr lang="en-US" altLang="zh-CN" sz="1200" b="0" i="0" dirty="0" err="1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Executors.newVirtualThreadPerTaskExecutor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()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来创建虚拟线程：</a:t>
            </a:r>
            <a:endParaRPr lang="en-US" altLang="zh-CN" sz="1200" b="0" i="0" dirty="0">
              <a:solidFill>
                <a:srgbClr val="24292E"/>
              </a:solidFill>
              <a:effectLst/>
              <a:latin typeface="Arial Black" panose="020B0A04020102020204" pitchFamily="34" charset="0"/>
            </a:endParaRPr>
          </a:p>
          <a:p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但是，其实并不建议虚拟线程和线程池一起使用，因为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Java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线程池的设计是为了避免创建新的操作系统线程的开销，</a:t>
            </a:r>
            <a:endParaRPr lang="en-US" altLang="zh-CN" sz="1200" b="0" i="0" dirty="0">
              <a:solidFill>
                <a:srgbClr val="24292E"/>
              </a:solidFill>
              <a:effectLst/>
              <a:latin typeface="Arial Black" panose="020B0A04020102020204" pitchFamily="34" charset="0"/>
            </a:endParaRPr>
          </a:p>
          <a:p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但是创建虚拟线程的开销并不大，所以其实没必要放到线程池中。</a:t>
            </a:r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2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818A-84EA-3862-0BBA-BC232085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412" y="206966"/>
            <a:ext cx="2543175" cy="686563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 Black" panose="020B0A04020102020204" pitchFamily="34" charset="0"/>
              </a:rPr>
              <a:t>虚拟线程那些事儿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C30F2-608A-FE5C-AB33-7D702412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155"/>
            <a:ext cx="10934700" cy="4351338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首先，虚拟线程总是守护线程。</a:t>
            </a:r>
            <a:r>
              <a:rPr lang="en-US" altLang="zh-CN" sz="1200" b="0" i="0" dirty="0" err="1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setDaemon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 (false)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方法不能将虚拟线程更改为非守护线程。所以，需要注意的是，当所有启动的非守护进程线程都终止时，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JVM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将终止。这意味着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JVM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不会等待虚拟线程完成后才退出。</a:t>
            </a:r>
          </a:p>
          <a:p>
            <a:pPr algn="l"/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其次，即使使用</a:t>
            </a:r>
            <a:r>
              <a:rPr lang="en-US" altLang="zh-CN" sz="1200" b="0" i="0" dirty="0" err="1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setPriority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()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方法，虚拟线程始终具有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normal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的优先级，且不能更改优先级。在虚拟线程上调用此方法没有效果。</a:t>
            </a:r>
          </a:p>
          <a:p>
            <a:pPr algn="l"/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还有就是，虚拟线程是不支持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stop()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、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suspend()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或</a:t>
            </a:r>
            <a:r>
              <a:rPr lang="en-US" altLang="zh-CN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resume()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等方法。这些方法在虚拟线程上调用时会抛出</a:t>
            </a:r>
            <a:r>
              <a:rPr lang="en-US" altLang="zh-CN" sz="1200" b="0" i="0" dirty="0" err="1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UnsupportedOperationException</a:t>
            </a:r>
            <a:r>
              <a:rPr lang="zh-CN" altLang="en-US" sz="1200" b="0" i="0" dirty="0">
                <a:solidFill>
                  <a:srgbClr val="24292E"/>
                </a:solidFill>
                <a:effectLst/>
                <a:latin typeface="Arial Black" panose="020B0A04020102020204" pitchFamily="34" charset="0"/>
              </a:rPr>
              <a:t>异常。</a:t>
            </a:r>
          </a:p>
          <a:p>
            <a:endParaRPr lang="zh-CN" altLang="en-US" sz="1200" dirty="0">
              <a:latin typeface="Arial Black" panose="020B0A040201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46F37D-C952-21D4-73BD-9AEEEDCB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61" y="2149806"/>
            <a:ext cx="3753865" cy="3933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92A389-4BF5-0B23-B939-A4BC6BC6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6" y="2150640"/>
            <a:ext cx="7304762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27CE9-03EC-B789-E79E-6AD24BD8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262058"/>
            <a:ext cx="1428750" cy="53975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Arial Black" panose="020B0A04020102020204" pitchFamily="34" charset="0"/>
              </a:rPr>
              <a:t>性能比较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EFE778-2810-53E9-FC05-C5175676B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756" y="3522412"/>
            <a:ext cx="2809524" cy="19714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DEF3B5-27E8-F5E9-6914-80878F8D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8" y="771743"/>
            <a:ext cx="5810555" cy="26786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682026-9949-CD31-57C4-A0903ED99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326" y="755397"/>
            <a:ext cx="6080674" cy="267360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ABC32FA-A1EE-39C9-D153-A8B77FE67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104" y="3624573"/>
            <a:ext cx="2476190" cy="174285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A473E84-660E-EAC4-4339-2D2629AEA5F6}"/>
              </a:ext>
            </a:extLst>
          </p:cNvPr>
          <p:cNvSpPr txBox="1"/>
          <p:nvPr/>
        </p:nvSpPr>
        <p:spPr>
          <a:xfrm>
            <a:off x="684506" y="5493841"/>
            <a:ext cx="4020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Arial Black" panose="020B0A04020102020204" pitchFamily="34" charset="0"/>
              </a:rPr>
              <a:t>Executors.newFixedThreadPool</a:t>
            </a:r>
            <a:r>
              <a:rPr lang="en-US" altLang="zh-CN" sz="1200" dirty="0">
                <a:latin typeface="Arial Black" panose="020B0A04020102020204" pitchFamily="34" charset="0"/>
              </a:rPr>
              <a:t>(100)</a:t>
            </a:r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959AA4-1674-D178-1FA1-329E2089BC67}"/>
              </a:ext>
            </a:extLst>
          </p:cNvPr>
          <p:cNvSpPr txBox="1"/>
          <p:nvPr/>
        </p:nvSpPr>
        <p:spPr>
          <a:xfrm>
            <a:off x="7486652" y="5424503"/>
            <a:ext cx="3768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Arial Black" panose="020B0A04020102020204" pitchFamily="34" charset="0"/>
              </a:rPr>
              <a:t>newVirtualThreadPerTaskExecutor</a:t>
            </a:r>
            <a:r>
              <a:rPr lang="en-US" altLang="zh-CN" sz="1200" dirty="0">
                <a:latin typeface="Arial Black" panose="020B0A04020102020204" pitchFamily="34" charset="0"/>
              </a:rPr>
              <a:t>()</a:t>
            </a:r>
            <a:endParaRPr lang="zh-CN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1235</Words>
  <Application>Microsoft Office PowerPoint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Söhne</vt:lpstr>
      <vt:lpstr>等线</vt:lpstr>
      <vt:lpstr>等线 Light</vt:lpstr>
      <vt:lpstr>Arial</vt:lpstr>
      <vt:lpstr>Arial Black</vt:lpstr>
      <vt:lpstr>Roboto</vt:lpstr>
      <vt:lpstr>Office 主题​​</vt:lpstr>
      <vt:lpstr>虚拟线程</vt:lpstr>
      <vt:lpstr>线程的实现方式 </vt:lpstr>
      <vt:lpstr>虚拟线程是守护线程么？</vt:lpstr>
      <vt:lpstr>为什么需要虚拟线程？</vt:lpstr>
      <vt:lpstr>PowerPoint 演示文稿</vt:lpstr>
      <vt:lpstr>如何创建虚拟线程？</vt:lpstr>
      <vt:lpstr>虚拟线程那些事儿</vt:lpstr>
      <vt:lpstr>性能比较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钱 金国</dc:creator>
  <cp:lastModifiedBy>钱 金国</cp:lastModifiedBy>
  <cp:revision>28</cp:revision>
  <dcterms:created xsi:type="dcterms:W3CDTF">2023-06-25T17:52:49Z</dcterms:created>
  <dcterms:modified xsi:type="dcterms:W3CDTF">2023-06-26T00:07:28Z</dcterms:modified>
</cp:coreProperties>
</file>