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97" r:id="rId2"/>
    <p:sldId id="298" r:id="rId3"/>
    <p:sldId id="299" r:id="rId4"/>
    <p:sldId id="300" r:id="rId5"/>
    <p:sldId id="302" r:id="rId6"/>
    <p:sldId id="303" r:id="rId7"/>
    <p:sldId id="304" r:id="rId8"/>
    <p:sldId id="305" r:id="rId9"/>
    <p:sldId id="307" r:id="rId10"/>
    <p:sldId id="306" r:id="rId11"/>
    <p:sldId id="308" r:id="rId12"/>
    <p:sldId id="309" r:id="rId13"/>
    <p:sldId id="327" r:id="rId14"/>
    <p:sldId id="312" r:id="rId15"/>
    <p:sldId id="310" r:id="rId16"/>
    <p:sldId id="311" r:id="rId17"/>
    <p:sldId id="315" r:id="rId18"/>
    <p:sldId id="314" r:id="rId19"/>
    <p:sldId id="313" r:id="rId20"/>
    <p:sldId id="316" r:id="rId21"/>
    <p:sldId id="317" r:id="rId22"/>
    <p:sldId id="319" r:id="rId23"/>
    <p:sldId id="318" r:id="rId24"/>
    <p:sldId id="320" r:id="rId25"/>
    <p:sldId id="321" r:id="rId26"/>
    <p:sldId id="322" r:id="rId27"/>
    <p:sldId id="323" r:id="rId28"/>
    <p:sldId id="325" r:id="rId29"/>
    <p:sldId id="324" r:id="rId30"/>
    <p:sldId id="326" r:id="rId31"/>
    <p:sldId id="328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6" autoAdjust="0"/>
    <p:restoredTop sz="86711" autoAdjust="0"/>
  </p:normalViewPr>
  <p:slideViewPr>
    <p:cSldViewPr snapToGrid="0">
      <p:cViewPr varScale="1">
        <p:scale>
          <a:sx n="89" d="100"/>
          <a:sy n="89" d="100"/>
        </p:scale>
        <p:origin x="110" y="2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1045B-1B57-487E-BC40-970D8B8909D7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9FBA5-08DD-4B42-A6EC-7F92D0C18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165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ICML 21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9FBA5-08DD-4B42-A6EC-7F92D0C1891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328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16</a:t>
            </a:r>
            <a:r>
              <a:rPr lang="zh-CN" altLang="en-US" dirty="0"/>
              <a:t>中</a:t>
            </a:r>
            <a:r>
              <a:rPr lang="en-US" altLang="zh-CN" dirty="0"/>
              <a:t>\u_(x_,x_0)</a:t>
            </a:r>
            <a:r>
              <a:rPr lang="zh-CN" altLang="en-US" dirty="0"/>
              <a:t>在逆扩散过程中我们已经求解过了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17.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\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varepsilon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就是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时刻生成随机高斯噪声，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\epsilon_\theta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就是一个要训练的含参的网络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;</a:t>
            </a:r>
          </a:p>
          <a:p>
            <a:r>
              <a:rPr lang="zh-CN" altLang="en-US" dirty="0"/>
              <a:t>训练过程中</a:t>
            </a:r>
            <a:r>
              <a:rPr lang="en-US" altLang="zh-CN" dirty="0"/>
              <a:t>$t$</a:t>
            </a:r>
            <a:r>
              <a:rPr lang="zh-CN" altLang="en-US" dirty="0"/>
              <a:t>是直接通过</a:t>
            </a:r>
            <a:r>
              <a:rPr lang="en-US" altLang="zh-CN" dirty="0"/>
              <a:t>embedding</a:t>
            </a:r>
            <a:r>
              <a:rPr lang="zh-CN" altLang="en-US" dirty="0"/>
              <a:t>传到网络中的</a:t>
            </a:r>
            <a:r>
              <a:rPr lang="en-US" altLang="zh-CN" dirty="0"/>
              <a:t>;</a:t>
            </a: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整个网络就会生成一个维度和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$x_0$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一样维度</a:t>
            </a:r>
            <a:endParaRPr lang="en-US" altLang="zh-CN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9FBA5-08DD-4B42-A6EC-7F92D0C1891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245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\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varepsilon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就是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时刻生成随机高斯噪声，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\epsilon_\theta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就是一个要训练的含参的网络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训练过程中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是直接通过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embedding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传到网络中的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整个网络就会生成一个维度和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x_0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一样维度</a:t>
            </a:r>
          </a:p>
          <a:p>
            <a:endParaRPr lang="en-US" altLang="zh-C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采样过程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从数据集中采样一个样本</a:t>
            </a:r>
            <a:endParaRPr lang="en-US" altLang="zh-CN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从均匀分布步数中采样一个时间步</a:t>
            </a:r>
            <a:endParaRPr lang="en-US" altLang="zh-CN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从标准正态分布中采样一个高斯噪声，然后通过重参数方法，求出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x_{t-1}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9FBA5-08DD-4B42-A6EC-7F92D0C1891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186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9FBA5-08DD-4B42-A6EC-7F92D0C1891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171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IDDPM</a:t>
            </a:r>
            <a:r>
              <a:rPr lang="zh-CN" altLang="en-US" dirty="0"/>
              <a:t>目的就是提高对数似然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DDPM</a:t>
            </a:r>
            <a:r>
              <a:rPr lang="zh-CN" altLang="en-US" dirty="0"/>
              <a:t>中 </a:t>
            </a:r>
            <a:r>
              <a:rPr lang="en-US" altLang="zh-CN" dirty="0"/>
              <a:t>p()  Sigma</a:t>
            </a:r>
            <a:r>
              <a:rPr lang="zh-CN" altLang="en-US" dirty="0"/>
              <a:t>被设置为了常数</a:t>
            </a:r>
            <a:r>
              <a:rPr lang="en-US" altLang="zh-CN" dirty="0"/>
              <a:t>$$</a:t>
            </a:r>
          </a:p>
          <a:p>
            <a:r>
              <a:rPr lang="zh-CN" altLang="en-US" dirty="0"/>
              <a:t>从图中可以看出，</a:t>
            </a:r>
            <a:r>
              <a:rPr lang="en-US" altLang="zh-CN" dirty="0"/>
              <a:t>\</a:t>
            </a:r>
            <a:r>
              <a:rPr lang="en-US" altLang="zh-CN" dirty="0" err="1"/>
              <a:t>beta_t</a:t>
            </a:r>
            <a:r>
              <a:rPr lang="zh-CN" altLang="en-US" dirty="0"/>
              <a:t>和 </a:t>
            </a:r>
            <a:r>
              <a:rPr lang="el-GR" altLang="zh-CN" dirty="0"/>
              <a:t>β ~ </a:t>
            </a:r>
            <a:r>
              <a:rPr lang="en-US" altLang="zh-CN" dirty="0"/>
              <a:t>t \tilde{\beta}_t </a:t>
            </a:r>
            <a:r>
              <a:rPr lang="el-GR" altLang="zh-CN" dirty="0"/>
              <a:t>β~​  </a:t>
            </a:r>
            <a:r>
              <a:rPr lang="en-US" altLang="zh-CN" dirty="0"/>
              <a:t>t​  </a:t>
            </a:r>
            <a:r>
              <a:rPr lang="zh-CN" altLang="en-US" dirty="0"/>
              <a:t>只有在采样的最初几步，也就是 </a:t>
            </a:r>
            <a:r>
              <a:rPr lang="en-US" altLang="zh-CN" dirty="0"/>
              <a:t>t </a:t>
            </a:r>
            <a:r>
              <a:rPr lang="zh-CN" altLang="en-US" dirty="0"/>
              <a:t>接近 </a:t>
            </a:r>
            <a:r>
              <a:rPr lang="en-US" altLang="zh-CN" dirty="0"/>
              <a:t>0 </a:t>
            </a:r>
            <a:r>
              <a:rPr lang="zh-CN" altLang="en-US" dirty="0"/>
              <a:t>的时候相差较大，其余的时候，两者几乎是一样的。而且，随着采样步数的增大，这些几乎相同的步数会更多。</a:t>
            </a:r>
            <a:endParaRPr lang="en-US" altLang="zh-CN" dirty="0"/>
          </a:p>
          <a:p>
            <a:r>
              <a:rPr lang="zh-CN" altLang="en-US" dirty="0"/>
              <a:t>所以作者指出，对于</a:t>
            </a:r>
            <a:r>
              <a:rPr lang="en-US" altLang="zh-CN" dirty="0"/>
              <a:t>DDPM</a:t>
            </a:r>
            <a:r>
              <a:rPr lang="zh-CN" altLang="en-US" dirty="0"/>
              <a:t>而言，采样过程最初的几步对于优化变分下界的作用最重要。所以针对在</a:t>
            </a:r>
            <a:r>
              <a:rPr lang="en-US" altLang="zh-CN" dirty="0"/>
              <a:t>\</a:t>
            </a:r>
            <a:r>
              <a:rPr lang="en-US" altLang="zh-CN" dirty="0" err="1"/>
              <a:t>beta_t</a:t>
            </a:r>
            <a:r>
              <a:rPr lang="zh-CN" altLang="en-US" dirty="0"/>
              <a:t>和</a:t>
            </a:r>
            <a:r>
              <a:rPr lang="en-US" altLang="zh-CN" dirty="0"/>
              <a:t>\bar </a:t>
            </a:r>
            <a:r>
              <a:rPr lang="en-US" altLang="zh-CN" dirty="0" err="1"/>
              <a:t>beta_t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在最开始的几步的时候，相差是很大的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直观的想法就是假设最优的方差是这两个固定方差的线性组合，然后用网络去学习到这个线性组合的系数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9FBA5-08DD-4B42-A6EC-7F92D0C1891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323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Noise Schedule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（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s kai 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作者指出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DDPM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用的线性的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Noise Schedule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，也就是前向过程的 </a:t>
            </a:r>
            <a:r>
              <a:rPr lang="el-GR" altLang="zh-CN" b="1" i="0" dirty="0">
                <a:solidFill>
                  <a:srgbClr val="4F4F4F"/>
                </a:solidFill>
                <a:effectLst/>
                <a:latin typeface="PingFang SC"/>
              </a:rPr>
              <a:t>β 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t \</a:t>
            </a:r>
            <a:r>
              <a:rPr lang="en-US" altLang="zh-CN" b="1" i="0" dirty="0" err="1">
                <a:solidFill>
                  <a:srgbClr val="4F4F4F"/>
                </a:solidFill>
                <a:effectLst/>
                <a:latin typeface="PingFang SC"/>
              </a:rPr>
              <a:t>beta_t</a:t>
            </a:r>
            <a:r>
              <a:rPr lang="el-GR" altLang="zh-CN" b="1" i="0" dirty="0">
                <a:solidFill>
                  <a:srgbClr val="4F4F4F"/>
                </a:solidFill>
                <a:effectLst/>
                <a:latin typeface="PingFang SC"/>
              </a:rPr>
              <a:t>β 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t​  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是线性的。这样的设计在高分辨率的图像上效果比较好，但是在较低的分辨率上前向过程就会 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too noisy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Cosine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 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余弦的噪声机制</a:t>
            </a:r>
            <a:endParaRPr lang="en-US" altLang="zh-CN" b="1" i="0" dirty="0">
              <a:solidFill>
                <a:srgbClr val="4F4F4F"/>
              </a:solidFill>
              <a:effectLst/>
              <a:latin typeface="PingFang SC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9FBA5-08DD-4B42-A6EC-7F92D0C1891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306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根号下的期望是</a:t>
            </a:r>
            <a:r>
              <a:rPr lang="zh-CN" altLang="en-US" b="0" i="0" dirty="0">
                <a:effectLst/>
                <a:latin typeface="-apple-system"/>
              </a:rPr>
              <a:t>未知的，可能在整个训练过程中发生变化。于是，我们的每个损失保持</a:t>
            </a:r>
            <a:r>
              <a:rPr lang="en-US" altLang="zh-CN" b="0" i="0" dirty="0">
                <a:effectLst/>
                <a:latin typeface="-apple-system"/>
              </a:rPr>
              <a:t>10</a:t>
            </a:r>
            <a:r>
              <a:rPr lang="zh-CN" altLang="en-US" b="0" i="0" dirty="0">
                <a:effectLst/>
                <a:latin typeface="-apple-system"/>
              </a:rPr>
              <a:t>个值的历史，并在训练期间动态更新。训练开始，我们均匀的采样十个样本</a:t>
            </a:r>
            <a:endParaRPr lang="en-US" altLang="zh-CN" dirty="0"/>
          </a:p>
          <a:p>
            <a:r>
              <a:rPr lang="en-US" altLang="zh-CN" dirty="0"/>
              <a:t>$</a:t>
            </a:r>
            <a:r>
              <a:rPr lang="en-US" altLang="zh-CN" dirty="0" err="1"/>
              <a:t>L_t</a:t>
            </a:r>
            <a:r>
              <a:rPr lang="en-US" altLang="zh-CN" dirty="0"/>
              <a:t>$</a:t>
            </a:r>
            <a:r>
              <a:rPr lang="zh-CN" altLang="en-US" dirty="0"/>
              <a:t>除一个归一化的值，归一化的值跟</a:t>
            </a:r>
            <a:r>
              <a:rPr lang="en-US" altLang="zh-CN" dirty="0"/>
              <a:t>$</a:t>
            </a:r>
            <a:r>
              <a:rPr lang="en-US" altLang="zh-CN" dirty="0" err="1"/>
              <a:t>L_t</a:t>
            </a:r>
            <a:r>
              <a:rPr lang="en-US" altLang="zh-CN" dirty="0"/>
              <a:t>$</a:t>
            </a:r>
            <a:r>
              <a:rPr lang="zh-CN" altLang="en-US" dirty="0"/>
              <a:t>最近的</a:t>
            </a:r>
            <a:r>
              <a:rPr lang="en-US" altLang="zh-CN" dirty="0"/>
              <a:t>10</a:t>
            </a:r>
            <a:r>
              <a:rPr lang="zh-CN" altLang="en-US" dirty="0"/>
              <a:t>个值算出平方</a:t>
            </a:r>
            <a:r>
              <a:rPr lang="en-US" altLang="zh-CN" dirty="0"/>
              <a:t>,</a:t>
            </a:r>
            <a:r>
              <a:rPr lang="zh-CN" altLang="en-US" dirty="0"/>
              <a:t>然后还需要归一化操作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9FBA5-08DD-4B42-A6EC-7F92D0C1891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91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9FBA5-08DD-4B42-A6EC-7F92D0C1891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9890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输入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x_{t-1}^0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和上下文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c_{t-1}</a:t>
            </a: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通常自回归模型都是用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Transformer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或者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RNN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来构建具有时间依赖性的网络</a:t>
            </a:r>
            <a:endParaRPr lang="en-US" altLang="zh-CN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LSTM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中记忆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cell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，不断更新每一时刻的隐含状态</a:t>
            </a:r>
            <a:endParaRPr lang="en-US" altLang="zh-CN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$h_{t-1}$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就是更新之后的隐含状态，然后通过它来预测当前所想要的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$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x_t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$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9FBA5-08DD-4B42-A6EC-7F92D0C1891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419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X_t</a:t>
            </a:r>
            <a:r>
              <a:rPr lang="zh-CN" altLang="en-US" dirty="0"/>
              <a:t>可以通过通过重参数的方法得到，</a:t>
            </a:r>
            <a:r>
              <a:rPr lang="en-US" altLang="zh-CN" dirty="0"/>
              <a:t>x_t-1</a:t>
            </a:r>
            <a:r>
              <a:rPr lang="zh-CN" altLang="en-US" dirty="0"/>
              <a:t>到</a:t>
            </a:r>
            <a:r>
              <a:rPr lang="en-US" altLang="zh-CN" dirty="0"/>
              <a:t>x_1</a:t>
            </a:r>
            <a:r>
              <a:rPr lang="zh-CN" altLang="en-US" dirty="0"/>
              <a:t>也可以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9FBA5-08DD-4B42-A6EC-7F92D0C1891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871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代入概率密度函数中，就是因为我们设了</a:t>
            </a:r>
            <a:r>
              <a:rPr lang="en-US" altLang="zh-CN" dirty="0"/>
              <a:t>q()</a:t>
            </a:r>
            <a:r>
              <a:rPr lang="zh-CN" altLang="en-US" dirty="0"/>
              <a:t>也是正态分布，所以把各项代入，凑出正态分布的概率密度函数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9FBA5-08DD-4B42-A6EC-7F92D0C1891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46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9FBA5-08DD-4B42-A6EC-7F92D0C1891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848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2.KL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散度非负，可以用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jensen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不等式可以证明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9FBA5-08DD-4B42-A6EC-7F92D0C1891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968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这边也是根据重积分得到的，</a:t>
            </a:r>
            <a:r>
              <a:rPr lang="en-US" altLang="zh-CN" dirty="0" err="1"/>
              <a:t>E_q</a:t>
            </a:r>
            <a:r>
              <a:rPr lang="en-US" altLang="zh-CN" dirty="0"/>
              <a:t>(x_0)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9FBA5-08DD-4B42-A6EC-7F92D0C1891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093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我们的化简得思路是：要明确我们的目标</a:t>
            </a:r>
            <a:r>
              <a:rPr lang="en-US" altLang="zh-CN" dirty="0"/>
              <a:t>q(</a:t>
            </a:r>
            <a:r>
              <a:rPr lang="en-US" altLang="zh-CN" dirty="0" err="1"/>
              <a:t>x_t|x</a:t>
            </a:r>
            <a:r>
              <a:rPr lang="en-US" altLang="zh-CN" dirty="0"/>
              <a:t>_{t-1})</a:t>
            </a:r>
            <a:r>
              <a:rPr lang="zh-CN" altLang="en-US" dirty="0"/>
              <a:t>和</a:t>
            </a:r>
            <a:r>
              <a:rPr lang="en-US" altLang="zh-CN" dirty="0"/>
              <a:t>p(</a:t>
            </a:r>
            <a:r>
              <a:rPr lang="en-US" altLang="zh-CN" dirty="0" err="1"/>
              <a:t>x_t|x</a:t>
            </a:r>
            <a:r>
              <a:rPr lang="en-US" altLang="zh-CN" dirty="0"/>
              <a:t>_{t-1})</a:t>
            </a:r>
          </a:p>
          <a:p>
            <a:r>
              <a:rPr lang="en-US" altLang="zh-CN" dirty="0"/>
              <a:t>7.</a:t>
            </a:r>
            <a:r>
              <a:rPr lang="zh-CN" altLang="en-US" dirty="0"/>
              <a:t>第一个等于用马尔科夫链的概率性质，第二个等于用的是贝叶斯公式，第三步用的是联合概率公式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9FBA5-08DD-4B42-A6EC-7F92D0C1891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651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第二个等于中，第三项消元得第三步中的第三项，再与第四项消元得第四个等于中的第三项，整理一下各项，最终得到最后一项</a:t>
            </a:r>
            <a:endParaRPr lang="en-US" altLang="zh-CN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11.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DDPM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论文指出，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x_1 \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rightarrow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x_0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是一个离散过程，因为图像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RGB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值都是离散化的。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DDPM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针对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p_\theta(x_0|x_1)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构建了一个离散化的分段积分累乘，有点类似基于分类目标的自回归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(auto-regressive)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学习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9FBA5-08DD-4B42-A6EC-7F92D0C1891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856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由于第一项相当于第二项的</a:t>
            </a:r>
            <a:r>
              <a:rPr lang="en-US" altLang="zh-CN" dirty="0"/>
              <a:t>$t=1$</a:t>
            </a:r>
            <a:r>
              <a:rPr lang="zh-CN" altLang="en-US" dirty="0"/>
              <a:t>时的熵，可以和第二项合并，第三项为常数，</a:t>
            </a:r>
            <a:r>
              <a:rPr lang="en-US" altLang="zh-CN" dirty="0"/>
              <a:t>$q(</a:t>
            </a:r>
            <a:r>
              <a:rPr lang="en-US" altLang="zh-CN" dirty="0" err="1"/>
              <a:t>x_t</a:t>
            </a:r>
            <a:r>
              <a:rPr lang="en-US" altLang="zh-CN" dirty="0"/>
              <a:t>)$</a:t>
            </a:r>
            <a:r>
              <a:rPr lang="zh-CN" altLang="en-US" dirty="0"/>
              <a:t>没有需要学习的参数，这项可以直接忽略，只需要关系第二项将他记为</a:t>
            </a:r>
            <a:r>
              <a:rPr lang="en-US" altLang="zh-CN" dirty="0" err="1"/>
              <a:t>L_t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\u_(x_,x_0)</a:t>
            </a:r>
            <a:r>
              <a:rPr lang="zh-CN" altLang="en-US" dirty="0"/>
              <a:t>在逆扩散过程中我们已经求解过了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9FBA5-08DD-4B42-A6EC-7F92D0C1891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598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8CD30-12A3-14E0-11D7-BFF896A2F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96217E-6AA7-B944-565B-C7902E025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DAEA9A-F5F1-0447-D972-B18D5F18F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B300-A649-4A53-9D50-9F0F15EFC47E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4287FD-C76D-116B-E07F-99D4897F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C863E3-5355-E75D-7107-8E36CDF8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3C3F-B15A-49BA-9554-66D7129CE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77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55D8A-54BF-5688-1005-2DF43DC4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C64493-0E90-66F1-8D0F-EB1C575AB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F2F386-3910-180A-4569-AC3E8BA0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B300-A649-4A53-9D50-9F0F15EFC47E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3C57BE-0574-219C-194D-1AA695D9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1A1C0D-9E4D-4CE9-CE6C-9267B3A05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3C3F-B15A-49BA-9554-66D7129CE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93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8F01F5-CC9D-DBF0-5501-CA4ECB55B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22EB4-F7E6-2C52-9EDA-5C6E583CD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0C5F14-50FE-DB63-AE73-AD71F654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B300-A649-4A53-9D50-9F0F15EFC47E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543259-D3AD-243A-374E-D7685B606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24E1DB-7DC9-73CA-40A0-0D8F1A1D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3C3F-B15A-49BA-9554-66D7129CE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9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89C85-AE44-79B8-3FA7-7D71ED01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EEC523-4F5B-454E-3160-98F28E87B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31BD7C-1172-8710-66F3-46957EB9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B300-A649-4A53-9D50-9F0F15EFC47E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4206EC-FC18-D5EA-078F-FAACACC15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D586E6-82F4-6B90-3AC6-7871CB5A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3C3F-B15A-49BA-9554-66D7129CE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98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D8AC3-EBFC-2DBE-1D78-5DB66C58B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2B97CE-C041-F1C4-C244-238D7E901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E5DC66-BBC7-CE20-24AE-DD8519D4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B300-A649-4A53-9D50-9F0F15EFC47E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CF6FC3-F14B-8671-CAF8-6C6E6BCEF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245DDE-505F-A72C-2432-55CDE84EE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3C3F-B15A-49BA-9554-66D7129CE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35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A434F-7E24-D303-A624-032DE7DE3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5D8743-D8F4-CB93-F591-0FC4021F5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18562D-B98B-10BE-D01F-38729C75E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5099E-55E4-75D0-A439-348949D83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B300-A649-4A53-9D50-9F0F15EFC47E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0383FE-4B25-08C9-E0CD-718F32DBC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9E57C8-2936-698D-5871-9B43009B9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3C3F-B15A-49BA-9554-66D7129CE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8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F9FD1-2216-30BC-1AFF-FB2814BF0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A9D5CE-4057-A9C5-59AE-8FC9AFF2A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CFC095-35D8-DBB2-E0DC-0F498AA1B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7B7EF2-3DD6-F242-4225-16932E753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A7E6E7-C469-9490-36E0-8B187094E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2CAC9C-78DB-EDDA-BE89-DBB957FE6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B300-A649-4A53-9D50-9F0F15EFC47E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62B99D-C81C-C571-9378-8A830B5D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94C92C-3855-28DD-1AE3-9FEEB500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3C3F-B15A-49BA-9554-66D7129CE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74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9E855-9308-BFAE-3088-CFD27D68B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517BBC-A706-EB11-0517-B90F1A15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B300-A649-4A53-9D50-9F0F15EFC47E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DB64DA-A56B-E150-29A3-1C1A45E6D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06C163-BA83-48A6-41D9-7B379B9E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3C3F-B15A-49BA-9554-66D7129CE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07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2885C4-27DA-B828-D4C9-AFF33FC17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B300-A649-4A53-9D50-9F0F15EFC47E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6C669F-879E-B0EC-2818-0C232E2C7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6746F0-B75B-FAF3-3955-BF905627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3C3F-B15A-49BA-9554-66D7129CE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48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79382-4561-81A3-592B-2EFC51A2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AA5838-9D79-7EFA-149F-EFB085F28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FB7A88-14C3-3510-A5A6-84E3FB66D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6E4DCE-6F3A-5A38-B3E3-1DE2465C4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B300-A649-4A53-9D50-9F0F15EFC47E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F36EB5-4FC5-C82E-0E0E-0B8C72C7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E2016A-0299-6070-6036-594EA57C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3C3F-B15A-49BA-9554-66D7129CE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95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8A4E97-D75A-DCCB-F9CB-24584DF1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C8F088-B0F6-977E-F1FB-C0D084C660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FB9CB5-9A03-07F9-B6A1-58AC21636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EC3999-1D8D-8BAE-4454-A43DE7E06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B300-A649-4A53-9D50-9F0F15EFC47E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D1C254-BFDB-B59F-C8A9-0CB6BBC41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CF8408-7F21-BAC8-0814-899210BB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3C3F-B15A-49BA-9554-66D7129CE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76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26D797-1D32-059D-07C1-E9C221512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0B5EC7-3291-84B4-4AF6-7A5D49254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988866-154F-A4CE-0101-923EA25F1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EB300-A649-4A53-9D50-9F0F15EFC47E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F325D2-7A5E-6D09-E824-C9ACEFAFF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975707-D994-0EDF-8E3B-C0272BE6E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F3C3F-B15A-49BA-9554-66D7129CE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7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A1D3E9E-4E1A-6A4B-A1B1-266D23C9A4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56" t="-576" r="-2609" b="576"/>
          <a:stretch/>
        </p:blipFill>
        <p:spPr>
          <a:xfrm>
            <a:off x="8994231" y="1374950"/>
            <a:ext cx="5930854" cy="5502692"/>
          </a:xfrm>
          <a:prstGeom prst="triangle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9419515-DD89-4D2D-92C4-37E35F8CCC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" t="-2220" r="20197" b="1333"/>
          <a:stretch/>
        </p:blipFill>
        <p:spPr>
          <a:xfrm>
            <a:off x="-3387400" y="-159026"/>
            <a:ext cx="8228750" cy="7036668"/>
          </a:xfrm>
          <a:prstGeom prst="parallelogram">
            <a:avLst>
              <a:gd name="adj" fmla="val 60942"/>
            </a:avLst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1F77C08-71BC-0233-6C55-5B7F05FDB7E7}"/>
              </a:ext>
            </a:extLst>
          </p:cNvPr>
          <p:cNvSpPr txBox="1"/>
          <p:nvPr/>
        </p:nvSpPr>
        <p:spPr>
          <a:xfrm>
            <a:off x="1751163" y="3092481"/>
            <a:ext cx="87903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b="1" dirty="0"/>
              <a:t>Improved Denoising Diffusion Probabilistic Models</a:t>
            </a:r>
          </a:p>
          <a:p>
            <a:pPr algn="dist"/>
            <a:endParaRPr lang="zh-CN" altLang="en-US" sz="2800" b="1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38DCD7-F65B-8FFF-EB19-C583C3911E55}"/>
              </a:ext>
            </a:extLst>
          </p:cNvPr>
          <p:cNvSpPr txBox="1"/>
          <p:nvPr/>
        </p:nvSpPr>
        <p:spPr>
          <a:xfrm>
            <a:off x="4219216" y="3950430"/>
            <a:ext cx="3753568" cy="1319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汇报时间：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815A980-9F49-77B3-AFA3-5B7583E224E1}"/>
              </a:ext>
            </a:extLst>
          </p:cNvPr>
          <p:cNvCxnSpPr>
            <a:cxnSpLocks/>
          </p:cNvCxnSpPr>
          <p:nvPr/>
        </p:nvCxnSpPr>
        <p:spPr>
          <a:xfrm>
            <a:off x="1923691" y="3765519"/>
            <a:ext cx="84280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DADEEC0D-A426-7FF4-EE76-39110A0D513F}"/>
              </a:ext>
            </a:extLst>
          </p:cNvPr>
          <p:cNvSpPr/>
          <p:nvPr/>
        </p:nvSpPr>
        <p:spPr>
          <a:xfrm>
            <a:off x="1578429" y="1431472"/>
            <a:ext cx="9035143" cy="39950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7D64217-46E1-ADFD-D124-D93498C6E7C7}"/>
              </a:ext>
            </a:extLst>
          </p:cNvPr>
          <p:cNvSpPr/>
          <p:nvPr/>
        </p:nvSpPr>
        <p:spPr>
          <a:xfrm>
            <a:off x="1416000" y="1265129"/>
            <a:ext cx="9360000" cy="43277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729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60D3AA0-9165-3D9D-F188-D975EE6A9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7529"/>
            <a:ext cx="12176681" cy="3094906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73D1047-52B7-B689-06C9-7D5BF7B70F39}"/>
              </a:ext>
            </a:extLst>
          </p:cNvPr>
          <p:cNvGrpSpPr/>
          <p:nvPr/>
        </p:nvGrpSpPr>
        <p:grpSpPr>
          <a:xfrm>
            <a:off x="10550922" y="0"/>
            <a:ext cx="1641078" cy="1517458"/>
            <a:chOff x="49074" y="83475"/>
            <a:chExt cx="1641078" cy="151745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2F02D69-EECB-5467-EF9F-A5581C62A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419" y="215081"/>
              <a:ext cx="1236693" cy="1254246"/>
            </a:xfrm>
            <a:prstGeom prst="rect">
              <a:avLst/>
            </a:prstGeom>
          </p:spPr>
        </p:pic>
        <p:sp>
          <p:nvSpPr>
            <p:cNvPr id="7" name="平行四边形 10">
              <a:extLst>
                <a:ext uri="{FF2B5EF4-FFF2-40B4-BE49-F238E27FC236}">
                  <a16:creationId xmlns:a16="http://schemas.microsoft.com/office/drawing/2014/main" id="{983BEE12-B3F5-C060-DEFD-39D9C230E8CF}"/>
                </a:ext>
              </a:extLst>
            </p:cNvPr>
            <p:cNvSpPr/>
            <p:nvPr/>
          </p:nvSpPr>
          <p:spPr>
            <a:xfrm>
              <a:off x="49074" y="83475"/>
              <a:ext cx="1641078" cy="1517458"/>
            </a:xfrm>
            <a:custGeom>
              <a:avLst/>
              <a:gdLst>
                <a:gd name="connsiteX0" fmla="*/ 0 w 2759324"/>
                <a:gd name="connsiteY0" fmla="*/ 1757132 h 1757132"/>
                <a:gd name="connsiteX1" fmla="*/ 439283 w 2759324"/>
                <a:gd name="connsiteY1" fmla="*/ 0 h 1757132"/>
                <a:gd name="connsiteX2" fmla="*/ 2759324 w 2759324"/>
                <a:gd name="connsiteY2" fmla="*/ 0 h 1757132"/>
                <a:gd name="connsiteX3" fmla="*/ 2320041 w 2759324"/>
                <a:gd name="connsiteY3" fmla="*/ 1757132 h 1757132"/>
                <a:gd name="connsiteX4" fmla="*/ 0 w 2759324"/>
                <a:gd name="connsiteY4" fmla="*/ 1757132 h 1757132"/>
                <a:gd name="connsiteX0" fmla="*/ 117308 w 2876632"/>
                <a:gd name="connsiteY0" fmla="*/ 1836645 h 1836645"/>
                <a:gd name="connsiteX1" fmla="*/ 0 w 2876632"/>
                <a:gd name="connsiteY1" fmla="*/ 0 h 1836645"/>
                <a:gd name="connsiteX2" fmla="*/ 2876632 w 2876632"/>
                <a:gd name="connsiteY2" fmla="*/ 79513 h 1836645"/>
                <a:gd name="connsiteX3" fmla="*/ 2437349 w 2876632"/>
                <a:gd name="connsiteY3" fmla="*/ 1836645 h 1836645"/>
                <a:gd name="connsiteX4" fmla="*/ 117308 w 2876632"/>
                <a:gd name="connsiteY4" fmla="*/ 1836645 h 1836645"/>
                <a:gd name="connsiteX0" fmla="*/ 117308 w 2876632"/>
                <a:gd name="connsiteY0" fmla="*/ 1836645 h 1836645"/>
                <a:gd name="connsiteX1" fmla="*/ 0 w 2876632"/>
                <a:gd name="connsiteY1" fmla="*/ 0 h 1836645"/>
                <a:gd name="connsiteX2" fmla="*/ 2876632 w 2876632"/>
                <a:gd name="connsiteY2" fmla="*/ 79513 h 1836645"/>
                <a:gd name="connsiteX3" fmla="*/ 2304243 w 2876632"/>
                <a:gd name="connsiteY3" fmla="*/ 1812265 h 1836645"/>
                <a:gd name="connsiteX4" fmla="*/ 117308 w 2876632"/>
                <a:gd name="connsiteY4" fmla="*/ 1836645 h 1836645"/>
                <a:gd name="connsiteX0" fmla="*/ 117308 w 2344207"/>
                <a:gd name="connsiteY0" fmla="*/ 1903406 h 1903406"/>
                <a:gd name="connsiteX1" fmla="*/ 0 w 2344207"/>
                <a:gd name="connsiteY1" fmla="*/ 66761 h 1903406"/>
                <a:gd name="connsiteX2" fmla="*/ 2344207 w 2344207"/>
                <a:gd name="connsiteY2" fmla="*/ 0 h 1903406"/>
                <a:gd name="connsiteX3" fmla="*/ 2304243 w 2344207"/>
                <a:gd name="connsiteY3" fmla="*/ 1879026 h 1903406"/>
                <a:gd name="connsiteX4" fmla="*/ 117308 w 2344207"/>
                <a:gd name="connsiteY4" fmla="*/ 1903406 h 1903406"/>
                <a:gd name="connsiteX0" fmla="*/ 10823 w 2237722"/>
                <a:gd name="connsiteY0" fmla="*/ 1903406 h 1903406"/>
                <a:gd name="connsiteX1" fmla="*/ 0 w 2237722"/>
                <a:gd name="connsiteY1" fmla="*/ 42381 h 1903406"/>
                <a:gd name="connsiteX2" fmla="*/ 2237722 w 2237722"/>
                <a:gd name="connsiteY2" fmla="*/ 0 h 1903406"/>
                <a:gd name="connsiteX3" fmla="*/ 2197758 w 2237722"/>
                <a:gd name="connsiteY3" fmla="*/ 1879026 h 1903406"/>
                <a:gd name="connsiteX4" fmla="*/ 10823 w 2237722"/>
                <a:gd name="connsiteY4" fmla="*/ 1903406 h 1903406"/>
                <a:gd name="connsiteX0" fmla="*/ 10823 w 2197758"/>
                <a:gd name="connsiteY0" fmla="*/ 1861025 h 1861025"/>
                <a:gd name="connsiteX1" fmla="*/ 0 w 2197758"/>
                <a:gd name="connsiteY1" fmla="*/ 0 h 1861025"/>
                <a:gd name="connsiteX2" fmla="*/ 2184479 w 2197758"/>
                <a:gd name="connsiteY2" fmla="*/ 6377 h 1861025"/>
                <a:gd name="connsiteX3" fmla="*/ 2197758 w 2197758"/>
                <a:gd name="connsiteY3" fmla="*/ 1836645 h 1861025"/>
                <a:gd name="connsiteX4" fmla="*/ 10823 w 2197758"/>
                <a:gd name="connsiteY4" fmla="*/ 1861025 h 186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7758" h="1861025">
                  <a:moveTo>
                    <a:pt x="10823" y="1861025"/>
                  </a:moveTo>
                  <a:cubicBezTo>
                    <a:pt x="7215" y="1240683"/>
                    <a:pt x="3608" y="620342"/>
                    <a:pt x="0" y="0"/>
                  </a:cubicBezTo>
                  <a:lnTo>
                    <a:pt x="2184479" y="6377"/>
                  </a:lnTo>
                  <a:cubicBezTo>
                    <a:pt x="2188905" y="616466"/>
                    <a:pt x="2193332" y="1226556"/>
                    <a:pt x="2197758" y="1836645"/>
                  </a:cubicBezTo>
                  <a:lnTo>
                    <a:pt x="10823" y="1861025"/>
                  </a:lnTo>
                  <a:close/>
                </a:path>
              </a:pathLst>
            </a:custGeom>
            <a:solidFill>
              <a:srgbClr val="FFFFFF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1DB7E23-A036-FD6C-7E8E-5DB1988D3C23}"/>
              </a:ext>
            </a:extLst>
          </p:cNvPr>
          <p:cNvGrpSpPr/>
          <p:nvPr/>
        </p:nvGrpSpPr>
        <p:grpSpPr>
          <a:xfrm>
            <a:off x="110040" y="188572"/>
            <a:ext cx="1758815" cy="605796"/>
            <a:chOff x="97408" y="592164"/>
            <a:chExt cx="1758815" cy="60579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C898970-CBBB-A26E-AFB2-43DBE62C1189}"/>
                </a:ext>
              </a:extLst>
            </p:cNvPr>
            <p:cNvSpPr/>
            <p:nvPr/>
          </p:nvSpPr>
          <p:spPr bwMode="auto">
            <a:xfrm>
              <a:off x="97408" y="592164"/>
              <a:ext cx="175881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altLang="zh-CN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1.4 </a:t>
              </a: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逆扩散过程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0CB0ECA-F767-742D-4DCD-DD92B02FA803}"/>
                </a:ext>
              </a:extLst>
            </p:cNvPr>
            <p:cNvCxnSpPr/>
            <p:nvPr/>
          </p:nvCxnSpPr>
          <p:spPr>
            <a:xfrm>
              <a:off x="201217" y="1197960"/>
              <a:ext cx="257904" cy="0"/>
            </a:xfrm>
            <a:prstGeom prst="line">
              <a:avLst/>
            </a:prstGeom>
            <a:noFill/>
            <a:ln w="19050" cap="flat" cmpd="sng" algn="ctr">
              <a:solidFill>
                <a:srgbClr val="304371"/>
              </a:solidFill>
              <a:prstDash val="solid"/>
              <a:miter lim="800000"/>
            </a:ln>
            <a:effectLst/>
          </p:spPr>
        </p:cxn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983AC385-6D59-4DA3-237E-4120AC4D9FD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2117" y="1147762"/>
            <a:ext cx="99631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29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60D3AA0-9165-3D9D-F188-D975EE6A9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7529"/>
            <a:ext cx="12176681" cy="3094906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73D1047-52B7-B689-06C9-7D5BF7B70F39}"/>
              </a:ext>
            </a:extLst>
          </p:cNvPr>
          <p:cNvGrpSpPr/>
          <p:nvPr/>
        </p:nvGrpSpPr>
        <p:grpSpPr>
          <a:xfrm>
            <a:off x="10550922" y="0"/>
            <a:ext cx="1641078" cy="1517458"/>
            <a:chOff x="49074" y="83475"/>
            <a:chExt cx="1641078" cy="151745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2F02D69-EECB-5467-EF9F-A5581C62A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419" y="215081"/>
              <a:ext cx="1236693" cy="1254246"/>
            </a:xfrm>
            <a:prstGeom prst="rect">
              <a:avLst/>
            </a:prstGeom>
          </p:spPr>
        </p:pic>
        <p:sp>
          <p:nvSpPr>
            <p:cNvPr id="7" name="平行四边形 10">
              <a:extLst>
                <a:ext uri="{FF2B5EF4-FFF2-40B4-BE49-F238E27FC236}">
                  <a16:creationId xmlns:a16="http://schemas.microsoft.com/office/drawing/2014/main" id="{983BEE12-B3F5-C060-DEFD-39D9C230E8CF}"/>
                </a:ext>
              </a:extLst>
            </p:cNvPr>
            <p:cNvSpPr/>
            <p:nvPr/>
          </p:nvSpPr>
          <p:spPr>
            <a:xfrm>
              <a:off x="49074" y="83475"/>
              <a:ext cx="1641078" cy="1517458"/>
            </a:xfrm>
            <a:custGeom>
              <a:avLst/>
              <a:gdLst>
                <a:gd name="connsiteX0" fmla="*/ 0 w 2759324"/>
                <a:gd name="connsiteY0" fmla="*/ 1757132 h 1757132"/>
                <a:gd name="connsiteX1" fmla="*/ 439283 w 2759324"/>
                <a:gd name="connsiteY1" fmla="*/ 0 h 1757132"/>
                <a:gd name="connsiteX2" fmla="*/ 2759324 w 2759324"/>
                <a:gd name="connsiteY2" fmla="*/ 0 h 1757132"/>
                <a:gd name="connsiteX3" fmla="*/ 2320041 w 2759324"/>
                <a:gd name="connsiteY3" fmla="*/ 1757132 h 1757132"/>
                <a:gd name="connsiteX4" fmla="*/ 0 w 2759324"/>
                <a:gd name="connsiteY4" fmla="*/ 1757132 h 1757132"/>
                <a:gd name="connsiteX0" fmla="*/ 117308 w 2876632"/>
                <a:gd name="connsiteY0" fmla="*/ 1836645 h 1836645"/>
                <a:gd name="connsiteX1" fmla="*/ 0 w 2876632"/>
                <a:gd name="connsiteY1" fmla="*/ 0 h 1836645"/>
                <a:gd name="connsiteX2" fmla="*/ 2876632 w 2876632"/>
                <a:gd name="connsiteY2" fmla="*/ 79513 h 1836645"/>
                <a:gd name="connsiteX3" fmla="*/ 2437349 w 2876632"/>
                <a:gd name="connsiteY3" fmla="*/ 1836645 h 1836645"/>
                <a:gd name="connsiteX4" fmla="*/ 117308 w 2876632"/>
                <a:gd name="connsiteY4" fmla="*/ 1836645 h 1836645"/>
                <a:gd name="connsiteX0" fmla="*/ 117308 w 2876632"/>
                <a:gd name="connsiteY0" fmla="*/ 1836645 h 1836645"/>
                <a:gd name="connsiteX1" fmla="*/ 0 w 2876632"/>
                <a:gd name="connsiteY1" fmla="*/ 0 h 1836645"/>
                <a:gd name="connsiteX2" fmla="*/ 2876632 w 2876632"/>
                <a:gd name="connsiteY2" fmla="*/ 79513 h 1836645"/>
                <a:gd name="connsiteX3" fmla="*/ 2304243 w 2876632"/>
                <a:gd name="connsiteY3" fmla="*/ 1812265 h 1836645"/>
                <a:gd name="connsiteX4" fmla="*/ 117308 w 2876632"/>
                <a:gd name="connsiteY4" fmla="*/ 1836645 h 1836645"/>
                <a:gd name="connsiteX0" fmla="*/ 117308 w 2344207"/>
                <a:gd name="connsiteY0" fmla="*/ 1903406 h 1903406"/>
                <a:gd name="connsiteX1" fmla="*/ 0 w 2344207"/>
                <a:gd name="connsiteY1" fmla="*/ 66761 h 1903406"/>
                <a:gd name="connsiteX2" fmla="*/ 2344207 w 2344207"/>
                <a:gd name="connsiteY2" fmla="*/ 0 h 1903406"/>
                <a:gd name="connsiteX3" fmla="*/ 2304243 w 2344207"/>
                <a:gd name="connsiteY3" fmla="*/ 1879026 h 1903406"/>
                <a:gd name="connsiteX4" fmla="*/ 117308 w 2344207"/>
                <a:gd name="connsiteY4" fmla="*/ 1903406 h 1903406"/>
                <a:gd name="connsiteX0" fmla="*/ 10823 w 2237722"/>
                <a:gd name="connsiteY0" fmla="*/ 1903406 h 1903406"/>
                <a:gd name="connsiteX1" fmla="*/ 0 w 2237722"/>
                <a:gd name="connsiteY1" fmla="*/ 42381 h 1903406"/>
                <a:gd name="connsiteX2" fmla="*/ 2237722 w 2237722"/>
                <a:gd name="connsiteY2" fmla="*/ 0 h 1903406"/>
                <a:gd name="connsiteX3" fmla="*/ 2197758 w 2237722"/>
                <a:gd name="connsiteY3" fmla="*/ 1879026 h 1903406"/>
                <a:gd name="connsiteX4" fmla="*/ 10823 w 2237722"/>
                <a:gd name="connsiteY4" fmla="*/ 1903406 h 1903406"/>
                <a:gd name="connsiteX0" fmla="*/ 10823 w 2197758"/>
                <a:gd name="connsiteY0" fmla="*/ 1861025 h 1861025"/>
                <a:gd name="connsiteX1" fmla="*/ 0 w 2197758"/>
                <a:gd name="connsiteY1" fmla="*/ 0 h 1861025"/>
                <a:gd name="connsiteX2" fmla="*/ 2184479 w 2197758"/>
                <a:gd name="connsiteY2" fmla="*/ 6377 h 1861025"/>
                <a:gd name="connsiteX3" fmla="*/ 2197758 w 2197758"/>
                <a:gd name="connsiteY3" fmla="*/ 1836645 h 1861025"/>
                <a:gd name="connsiteX4" fmla="*/ 10823 w 2197758"/>
                <a:gd name="connsiteY4" fmla="*/ 1861025 h 186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7758" h="1861025">
                  <a:moveTo>
                    <a:pt x="10823" y="1861025"/>
                  </a:moveTo>
                  <a:cubicBezTo>
                    <a:pt x="7215" y="1240683"/>
                    <a:pt x="3608" y="620342"/>
                    <a:pt x="0" y="0"/>
                  </a:cubicBezTo>
                  <a:lnTo>
                    <a:pt x="2184479" y="6377"/>
                  </a:lnTo>
                  <a:cubicBezTo>
                    <a:pt x="2188905" y="616466"/>
                    <a:pt x="2193332" y="1226556"/>
                    <a:pt x="2197758" y="1836645"/>
                  </a:cubicBezTo>
                  <a:lnTo>
                    <a:pt x="10823" y="1861025"/>
                  </a:lnTo>
                  <a:close/>
                </a:path>
              </a:pathLst>
            </a:custGeom>
            <a:solidFill>
              <a:srgbClr val="FFFFFF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1DB7E23-A036-FD6C-7E8E-5DB1988D3C23}"/>
              </a:ext>
            </a:extLst>
          </p:cNvPr>
          <p:cNvGrpSpPr/>
          <p:nvPr/>
        </p:nvGrpSpPr>
        <p:grpSpPr>
          <a:xfrm>
            <a:off x="110040" y="188572"/>
            <a:ext cx="1758815" cy="605796"/>
            <a:chOff x="97408" y="592164"/>
            <a:chExt cx="1758815" cy="60579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C898970-CBBB-A26E-AFB2-43DBE62C1189}"/>
                </a:ext>
              </a:extLst>
            </p:cNvPr>
            <p:cNvSpPr/>
            <p:nvPr/>
          </p:nvSpPr>
          <p:spPr bwMode="auto">
            <a:xfrm>
              <a:off x="97408" y="592164"/>
              <a:ext cx="175881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altLang="zh-CN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1.4 </a:t>
              </a: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逆扩散过程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0CB0ECA-F767-742D-4DCD-DD92B02FA803}"/>
                </a:ext>
              </a:extLst>
            </p:cNvPr>
            <p:cNvCxnSpPr/>
            <p:nvPr/>
          </p:nvCxnSpPr>
          <p:spPr>
            <a:xfrm>
              <a:off x="201217" y="1197960"/>
              <a:ext cx="257904" cy="0"/>
            </a:xfrm>
            <a:prstGeom prst="line">
              <a:avLst/>
            </a:prstGeom>
            <a:noFill/>
            <a:ln w="19050" cap="flat" cmpd="sng" algn="ctr">
              <a:solidFill>
                <a:srgbClr val="304371"/>
              </a:solidFill>
              <a:prstDash val="solid"/>
              <a:miter lim="800000"/>
            </a:ln>
            <a:effectLst/>
          </p:spPr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4B4AA025-371F-8D18-FABF-7BB1B35A92A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67560" y="133071"/>
            <a:ext cx="8805241" cy="659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50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60D3AA0-9165-3D9D-F188-D975EE6A9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7529"/>
            <a:ext cx="12176681" cy="3094906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73D1047-52B7-B689-06C9-7D5BF7B70F39}"/>
              </a:ext>
            </a:extLst>
          </p:cNvPr>
          <p:cNvGrpSpPr/>
          <p:nvPr/>
        </p:nvGrpSpPr>
        <p:grpSpPr>
          <a:xfrm>
            <a:off x="10550922" y="0"/>
            <a:ext cx="1641078" cy="1517458"/>
            <a:chOff x="49074" y="83475"/>
            <a:chExt cx="1641078" cy="151745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2F02D69-EECB-5467-EF9F-A5581C62A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419" y="215081"/>
              <a:ext cx="1236693" cy="1254246"/>
            </a:xfrm>
            <a:prstGeom prst="rect">
              <a:avLst/>
            </a:prstGeom>
          </p:spPr>
        </p:pic>
        <p:sp>
          <p:nvSpPr>
            <p:cNvPr id="7" name="平行四边形 10">
              <a:extLst>
                <a:ext uri="{FF2B5EF4-FFF2-40B4-BE49-F238E27FC236}">
                  <a16:creationId xmlns:a16="http://schemas.microsoft.com/office/drawing/2014/main" id="{983BEE12-B3F5-C060-DEFD-39D9C230E8CF}"/>
                </a:ext>
              </a:extLst>
            </p:cNvPr>
            <p:cNvSpPr/>
            <p:nvPr/>
          </p:nvSpPr>
          <p:spPr>
            <a:xfrm>
              <a:off x="49074" y="83475"/>
              <a:ext cx="1641078" cy="1517458"/>
            </a:xfrm>
            <a:custGeom>
              <a:avLst/>
              <a:gdLst>
                <a:gd name="connsiteX0" fmla="*/ 0 w 2759324"/>
                <a:gd name="connsiteY0" fmla="*/ 1757132 h 1757132"/>
                <a:gd name="connsiteX1" fmla="*/ 439283 w 2759324"/>
                <a:gd name="connsiteY1" fmla="*/ 0 h 1757132"/>
                <a:gd name="connsiteX2" fmla="*/ 2759324 w 2759324"/>
                <a:gd name="connsiteY2" fmla="*/ 0 h 1757132"/>
                <a:gd name="connsiteX3" fmla="*/ 2320041 w 2759324"/>
                <a:gd name="connsiteY3" fmla="*/ 1757132 h 1757132"/>
                <a:gd name="connsiteX4" fmla="*/ 0 w 2759324"/>
                <a:gd name="connsiteY4" fmla="*/ 1757132 h 1757132"/>
                <a:gd name="connsiteX0" fmla="*/ 117308 w 2876632"/>
                <a:gd name="connsiteY0" fmla="*/ 1836645 h 1836645"/>
                <a:gd name="connsiteX1" fmla="*/ 0 w 2876632"/>
                <a:gd name="connsiteY1" fmla="*/ 0 h 1836645"/>
                <a:gd name="connsiteX2" fmla="*/ 2876632 w 2876632"/>
                <a:gd name="connsiteY2" fmla="*/ 79513 h 1836645"/>
                <a:gd name="connsiteX3" fmla="*/ 2437349 w 2876632"/>
                <a:gd name="connsiteY3" fmla="*/ 1836645 h 1836645"/>
                <a:gd name="connsiteX4" fmla="*/ 117308 w 2876632"/>
                <a:gd name="connsiteY4" fmla="*/ 1836645 h 1836645"/>
                <a:gd name="connsiteX0" fmla="*/ 117308 w 2876632"/>
                <a:gd name="connsiteY0" fmla="*/ 1836645 h 1836645"/>
                <a:gd name="connsiteX1" fmla="*/ 0 w 2876632"/>
                <a:gd name="connsiteY1" fmla="*/ 0 h 1836645"/>
                <a:gd name="connsiteX2" fmla="*/ 2876632 w 2876632"/>
                <a:gd name="connsiteY2" fmla="*/ 79513 h 1836645"/>
                <a:gd name="connsiteX3" fmla="*/ 2304243 w 2876632"/>
                <a:gd name="connsiteY3" fmla="*/ 1812265 h 1836645"/>
                <a:gd name="connsiteX4" fmla="*/ 117308 w 2876632"/>
                <a:gd name="connsiteY4" fmla="*/ 1836645 h 1836645"/>
                <a:gd name="connsiteX0" fmla="*/ 117308 w 2344207"/>
                <a:gd name="connsiteY0" fmla="*/ 1903406 h 1903406"/>
                <a:gd name="connsiteX1" fmla="*/ 0 w 2344207"/>
                <a:gd name="connsiteY1" fmla="*/ 66761 h 1903406"/>
                <a:gd name="connsiteX2" fmla="*/ 2344207 w 2344207"/>
                <a:gd name="connsiteY2" fmla="*/ 0 h 1903406"/>
                <a:gd name="connsiteX3" fmla="*/ 2304243 w 2344207"/>
                <a:gd name="connsiteY3" fmla="*/ 1879026 h 1903406"/>
                <a:gd name="connsiteX4" fmla="*/ 117308 w 2344207"/>
                <a:gd name="connsiteY4" fmla="*/ 1903406 h 1903406"/>
                <a:gd name="connsiteX0" fmla="*/ 10823 w 2237722"/>
                <a:gd name="connsiteY0" fmla="*/ 1903406 h 1903406"/>
                <a:gd name="connsiteX1" fmla="*/ 0 w 2237722"/>
                <a:gd name="connsiteY1" fmla="*/ 42381 h 1903406"/>
                <a:gd name="connsiteX2" fmla="*/ 2237722 w 2237722"/>
                <a:gd name="connsiteY2" fmla="*/ 0 h 1903406"/>
                <a:gd name="connsiteX3" fmla="*/ 2197758 w 2237722"/>
                <a:gd name="connsiteY3" fmla="*/ 1879026 h 1903406"/>
                <a:gd name="connsiteX4" fmla="*/ 10823 w 2237722"/>
                <a:gd name="connsiteY4" fmla="*/ 1903406 h 1903406"/>
                <a:gd name="connsiteX0" fmla="*/ 10823 w 2197758"/>
                <a:gd name="connsiteY0" fmla="*/ 1861025 h 1861025"/>
                <a:gd name="connsiteX1" fmla="*/ 0 w 2197758"/>
                <a:gd name="connsiteY1" fmla="*/ 0 h 1861025"/>
                <a:gd name="connsiteX2" fmla="*/ 2184479 w 2197758"/>
                <a:gd name="connsiteY2" fmla="*/ 6377 h 1861025"/>
                <a:gd name="connsiteX3" fmla="*/ 2197758 w 2197758"/>
                <a:gd name="connsiteY3" fmla="*/ 1836645 h 1861025"/>
                <a:gd name="connsiteX4" fmla="*/ 10823 w 2197758"/>
                <a:gd name="connsiteY4" fmla="*/ 1861025 h 186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7758" h="1861025">
                  <a:moveTo>
                    <a:pt x="10823" y="1861025"/>
                  </a:moveTo>
                  <a:cubicBezTo>
                    <a:pt x="7215" y="1240683"/>
                    <a:pt x="3608" y="620342"/>
                    <a:pt x="0" y="0"/>
                  </a:cubicBezTo>
                  <a:lnTo>
                    <a:pt x="2184479" y="6377"/>
                  </a:lnTo>
                  <a:cubicBezTo>
                    <a:pt x="2188905" y="616466"/>
                    <a:pt x="2193332" y="1226556"/>
                    <a:pt x="2197758" y="1836645"/>
                  </a:cubicBezTo>
                  <a:lnTo>
                    <a:pt x="10823" y="1861025"/>
                  </a:lnTo>
                  <a:close/>
                </a:path>
              </a:pathLst>
            </a:custGeom>
            <a:solidFill>
              <a:srgbClr val="FFFFFF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1DB7E23-A036-FD6C-7E8E-5DB1988D3C23}"/>
              </a:ext>
            </a:extLst>
          </p:cNvPr>
          <p:cNvGrpSpPr/>
          <p:nvPr/>
        </p:nvGrpSpPr>
        <p:grpSpPr>
          <a:xfrm>
            <a:off x="110040" y="188572"/>
            <a:ext cx="1758815" cy="605796"/>
            <a:chOff x="97408" y="592164"/>
            <a:chExt cx="1758815" cy="60579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C898970-CBBB-A26E-AFB2-43DBE62C1189}"/>
                </a:ext>
              </a:extLst>
            </p:cNvPr>
            <p:cNvSpPr/>
            <p:nvPr/>
          </p:nvSpPr>
          <p:spPr bwMode="auto">
            <a:xfrm>
              <a:off x="97408" y="592164"/>
              <a:ext cx="175881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altLang="zh-CN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1.4 </a:t>
              </a: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逆扩散过程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0CB0ECA-F767-742D-4DCD-DD92B02FA803}"/>
                </a:ext>
              </a:extLst>
            </p:cNvPr>
            <p:cNvCxnSpPr/>
            <p:nvPr/>
          </p:nvCxnSpPr>
          <p:spPr>
            <a:xfrm>
              <a:off x="201217" y="1197960"/>
              <a:ext cx="257904" cy="0"/>
            </a:xfrm>
            <a:prstGeom prst="line">
              <a:avLst/>
            </a:prstGeom>
            <a:noFill/>
            <a:ln w="19050" cap="flat" cmpd="sng" algn="ctr">
              <a:solidFill>
                <a:srgbClr val="304371"/>
              </a:solidFill>
              <a:prstDash val="solid"/>
              <a:miter lim="800000"/>
            </a:ln>
            <a:effectLst/>
          </p:spPr>
        </p:cxn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9F412C7B-DF01-DA32-7F83-63F0D614503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10055" y="2108418"/>
            <a:ext cx="9239250" cy="23622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D3C62C3-83B5-79B4-DD62-54C82ABBB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8532" y="671477"/>
            <a:ext cx="52863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28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60D3AA0-9165-3D9D-F188-D975EE6A9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7529"/>
            <a:ext cx="12176681" cy="3094906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73D1047-52B7-B689-06C9-7D5BF7B70F39}"/>
              </a:ext>
            </a:extLst>
          </p:cNvPr>
          <p:cNvGrpSpPr/>
          <p:nvPr/>
        </p:nvGrpSpPr>
        <p:grpSpPr>
          <a:xfrm>
            <a:off x="10550922" y="0"/>
            <a:ext cx="1641078" cy="1517458"/>
            <a:chOff x="49074" y="83475"/>
            <a:chExt cx="1641078" cy="151745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2F02D69-EECB-5467-EF9F-A5581C62A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419" y="215081"/>
              <a:ext cx="1236693" cy="1254246"/>
            </a:xfrm>
            <a:prstGeom prst="rect">
              <a:avLst/>
            </a:prstGeom>
          </p:spPr>
        </p:pic>
        <p:sp>
          <p:nvSpPr>
            <p:cNvPr id="7" name="平行四边形 10">
              <a:extLst>
                <a:ext uri="{FF2B5EF4-FFF2-40B4-BE49-F238E27FC236}">
                  <a16:creationId xmlns:a16="http://schemas.microsoft.com/office/drawing/2014/main" id="{983BEE12-B3F5-C060-DEFD-39D9C230E8CF}"/>
                </a:ext>
              </a:extLst>
            </p:cNvPr>
            <p:cNvSpPr/>
            <p:nvPr/>
          </p:nvSpPr>
          <p:spPr>
            <a:xfrm>
              <a:off x="49074" y="83475"/>
              <a:ext cx="1641078" cy="1517458"/>
            </a:xfrm>
            <a:custGeom>
              <a:avLst/>
              <a:gdLst>
                <a:gd name="connsiteX0" fmla="*/ 0 w 2759324"/>
                <a:gd name="connsiteY0" fmla="*/ 1757132 h 1757132"/>
                <a:gd name="connsiteX1" fmla="*/ 439283 w 2759324"/>
                <a:gd name="connsiteY1" fmla="*/ 0 h 1757132"/>
                <a:gd name="connsiteX2" fmla="*/ 2759324 w 2759324"/>
                <a:gd name="connsiteY2" fmla="*/ 0 h 1757132"/>
                <a:gd name="connsiteX3" fmla="*/ 2320041 w 2759324"/>
                <a:gd name="connsiteY3" fmla="*/ 1757132 h 1757132"/>
                <a:gd name="connsiteX4" fmla="*/ 0 w 2759324"/>
                <a:gd name="connsiteY4" fmla="*/ 1757132 h 1757132"/>
                <a:gd name="connsiteX0" fmla="*/ 117308 w 2876632"/>
                <a:gd name="connsiteY0" fmla="*/ 1836645 h 1836645"/>
                <a:gd name="connsiteX1" fmla="*/ 0 w 2876632"/>
                <a:gd name="connsiteY1" fmla="*/ 0 h 1836645"/>
                <a:gd name="connsiteX2" fmla="*/ 2876632 w 2876632"/>
                <a:gd name="connsiteY2" fmla="*/ 79513 h 1836645"/>
                <a:gd name="connsiteX3" fmla="*/ 2437349 w 2876632"/>
                <a:gd name="connsiteY3" fmla="*/ 1836645 h 1836645"/>
                <a:gd name="connsiteX4" fmla="*/ 117308 w 2876632"/>
                <a:gd name="connsiteY4" fmla="*/ 1836645 h 1836645"/>
                <a:gd name="connsiteX0" fmla="*/ 117308 w 2876632"/>
                <a:gd name="connsiteY0" fmla="*/ 1836645 h 1836645"/>
                <a:gd name="connsiteX1" fmla="*/ 0 w 2876632"/>
                <a:gd name="connsiteY1" fmla="*/ 0 h 1836645"/>
                <a:gd name="connsiteX2" fmla="*/ 2876632 w 2876632"/>
                <a:gd name="connsiteY2" fmla="*/ 79513 h 1836645"/>
                <a:gd name="connsiteX3" fmla="*/ 2304243 w 2876632"/>
                <a:gd name="connsiteY3" fmla="*/ 1812265 h 1836645"/>
                <a:gd name="connsiteX4" fmla="*/ 117308 w 2876632"/>
                <a:gd name="connsiteY4" fmla="*/ 1836645 h 1836645"/>
                <a:gd name="connsiteX0" fmla="*/ 117308 w 2344207"/>
                <a:gd name="connsiteY0" fmla="*/ 1903406 h 1903406"/>
                <a:gd name="connsiteX1" fmla="*/ 0 w 2344207"/>
                <a:gd name="connsiteY1" fmla="*/ 66761 h 1903406"/>
                <a:gd name="connsiteX2" fmla="*/ 2344207 w 2344207"/>
                <a:gd name="connsiteY2" fmla="*/ 0 h 1903406"/>
                <a:gd name="connsiteX3" fmla="*/ 2304243 w 2344207"/>
                <a:gd name="connsiteY3" fmla="*/ 1879026 h 1903406"/>
                <a:gd name="connsiteX4" fmla="*/ 117308 w 2344207"/>
                <a:gd name="connsiteY4" fmla="*/ 1903406 h 1903406"/>
                <a:gd name="connsiteX0" fmla="*/ 10823 w 2237722"/>
                <a:gd name="connsiteY0" fmla="*/ 1903406 h 1903406"/>
                <a:gd name="connsiteX1" fmla="*/ 0 w 2237722"/>
                <a:gd name="connsiteY1" fmla="*/ 42381 h 1903406"/>
                <a:gd name="connsiteX2" fmla="*/ 2237722 w 2237722"/>
                <a:gd name="connsiteY2" fmla="*/ 0 h 1903406"/>
                <a:gd name="connsiteX3" fmla="*/ 2197758 w 2237722"/>
                <a:gd name="connsiteY3" fmla="*/ 1879026 h 1903406"/>
                <a:gd name="connsiteX4" fmla="*/ 10823 w 2237722"/>
                <a:gd name="connsiteY4" fmla="*/ 1903406 h 1903406"/>
                <a:gd name="connsiteX0" fmla="*/ 10823 w 2197758"/>
                <a:gd name="connsiteY0" fmla="*/ 1861025 h 1861025"/>
                <a:gd name="connsiteX1" fmla="*/ 0 w 2197758"/>
                <a:gd name="connsiteY1" fmla="*/ 0 h 1861025"/>
                <a:gd name="connsiteX2" fmla="*/ 2184479 w 2197758"/>
                <a:gd name="connsiteY2" fmla="*/ 6377 h 1861025"/>
                <a:gd name="connsiteX3" fmla="*/ 2197758 w 2197758"/>
                <a:gd name="connsiteY3" fmla="*/ 1836645 h 1861025"/>
                <a:gd name="connsiteX4" fmla="*/ 10823 w 2197758"/>
                <a:gd name="connsiteY4" fmla="*/ 1861025 h 186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7758" h="1861025">
                  <a:moveTo>
                    <a:pt x="10823" y="1861025"/>
                  </a:moveTo>
                  <a:cubicBezTo>
                    <a:pt x="7215" y="1240683"/>
                    <a:pt x="3608" y="620342"/>
                    <a:pt x="0" y="0"/>
                  </a:cubicBezTo>
                  <a:lnTo>
                    <a:pt x="2184479" y="6377"/>
                  </a:lnTo>
                  <a:cubicBezTo>
                    <a:pt x="2188905" y="616466"/>
                    <a:pt x="2193332" y="1226556"/>
                    <a:pt x="2197758" y="1836645"/>
                  </a:cubicBezTo>
                  <a:lnTo>
                    <a:pt x="10823" y="1861025"/>
                  </a:lnTo>
                  <a:close/>
                </a:path>
              </a:pathLst>
            </a:custGeom>
            <a:solidFill>
              <a:srgbClr val="FFFFFF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1DB7E23-A036-FD6C-7E8E-5DB1988D3C23}"/>
              </a:ext>
            </a:extLst>
          </p:cNvPr>
          <p:cNvGrpSpPr/>
          <p:nvPr/>
        </p:nvGrpSpPr>
        <p:grpSpPr>
          <a:xfrm>
            <a:off x="110040" y="188572"/>
            <a:ext cx="2451312" cy="605796"/>
            <a:chOff x="97408" y="592164"/>
            <a:chExt cx="2451312" cy="60579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C898970-CBBB-A26E-AFB2-43DBE62C1189}"/>
                </a:ext>
              </a:extLst>
            </p:cNvPr>
            <p:cNvSpPr/>
            <p:nvPr/>
          </p:nvSpPr>
          <p:spPr bwMode="auto">
            <a:xfrm>
              <a:off x="97408" y="592164"/>
              <a:ext cx="245131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altLang="zh-CN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1.5 </a:t>
              </a: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逆扩散过程的效果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0CB0ECA-F767-742D-4DCD-DD92B02FA803}"/>
                </a:ext>
              </a:extLst>
            </p:cNvPr>
            <p:cNvCxnSpPr/>
            <p:nvPr/>
          </p:nvCxnSpPr>
          <p:spPr>
            <a:xfrm>
              <a:off x="201217" y="1197960"/>
              <a:ext cx="257904" cy="0"/>
            </a:xfrm>
            <a:prstGeom prst="line">
              <a:avLst/>
            </a:prstGeom>
            <a:noFill/>
            <a:ln w="19050" cap="flat" cmpd="sng" algn="ctr">
              <a:solidFill>
                <a:srgbClr val="304371"/>
              </a:solidFill>
              <a:prstDash val="solid"/>
              <a:miter lim="800000"/>
            </a:ln>
            <a:effectLst/>
          </p:spPr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6F3A4B52-3C2A-52B1-D442-CB2542C5D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64" y="4207751"/>
            <a:ext cx="8237934" cy="54868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9454D35-DD68-76DD-D10A-041784B82824}"/>
              </a:ext>
            </a:extLst>
          </p:cNvPr>
          <p:cNvSpPr txBox="1"/>
          <p:nvPr/>
        </p:nvSpPr>
        <p:spPr>
          <a:xfrm>
            <a:off x="471753" y="12226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原图片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8739293-D945-8417-BBC6-7BBC62A1C5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679" y="1764485"/>
            <a:ext cx="1019370" cy="103086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7F4E0E6-09A8-1C8E-1DD7-497C5F599BC4}"/>
              </a:ext>
            </a:extLst>
          </p:cNvPr>
          <p:cNvSpPr txBox="1"/>
          <p:nvPr/>
        </p:nvSpPr>
        <p:spPr>
          <a:xfrm>
            <a:off x="624153" y="37089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生成效果</a:t>
            </a:r>
          </a:p>
        </p:txBody>
      </p:sp>
    </p:spTree>
    <p:extLst>
      <p:ext uri="{BB962C8B-B14F-4D97-AF65-F5344CB8AC3E}">
        <p14:creationId xmlns:p14="http://schemas.microsoft.com/office/powerpoint/2010/main" val="2930496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55995FA-61D7-F98A-AA38-CF4EC33BB1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56" t="-576" r="-2609" b="576"/>
          <a:stretch/>
        </p:blipFill>
        <p:spPr>
          <a:xfrm>
            <a:off x="8562912" y="1374950"/>
            <a:ext cx="5930854" cy="5502692"/>
          </a:xfrm>
          <a:prstGeom prst="triangle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68B35F27-E52C-6077-6BA0-6B1D5A3EED28}"/>
              </a:ext>
            </a:extLst>
          </p:cNvPr>
          <p:cNvGrpSpPr/>
          <p:nvPr/>
        </p:nvGrpSpPr>
        <p:grpSpPr>
          <a:xfrm>
            <a:off x="1578429" y="1431472"/>
            <a:ext cx="9035143" cy="3995057"/>
            <a:chOff x="1578429" y="1431472"/>
            <a:chExt cx="9035143" cy="3995057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E2C2A8EF-9C50-272F-961D-DC72A57D6610}"/>
                </a:ext>
              </a:extLst>
            </p:cNvPr>
            <p:cNvCxnSpPr>
              <a:cxnSpLocks/>
            </p:cNvCxnSpPr>
            <p:nvPr/>
          </p:nvCxnSpPr>
          <p:spPr>
            <a:xfrm>
              <a:off x="2191109" y="3914011"/>
              <a:ext cx="715129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5CA0807-6716-EB71-D0D2-9EC1FFBC9424}"/>
                </a:ext>
              </a:extLst>
            </p:cNvPr>
            <p:cNvSpPr txBox="1"/>
            <p:nvPr/>
          </p:nvSpPr>
          <p:spPr>
            <a:xfrm>
              <a:off x="1801511" y="2936290"/>
              <a:ext cx="80008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DDPM</a:t>
              </a:r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的训练过程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97A8BCD-E9C8-2F8A-66C9-C1C62D72ADEA}"/>
                </a:ext>
              </a:extLst>
            </p:cNvPr>
            <p:cNvSpPr txBox="1"/>
            <p:nvPr/>
          </p:nvSpPr>
          <p:spPr>
            <a:xfrm>
              <a:off x="5027177" y="2014436"/>
              <a:ext cx="21376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dirty="0">
                  <a:latin typeface="FuturaBookC" pitchFamily="2" charset="-52"/>
                  <a:ea typeface="微软雅黑" panose="020B0503020204020204" pitchFamily="34" charset="-122"/>
                </a:rPr>
                <a:t>Chapter 02</a:t>
              </a:r>
              <a:endParaRPr lang="zh-CN" altLang="en-US" sz="2800" dirty="0">
                <a:latin typeface="FuturaBookC" pitchFamily="2" charset="-5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0F7214D-EAEB-6920-2F98-E9C4233C7EA7}"/>
                </a:ext>
              </a:extLst>
            </p:cNvPr>
            <p:cNvSpPr/>
            <p:nvPr/>
          </p:nvSpPr>
          <p:spPr>
            <a:xfrm>
              <a:off x="1578429" y="1431472"/>
              <a:ext cx="9035143" cy="39950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32363250-C1CC-93E8-9B48-7C1B62642F8E}"/>
              </a:ext>
            </a:extLst>
          </p:cNvPr>
          <p:cNvSpPr/>
          <p:nvPr/>
        </p:nvSpPr>
        <p:spPr>
          <a:xfrm rot="5400000">
            <a:off x="846909" y="718910"/>
            <a:ext cx="251460" cy="216776"/>
          </a:xfrm>
          <a:prstGeom prst="triangle">
            <a:avLst/>
          </a:prstGeom>
          <a:solidFill>
            <a:srgbClr val="9D2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32FC7DB4-A774-894D-8D52-32C74C1DB3D6}"/>
              </a:ext>
            </a:extLst>
          </p:cNvPr>
          <p:cNvSpPr/>
          <p:nvPr/>
        </p:nvSpPr>
        <p:spPr>
          <a:xfrm rot="5400000">
            <a:off x="1471749" y="718910"/>
            <a:ext cx="251460" cy="216776"/>
          </a:xfrm>
          <a:prstGeom prst="triangle">
            <a:avLst/>
          </a:prstGeom>
          <a:solidFill>
            <a:srgbClr val="A93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3FC2F0F4-9276-71BF-9F32-37127E0B5E7A}"/>
              </a:ext>
            </a:extLst>
          </p:cNvPr>
          <p:cNvSpPr/>
          <p:nvPr/>
        </p:nvSpPr>
        <p:spPr>
          <a:xfrm rot="5400000">
            <a:off x="1784169" y="718910"/>
            <a:ext cx="251460" cy="216776"/>
          </a:xfrm>
          <a:prstGeom prst="triangle">
            <a:avLst/>
          </a:prstGeom>
          <a:solidFill>
            <a:srgbClr val="A93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E24BDC98-D6F8-2566-0BEC-8CF92ECD377E}"/>
              </a:ext>
            </a:extLst>
          </p:cNvPr>
          <p:cNvSpPr/>
          <p:nvPr/>
        </p:nvSpPr>
        <p:spPr>
          <a:xfrm rot="5400000">
            <a:off x="1159329" y="718910"/>
            <a:ext cx="251460" cy="216776"/>
          </a:xfrm>
          <a:prstGeom prst="triangl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871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60D3AA0-9165-3D9D-F188-D975EE6A9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7529"/>
            <a:ext cx="12176681" cy="3094906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73D1047-52B7-B689-06C9-7D5BF7B70F39}"/>
              </a:ext>
            </a:extLst>
          </p:cNvPr>
          <p:cNvGrpSpPr/>
          <p:nvPr/>
        </p:nvGrpSpPr>
        <p:grpSpPr>
          <a:xfrm>
            <a:off x="10550922" y="0"/>
            <a:ext cx="1641078" cy="1517458"/>
            <a:chOff x="49074" y="83475"/>
            <a:chExt cx="1641078" cy="151745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2F02D69-EECB-5467-EF9F-A5581C62A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419" y="215081"/>
              <a:ext cx="1236693" cy="1254246"/>
            </a:xfrm>
            <a:prstGeom prst="rect">
              <a:avLst/>
            </a:prstGeom>
          </p:spPr>
        </p:pic>
        <p:sp>
          <p:nvSpPr>
            <p:cNvPr id="7" name="平行四边形 10">
              <a:extLst>
                <a:ext uri="{FF2B5EF4-FFF2-40B4-BE49-F238E27FC236}">
                  <a16:creationId xmlns:a16="http://schemas.microsoft.com/office/drawing/2014/main" id="{983BEE12-B3F5-C060-DEFD-39D9C230E8CF}"/>
                </a:ext>
              </a:extLst>
            </p:cNvPr>
            <p:cNvSpPr/>
            <p:nvPr/>
          </p:nvSpPr>
          <p:spPr>
            <a:xfrm>
              <a:off x="49074" y="83475"/>
              <a:ext cx="1641078" cy="1517458"/>
            </a:xfrm>
            <a:custGeom>
              <a:avLst/>
              <a:gdLst>
                <a:gd name="connsiteX0" fmla="*/ 0 w 2759324"/>
                <a:gd name="connsiteY0" fmla="*/ 1757132 h 1757132"/>
                <a:gd name="connsiteX1" fmla="*/ 439283 w 2759324"/>
                <a:gd name="connsiteY1" fmla="*/ 0 h 1757132"/>
                <a:gd name="connsiteX2" fmla="*/ 2759324 w 2759324"/>
                <a:gd name="connsiteY2" fmla="*/ 0 h 1757132"/>
                <a:gd name="connsiteX3" fmla="*/ 2320041 w 2759324"/>
                <a:gd name="connsiteY3" fmla="*/ 1757132 h 1757132"/>
                <a:gd name="connsiteX4" fmla="*/ 0 w 2759324"/>
                <a:gd name="connsiteY4" fmla="*/ 1757132 h 1757132"/>
                <a:gd name="connsiteX0" fmla="*/ 117308 w 2876632"/>
                <a:gd name="connsiteY0" fmla="*/ 1836645 h 1836645"/>
                <a:gd name="connsiteX1" fmla="*/ 0 w 2876632"/>
                <a:gd name="connsiteY1" fmla="*/ 0 h 1836645"/>
                <a:gd name="connsiteX2" fmla="*/ 2876632 w 2876632"/>
                <a:gd name="connsiteY2" fmla="*/ 79513 h 1836645"/>
                <a:gd name="connsiteX3" fmla="*/ 2437349 w 2876632"/>
                <a:gd name="connsiteY3" fmla="*/ 1836645 h 1836645"/>
                <a:gd name="connsiteX4" fmla="*/ 117308 w 2876632"/>
                <a:gd name="connsiteY4" fmla="*/ 1836645 h 1836645"/>
                <a:gd name="connsiteX0" fmla="*/ 117308 w 2876632"/>
                <a:gd name="connsiteY0" fmla="*/ 1836645 h 1836645"/>
                <a:gd name="connsiteX1" fmla="*/ 0 w 2876632"/>
                <a:gd name="connsiteY1" fmla="*/ 0 h 1836645"/>
                <a:gd name="connsiteX2" fmla="*/ 2876632 w 2876632"/>
                <a:gd name="connsiteY2" fmla="*/ 79513 h 1836645"/>
                <a:gd name="connsiteX3" fmla="*/ 2304243 w 2876632"/>
                <a:gd name="connsiteY3" fmla="*/ 1812265 h 1836645"/>
                <a:gd name="connsiteX4" fmla="*/ 117308 w 2876632"/>
                <a:gd name="connsiteY4" fmla="*/ 1836645 h 1836645"/>
                <a:gd name="connsiteX0" fmla="*/ 117308 w 2344207"/>
                <a:gd name="connsiteY0" fmla="*/ 1903406 h 1903406"/>
                <a:gd name="connsiteX1" fmla="*/ 0 w 2344207"/>
                <a:gd name="connsiteY1" fmla="*/ 66761 h 1903406"/>
                <a:gd name="connsiteX2" fmla="*/ 2344207 w 2344207"/>
                <a:gd name="connsiteY2" fmla="*/ 0 h 1903406"/>
                <a:gd name="connsiteX3" fmla="*/ 2304243 w 2344207"/>
                <a:gd name="connsiteY3" fmla="*/ 1879026 h 1903406"/>
                <a:gd name="connsiteX4" fmla="*/ 117308 w 2344207"/>
                <a:gd name="connsiteY4" fmla="*/ 1903406 h 1903406"/>
                <a:gd name="connsiteX0" fmla="*/ 10823 w 2237722"/>
                <a:gd name="connsiteY0" fmla="*/ 1903406 h 1903406"/>
                <a:gd name="connsiteX1" fmla="*/ 0 w 2237722"/>
                <a:gd name="connsiteY1" fmla="*/ 42381 h 1903406"/>
                <a:gd name="connsiteX2" fmla="*/ 2237722 w 2237722"/>
                <a:gd name="connsiteY2" fmla="*/ 0 h 1903406"/>
                <a:gd name="connsiteX3" fmla="*/ 2197758 w 2237722"/>
                <a:gd name="connsiteY3" fmla="*/ 1879026 h 1903406"/>
                <a:gd name="connsiteX4" fmla="*/ 10823 w 2237722"/>
                <a:gd name="connsiteY4" fmla="*/ 1903406 h 1903406"/>
                <a:gd name="connsiteX0" fmla="*/ 10823 w 2197758"/>
                <a:gd name="connsiteY0" fmla="*/ 1861025 h 1861025"/>
                <a:gd name="connsiteX1" fmla="*/ 0 w 2197758"/>
                <a:gd name="connsiteY1" fmla="*/ 0 h 1861025"/>
                <a:gd name="connsiteX2" fmla="*/ 2184479 w 2197758"/>
                <a:gd name="connsiteY2" fmla="*/ 6377 h 1861025"/>
                <a:gd name="connsiteX3" fmla="*/ 2197758 w 2197758"/>
                <a:gd name="connsiteY3" fmla="*/ 1836645 h 1861025"/>
                <a:gd name="connsiteX4" fmla="*/ 10823 w 2197758"/>
                <a:gd name="connsiteY4" fmla="*/ 1861025 h 186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7758" h="1861025">
                  <a:moveTo>
                    <a:pt x="10823" y="1861025"/>
                  </a:moveTo>
                  <a:cubicBezTo>
                    <a:pt x="7215" y="1240683"/>
                    <a:pt x="3608" y="620342"/>
                    <a:pt x="0" y="0"/>
                  </a:cubicBezTo>
                  <a:lnTo>
                    <a:pt x="2184479" y="6377"/>
                  </a:lnTo>
                  <a:cubicBezTo>
                    <a:pt x="2188905" y="616466"/>
                    <a:pt x="2193332" y="1226556"/>
                    <a:pt x="2197758" y="1836645"/>
                  </a:cubicBezTo>
                  <a:lnTo>
                    <a:pt x="10823" y="1861025"/>
                  </a:lnTo>
                  <a:close/>
                </a:path>
              </a:pathLst>
            </a:custGeom>
            <a:solidFill>
              <a:srgbClr val="FFFFFF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1DB7E23-A036-FD6C-7E8E-5DB1988D3C23}"/>
              </a:ext>
            </a:extLst>
          </p:cNvPr>
          <p:cNvGrpSpPr/>
          <p:nvPr/>
        </p:nvGrpSpPr>
        <p:grpSpPr>
          <a:xfrm>
            <a:off x="110040" y="188572"/>
            <a:ext cx="2034531" cy="605796"/>
            <a:chOff x="97408" y="592164"/>
            <a:chExt cx="2034531" cy="60579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C898970-CBBB-A26E-AFB2-43DBE62C1189}"/>
                </a:ext>
              </a:extLst>
            </p:cNvPr>
            <p:cNvSpPr/>
            <p:nvPr/>
          </p:nvSpPr>
          <p:spPr bwMode="auto">
            <a:xfrm>
              <a:off x="97408" y="592164"/>
              <a:ext cx="20345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altLang="zh-CN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2.1 Loss</a:t>
              </a: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的表达式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0CB0ECA-F767-742D-4DCD-DD92B02FA803}"/>
                </a:ext>
              </a:extLst>
            </p:cNvPr>
            <p:cNvCxnSpPr/>
            <p:nvPr/>
          </p:nvCxnSpPr>
          <p:spPr>
            <a:xfrm>
              <a:off x="201217" y="1197960"/>
              <a:ext cx="257904" cy="0"/>
            </a:xfrm>
            <a:prstGeom prst="line">
              <a:avLst/>
            </a:prstGeom>
            <a:noFill/>
            <a:ln w="19050" cap="flat" cmpd="sng" algn="ctr">
              <a:solidFill>
                <a:srgbClr val="304371"/>
              </a:solidFill>
              <a:prstDash val="solid"/>
              <a:miter lim="800000"/>
            </a:ln>
            <a:effectLst/>
          </p:spPr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AB4A08F-3453-60F6-DFFA-5CC7B513237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44571" y="104775"/>
            <a:ext cx="9458325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63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60D3AA0-9165-3D9D-F188-D975EE6A9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7529"/>
            <a:ext cx="12176681" cy="3094906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73D1047-52B7-B689-06C9-7D5BF7B70F39}"/>
              </a:ext>
            </a:extLst>
          </p:cNvPr>
          <p:cNvGrpSpPr/>
          <p:nvPr/>
        </p:nvGrpSpPr>
        <p:grpSpPr>
          <a:xfrm>
            <a:off x="10550922" y="0"/>
            <a:ext cx="1641078" cy="1517458"/>
            <a:chOff x="49074" y="83475"/>
            <a:chExt cx="1641078" cy="151745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2F02D69-EECB-5467-EF9F-A5581C62A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419" y="215081"/>
              <a:ext cx="1236693" cy="1254246"/>
            </a:xfrm>
            <a:prstGeom prst="rect">
              <a:avLst/>
            </a:prstGeom>
          </p:spPr>
        </p:pic>
        <p:sp>
          <p:nvSpPr>
            <p:cNvPr id="7" name="平行四边形 10">
              <a:extLst>
                <a:ext uri="{FF2B5EF4-FFF2-40B4-BE49-F238E27FC236}">
                  <a16:creationId xmlns:a16="http://schemas.microsoft.com/office/drawing/2014/main" id="{983BEE12-B3F5-C060-DEFD-39D9C230E8CF}"/>
                </a:ext>
              </a:extLst>
            </p:cNvPr>
            <p:cNvSpPr/>
            <p:nvPr/>
          </p:nvSpPr>
          <p:spPr>
            <a:xfrm>
              <a:off x="49074" y="83475"/>
              <a:ext cx="1641078" cy="1517458"/>
            </a:xfrm>
            <a:custGeom>
              <a:avLst/>
              <a:gdLst>
                <a:gd name="connsiteX0" fmla="*/ 0 w 2759324"/>
                <a:gd name="connsiteY0" fmla="*/ 1757132 h 1757132"/>
                <a:gd name="connsiteX1" fmla="*/ 439283 w 2759324"/>
                <a:gd name="connsiteY1" fmla="*/ 0 h 1757132"/>
                <a:gd name="connsiteX2" fmla="*/ 2759324 w 2759324"/>
                <a:gd name="connsiteY2" fmla="*/ 0 h 1757132"/>
                <a:gd name="connsiteX3" fmla="*/ 2320041 w 2759324"/>
                <a:gd name="connsiteY3" fmla="*/ 1757132 h 1757132"/>
                <a:gd name="connsiteX4" fmla="*/ 0 w 2759324"/>
                <a:gd name="connsiteY4" fmla="*/ 1757132 h 1757132"/>
                <a:gd name="connsiteX0" fmla="*/ 117308 w 2876632"/>
                <a:gd name="connsiteY0" fmla="*/ 1836645 h 1836645"/>
                <a:gd name="connsiteX1" fmla="*/ 0 w 2876632"/>
                <a:gd name="connsiteY1" fmla="*/ 0 h 1836645"/>
                <a:gd name="connsiteX2" fmla="*/ 2876632 w 2876632"/>
                <a:gd name="connsiteY2" fmla="*/ 79513 h 1836645"/>
                <a:gd name="connsiteX3" fmla="*/ 2437349 w 2876632"/>
                <a:gd name="connsiteY3" fmla="*/ 1836645 h 1836645"/>
                <a:gd name="connsiteX4" fmla="*/ 117308 w 2876632"/>
                <a:gd name="connsiteY4" fmla="*/ 1836645 h 1836645"/>
                <a:gd name="connsiteX0" fmla="*/ 117308 w 2876632"/>
                <a:gd name="connsiteY0" fmla="*/ 1836645 h 1836645"/>
                <a:gd name="connsiteX1" fmla="*/ 0 w 2876632"/>
                <a:gd name="connsiteY1" fmla="*/ 0 h 1836645"/>
                <a:gd name="connsiteX2" fmla="*/ 2876632 w 2876632"/>
                <a:gd name="connsiteY2" fmla="*/ 79513 h 1836645"/>
                <a:gd name="connsiteX3" fmla="*/ 2304243 w 2876632"/>
                <a:gd name="connsiteY3" fmla="*/ 1812265 h 1836645"/>
                <a:gd name="connsiteX4" fmla="*/ 117308 w 2876632"/>
                <a:gd name="connsiteY4" fmla="*/ 1836645 h 1836645"/>
                <a:gd name="connsiteX0" fmla="*/ 117308 w 2344207"/>
                <a:gd name="connsiteY0" fmla="*/ 1903406 h 1903406"/>
                <a:gd name="connsiteX1" fmla="*/ 0 w 2344207"/>
                <a:gd name="connsiteY1" fmla="*/ 66761 h 1903406"/>
                <a:gd name="connsiteX2" fmla="*/ 2344207 w 2344207"/>
                <a:gd name="connsiteY2" fmla="*/ 0 h 1903406"/>
                <a:gd name="connsiteX3" fmla="*/ 2304243 w 2344207"/>
                <a:gd name="connsiteY3" fmla="*/ 1879026 h 1903406"/>
                <a:gd name="connsiteX4" fmla="*/ 117308 w 2344207"/>
                <a:gd name="connsiteY4" fmla="*/ 1903406 h 1903406"/>
                <a:gd name="connsiteX0" fmla="*/ 10823 w 2237722"/>
                <a:gd name="connsiteY0" fmla="*/ 1903406 h 1903406"/>
                <a:gd name="connsiteX1" fmla="*/ 0 w 2237722"/>
                <a:gd name="connsiteY1" fmla="*/ 42381 h 1903406"/>
                <a:gd name="connsiteX2" fmla="*/ 2237722 w 2237722"/>
                <a:gd name="connsiteY2" fmla="*/ 0 h 1903406"/>
                <a:gd name="connsiteX3" fmla="*/ 2197758 w 2237722"/>
                <a:gd name="connsiteY3" fmla="*/ 1879026 h 1903406"/>
                <a:gd name="connsiteX4" fmla="*/ 10823 w 2237722"/>
                <a:gd name="connsiteY4" fmla="*/ 1903406 h 1903406"/>
                <a:gd name="connsiteX0" fmla="*/ 10823 w 2197758"/>
                <a:gd name="connsiteY0" fmla="*/ 1861025 h 1861025"/>
                <a:gd name="connsiteX1" fmla="*/ 0 w 2197758"/>
                <a:gd name="connsiteY1" fmla="*/ 0 h 1861025"/>
                <a:gd name="connsiteX2" fmla="*/ 2184479 w 2197758"/>
                <a:gd name="connsiteY2" fmla="*/ 6377 h 1861025"/>
                <a:gd name="connsiteX3" fmla="*/ 2197758 w 2197758"/>
                <a:gd name="connsiteY3" fmla="*/ 1836645 h 1861025"/>
                <a:gd name="connsiteX4" fmla="*/ 10823 w 2197758"/>
                <a:gd name="connsiteY4" fmla="*/ 1861025 h 186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7758" h="1861025">
                  <a:moveTo>
                    <a:pt x="10823" y="1861025"/>
                  </a:moveTo>
                  <a:cubicBezTo>
                    <a:pt x="7215" y="1240683"/>
                    <a:pt x="3608" y="620342"/>
                    <a:pt x="0" y="0"/>
                  </a:cubicBezTo>
                  <a:lnTo>
                    <a:pt x="2184479" y="6377"/>
                  </a:lnTo>
                  <a:cubicBezTo>
                    <a:pt x="2188905" y="616466"/>
                    <a:pt x="2193332" y="1226556"/>
                    <a:pt x="2197758" y="1836645"/>
                  </a:cubicBezTo>
                  <a:lnTo>
                    <a:pt x="10823" y="1861025"/>
                  </a:lnTo>
                  <a:close/>
                </a:path>
              </a:pathLst>
            </a:custGeom>
            <a:solidFill>
              <a:srgbClr val="FFFFFF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1DB7E23-A036-FD6C-7E8E-5DB1988D3C23}"/>
              </a:ext>
            </a:extLst>
          </p:cNvPr>
          <p:cNvGrpSpPr/>
          <p:nvPr/>
        </p:nvGrpSpPr>
        <p:grpSpPr>
          <a:xfrm>
            <a:off x="110040" y="188572"/>
            <a:ext cx="2438488" cy="605796"/>
            <a:chOff x="97408" y="592164"/>
            <a:chExt cx="2438488" cy="60579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C898970-CBBB-A26E-AFB2-43DBE62C1189}"/>
                </a:ext>
              </a:extLst>
            </p:cNvPr>
            <p:cNvSpPr/>
            <p:nvPr/>
          </p:nvSpPr>
          <p:spPr bwMode="auto">
            <a:xfrm>
              <a:off x="97408" y="592164"/>
              <a:ext cx="243848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altLang="zh-CN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2.2</a:t>
              </a: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负对数似然的</a:t>
              </a:r>
              <a:r>
                <a:rPr lang="en-US" altLang="zh-CN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VLB</a:t>
              </a:r>
              <a:endPara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0CB0ECA-F767-742D-4DCD-DD92B02FA803}"/>
                </a:ext>
              </a:extLst>
            </p:cNvPr>
            <p:cNvCxnSpPr/>
            <p:nvPr/>
          </p:nvCxnSpPr>
          <p:spPr>
            <a:xfrm>
              <a:off x="201217" y="1197960"/>
              <a:ext cx="257904" cy="0"/>
            </a:xfrm>
            <a:prstGeom prst="line">
              <a:avLst/>
            </a:prstGeom>
            <a:noFill/>
            <a:ln w="19050" cap="flat" cmpd="sng" algn="ctr">
              <a:solidFill>
                <a:srgbClr val="304371"/>
              </a:solidFill>
              <a:prstDash val="solid"/>
              <a:miter lim="800000"/>
            </a:ln>
            <a:effectLst/>
          </p:spPr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12102C2-F74A-6A96-178A-08F85BB5284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8842" y="886142"/>
            <a:ext cx="94964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73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60D3AA0-9165-3D9D-F188-D975EE6A9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7529"/>
            <a:ext cx="12176681" cy="3094906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73D1047-52B7-B689-06C9-7D5BF7B70F39}"/>
              </a:ext>
            </a:extLst>
          </p:cNvPr>
          <p:cNvGrpSpPr/>
          <p:nvPr/>
        </p:nvGrpSpPr>
        <p:grpSpPr>
          <a:xfrm>
            <a:off x="10550922" y="0"/>
            <a:ext cx="1641078" cy="1517458"/>
            <a:chOff x="49074" y="83475"/>
            <a:chExt cx="1641078" cy="151745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2F02D69-EECB-5467-EF9F-A5581C62A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419" y="215081"/>
              <a:ext cx="1236693" cy="1254246"/>
            </a:xfrm>
            <a:prstGeom prst="rect">
              <a:avLst/>
            </a:prstGeom>
          </p:spPr>
        </p:pic>
        <p:sp>
          <p:nvSpPr>
            <p:cNvPr id="7" name="平行四边形 10">
              <a:extLst>
                <a:ext uri="{FF2B5EF4-FFF2-40B4-BE49-F238E27FC236}">
                  <a16:creationId xmlns:a16="http://schemas.microsoft.com/office/drawing/2014/main" id="{983BEE12-B3F5-C060-DEFD-39D9C230E8CF}"/>
                </a:ext>
              </a:extLst>
            </p:cNvPr>
            <p:cNvSpPr/>
            <p:nvPr/>
          </p:nvSpPr>
          <p:spPr>
            <a:xfrm>
              <a:off x="49074" y="83475"/>
              <a:ext cx="1641078" cy="1517458"/>
            </a:xfrm>
            <a:custGeom>
              <a:avLst/>
              <a:gdLst>
                <a:gd name="connsiteX0" fmla="*/ 0 w 2759324"/>
                <a:gd name="connsiteY0" fmla="*/ 1757132 h 1757132"/>
                <a:gd name="connsiteX1" fmla="*/ 439283 w 2759324"/>
                <a:gd name="connsiteY1" fmla="*/ 0 h 1757132"/>
                <a:gd name="connsiteX2" fmla="*/ 2759324 w 2759324"/>
                <a:gd name="connsiteY2" fmla="*/ 0 h 1757132"/>
                <a:gd name="connsiteX3" fmla="*/ 2320041 w 2759324"/>
                <a:gd name="connsiteY3" fmla="*/ 1757132 h 1757132"/>
                <a:gd name="connsiteX4" fmla="*/ 0 w 2759324"/>
                <a:gd name="connsiteY4" fmla="*/ 1757132 h 1757132"/>
                <a:gd name="connsiteX0" fmla="*/ 117308 w 2876632"/>
                <a:gd name="connsiteY0" fmla="*/ 1836645 h 1836645"/>
                <a:gd name="connsiteX1" fmla="*/ 0 w 2876632"/>
                <a:gd name="connsiteY1" fmla="*/ 0 h 1836645"/>
                <a:gd name="connsiteX2" fmla="*/ 2876632 w 2876632"/>
                <a:gd name="connsiteY2" fmla="*/ 79513 h 1836645"/>
                <a:gd name="connsiteX3" fmla="*/ 2437349 w 2876632"/>
                <a:gd name="connsiteY3" fmla="*/ 1836645 h 1836645"/>
                <a:gd name="connsiteX4" fmla="*/ 117308 w 2876632"/>
                <a:gd name="connsiteY4" fmla="*/ 1836645 h 1836645"/>
                <a:gd name="connsiteX0" fmla="*/ 117308 w 2876632"/>
                <a:gd name="connsiteY0" fmla="*/ 1836645 h 1836645"/>
                <a:gd name="connsiteX1" fmla="*/ 0 w 2876632"/>
                <a:gd name="connsiteY1" fmla="*/ 0 h 1836645"/>
                <a:gd name="connsiteX2" fmla="*/ 2876632 w 2876632"/>
                <a:gd name="connsiteY2" fmla="*/ 79513 h 1836645"/>
                <a:gd name="connsiteX3" fmla="*/ 2304243 w 2876632"/>
                <a:gd name="connsiteY3" fmla="*/ 1812265 h 1836645"/>
                <a:gd name="connsiteX4" fmla="*/ 117308 w 2876632"/>
                <a:gd name="connsiteY4" fmla="*/ 1836645 h 1836645"/>
                <a:gd name="connsiteX0" fmla="*/ 117308 w 2344207"/>
                <a:gd name="connsiteY0" fmla="*/ 1903406 h 1903406"/>
                <a:gd name="connsiteX1" fmla="*/ 0 w 2344207"/>
                <a:gd name="connsiteY1" fmla="*/ 66761 h 1903406"/>
                <a:gd name="connsiteX2" fmla="*/ 2344207 w 2344207"/>
                <a:gd name="connsiteY2" fmla="*/ 0 h 1903406"/>
                <a:gd name="connsiteX3" fmla="*/ 2304243 w 2344207"/>
                <a:gd name="connsiteY3" fmla="*/ 1879026 h 1903406"/>
                <a:gd name="connsiteX4" fmla="*/ 117308 w 2344207"/>
                <a:gd name="connsiteY4" fmla="*/ 1903406 h 1903406"/>
                <a:gd name="connsiteX0" fmla="*/ 10823 w 2237722"/>
                <a:gd name="connsiteY0" fmla="*/ 1903406 h 1903406"/>
                <a:gd name="connsiteX1" fmla="*/ 0 w 2237722"/>
                <a:gd name="connsiteY1" fmla="*/ 42381 h 1903406"/>
                <a:gd name="connsiteX2" fmla="*/ 2237722 w 2237722"/>
                <a:gd name="connsiteY2" fmla="*/ 0 h 1903406"/>
                <a:gd name="connsiteX3" fmla="*/ 2197758 w 2237722"/>
                <a:gd name="connsiteY3" fmla="*/ 1879026 h 1903406"/>
                <a:gd name="connsiteX4" fmla="*/ 10823 w 2237722"/>
                <a:gd name="connsiteY4" fmla="*/ 1903406 h 1903406"/>
                <a:gd name="connsiteX0" fmla="*/ 10823 w 2197758"/>
                <a:gd name="connsiteY0" fmla="*/ 1861025 h 1861025"/>
                <a:gd name="connsiteX1" fmla="*/ 0 w 2197758"/>
                <a:gd name="connsiteY1" fmla="*/ 0 h 1861025"/>
                <a:gd name="connsiteX2" fmla="*/ 2184479 w 2197758"/>
                <a:gd name="connsiteY2" fmla="*/ 6377 h 1861025"/>
                <a:gd name="connsiteX3" fmla="*/ 2197758 w 2197758"/>
                <a:gd name="connsiteY3" fmla="*/ 1836645 h 1861025"/>
                <a:gd name="connsiteX4" fmla="*/ 10823 w 2197758"/>
                <a:gd name="connsiteY4" fmla="*/ 1861025 h 186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7758" h="1861025">
                  <a:moveTo>
                    <a:pt x="10823" y="1861025"/>
                  </a:moveTo>
                  <a:cubicBezTo>
                    <a:pt x="7215" y="1240683"/>
                    <a:pt x="3608" y="620342"/>
                    <a:pt x="0" y="0"/>
                  </a:cubicBezTo>
                  <a:lnTo>
                    <a:pt x="2184479" y="6377"/>
                  </a:lnTo>
                  <a:cubicBezTo>
                    <a:pt x="2188905" y="616466"/>
                    <a:pt x="2193332" y="1226556"/>
                    <a:pt x="2197758" y="1836645"/>
                  </a:cubicBezTo>
                  <a:lnTo>
                    <a:pt x="10823" y="1861025"/>
                  </a:lnTo>
                  <a:close/>
                </a:path>
              </a:pathLst>
            </a:custGeom>
            <a:solidFill>
              <a:srgbClr val="FFFFFF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1DB7E23-A036-FD6C-7E8E-5DB1988D3C23}"/>
              </a:ext>
            </a:extLst>
          </p:cNvPr>
          <p:cNvGrpSpPr/>
          <p:nvPr/>
        </p:nvGrpSpPr>
        <p:grpSpPr>
          <a:xfrm>
            <a:off x="110040" y="188572"/>
            <a:ext cx="2220480" cy="605796"/>
            <a:chOff x="97408" y="592164"/>
            <a:chExt cx="2220480" cy="60579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C898970-CBBB-A26E-AFB2-43DBE62C1189}"/>
                </a:ext>
              </a:extLst>
            </p:cNvPr>
            <p:cNvSpPr/>
            <p:nvPr/>
          </p:nvSpPr>
          <p:spPr bwMode="auto">
            <a:xfrm>
              <a:off x="97408" y="592164"/>
              <a:ext cx="222048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altLang="zh-CN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2.3 </a:t>
              </a: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继续对公式优化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0CB0ECA-F767-742D-4DCD-DD92B02FA803}"/>
                </a:ext>
              </a:extLst>
            </p:cNvPr>
            <p:cNvCxnSpPr/>
            <p:nvPr/>
          </p:nvCxnSpPr>
          <p:spPr>
            <a:xfrm>
              <a:off x="201217" y="1197960"/>
              <a:ext cx="257904" cy="0"/>
            </a:xfrm>
            <a:prstGeom prst="line">
              <a:avLst/>
            </a:prstGeom>
            <a:noFill/>
            <a:ln w="19050" cap="flat" cmpd="sng" algn="ctr">
              <a:solidFill>
                <a:srgbClr val="304371"/>
              </a:solidFill>
              <a:prstDash val="solid"/>
              <a:miter lim="800000"/>
            </a:ln>
            <a:effectLst/>
          </p:spPr>
        </p:cxn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4D789031-DD04-2862-E897-907F69A7EB7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60368" y="15564"/>
            <a:ext cx="8290554" cy="68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4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60D3AA0-9165-3D9D-F188-D975EE6A9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7529"/>
            <a:ext cx="12176681" cy="3094906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73D1047-52B7-B689-06C9-7D5BF7B70F39}"/>
              </a:ext>
            </a:extLst>
          </p:cNvPr>
          <p:cNvGrpSpPr/>
          <p:nvPr/>
        </p:nvGrpSpPr>
        <p:grpSpPr>
          <a:xfrm>
            <a:off x="10550922" y="0"/>
            <a:ext cx="1641078" cy="1517458"/>
            <a:chOff x="49074" y="83475"/>
            <a:chExt cx="1641078" cy="151745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2F02D69-EECB-5467-EF9F-A5581C62A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419" y="215081"/>
              <a:ext cx="1236693" cy="1254246"/>
            </a:xfrm>
            <a:prstGeom prst="rect">
              <a:avLst/>
            </a:prstGeom>
          </p:spPr>
        </p:pic>
        <p:sp>
          <p:nvSpPr>
            <p:cNvPr id="7" name="平行四边形 10">
              <a:extLst>
                <a:ext uri="{FF2B5EF4-FFF2-40B4-BE49-F238E27FC236}">
                  <a16:creationId xmlns:a16="http://schemas.microsoft.com/office/drawing/2014/main" id="{983BEE12-B3F5-C060-DEFD-39D9C230E8CF}"/>
                </a:ext>
              </a:extLst>
            </p:cNvPr>
            <p:cNvSpPr/>
            <p:nvPr/>
          </p:nvSpPr>
          <p:spPr>
            <a:xfrm>
              <a:off x="49074" y="83475"/>
              <a:ext cx="1641078" cy="1517458"/>
            </a:xfrm>
            <a:custGeom>
              <a:avLst/>
              <a:gdLst>
                <a:gd name="connsiteX0" fmla="*/ 0 w 2759324"/>
                <a:gd name="connsiteY0" fmla="*/ 1757132 h 1757132"/>
                <a:gd name="connsiteX1" fmla="*/ 439283 w 2759324"/>
                <a:gd name="connsiteY1" fmla="*/ 0 h 1757132"/>
                <a:gd name="connsiteX2" fmla="*/ 2759324 w 2759324"/>
                <a:gd name="connsiteY2" fmla="*/ 0 h 1757132"/>
                <a:gd name="connsiteX3" fmla="*/ 2320041 w 2759324"/>
                <a:gd name="connsiteY3" fmla="*/ 1757132 h 1757132"/>
                <a:gd name="connsiteX4" fmla="*/ 0 w 2759324"/>
                <a:gd name="connsiteY4" fmla="*/ 1757132 h 1757132"/>
                <a:gd name="connsiteX0" fmla="*/ 117308 w 2876632"/>
                <a:gd name="connsiteY0" fmla="*/ 1836645 h 1836645"/>
                <a:gd name="connsiteX1" fmla="*/ 0 w 2876632"/>
                <a:gd name="connsiteY1" fmla="*/ 0 h 1836645"/>
                <a:gd name="connsiteX2" fmla="*/ 2876632 w 2876632"/>
                <a:gd name="connsiteY2" fmla="*/ 79513 h 1836645"/>
                <a:gd name="connsiteX3" fmla="*/ 2437349 w 2876632"/>
                <a:gd name="connsiteY3" fmla="*/ 1836645 h 1836645"/>
                <a:gd name="connsiteX4" fmla="*/ 117308 w 2876632"/>
                <a:gd name="connsiteY4" fmla="*/ 1836645 h 1836645"/>
                <a:gd name="connsiteX0" fmla="*/ 117308 w 2876632"/>
                <a:gd name="connsiteY0" fmla="*/ 1836645 h 1836645"/>
                <a:gd name="connsiteX1" fmla="*/ 0 w 2876632"/>
                <a:gd name="connsiteY1" fmla="*/ 0 h 1836645"/>
                <a:gd name="connsiteX2" fmla="*/ 2876632 w 2876632"/>
                <a:gd name="connsiteY2" fmla="*/ 79513 h 1836645"/>
                <a:gd name="connsiteX3" fmla="*/ 2304243 w 2876632"/>
                <a:gd name="connsiteY3" fmla="*/ 1812265 h 1836645"/>
                <a:gd name="connsiteX4" fmla="*/ 117308 w 2876632"/>
                <a:gd name="connsiteY4" fmla="*/ 1836645 h 1836645"/>
                <a:gd name="connsiteX0" fmla="*/ 117308 w 2344207"/>
                <a:gd name="connsiteY0" fmla="*/ 1903406 h 1903406"/>
                <a:gd name="connsiteX1" fmla="*/ 0 w 2344207"/>
                <a:gd name="connsiteY1" fmla="*/ 66761 h 1903406"/>
                <a:gd name="connsiteX2" fmla="*/ 2344207 w 2344207"/>
                <a:gd name="connsiteY2" fmla="*/ 0 h 1903406"/>
                <a:gd name="connsiteX3" fmla="*/ 2304243 w 2344207"/>
                <a:gd name="connsiteY3" fmla="*/ 1879026 h 1903406"/>
                <a:gd name="connsiteX4" fmla="*/ 117308 w 2344207"/>
                <a:gd name="connsiteY4" fmla="*/ 1903406 h 1903406"/>
                <a:gd name="connsiteX0" fmla="*/ 10823 w 2237722"/>
                <a:gd name="connsiteY0" fmla="*/ 1903406 h 1903406"/>
                <a:gd name="connsiteX1" fmla="*/ 0 w 2237722"/>
                <a:gd name="connsiteY1" fmla="*/ 42381 h 1903406"/>
                <a:gd name="connsiteX2" fmla="*/ 2237722 w 2237722"/>
                <a:gd name="connsiteY2" fmla="*/ 0 h 1903406"/>
                <a:gd name="connsiteX3" fmla="*/ 2197758 w 2237722"/>
                <a:gd name="connsiteY3" fmla="*/ 1879026 h 1903406"/>
                <a:gd name="connsiteX4" fmla="*/ 10823 w 2237722"/>
                <a:gd name="connsiteY4" fmla="*/ 1903406 h 1903406"/>
                <a:gd name="connsiteX0" fmla="*/ 10823 w 2197758"/>
                <a:gd name="connsiteY0" fmla="*/ 1861025 h 1861025"/>
                <a:gd name="connsiteX1" fmla="*/ 0 w 2197758"/>
                <a:gd name="connsiteY1" fmla="*/ 0 h 1861025"/>
                <a:gd name="connsiteX2" fmla="*/ 2184479 w 2197758"/>
                <a:gd name="connsiteY2" fmla="*/ 6377 h 1861025"/>
                <a:gd name="connsiteX3" fmla="*/ 2197758 w 2197758"/>
                <a:gd name="connsiteY3" fmla="*/ 1836645 h 1861025"/>
                <a:gd name="connsiteX4" fmla="*/ 10823 w 2197758"/>
                <a:gd name="connsiteY4" fmla="*/ 1861025 h 186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7758" h="1861025">
                  <a:moveTo>
                    <a:pt x="10823" y="1861025"/>
                  </a:moveTo>
                  <a:cubicBezTo>
                    <a:pt x="7215" y="1240683"/>
                    <a:pt x="3608" y="620342"/>
                    <a:pt x="0" y="0"/>
                  </a:cubicBezTo>
                  <a:lnTo>
                    <a:pt x="2184479" y="6377"/>
                  </a:lnTo>
                  <a:cubicBezTo>
                    <a:pt x="2188905" y="616466"/>
                    <a:pt x="2193332" y="1226556"/>
                    <a:pt x="2197758" y="1836645"/>
                  </a:cubicBezTo>
                  <a:lnTo>
                    <a:pt x="10823" y="1861025"/>
                  </a:lnTo>
                  <a:close/>
                </a:path>
              </a:pathLst>
            </a:custGeom>
            <a:solidFill>
              <a:srgbClr val="FFFFFF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1DB7E23-A036-FD6C-7E8E-5DB1988D3C23}"/>
              </a:ext>
            </a:extLst>
          </p:cNvPr>
          <p:cNvGrpSpPr/>
          <p:nvPr/>
        </p:nvGrpSpPr>
        <p:grpSpPr>
          <a:xfrm>
            <a:off x="110040" y="188572"/>
            <a:ext cx="1066318" cy="605796"/>
            <a:chOff x="97408" y="592164"/>
            <a:chExt cx="1066318" cy="60579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C898970-CBBB-A26E-AFB2-43DBE62C1189}"/>
                </a:ext>
              </a:extLst>
            </p:cNvPr>
            <p:cNvSpPr/>
            <p:nvPr/>
          </p:nvSpPr>
          <p:spPr bwMode="auto">
            <a:xfrm>
              <a:off x="97408" y="592164"/>
              <a:ext cx="106631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altLang="zh-CN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2.4 </a:t>
              </a: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公式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0CB0ECA-F767-742D-4DCD-DD92B02FA803}"/>
                </a:ext>
              </a:extLst>
            </p:cNvPr>
            <p:cNvCxnSpPr/>
            <p:nvPr/>
          </p:nvCxnSpPr>
          <p:spPr>
            <a:xfrm>
              <a:off x="201217" y="1197960"/>
              <a:ext cx="257904" cy="0"/>
            </a:xfrm>
            <a:prstGeom prst="line">
              <a:avLst/>
            </a:prstGeom>
            <a:noFill/>
            <a:ln w="19050" cap="flat" cmpd="sng" algn="ctr">
              <a:solidFill>
                <a:srgbClr val="304371"/>
              </a:solidFill>
              <a:prstDash val="solid"/>
              <a:miter lim="800000"/>
            </a:ln>
            <a:effectLst/>
          </p:spPr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F98CE83-E858-E95F-AA96-27C2770B532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6992" y="131606"/>
            <a:ext cx="10038015" cy="672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64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60D3AA0-9165-3D9D-F188-D975EE6A9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7529"/>
            <a:ext cx="12176681" cy="3094906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73D1047-52B7-B689-06C9-7D5BF7B70F39}"/>
              </a:ext>
            </a:extLst>
          </p:cNvPr>
          <p:cNvGrpSpPr/>
          <p:nvPr/>
        </p:nvGrpSpPr>
        <p:grpSpPr>
          <a:xfrm>
            <a:off x="10550922" y="0"/>
            <a:ext cx="1641078" cy="1517458"/>
            <a:chOff x="49074" y="83475"/>
            <a:chExt cx="1641078" cy="151745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2F02D69-EECB-5467-EF9F-A5581C62A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419" y="215081"/>
              <a:ext cx="1236693" cy="1254246"/>
            </a:xfrm>
            <a:prstGeom prst="rect">
              <a:avLst/>
            </a:prstGeom>
          </p:spPr>
        </p:pic>
        <p:sp>
          <p:nvSpPr>
            <p:cNvPr id="7" name="平行四边形 10">
              <a:extLst>
                <a:ext uri="{FF2B5EF4-FFF2-40B4-BE49-F238E27FC236}">
                  <a16:creationId xmlns:a16="http://schemas.microsoft.com/office/drawing/2014/main" id="{983BEE12-B3F5-C060-DEFD-39D9C230E8CF}"/>
                </a:ext>
              </a:extLst>
            </p:cNvPr>
            <p:cNvSpPr/>
            <p:nvPr/>
          </p:nvSpPr>
          <p:spPr>
            <a:xfrm>
              <a:off x="49074" y="83475"/>
              <a:ext cx="1641078" cy="1517458"/>
            </a:xfrm>
            <a:custGeom>
              <a:avLst/>
              <a:gdLst>
                <a:gd name="connsiteX0" fmla="*/ 0 w 2759324"/>
                <a:gd name="connsiteY0" fmla="*/ 1757132 h 1757132"/>
                <a:gd name="connsiteX1" fmla="*/ 439283 w 2759324"/>
                <a:gd name="connsiteY1" fmla="*/ 0 h 1757132"/>
                <a:gd name="connsiteX2" fmla="*/ 2759324 w 2759324"/>
                <a:gd name="connsiteY2" fmla="*/ 0 h 1757132"/>
                <a:gd name="connsiteX3" fmla="*/ 2320041 w 2759324"/>
                <a:gd name="connsiteY3" fmla="*/ 1757132 h 1757132"/>
                <a:gd name="connsiteX4" fmla="*/ 0 w 2759324"/>
                <a:gd name="connsiteY4" fmla="*/ 1757132 h 1757132"/>
                <a:gd name="connsiteX0" fmla="*/ 117308 w 2876632"/>
                <a:gd name="connsiteY0" fmla="*/ 1836645 h 1836645"/>
                <a:gd name="connsiteX1" fmla="*/ 0 w 2876632"/>
                <a:gd name="connsiteY1" fmla="*/ 0 h 1836645"/>
                <a:gd name="connsiteX2" fmla="*/ 2876632 w 2876632"/>
                <a:gd name="connsiteY2" fmla="*/ 79513 h 1836645"/>
                <a:gd name="connsiteX3" fmla="*/ 2437349 w 2876632"/>
                <a:gd name="connsiteY3" fmla="*/ 1836645 h 1836645"/>
                <a:gd name="connsiteX4" fmla="*/ 117308 w 2876632"/>
                <a:gd name="connsiteY4" fmla="*/ 1836645 h 1836645"/>
                <a:gd name="connsiteX0" fmla="*/ 117308 w 2876632"/>
                <a:gd name="connsiteY0" fmla="*/ 1836645 h 1836645"/>
                <a:gd name="connsiteX1" fmla="*/ 0 w 2876632"/>
                <a:gd name="connsiteY1" fmla="*/ 0 h 1836645"/>
                <a:gd name="connsiteX2" fmla="*/ 2876632 w 2876632"/>
                <a:gd name="connsiteY2" fmla="*/ 79513 h 1836645"/>
                <a:gd name="connsiteX3" fmla="*/ 2304243 w 2876632"/>
                <a:gd name="connsiteY3" fmla="*/ 1812265 h 1836645"/>
                <a:gd name="connsiteX4" fmla="*/ 117308 w 2876632"/>
                <a:gd name="connsiteY4" fmla="*/ 1836645 h 1836645"/>
                <a:gd name="connsiteX0" fmla="*/ 117308 w 2344207"/>
                <a:gd name="connsiteY0" fmla="*/ 1903406 h 1903406"/>
                <a:gd name="connsiteX1" fmla="*/ 0 w 2344207"/>
                <a:gd name="connsiteY1" fmla="*/ 66761 h 1903406"/>
                <a:gd name="connsiteX2" fmla="*/ 2344207 w 2344207"/>
                <a:gd name="connsiteY2" fmla="*/ 0 h 1903406"/>
                <a:gd name="connsiteX3" fmla="*/ 2304243 w 2344207"/>
                <a:gd name="connsiteY3" fmla="*/ 1879026 h 1903406"/>
                <a:gd name="connsiteX4" fmla="*/ 117308 w 2344207"/>
                <a:gd name="connsiteY4" fmla="*/ 1903406 h 1903406"/>
                <a:gd name="connsiteX0" fmla="*/ 10823 w 2237722"/>
                <a:gd name="connsiteY0" fmla="*/ 1903406 h 1903406"/>
                <a:gd name="connsiteX1" fmla="*/ 0 w 2237722"/>
                <a:gd name="connsiteY1" fmla="*/ 42381 h 1903406"/>
                <a:gd name="connsiteX2" fmla="*/ 2237722 w 2237722"/>
                <a:gd name="connsiteY2" fmla="*/ 0 h 1903406"/>
                <a:gd name="connsiteX3" fmla="*/ 2197758 w 2237722"/>
                <a:gd name="connsiteY3" fmla="*/ 1879026 h 1903406"/>
                <a:gd name="connsiteX4" fmla="*/ 10823 w 2237722"/>
                <a:gd name="connsiteY4" fmla="*/ 1903406 h 1903406"/>
                <a:gd name="connsiteX0" fmla="*/ 10823 w 2197758"/>
                <a:gd name="connsiteY0" fmla="*/ 1861025 h 1861025"/>
                <a:gd name="connsiteX1" fmla="*/ 0 w 2197758"/>
                <a:gd name="connsiteY1" fmla="*/ 0 h 1861025"/>
                <a:gd name="connsiteX2" fmla="*/ 2184479 w 2197758"/>
                <a:gd name="connsiteY2" fmla="*/ 6377 h 1861025"/>
                <a:gd name="connsiteX3" fmla="*/ 2197758 w 2197758"/>
                <a:gd name="connsiteY3" fmla="*/ 1836645 h 1861025"/>
                <a:gd name="connsiteX4" fmla="*/ 10823 w 2197758"/>
                <a:gd name="connsiteY4" fmla="*/ 1861025 h 186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7758" h="1861025">
                  <a:moveTo>
                    <a:pt x="10823" y="1861025"/>
                  </a:moveTo>
                  <a:cubicBezTo>
                    <a:pt x="7215" y="1240683"/>
                    <a:pt x="3608" y="620342"/>
                    <a:pt x="0" y="0"/>
                  </a:cubicBezTo>
                  <a:lnTo>
                    <a:pt x="2184479" y="6377"/>
                  </a:lnTo>
                  <a:cubicBezTo>
                    <a:pt x="2188905" y="616466"/>
                    <a:pt x="2193332" y="1226556"/>
                    <a:pt x="2197758" y="1836645"/>
                  </a:cubicBezTo>
                  <a:lnTo>
                    <a:pt x="10823" y="1861025"/>
                  </a:lnTo>
                  <a:close/>
                </a:path>
              </a:pathLst>
            </a:custGeom>
            <a:solidFill>
              <a:srgbClr val="FFFFFF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1DB7E23-A036-FD6C-7E8E-5DB1988D3C23}"/>
              </a:ext>
            </a:extLst>
          </p:cNvPr>
          <p:cNvGrpSpPr/>
          <p:nvPr/>
        </p:nvGrpSpPr>
        <p:grpSpPr>
          <a:xfrm>
            <a:off x="110040" y="188572"/>
            <a:ext cx="1803699" cy="605796"/>
            <a:chOff x="97408" y="592164"/>
            <a:chExt cx="1803699" cy="60579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C898970-CBBB-A26E-AFB2-43DBE62C1189}"/>
                </a:ext>
              </a:extLst>
            </p:cNvPr>
            <p:cNvSpPr/>
            <p:nvPr/>
          </p:nvSpPr>
          <p:spPr bwMode="auto">
            <a:xfrm>
              <a:off x="97408" y="592164"/>
              <a:ext cx="1803699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altLang="zh-CN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2.5 </a:t>
              </a: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最终的</a:t>
              </a:r>
              <a:r>
                <a:rPr lang="en-US" altLang="zh-CN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Loss</a:t>
              </a:r>
              <a:endPara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0CB0ECA-F767-742D-4DCD-DD92B02FA803}"/>
                </a:ext>
              </a:extLst>
            </p:cNvPr>
            <p:cNvCxnSpPr/>
            <p:nvPr/>
          </p:nvCxnSpPr>
          <p:spPr>
            <a:xfrm>
              <a:off x="201217" y="1197960"/>
              <a:ext cx="257904" cy="0"/>
            </a:xfrm>
            <a:prstGeom prst="line">
              <a:avLst/>
            </a:prstGeom>
            <a:noFill/>
            <a:ln w="19050" cap="flat" cmpd="sng" algn="ctr">
              <a:solidFill>
                <a:srgbClr val="304371"/>
              </a:solidFill>
              <a:prstDash val="solid"/>
              <a:miter lim="800000"/>
            </a:ln>
            <a:effectLst/>
          </p:spPr>
        </p:cxn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0614EBA0-C72D-097A-0EAA-513225E65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7055" y="229291"/>
            <a:ext cx="8210550" cy="6572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830419C-2F24-0843-46C3-39B3E4254E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8706" y="1792421"/>
            <a:ext cx="93726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5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CDC89AC-B477-0D95-ADF3-399A66CEC5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" t="-2220" r="20197" b="1333"/>
          <a:stretch/>
        </p:blipFill>
        <p:spPr>
          <a:xfrm>
            <a:off x="-3359426" y="-159025"/>
            <a:ext cx="8228750" cy="7036668"/>
          </a:xfrm>
          <a:prstGeom prst="parallelogram">
            <a:avLst>
              <a:gd name="adj" fmla="val 60942"/>
            </a:avLst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15E1CA9-2C49-0717-864F-7670327C6E0F}"/>
              </a:ext>
            </a:extLst>
          </p:cNvPr>
          <p:cNvSpPr txBox="1"/>
          <p:nvPr/>
        </p:nvSpPr>
        <p:spPr>
          <a:xfrm>
            <a:off x="93656" y="861509"/>
            <a:ext cx="2403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b="1" dirty="0">
                <a:latin typeface="FuturaBookC" charset="-52"/>
                <a:ea typeface="微软雅黑" panose="020B0503020204020204" pitchFamily="34" charset="-122"/>
              </a:rPr>
              <a:t>CONTENT</a:t>
            </a:r>
            <a:endParaRPr lang="zh-CN" altLang="en-US" sz="2800" b="1" dirty="0">
              <a:latin typeface="FuturaBookC" charset="-5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6F42567-397D-11F0-77B8-516411212522}"/>
              </a:ext>
            </a:extLst>
          </p:cNvPr>
          <p:cNvGrpSpPr/>
          <p:nvPr/>
        </p:nvGrpSpPr>
        <p:grpSpPr>
          <a:xfrm>
            <a:off x="5984042" y="1621822"/>
            <a:ext cx="6101566" cy="579626"/>
            <a:chOff x="5984042" y="1607146"/>
            <a:chExt cx="5178539" cy="496025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384EFD7-C814-6F75-FEE4-E811F5D691FD}"/>
                </a:ext>
              </a:extLst>
            </p:cNvPr>
            <p:cNvSpPr/>
            <p:nvPr/>
          </p:nvSpPr>
          <p:spPr>
            <a:xfrm>
              <a:off x="5984042" y="1607146"/>
              <a:ext cx="494976" cy="494976"/>
            </a:xfrm>
            <a:prstGeom prst="ellipse">
              <a:avLst/>
            </a:prstGeom>
            <a:solidFill>
              <a:srgbClr val="9D2E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1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2B3CCE3-7A81-B50C-E6F2-E8DEC4FE1C8A}"/>
                </a:ext>
              </a:extLst>
            </p:cNvPr>
            <p:cNvSpPr txBox="1"/>
            <p:nvPr/>
          </p:nvSpPr>
          <p:spPr>
            <a:xfrm>
              <a:off x="6890185" y="1610728"/>
              <a:ext cx="427239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DDPM</a:t>
              </a:r>
              <a:r>
                <a:rPr lang="zh-CN" altLang="en-US" sz="2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的扩散过程和逆扩散过程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EFFF52F-1966-3906-D12C-29AD736B239B}"/>
              </a:ext>
            </a:extLst>
          </p:cNvPr>
          <p:cNvGrpSpPr/>
          <p:nvPr/>
        </p:nvGrpSpPr>
        <p:grpSpPr>
          <a:xfrm>
            <a:off x="5302052" y="2875853"/>
            <a:ext cx="6442908" cy="594096"/>
            <a:chOff x="5302052" y="2875853"/>
            <a:chExt cx="5483878" cy="496180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DAC92D15-F3CD-9905-8518-C3597E42482B}"/>
                </a:ext>
              </a:extLst>
            </p:cNvPr>
            <p:cNvSpPr/>
            <p:nvPr/>
          </p:nvSpPr>
          <p:spPr>
            <a:xfrm>
              <a:off x="5302052" y="2877057"/>
              <a:ext cx="494976" cy="494976"/>
            </a:xfrm>
            <a:prstGeom prst="ellipse">
              <a:avLst/>
            </a:prstGeom>
            <a:solidFill>
              <a:srgbClr val="9D2E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2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9A68E6D-73A2-C698-14A8-DE4CC05E8B50}"/>
                </a:ext>
              </a:extLst>
            </p:cNvPr>
            <p:cNvSpPr txBox="1"/>
            <p:nvPr/>
          </p:nvSpPr>
          <p:spPr>
            <a:xfrm>
              <a:off x="6347748" y="2875853"/>
              <a:ext cx="4438182" cy="436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DDPM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的训练过程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B707968-A92D-977C-3755-05D697490C11}"/>
              </a:ext>
            </a:extLst>
          </p:cNvPr>
          <p:cNvGrpSpPr/>
          <p:nvPr/>
        </p:nvGrpSpPr>
        <p:grpSpPr>
          <a:xfrm>
            <a:off x="4572000" y="4146971"/>
            <a:ext cx="7620000" cy="575440"/>
            <a:chOff x="4620062" y="4146968"/>
            <a:chExt cx="6823804" cy="494976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0C2CA265-EF1C-0383-5D13-DAFC921D1207}"/>
                </a:ext>
              </a:extLst>
            </p:cNvPr>
            <p:cNvSpPr/>
            <p:nvPr/>
          </p:nvSpPr>
          <p:spPr>
            <a:xfrm>
              <a:off x="4620062" y="4146968"/>
              <a:ext cx="494976" cy="494976"/>
            </a:xfrm>
            <a:prstGeom prst="ellipse">
              <a:avLst/>
            </a:prstGeom>
            <a:solidFill>
              <a:srgbClr val="9D2E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3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E6A2F1D-31C3-75F8-9E80-6226C0AEBF4A}"/>
                </a:ext>
              </a:extLst>
            </p:cNvPr>
            <p:cNvSpPr txBox="1"/>
            <p:nvPr/>
          </p:nvSpPr>
          <p:spPr>
            <a:xfrm>
              <a:off x="5665758" y="4151705"/>
              <a:ext cx="5778108" cy="483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IDDPM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的改进点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EDAA201-75D0-33A1-6AAD-52FC3D4CBC89}"/>
              </a:ext>
            </a:extLst>
          </p:cNvPr>
          <p:cNvGrpSpPr/>
          <p:nvPr/>
        </p:nvGrpSpPr>
        <p:grpSpPr>
          <a:xfrm>
            <a:off x="3860800" y="5321354"/>
            <a:ext cx="7985760" cy="666785"/>
            <a:chOff x="3938072" y="5393054"/>
            <a:chExt cx="6594780" cy="518800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522E16B-FC54-F772-EFC8-828D99A86783}"/>
                </a:ext>
              </a:extLst>
            </p:cNvPr>
            <p:cNvSpPr/>
            <p:nvPr/>
          </p:nvSpPr>
          <p:spPr>
            <a:xfrm>
              <a:off x="3938072" y="5416878"/>
              <a:ext cx="494976" cy="494976"/>
            </a:xfrm>
            <a:prstGeom prst="ellipse">
              <a:avLst/>
            </a:prstGeom>
            <a:solidFill>
              <a:srgbClr val="9D2E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4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D7B98A0-F4F8-848A-12CD-030F454A117A}"/>
                </a:ext>
              </a:extLst>
            </p:cNvPr>
            <p:cNvSpPr txBox="1"/>
            <p:nvPr/>
          </p:nvSpPr>
          <p:spPr>
            <a:xfrm>
              <a:off x="4984481" y="5393054"/>
              <a:ext cx="5548371" cy="407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DM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Meta Learning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9CA939D2-0F47-8742-9564-64C618365594}"/>
              </a:ext>
            </a:extLst>
          </p:cNvPr>
          <p:cNvSpPr txBox="1"/>
          <p:nvPr/>
        </p:nvSpPr>
        <p:spPr>
          <a:xfrm>
            <a:off x="488135" y="138472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4061694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60D3AA0-9165-3D9D-F188-D975EE6A9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7529"/>
            <a:ext cx="12176681" cy="3094906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73D1047-52B7-B689-06C9-7D5BF7B70F39}"/>
              </a:ext>
            </a:extLst>
          </p:cNvPr>
          <p:cNvGrpSpPr/>
          <p:nvPr/>
        </p:nvGrpSpPr>
        <p:grpSpPr>
          <a:xfrm>
            <a:off x="10550922" y="0"/>
            <a:ext cx="1641078" cy="1517458"/>
            <a:chOff x="49074" y="83475"/>
            <a:chExt cx="1641078" cy="151745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2F02D69-EECB-5467-EF9F-A5581C62A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419" y="215081"/>
              <a:ext cx="1236693" cy="1254246"/>
            </a:xfrm>
            <a:prstGeom prst="rect">
              <a:avLst/>
            </a:prstGeom>
          </p:spPr>
        </p:pic>
        <p:sp>
          <p:nvSpPr>
            <p:cNvPr id="7" name="平行四边形 10">
              <a:extLst>
                <a:ext uri="{FF2B5EF4-FFF2-40B4-BE49-F238E27FC236}">
                  <a16:creationId xmlns:a16="http://schemas.microsoft.com/office/drawing/2014/main" id="{983BEE12-B3F5-C060-DEFD-39D9C230E8CF}"/>
                </a:ext>
              </a:extLst>
            </p:cNvPr>
            <p:cNvSpPr/>
            <p:nvPr/>
          </p:nvSpPr>
          <p:spPr>
            <a:xfrm>
              <a:off x="49074" y="83475"/>
              <a:ext cx="1641078" cy="1517458"/>
            </a:xfrm>
            <a:custGeom>
              <a:avLst/>
              <a:gdLst>
                <a:gd name="connsiteX0" fmla="*/ 0 w 2759324"/>
                <a:gd name="connsiteY0" fmla="*/ 1757132 h 1757132"/>
                <a:gd name="connsiteX1" fmla="*/ 439283 w 2759324"/>
                <a:gd name="connsiteY1" fmla="*/ 0 h 1757132"/>
                <a:gd name="connsiteX2" fmla="*/ 2759324 w 2759324"/>
                <a:gd name="connsiteY2" fmla="*/ 0 h 1757132"/>
                <a:gd name="connsiteX3" fmla="*/ 2320041 w 2759324"/>
                <a:gd name="connsiteY3" fmla="*/ 1757132 h 1757132"/>
                <a:gd name="connsiteX4" fmla="*/ 0 w 2759324"/>
                <a:gd name="connsiteY4" fmla="*/ 1757132 h 1757132"/>
                <a:gd name="connsiteX0" fmla="*/ 117308 w 2876632"/>
                <a:gd name="connsiteY0" fmla="*/ 1836645 h 1836645"/>
                <a:gd name="connsiteX1" fmla="*/ 0 w 2876632"/>
                <a:gd name="connsiteY1" fmla="*/ 0 h 1836645"/>
                <a:gd name="connsiteX2" fmla="*/ 2876632 w 2876632"/>
                <a:gd name="connsiteY2" fmla="*/ 79513 h 1836645"/>
                <a:gd name="connsiteX3" fmla="*/ 2437349 w 2876632"/>
                <a:gd name="connsiteY3" fmla="*/ 1836645 h 1836645"/>
                <a:gd name="connsiteX4" fmla="*/ 117308 w 2876632"/>
                <a:gd name="connsiteY4" fmla="*/ 1836645 h 1836645"/>
                <a:gd name="connsiteX0" fmla="*/ 117308 w 2876632"/>
                <a:gd name="connsiteY0" fmla="*/ 1836645 h 1836645"/>
                <a:gd name="connsiteX1" fmla="*/ 0 w 2876632"/>
                <a:gd name="connsiteY1" fmla="*/ 0 h 1836645"/>
                <a:gd name="connsiteX2" fmla="*/ 2876632 w 2876632"/>
                <a:gd name="connsiteY2" fmla="*/ 79513 h 1836645"/>
                <a:gd name="connsiteX3" fmla="*/ 2304243 w 2876632"/>
                <a:gd name="connsiteY3" fmla="*/ 1812265 h 1836645"/>
                <a:gd name="connsiteX4" fmla="*/ 117308 w 2876632"/>
                <a:gd name="connsiteY4" fmla="*/ 1836645 h 1836645"/>
                <a:gd name="connsiteX0" fmla="*/ 117308 w 2344207"/>
                <a:gd name="connsiteY0" fmla="*/ 1903406 h 1903406"/>
                <a:gd name="connsiteX1" fmla="*/ 0 w 2344207"/>
                <a:gd name="connsiteY1" fmla="*/ 66761 h 1903406"/>
                <a:gd name="connsiteX2" fmla="*/ 2344207 w 2344207"/>
                <a:gd name="connsiteY2" fmla="*/ 0 h 1903406"/>
                <a:gd name="connsiteX3" fmla="*/ 2304243 w 2344207"/>
                <a:gd name="connsiteY3" fmla="*/ 1879026 h 1903406"/>
                <a:gd name="connsiteX4" fmla="*/ 117308 w 2344207"/>
                <a:gd name="connsiteY4" fmla="*/ 1903406 h 1903406"/>
                <a:gd name="connsiteX0" fmla="*/ 10823 w 2237722"/>
                <a:gd name="connsiteY0" fmla="*/ 1903406 h 1903406"/>
                <a:gd name="connsiteX1" fmla="*/ 0 w 2237722"/>
                <a:gd name="connsiteY1" fmla="*/ 42381 h 1903406"/>
                <a:gd name="connsiteX2" fmla="*/ 2237722 w 2237722"/>
                <a:gd name="connsiteY2" fmla="*/ 0 h 1903406"/>
                <a:gd name="connsiteX3" fmla="*/ 2197758 w 2237722"/>
                <a:gd name="connsiteY3" fmla="*/ 1879026 h 1903406"/>
                <a:gd name="connsiteX4" fmla="*/ 10823 w 2237722"/>
                <a:gd name="connsiteY4" fmla="*/ 1903406 h 1903406"/>
                <a:gd name="connsiteX0" fmla="*/ 10823 w 2197758"/>
                <a:gd name="connsiteY0" fmla="*/ 1861025 h 1861025"/>
                <a:gd name="connsiteX1" fmla="*/ 0 w 2197758"/>
                <a:gd name="connsiteY1" fmla="*/ 0 h 1861025"/>
                <a:gd name="connsiteX2" fmla="*/ 2184479 w 2197758"/>
                <a:gd name="connsiteY2" fmla="*/ 6377 h 1861025"/>
                <a:gd name="connsiteX3" fmla="*/ 2197758 w 2197758"/>
                <a:gd name="connsiteY3" fmla="*/ 1836645 h 1861025"/>
                <a:gd name="connsiteX4" fmla="*/ 10823 w 2197758"/>
                <a:gd name="connsiteY4" fmla="*/ 1861025 h 186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7758" h="1861025">
                  <a:moveTo>
                    <a:pt x="10823" y="1861025"/>
                  </a:moveTo>
                  <a:cubicBezTo>
                    <a:pt x="7215" y="1240683"/>
                    <a:pt x="3608" y="620342"/>
                    <a:pt x="0" y="0"/>
                  </a:cubicBezTo>
                  <a:lnTo>
                    <a:pt x="2184479" y="6377"/>
                  </a:lnTo>
                  <a:cubicBezTo>
                    <a:pt x="2188905" y="616466"/>
                    <a:pt x="2193332" y="1226556"/>
                    <a:pt x="2197758" y="1836645"/>
                  </a:cubicBezTo>
                  <a:lnTo>
                    <a:pt x="10823" y="1861025"/>
                  </a:lnTo>
                  <a:close/>
                </a:path>
              </a:pathLst>
            </a:custGeom>
            <a:solidFill>
              <a:srgbClr val="FFFFFF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1DB7E23-A036-FD6C-7E8E-5DB1988D3C23}"/>
              </a:ext>
            </a:extLst>
          </p:cNvPr>
          <p:cNvGrpSpPr/>
          <p:nvPr/>
        </p:nvGrpSpPr>
        <p:grpSpPr>
          <a:xfrm>
            <a:off x="110040" y="188572"/>
            <a:ext cx="1803699" cy="605796"/>
            <a:chOff x="97408" y="592164"/>
            <a:chExt cx="1803699" cy="60579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C898970-CBBB-A26E-AFB2-43DBE62C1189}"/>
                </a:ext>
              </a:extLst>
            </p:cNvPr>
            <p:cNvSpPr/>
            <p:nvPr/>
          </p:nvSpPr>
          <p:spPr bwMode="auto">
            <a:xfrm>
              <a:off x="97408" y="592164"/>
              <a:ext cx="1803699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altLang="zh-CN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2.5 </a:t>
              </a: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最终的</a:t>
              </a:r>
              <a:r>
                <a:rPr lang="en-US" altLang="zh-CN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Loss</a:t>
              </a:r>
              <a:endPara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0CB0ECA-F767-742D-4DCD-DD92B02FA803}"/>
                </a:ext>
              </a:extLst>
            </p:cNvPr>
            <p:cNvCxnSpPr/>
            <p:nvPr/>
          </p:nvCxnSpPr>
          <p:spPr>
            <a:xfrm>
              <a:off x="201217" y="1197960"/>
              <a:ext cx="257904" cy="0"/>
            </a:xfrm>
            <a:prstGeom prst="line">
              <a:avLst/>
            </a:prstGeom>
            <a:noFill/>
            <a:ln w="19050" cap="flat" cmpd="sng" algn="ctr">
              <a:solidFill>
                <a:srgbClr val="304371"/>
              </a:solidFill>
              <a:prstDash val="solid"/>
              <a:miter lim="800000"/>
            </a:ln>
            <a:effectLst/>
          </p:spPr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5F7030C-BC7B-7C93-725D-F4CFAFAA6B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8560" y="188572"/>
            <a:ext cx="7858125" cy="7810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44D6A65-1C56-E9AD-180D-3004759508B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7918" y="830713"/>
            <a:ext cx="964882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13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60D3AA0-9165-3D9D-F188-D975EE6A9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7529"/>
            <a:ext cx="12176681" cy="3094906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73D1047-52B7-B689-06C9-7D5BF7B70F39}"/>
              </a:ext>
            </a:extLst>
          </p:cNvPr>
          <p:cNvGrpSpPr/>
          <p:nvPr/>
        </p:nvGrpSpPr>
        <p:grpSpPr>
          <a:xfrm>
            <a:off x="10550922" y="0"/>
            <a:ext cx="1641078" cy="1517458"/>
            <a:chOff x="49074" y="83475"/>
            <a:chExt cx="1641078" cy="151745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2F02D69-EECB-5467-EF9F-A5581C62A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419" y="215081"/>
              <a:ext cx="1236693" cy="1254246"/>
            </a:xfrm>
            <a:prstGeom prst="rect">
              <a:avLst/>
            </a:prstGeom>
          </p:spPr>
        </p:pic>
        <p:sp>
          <p:nvSpPr>
            <p:cNvPr id="7" name="平行四边形 10">
              <a:extLst>
                <a:ext uri="{FF2B5EF4-FFF2-40B4-BE49-F238E27FC236}">
                  <a16:creationId xmlns:a16="http://schemas.microsoft.com/office/drawing/2014/main" id="{983BEE12-B3F5-C060-DEFD-39D9C230E8CF}"/>
                </a:ext>
              </a:extLst>
            </p:cNvPr>
            <p:cNvSpPr/>
            <p:nvPr/>
          </p:nvSpPr>
          <p:spPr>
            <a:xfrm>
              <a:off x="49074" y="83475"/>
              <a:ext cx="1641078" cy="1517458"/>
            </a:xfrm>
            <a:custGeom>
              <a:avLst/>
              <a:gdLst>
                <a:gd name="connsiteX0" fmla="*/ 0 w 2759324"/>
                <a:gd name="connsiteY0" fmla="*/ 1757132 h 1757132"/>
                <a:gd name="connsiteX1" fmla="*/ 439283 w 2759324"/>
                <a:gd name="connsiteY1" fmla="*/ 0 h 1757132"/>
                <a:gd name="connsiteX2" fmla="*/ 2759324 w 2759324"/>
                <a:gd name="connsiteY2" fmla="*/ 0 h 1757132"/>
                <a:gd name="connsiteX3" fmla="*/ 2320041 w 2759324"/>
                <a:gd name="connsiteY3" fmla="*/ 1757132 h 1757132"/>
                <a:gd name="connsiteX4" fmla="*/ 0 w 2759324"/>
                <a:gd name="connsiteY4" fmla="*/ 1757132 h 1757132"/>
                <a:gd name="connsiteX0" fmla="*/ 117308 w 2876632"/>
                <a:gd name="connsiteY0" fmla="*/ 1836645 h 1836645"/>
                <a:gd name="connsiteX1" fmla="*/ 0 w 2876632"/>
                <a:gd name="connsiteY1" fmla="*/ 0 h 1836645"/>
                <a:gd name="connsiteX2" fmla="*/ 2876632 w 2876632"/>
                <a:gd name="connsiteY2" fmla="*/ 79513 h 1836645"/>
                <a:gd name="connsiteX3" fmla="*/ 2437349 w 2876632"/>
                <a:gd name="connsiteY3" fmla="*/ 1836645 h 1836645"/>
                <a:gd name="connsiteX4" fmla="*/ 117308 w 2876632"/>
                <a:gd name="connsiteY4" fmla="*/ 1836645 h 1836645"/>
                <a:gd name="connsiteX0" fmla="*/ 117308 w 2876632"/>
                <a:gd name="connsiteY0" fmla="*/ 1836645 h 1836645"/>
                <a:gd name="connsiteX1" fmla="*/ 0 w 2876632"/>
                <a:gd name="connsiteY1" fmla="*/ 0 h 1836645"/>
                <a:gd name="connsiteX2" fmla="*/ 2876632 w 2876632"/>
                <a:gd name="connsiteY2" fmla="*/ 79513 h 1836645"/>
                <a:gd name="connsiteX3" fmla="*/ 2304243 w 2876632"/>
                <a:gd name="connsiteY3" fmla="*/ 1812265 h 1836645"/>
                <a:gd name="connsiteX4" fmla="*/ 117308 w 2876632"/>
                <a:gd name="connsiteY4" fmla="*/ 1836645 h 1836645"/>
                <a:gd name="connsiteX0" fmla="*/ 117308 w 2344207"/>
                <a:gd name="connsiteY0" fmla="*/ 1903406 h 1903406"/>
                <a:gd name="connsiteX1" fmla="*/ 0 w 2344207"/>
                <a:gd name="connsiteY1" fmla="*/ 66761 h 1903406"/>
                <a:gd name="connsiteX2" fmla="*/ 2344207 w 2344207"/>
                <a:gd name="connsiteY2" fmla="*/ 0 h 1903406"/>
                <a:gd name="connsiteX3" fmla="*/ 2304243 w 2344207"/>
                <a:gd name="connsiteY3" fmla="*/ 1879026 h 1903406"/>
                <a:gd name="connsiteX4" fmla="*/ 117308 w 2344207"/>
                <a:gd name="connsiteY4" fmla="*/ 1903406 h 1903406"/>
                <a:gd name="connsiteX0" fmla="*/ 10823 w 2237722"/>
                <a:gd name="connsiteY0" fmla="*/ 1903406 h 1903406"/>
                <a:gd name="connsiteX1" fmla="*/ 0 w 2237722"/>
                <a:gd name="connsiteY1" fmla="*/ 42381 h 1903406"/>
                <a:gd name="connsiteX2" fmla="*/ 2237722 w 2237722"/>
                <a:gd name="connsiteY2" fmla="*/ 0 h 1903406"/>
                <a:gd name="connsiteX3" fmla="*/ 2197758 w 2237722"/>
                <a:gd name="connsiteY3" fmla="*/ 1879026 h 1903406"/>
                <a:gd name="connsiteX4" fmla="*/ 10823 w 2237722"/>
                <a:gd name="connsiteY4" fmla="*/ 1903406 h 1903406"/>
                <a:gd name="connsiteX0" fmla="*/ 10823 w 2197758"/>
                <a:gd name="connsiteY0" fmla="*/ 1861025 h 1861025"/>
                <a:gd name="connsiteX1" fmla="*/ 0 w 2197758"/>
                <a:gd name="connsiteY1" fmla="*/ 0 h 1861025"/>
                <a:gd name="connsiteX2" fmla="*/ 2184479 w 2197758"/>
                <a:gd name="connsiteY2" fmla="*/ 6377 h 1861025"/>
                <a:gd name="connsiteX3" fmla="*/ 2197758 w 2197758"/>
                <a:gd name="connsiteY3" fmla="*/ 1836645 h 1861025"/>
                <a:gd name="connsiteX4" fmla="*/ 10823 w 2197758"/>
                <a:gd name="connsiteY4" fmla="*/ 1861025 h 186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7758" h="1861025">
                  <a:moveTo>
                    <a:pt x="10823" y="1861025"/>
                  </a:moveTo>
                  <a:cubicBezTo>
                    <a:pt x="7215" y="1240683"/>
                    <a:pt x="3608" y="620342"/>
                    <a:pt x="0" y="0"/>
                  </a:cubicBezTo>
                  <a:lnTo>
                    <a:pt x="2184479" y="6377"/>
                  </a:lnTo>
                  <a:cubicBezTo>
                    <a:pt x="2188905" y="616466"/>
                    <a:pt x="2193332" y="1226556"/>
                    <a:pt x="2197758" y="1836645"/>
                  </a:cubicBezTo>
                  <a:lnTo>
                    <a:pt x="10823" y="1861025"/>
                  </a:lnTo>
                  <a:close/>
                </a:path>
              </a:pathLst>
            </a:custGeom>
            <a:solidFill>
              <a:srgbClr val="FFFFFF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1DB7E23-A036-FD6C-7E8E-5DB1988D3C23}"/>
              </a:ext>
            </a:extLst>
          </p:cNvPr>
          <p:cNvGrpSpPr/>
          <p:nvPr/>
        </p:nvGrpSpPr>
        <p:grpSpPr>
          <a:xfrm>
            <a:off x="110040" y="188572"/>
            <a:ext cx="2220480" cy="605796"/>
            <a:chOff x="97408" y="592164"/>
            <a:chExt cx="2220480" cy="60579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C898970-CBBB-A26E-AFB2-43DBE62C1189}"/>
                </a:ext>
              </a:extLst>
            </p:cNvPr>
            <p:cNvSpPr/>
            <p:nvPr/>
          </p:nvSpPr>
          <p:spPr bwMode="auto">
            <a:xfrm>
              <a:off x="97408" y="592164"/>
              <a:ext cx="222048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altLang="zh-CN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2.6 </a:t>
              </a: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训练和采样算法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0CB0ECA-F767-742D-4DCD-DD92B02FA803}"/>
                </a:ext>
              </a:extLst>
            </p:cNvPr>
            <p:cNvCxnSpPr/>
            <p:nvPr/>
          </p:nvCxnSpPr>
          <p:spPr>
            <a:xfrm>
              <a:off x="201217" y="1197960"/>
              <a:ext cx="257904" cy="0"/>
            </a:xfrm>
            <a:prstGeom prst="line">
              <a:avLst/>
            </a:prstGeom>
            <a:noFill/>
            <a:ln w="19050" cap="flat" cmpd="sng" algn="ctr">
              <a:solidFill>
                <a:srgbClr val="304371"/>
              </a:solidFill>
              <a:prstDash val="solid"/>
              <a:miter lim="800000"/>
            </a:ln>
            <a:effectLst/>
          </p:spPr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C79E6C0-9F1D-7200-5D9B-5D08645D4DA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45" y="1301048"/>
            <a:ext cx="11762109" cy="297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5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55995FA-61D7-F98A-AA38-CF4EC33BB1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56" t="-576" r="-2609" b="576"/>
          <a:stretch/>
        </p:blipFill>
        <p:spPr>
          <a:xfrm>
            <a:off x="8562912" y="1374950"/>
            <a:ext cx="5930854" cy="5502692"/>
          </a:xfrm>
          <a:prstGeom prst="triangle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68B35F27-E52C-6077-6BA0-6B1D5A3EED28}"/>
              </a:ext>
            </a:extLst>
          </p:cNvPr>
          <p:cNvGrpSpPr/>
          <p:nvPr/>
        </p:nvGrpSpPr>
        <p:grpSpPr>
          <a:xfrm>
            <a:off x="1578429" y="1431472"/>
            <a:ext cx="9035143" cy="3995057"/>
            <a:chOff x="1578429" y="1431472"/>
            <a:chExt cx="9035143" cy="3995057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E2C2A8EF-9C50-272F-961D-DC72A57D6610}"/>
                </a:ext>
              </a:extLst>
            </p:cNvPr>
            <p:cNvCxnSpPr>
              <a:cxnSpLocks/>
            </p:cNvCxnSpPr>
            <p:nvPr/>
          </p:nvCxnSpPr>
          <p:spPr>
            <a:xfrm>
              <a:off x="2191109" y="3914011"/>
              <a:ext cx="715129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5CA0807-6716-EB71-D0D2-9EC1FFBC9424}"/>
                </a:ext>
              </a:extLst>
            </p:cNvPr>
            <p:cNvSpPr txBox="1"/>
            <p:nvPr/>
          </p:nvSpPr>
          <p:spPr>
            <a:xfrm>
              <a:off x="1801511" y="2936290"/>
              <a:ext cx="80008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IDDPM</a:t>
              </a:r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的改进点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97A8BCD-E9C8-2F8A-66C9-C1C62D72ADEA}"/>
                </a:ext>
              </a:extLst>
            </p:cNvPr>
            <p:cNvSpPr txBox="1"/>
            <p:nvPr/>
          </p:nvSpPr>
          <p:spPr>
            <a:xfrm>
              <a:off x="5027177" y="2014436"/>
              <a:ext cx="21376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dirty="0">
                  <a:latin typeface="FuturaBookC" pitchFamily="2" charset="-52"/>
                  <a:ea typeface="微软雅黑" panose="020B0503020204020204" pitchFamily="34" charset="-122"/>
                </a:rPr>
                <a:t>Chapter 03</a:t>
              </a:r>
              <a:endParaRPr lang="zh-CN" altLang="en-US" sz="2800" dirty="0">
                <a:latin typeface="FuturaBookC" pitchFamily="2" charset="-5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0F7214D-EAEB-6920-2F98-E9C4233C7EA7}"/>
                </a:ext>
              </a:extLst>
            </p:cNvPr>
            <p:cNvSpPr/>
            <p:nvPr/>
          </p:nvSpPr>
          <p:spPr>
            <a:xfrm>
              <a:off x="1578429" y="1431472"/>
              <a:ext cx="9035143" cy="39950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32363250-C1CC-93E8-9B48-7C1B62642F8E}"/>
              </a:ext>
            </a:extLst>
          </p:cNvPr>
          <p:cNvSpPr/>
          <p:nvPr/>
        </p:nvSpPr>
        <p:spPr>
          <a:xfrm rot="5400000">
            <a:off x="846909" y="718910"/>
            <a:ext cx="251460" cy="216776"/>
          </a:xfrm>
          <a:prstGeom prst="triangle">
            <a:avLst/>
          </a:prstGeom>
          <a:solidFill>
            <a:srgbClr val="9D2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32FC7DB4-A774-894D-8D52-32C74C1DB3D6}"/>
              </a:ext>
            </a:extLst>
          </p:cNvPr>
          <p:cNvSpPr/>
          <p:nvPr/>
        </p:nvSpPr>
        <p:spPr>
          <a:xfrm rot="5400000">
            <a:off x="1471749" y="718910"/>
            <a:ext cx="251460" cy="216776"/>
          </a:xfrm>
          <a:prstGeom prst="triangle">
            <a:avLst/>
          </a:prstGeom>
          <a:solidFill>
            <a:srgbClr val="A93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3FC2F0F4-9276-71BF-9F32-37127E0B5E7A}"/>
              </a:ext>
            </a:extLst>
          </p:cNvPr>
          <p:cNvSpPr/>
          <p:nvPr/>
        </p:nvSpPr>
        <p:spPr>
          <a:xfrm rot="5400000">
            <a:off x="1784169" y="718910"/>
            <a:ext cx="251460" cy="216776"/>
          </a:xfrm>
          <a:prstGeom prst="triangle">
            <a:avLst/>
          </a:prstGeom>
          <a:solidFill>
            <a:srgbClr val="A93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E24BDC98-D6F8-2566-0BEC-8CF92ECD377E}"/>
              </a:ext>
            </a:extLst>
          </p:cNvPr>
          <p:cNvSpPr/>
          <p:nvPr/>
        </p:nvSpPr>
        <p:spPr>
          <a:xfrm rot="5400000">
            <a:off x="1159329" y="718910"/>
            <a:ext cx="251460" cy="216776"/>
          </a:xfrm>
          <a:prstGeom prst="triangl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537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60D3AA0-9165-3D9D-F188-D975EE6A9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7529"/>
            <a:ext cx="12176681" cy="3094906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73D1047-52B7-B689-06C9-7D5BF7B70F39}"/>
              </a:ext>
            </a:extLst>
          </p:cNvPr>
          <p:cNvGrpSpPr/>
          <p:nvPr/>
        </p:nvGrpSpPr>
        <p:grpSpPr>
          <a:xfrm>
            <a:off x="10550922" y="0"/>
            <a:ext cx="1641078" cy="1517458"/>
            <a:chOff x="49074" y="83475"/>
            <a:chExt cx="1641078" cy="151745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2F02D69-EECB-5467-EF9F-A5581C62A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419" y="215081"/>
              <a:ext cx="1236693" cy="1254246"/>
            </a:xfrm>
            <a:prstGeom prst="rect">
              <a:avLst/>
            </a:prstGeom>
          </p:spPr>
        </p:pic>
        <p:sp>
          <p:nvSpPr>
            <p:cNvPr id="7" name="平行四边形 10">
              <a:extLst>
                <a:ext uri="{FF2B5EF4-FFF2-40B4-BE49-F238E27FC236}">
                  <a16:creationId xmlns:a16="http://schemas.microsoft.com/office/drawing/2014/main" id="{983BEE12-B3F5-C060-DEFD-39D9C230E8CF}"/>
                </a:ext>
              </a:extLst>
            </p:cNvPr>
            <p:cNvSpPr/>
            <p:nvPr/>
          </p:nvSpPr>
          <p:spPr>
            <a:xfrm>
              <a:off x="49074" y="83475"/>
              <a:ext cx="1641078" cy="1517458"/>
            </a:xfrm>
            <a:custGeom>
              <a:avLst/>
              <a:gdLst>
                <a:gd name="connsiteX0" fmla="*/ 0 w 2759324"/>
                <a:gd name="connsiteY0" fmla="*/ 1757132 h 1757132"/>
                <a:gd name="connsiteX1" fmla="*/ 439283 w 2759324"/>
                <a:gd name="connsiteY1" fmla="*/ 0 h 1757132"/>
                <a:gd name="connsiteX2" fmla="*/ 2759324 w 2759324"/>
                <a:gd name="connsiteY2" fmla="*/ 0 h 1757132"/>
                <a:gd name="connsiteX3" fmla="*/ 2320041 w 2759324"/>
                <a:gd name="connsiteY3" fmla="*/ 1757132 h 1757132"/>
                <a:gd name="connsiteX4" fmla="*/ 0 w 2759324"/>
                <a:gd name="connsiteY4" fmla="*/ 1757132 h 1757132"/>
                <a:gd name="connsiteX0" fmla="*/ 117308 w 2876632"/>
                <a:gd name="connsiteY0" fmla="*/ 1836645 h 1836645"/>
                <a:gd name="connsiteX1" fmla="*/ 0 w 2876632"/>
                <a:gd name="connsiteY1" fmla="*/ 0 h 1836645"/>
                <a:gd name="connsiteX2" fmla="*/ 2876632 w 2876632"/>
                <a:gd name="connsiteY2" fmla="*/ 79513 h 1836645"/>
                <a:gd name="connsiteX3" fmla="*/ 2437349 w 2876632"/>
                <a:gd name="connsiteY3" fmla="*/ 1836645 h 1836645"/>
                <a:gd name="connsiteX4" fmla="*/ 117308 w 2876632"/>
                <a:gd name="connsiteY4" fmla="*/ 1836645 h 1836645"/>
                <a:gd name="connsiteX0" fmla="*/ 117308 w 2876632"/>
                <a:gd name="connsiteY0" fmla="*/ 1836645 h 1836645"/>
                <a:gd name="connsiteX1" fmla="*/ 0 w 2876632"/>
                <a:gd name="connsiteY1" fmla="*/ 0 h 1836645"/>
                <a:gd name="connsiteX2" fmla="*/ 2876632 w 2876632"/>
                <a:gd name="connsiteY2" fmla="*/ 79513 h 1836645"/>
                <a:gd name="connsiteX3" fmla="*/ 2304243 w 2876632"/>
                <a:gd name="connsiteY3" fmla="*/ 1812265 h 1836645"/>
                <a:gd name="connsiteX4" fmla="*/ 117308 w 2876632"/>
                <a:gd name="connsiteY4" fmla="*/ 1836645 h 1836645"/>
                <a:gd name="connsiteX0" fmla="*/ 117308 w 2344207"/>
                <a:gd name="connsiteY0" fmla="*/ 1903406 h 1903406"/>
                <a:gd name="connsiteX1" fmla="*/ 0 w 2344207"/>
                <a:gd name="connsiteY1" fmla="*/ 66761 h 1903406"/>
                <a:gd name="connsiteX2" fmla="*/ 2344207 w 2344207"/>
                <a:gd name="connsiteY2" fmla="*/ 0 h 1903406"/>
                <a:gd name="connsiteX3" fmla="*/ 2304243 w 2344207"/>
                <a:gd name="connsiteY3" fmla="*/ 1879026 h 1903406"/>
                <a:gd name="connsiteX4" fmla="*/ 117308 w 2344207"/>
                <a:gd name="connsiteY4" fmla="*/ 1903406 h 1903406"/>
                <a:gd name="connsiteX0" fmla="*/ 10823 w 2237722"/>
                <a:gd name="connsiteY0" fmla="*/ 1903406 h 1903406"/>
                <a:gd name="connsiteX1" fmla="*/ 0 w 2237722"/>
                <a:gd name="connsiteY1" fmla="*/ 42381 h 1903406"/>
                <a:gd name="connsiteX2" fmla="*/ 2237722 w 2237722"/>
                <a:gd name="connsiteY2" fmla="*/ 0 h 1903406"/>
                <a:gd name="connsiteX3" fmla="*/ 2197758 w 2237722"/>
                <a:gd name="connsiteY3" fmla="*/ 1879026 h 1903406"/>
                <a:gd name="connsiteX4" fmla="*/ 10823 w 2237722"/>
                <a:gd name="connsiteY4" fmla="*/ 1903406 h 1903406"/>
                <a:gd name="connsiteX0" fmla="*/ 10823 w 2197758"/>
                <a:gd name="connsiteY0" fmla="*/ 1861025 h 1861025"/>
                <a:gd name="connsiteX1" fmla="*/ 0 w 2197758"/>
                <a:gd name="connsiteY1" fmla="*/ 0 h 1861025"/>
                <a:gd name="connsiteX2" fmla="*/ 2184479 w 2197758"/>
                <a:gd name="connsiteY2" fmla="*/ 6377 h 1861025"/>
                <a:gd name="connsiteX3" fmla="*/ 2197758 w 2197758"/>
                <a:gd name="connsiteY3" fmla="*/ 1836645 h 1861025"/>
                <a:gd name="connsiteX4" fmla="*/ 10823 w 2197758"/>
                <a:gd name="connsiteY4" fmla="*/ 1861025 h 186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7758" h="1861025">
                  <a:moveTo>
                    <a:pt x="10823" y="1861025"/>
                  </a:moveTo>
                  <a:cubicBezTo>
                    <a:pt x="7215" y="1240683"/>
                    <a:pt x="3608" y="620342"/>
                    <a:pt x="0" y="0"/>
                  </a:cubicBezTo>
                  <a:lnTo>
                    <a:pt x="2184479" y="6377"/>
                  </a:lnTo>
                  <a:cubicBezTo>
                    <a:pt x="2188905" y="616466"/>
                    <a:pt x="2193332" y="1226556"/>
                    <a:pt x="2197758" y="1836645"/>
                  </a:cubicBezTo>
                  <a:lnTo>
                    <a:pt x="10823" y="1861025"/>
                  </a:lnTo>
                  <a:close/>
                </a:path>
              </a:pathLst>
            </a:custGeom>
            <a:solidFill>
              <a:srgbClr val="FFFFFF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1DB7E23-A036-FD6C-7E8E-5DB1988D3C23}"/>
              </a:ext>
            </a:extLst>
          </p:cNvPr>
          <p:cNvGrpSpPr/>
          <p:nvPr/>
        </p:nvGrpSpPr>
        <p:grpSpPr>
          <a:xfrm>
            <a:off x="110040" y="188572"/>
            <a:ext cx="1989647" cy="605796"/>
            <a:chOff x="97408" y="592164"/>
            <a:chExt cx="1989647" cy="60579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C898970-CBBB-A26E-AFB2-43DBE62C1189}"/>
                </a:ext>
              </a:extLst>
            </p:cNvPr>
            <p:cNvSpPr/>
            <p:nvPr/>
          </p:nvSpPr>
          <p:spPr bwMode="auto">
            <a:xfrm>
              <a:off x="97408" y="592164"/>
              <a:ext cx="1989647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altLang="zh-CN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3.1</a:t>
              </a: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第一个改进点 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0CB0ECA-F767-742D-4DCD-DD92B02FA803}"/>
                </a:ext>
              </a:extLst>
            </p:cNvPr>
            <p:cNvCxnSpPr/>
            <p:nvPr/>
          </p:nvCxnSpPr>
          <p:spPr>
            <a:xfrm>
              <a:off x="201217" y="1197960"/>
              <a:ext cx="257904" cy="0"/>
            </a:xfrm>
            <a:prstGeom prst="line">
              <a:avLst/>
            </a:prstGeom>
            <a:noFill/>
            <a:ln w="19050" cap="flat" cmpd="sng" algn="ctr">
              <a:solidFill>
                <a:srgbClr val="304371"/>
              </a:solidFill>
              <a:prstDash val="solid"/>
              <a:miter lim="800000"/>
            </a:ln>
            <a:effectLst/>
          </p:spPr>
        </p:cxn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7788D660-A921-2BC1-AF69-9C0E1C2657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4894" y="557904"/>
            <a:ext cx="4297952" cy="29175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BFB9E5D-977C-33BE-DE7C-9F70C47134A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10863" y="3429000"/>
            <a:ext cx="82962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90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60D3AA0-9165-3D9D-F188-D975EE6A9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7529"/>
            <a:ext cx="12176681" cy="3094906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73D1047-52B7-B689-06C9-7D5BF7B70F39}"/>
              </a:ext>
            </a:extLst>
          </p:cNvPr>
          <p:cNvGrpSpPr/>
          <p:nvPr/>
        </p:nvGrpSpPr>
        <p:grpSpPr>
          <a:xfrm>
            <a:off x="10550922" y="0"/>
            <a:ext cx="1641078" cy="1517458"/>
            <a:chOff x="49074" y="83475"/>
            <a:chExt cx="1641078" cy="151745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2F02D69-EECB-5467-EF9F-A5581C62A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419" y="215081"/>
              <a:ext cx="1236693" cy="1254246"/>
            </a:xfrm>
            <a:prstGeom prst="rect">
              <a:avLst/>
            </a:prstGeom>
          </p:spPr>
        </p:pic>
        <p:sp>
          <p:nvSpPr>
            <p:cNvPr id="7" name="平行四边形 10">
              <a:extLst>
                <a:ext uri="{FF2B5EF4-FFF2-40B4-BE49-F238E27FC236}">
                  <a16:creationId xmlns:a16="http://schemas.microsoft.com/office/drawing/2014/main" id="{983BEE12-B3F5-C060-DEFD-39D9C230E8CF}"/>
                </a:ext>
              </a:extLst>
            </p:cNvPr>
            <p:cNvSpPr/>
            <p:nvPr/>
          </p:nvSpPr>
          <p:spPr>
            <a:xfrm>
              <a:off x="49074" y="83475"/>
              <a:ext cx="1641078" cy="1517458"/>
            </a:xfrm>
            <a:custGeom>
              <a:avLst/>
              <a:gdLst>
                <a:gd name="connsiteX0" fmla="*/ 0 w 2759324"/>
                <a:gd name="connsiteY0" fmla="*/ 1757132 h 1757132"/>
                <a:gd name="connsiteX1" fmla="*/ 439283 w 2759324"/>
                <a:gd name="connsiteY1" fmla="*/ 0 h 1757132"/>
                <a:gd name="connsiteX2" fmla="*/ 2759324 w 2759324"/>
                <a:gd name="connsiteY2" fmla="*/ 0 h 1757132"/>
                <a:gd name="connsiteX3" fmla="*/ 2320041 w 2759324"/>
                <a:gd name="connsiteY3" fmla="*/ 1757132 h 1757132"/>
                <a:gd name="connsiteX4" fmla="*/ 0 w 2759324"/>
                <a:gd name="connsiteY4" fmla="*/ 1757132 h 1757132"/>
                <a:gd name="connsiteX0" fmla="*/ 117308 w 2876632"/>
                <a:gd name="connsiteY0" fmla="*/ 1836645 h 1836645"/>
                <a:gd name="connsiteX1" fmla="*/ 0 w 2876632"/>
                <a:gd name="connsiteY1" fmla="*/ 0 h 1836645"/>
                <a:gd name="connsiteX2" fmla="*/ 2876632 w 2876632"/>
                <a:gd name="connsiteY2" fmla="*/ 79513 h 1836645"/>
                <a:gd name="connsiteX3" fmla="*/ 2437349 w 2876632"/>
                <a:gd name="connsiteY3" fmla="*/ 1836645 h 1836645"/>
                <a:gd name="connsiteX4" fmla="*/ 117308 w 2876632"/>
                <a:gd name="connsiteY4" fmla="*/ 1836645 h 1836645"/>
                <a:gd name="connsiteX0" fmla="*/ 117308 w 2876632"/>
                <a:gd name="connsiteY0" fmla="*/ 1836645 h 1836645"/>
                <a:gd name="connsiteX1" fmla="*/ 0 w 2876632"/>
                <a:gd name="connsiteY1" fmla="*/ 0 h 1836645"/>
                <a:gd name="connsiteX2" fmla="*/ 2876632 w 2876632"/>
                <a:gd name="connsiteY2" fmla="*/ 79513 h 1836645"/>
                <a:gd name="connsiteX3" fmla="*/ 2304243 w 2876632"/>
                <a:gd name="connsiteY3" fmla="*/ 1812265 h 1836645"/>
                <a:gd name="connsiteX4" fmla="*/ 117308 w 2876632"/>
                <a:gd name="connsiteY4" fmla="*/ 1836645 h 1836645"/>
                <a:gd name="connsiteX0" fmla="*/ 117308 w 2344207"/>
                <a:gd name="connsiteY0" fmla="*/ 1903406 h 1903406"/>
                <a:gd name="connsiteX1" fmla="*/ 0 w 2344207"/>
                <a:gd name="connsiteY1" fmla="*/ 66761 h 1903406"/>
                <a:gd name="connsiteX2" fmla="*/ 2344207 w 2344207"/>
                <a:gd name="connsiteY2" fmla="*/ 0 h 1903406"/>
                <a:gd name="connsiteX3" fmla="*/ 2304243 w 2344207"/>
                <a:gd name="connsiteY3" fmla="*/ 1879026 h 1903406"/>
                <a:gd name="connsiteX4" fmla="*/ 117308 w 2344207"/>
                <a:gd name="connsiteY4" fmla="*/ 1903406 h 1903406"/>
                <a:gd name="connsiteX0" fmla="*/ 10823 w 2237722"/>
                <a:gd name="connsiteY0" fmla="*/ 1903406 h 1903406"/>
                <a:gd name="connsiteX1" fmla="*/ 0 w 2237722"/>
                <a:gd name="connsiteY1" fmla="*/ 42381 h 1903406"/>
                <a:gd name="connsiteX2" fmla="*/ 2237722 w 2237722"/>
                <a:gd name="connsiteY2" fmla="*/ 0 h 1903406"/>
                <a:gd name="connsiteX3" fmla="*/ 2197758 w 2237722"/>
                <a:gd name="connsiteY3" fmla="*/ 1879026 h 1903406"/>
                <a:gd name="connsiteX4" fmla="*/ 10823 w 2237722"/>
                <a:gd name="connsiteY4" fmla="*/ 1903406 h 1903406"/>
                <a:gd name="connsiteX0" fmla="*/ 10823 w 2197758"/>
                <a:gd name="connsiteY0" fmla="*/ 1861025 h 1861025"/>
                <a:gd name="connsiteX1" fmla="*/ 0 w 2197758"/>
                <a:gd name="connsiteY1" fmla="*/ 0 h 1861025"/>
                <a:gd name="connsiteX2" fmla="*/ 2184479 w 2197758"/>
                <a:gd name="connsiteY2" fmla="*/ 6377 h 1861025"/>
                <a:gd name="connsiteX3" fmla="*/ 2197758 w 2197758"/>
                <a:gd name="connsiteY3" fmla="*/ 1836645 h 1861025"/>
                <a:gd name="connsiteX4" fmla="*/ 10823 w 2197758"/>
                <a:gd name="connsiteY4" fmla="*/ 1861025 h 186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7758" h="1861025">
                  <a:moveTo>
                    <a:pt x="10823" y="1861025"/>
                  </a:moveTo>
                  <a:cubicBezTo>
                    <a:pt x="7215" y="1240683"/>
                    <a:pt x="3608" y="620342"/>
                    <a:pt x="0" y="0"/>
                  </a:cubicBezTo>
                  <a:lnTo>
                    <a:pt x="2184479" y="6377"/>
                  </a:lnTo>
                  <a:cubicBezTo>
                    <a:pt x="2188905" y="616466"/>
                    <a:pt x="2193332" y="1226556"/>
                    <a:pt x="2197758" y="1836645"/>
                  </a:cubicBezTo>
                  <a:lnTo>
                    <a:pt x="10823" y="1861025"/>
                  </a:lnTo>
                  <a:close/>
                </a:path>
              </a:pathLst>
            </a:custGeom>
            <a:solidFill>
              <a:srgbClr val="FFFFFF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1DB7E23-A036-FD6C-7E8E-5DB1988D3C23}"/>
              </a:ext>
            </a:extLst>
          </p:cNvPr>
          <p:cNvGrpSpPr/>
          <p:nvPr/>
        </p:nvGrpSpPr>
        <p:grpSpPr>
          <a:xfrm>
            <a:off x="110040" y="188572"/>
            <a:ext cx="1989647" cy="605796"/>
            <a:chOff x="97408" y="592164"/>
            <a:chExt cx="1989647" cy="60579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C898970-CBBB-A26E-AFB2-43DBE62C1189}"/>
                </a:ext>
              </a:extLst>
            </p:cNvPr>
            <p:cNvSpPr/>
            <p:nvPr/>
          </p:nvSpPr>
          <p:spPr bwMode="auto">
            <a:xfrm>
              <a:off x="97408" y="592164"/>
              <a:ext cx="1989647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altLang="zh-CN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3.2 </a:t>
              </a: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第二个改进点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0CB0ECA-F767-742D-4DCD-DD92B02FA803}"/>
                </a:ext>
              </a:extLst>
            </p:cNvPr>
            <p:cNvCxnSpPr/>
            <p:nvPr/>
          </p:nvCxnSpPr>
          <p:spPr>
            <a:xfrm>
              <a:off x="201217" y="1197960"/>
              <a:ext cx="257904" cy="0"/>
            </a:xfrm>
            <a:prstGeom prst="line">
              <a:avLst/>
            </a:prstGeom>
            <a:noFill/>
            <a:ln w="19050" cap="flat" cmpd="sng" algn="ctr">
              <a:solidFill>
                <a:srgbClr val="304371"/>
              </a:solidFill>
              <a:prstDash val="solid"/>
              <a:miter lim="800000"/>
            </a:ln>
            <a:effectLst/>
          </p:spPr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D9DC07A-AABD-D6A8-FCE0-951A561D6D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7294" y="1277997"/>
            <a:ext cx="7220133" cy="15398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DF1DB1-DB83-87AA-D844-9742F1E6212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28168" y="3880577"/>
            <a:ext cx="5915025" cy="25717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ABCEE08-F043-EACD-7AC6-2FF66EF46A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849" y="1118002"/>
            <a:ext cx="4229100" cy="212407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FFAA865-46C4-368D-A3DE-E040DA237B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3635" y="2795455"/>
            <a:ext cx="7428325" cy="85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10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60D3AA0-9165-3D9D-F188-D975EE6A9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7529"/>
            <a:ext cx="12176681" cy="3094906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73D1047-52B7-B689-06C9-7D5BF7B70F39}"/>
              </a:ext>
            </a:extLst>
          </p:cNvPr>
          <p:cNvGrpSpPr/>
          <p:nvPr/>
        </p:nvGrpSpPr>
        <p:grpSpPr>
          <a:xfrm>
            <a:off x="10550922" y="0"/>
            <a:ext cx="1641078" cy="1517458"/>
            <a:chOff x="49074" y="83475"/>
            <a:chExt cx="1641078" cy="151745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2F02D69-EECB-5467-EF9F-A5581C62A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419" y="215081"/>
              <a:ext cx="1236693" cy="1254246"/>
            </a:xfrm>
            <a:prstGeom prst="rect">
              <a:avLst/>
            </a:prstGeom>
          </p:spPr>
        </p:pic>
        <p:sp>
          <p:nvSpPr>
            <p:cNvPr id="7" name="平行四边形 10">
              <a:extLst>
                <a:ext uri="{FF2B5EF4-FFF2-40B4-BE49-F238E27FC236}">
                  <a16:creationId xmlns:a16="http://schemas.microsoft.com/office/drawing/2014/main" id="{983BEE12-B3F5-C060-DEFD-39D9C230E8CF}"/>
                </a:ext>
              </a:extLst>
            </p:cNvPr>
            <p:cNvSpPr/>
            <p:nvPr/>
          </p:nvSpPr>
          <p:spPr>
            <a:xfrm>
              <a:off x="49074" y="83475"/>
              <a:ext cx="1641078" cy="1517458"/>
            </a:xfrm>
            <a:custGeom>
              <a:avLst/>
              <a:gdLst>
                <a:gd name="connsiteX0" fmla="*/ 0 w 2759324"/>
                <a:gd name="connsiteY0" fmla="*/ 1757132 h 1757132"/>
                <a:gd name="connsiteX1" fmla="*/ 439283 w 2759324"/>
                <a:gd name="connsiteY1" fmla="*/ 0 h 1757132"/>
                <a:gd name="connsiteX2" fmla="*/ 2759324 w 2759324"/>
                <a:gd name="connsiteY2" fmla="*/ 0 h 1757132"/>
                <a:gd name="connsiteX3" fmla="*/ 2320041 w 2759324"/>
                <a:gd name="connsiteY3" fmla="*/ 1757132 h 1757132"/>
                <a:gd name="connsiteX4" fmla="*/ 0 w 2759324"/>
                <a:gd name="connsiteY4" fmla="*/ 1757132 h 1757132"/>
                <a:gd name="connsiteX0" fmla="*/ 117308 w 2876632"/>
                <a:gd name="connsiteY0" fmla="*/ 1836645 h 1836645"/>
                <a:gd name="connsiteX1" fmla="*/ 0 w 2876632"/>
                <a:gd name="connsiteY1" fmla="*/ 0 h 1836645"/>
                <a:gd name="connsiteX2" fmla="*/ 2876632 w 2876632"/>
                <a:gd name="connsiteY2" fmla="*/ 79513 h 1836645"/>
                <a:gd name="connsiteX3" fmla="*/ 2437349 w 2876632"/>
                <a:gd name="connsiteY3" fmla="*/ 1836645 h 1836645"/>
                <a:gd name="connsiteX4" fmla="*/ 117308 w 2876632"/>
                <a:gd name="connsiteY4" fmla="*/ 1836645 h 1836645"/>
                <a:gd name="connsiteX0" fmla="*/ 117308 w 2876632"/>
                <a:gd name="connsiteY0" fmla="*/ 1836645 h 1836645"/>
                <a:gd name="connsiteX1" fmla="*/ 0 w 2876632"/>
                <a:gd name="connsiteY1" fmla="*/ 0 h 1836645"/>
                <a:gd name="connsiteX2" fmla="*/ 2876632 w 2876632"/>
                <a:gd name="connsiteY2" fmla="*/ 79513 h 1836645"/>
                <a:gd name="connsiteX3" fmla="*/ 2304243 w 2876632"/>
                <a:gd name="connsiteY3" fmla="*/ 1812265 h 1836645"/>
                <a:gd name="connsiteX4" fmla="*/ 117308 w 2876632"/>
                <a:gd name="connsiteY4" fmla="*/ 1836645 h 1836645"/>
                <a:gd name="connsiteX0" fmla="*/ 117308 w 2344207"/>
                <a:gd name="connsiteY0" fmla="*/ 1903406 h 1903406"/>
                <a:gd name="connsiteX1" fmla="*/ 0 w 2344207"/>
                <a:gd name="connsiteY1" fmla="*/ 66761 h 1903406"/>
                <a:gd name="connsiteX2" fmla="*/ 2344207 w 2344207"/>
                <a:gd name="connsiteY2" fmla="*/ 0 h 1903406"/>
                <a:gd name="connsiteX3" fmla="*/ 2304243 w 2344207"/>
                <a:gd name="connsiteY3" fmla="*/ 1879026 h 1903406"/>
                <a:gd name="connsiteX4" fmla="*/ 117308 w 2344207"/>
                <a:gd name="connsiteY4" fmla="*/ 1903406 h 1903406"/>
                <a:gd name="connsiteX0" fmla="*/ 10823 w 2237722"/>
                <a:gd name="connsiteY0" fmla="*/ 1903406 h 1903406"/>
                <a:gd name="connsiteX1" fmla="*/ 0 w 2237722"/>
                <a:gd name="connsiteY1" fmla="*/ 42381 h 1903406"/>
                <a:gd name="connsiteX2" fmla="*/ 2237722 w 2237722"/>
                <a:gd name="connsiteY2" fmla="*/ 0 h 1903406"/>
                <a:gd name="connsiteX3" fmla="*/ 2197758 w 2237722"/>
                <a:gd name="connsiteY3" fmla="*/ 1879026 h 1903406"/>
                <a:gd name="connsiteX4" fmla="*/ 10823 w 2237722"/>
                <a:gd name="connsiteY4" fmla="*/ 1903406 h 1903406"/>
                <a:gd name="connsiteX0" fmla="*/ 10823 w 2197758"/>
                <a:gd name="connsiteY0" fmla="*/ 1861025 h 1861025"/>
                <a:gd name="connsiteX1" fmla="*/ 0 w 2197758"/>
                <a:gd name="connsiteY1" fmla="*/ 0 h 1861025"/>
                <a:gd name="connsiteX2" fmla="*/ 2184479 w 2197758"/>
                <a:gd name="connsiteY2" fmla="*/ 6377 h 1861025"/>
                <a:gd name="connsiteX3" fmla="*/ 2197758 w 2197758"/>
                <a:gd name="connsiteY3" fmla="*/ 1836645 h 1861025"/>
                <a:gd name="connsiteX4" fmla="*/ 10823 w 2197758"/>
                <a:gd name="connsiteY4" fmla="*/ 1861025 h 186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7758" h="1861025">
                  <a:moveTo>
                    <a:pt x="10823" y="1861025"/>
                  </a:moveTo>
                  <a:cubicBezTo>
                    <a:pt x="7215" y="1240683"/>
                    <a:pt x="3608" y="620342"/>
                    <a:pt x="0" y="0"/>
                  </a:cubicBezTo>
                  <a:lnTo>
                    <a:pt x="2184479" y="6377"/>
                  </a:lnTo>
                  <a:cubicBezTo>
                    <a:pt x="2188905" y="616466"/>
                    <a:pt x="2193332" y="1226556"/>
                    <a:pt x="2197758" y="1836645"/>
                  </a:cubicBezTo>
                  <a:lnTo>
                    <a:pt x="10823" y="1861025"/>
                  </a:lnTo>
                  <a:close/>
                </a:path>
              </a:pathLst>
            </a:custGeom>
            <a:solidFill>
              <a:srgbClr val="FFFFFF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1DB7E23-A036-FD6C-7E8E-5DB1988D3C23}"/>
              </a:ext>
            </a:extLst>
          </p:cNvPr>
          <p:cNvGrpSpPr/>
          <p:nvPr/>
        </p:nvGrpSpPr>
        <p:grpSpPr>
          <a:xfrm>
            <a:off x="110040" y="188572"/>
            <a:ext cx="1989647" cy="605796"/>
            <a:chOff x="97408" y="592164"/>
            <a:chExt cx="1989647" cy="60579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C898970-CBBB-A26E-AFB2-43DBE62C1189}"/>
                </a:ext>
              </a:extLst>
            </p:cNvPr>
            <p:cNvSpPr/>
            <p:nvPr/>
          </p:nvSpPr>
          <p:spPr bwMode="auto">
            <a:xfrm>
              <a:off x="97408" y="592164"/>
              <a:ext cx="1989647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altLang="zh-CN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3.3</a:t>
              </a: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第三个改进点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0CB0ECA-F767-742D-4DCD-DD92B02FA803}"/>
                </a:ext>
              </a:extLst>
            </p:cNvPr>
            <p:cNvCxnSpPr/>
            <p:nvPr/>
          </p:nvCxnSpPr>
          <p:spPr>
            <a:xfrm>
              <a:off x="201217" y="1197960"/>
              <a:ext cx="257904" cy="0"/>
            </a:xfrm>
            <a:prstGeom prst="line">
              <a:avLst/>
            </a:prstGeom>
            <a:noFill/>
            <a:ln w="19050" cap="flat" cmpd="sng" algn="ctr">
              <a:solidFill>
                <a:srgbClr val="304371"/>
              </a:solidFill>
              <a:prstDash val="solid"/>
              <a:miter lim="800000"/>
            </a:ln>
            <a:effectLst/>
          </p:spPr>
        </p:cxn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4B5436D-8A57-2D09-80B3-954923F5042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90750" y="57150"/>
            <a:ext cx="78105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44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60D3AA0-9165-3D9D-F188-D975EE6A9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7529"/>
            <a:ext cx="12176681" cy="3094906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73D1047-52B7-B689-06C9-7D5BF7B70F39}"/>
              </a:ext>
            </a:extLst>
          </p:cNvPr>
          <p:cNvGrpSpPr/>
          <p:nvPr/>
        </p:nvGrpSpPr>
        <p:grpSpPr>
          <a:xfrm>
            <a:off x="10550922" y="0"/>
            <a:ext cx="1641078" cy="1517458"/>
            <a:chOff x="49074" y="83475"/>
            <a:chExt cx="1641078" cy="151745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2F02D69-EECB-5467-EF9F-A5581C62A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419" y="215081"/>
              <a:ext cx="1236693" cy="1254246"/>
            </a:xfrm>
            <a:prstGeom prst="rect">
              <a:avLst/>
            </a:prstGeom>
          </p:spPr>
        </p:pic>
        <p:sp>
          <p:nvSpPr>
            <p:cNvPr id="7" name="平行四边形 10">
              <a:extLst>
                <a:ext uri="{FF2B5EF4-FFF2-40B4-BE49-F238E27FC236}">
                  <a16:creationId xmlns:a16="http://schemas.microsoft.com/office/drawing/2014/main" id="{983BEE12-B3F5-C060-DEFD-39D9C230E8CF}"/>
                </a:ext>
              </a:extLst>
            </p:cNvPr>
            <p:cNvSpPr/>
            <p:nvPr/>
          </p:nvSpPr>
          <p:spPr>
            <a:xfrm>
              <a:off x="49074" y="83475"/>
              <a:ext cx="1641078" cy="1517458"/>
            </a:xfrm>
            <a:custGeom>
              <a:avLst/>
              <a:gdLst>
                <a:gd name="connsiteX0" fmla="*/ 0 w 2759324"/>
                <a:gd name="connsiteY0" fmla="*/ 1757132 h 1757132"/>
                <a:gd name="connsiteX1" fmla="*/ 439283 w 2759324"/>
                <a:gd name="connsiteY1" fmla="*/ 0 h 1757132"/>
                <a:gd name="connsiteX2" fmla="*/ 2759324 w 2759324"/>
                <a:gd name="connsiteY2" fmla="*/ 0 h 1757132"/>
                <a:gd name="connsiteX3" fmla="*/ 2320041 w 2759324"/>
                <a:gd name="connsiteY3" fmla="*/ 1757132 h 1757132"/>
                <a:gd name="connsiteX4" fmla="*/ 0 w 2759324"/>
                <a:gd name="connsiteY4" fmla="*/ 1757132 h 1757132"/>
                <a:gd name="connsiteX0" fmla="*/ 117308 w 2876632"/>
                <a:gd name="connsiteY0" fmla="*/ 1836645 h 1836645"/>
                <a:gd name="connsiteX1" fmla="*/ 0 w 2876632"/>
                <a:gd name="connsiteY1" fmla="*/ 0 h 1836645"/>
                <a:gd name="connsiteX2" fmla="*/ 2876632 w 2876632"/>
                <a:gd name="connsiteY2" fmla="*/ 79513 h 1836645"/>
                <a:gd name="connsiteX3" fmla="*/ 2437349 w 2876632"/>
                <a:gd name="connsiteY3" fmla="*/ 1836645 h 1836645"/>
                <a:gd name="connsiteX4" fmla="*/ 117308 w 2876632"/>
                <a:gd name="connsiteY4" fmla="*/ 1836645 h 1836645"/>
                <a:gd name="connsiteX0" fmla="*/ 117308 w 2876632"/>
                <a:gd name="connsiteY0" fmla="*/ 1836645 h 1836645"/>
                <a:gd name="connsiteX1" fmla="*/ 0 w 2876632"/>
                <a:gd name="connsiteY1" fmla="*/ 0 h 1836645"/>
                <a:gd name="connsiteX2" fmla="*/ 2876632 w 2876632"/>
                <a:gd name="connsiteY2" fmla="*/ 79513 h 1836645"/>
                <a:gd name="connsiteX3" fmla="*/ 2304243 w 2876632"/>
                <a:gd name="connsiteY3" fmla="*/ 1812265 h 1836645"/>
                <a:gd name="connsiteX4" fmla="*/ 117308 w 2876632"/>
                <a:gd name="connsiteY4" fmla="*/ 1836645 h 1836645"/>
                <a:gd name="connsiteX0" fmla="*/ 117308 w 2344207"/>
                <a:gd name="connsiteY0" fmla="*/ 1903406 h 1903406"/>
                <a:gd name="connsiteX1" fmla="*/ 0 w 2344207"/>
                <a:gd name="connsiteY1" fmla="*/ 66761 h 1903406"/>
                <a:gd name="connsiteX2" fmla="*/ 2344207 w 2344207"/>
                <a:gd name="connsiteY2" fmla="*/ 0 h 1903406"/>
                <a:gd name="connsiteX3" fmla="*/ 2304243 w 2344207"/>
                <a:gd name="connsiteY3" fmla="*/ 1879026 h 1903406"/>
                <a:gd name="connsiteX4" fmla="*/ 117308 w 2344207"/>
                <a:gd name="connsiteY4" fmla="*/ 1903406 h 1903406"/>
                <a:gd name="connsiteX0" fmla="*/ 10823 w 2237722"/>
                <a:gd name="connsiteY0" fmla="*/ 1903406 h 1903406"/>
                <a:gd name="connsiteX1" fmla="*/ 0 w 2237722"/>
                <a:gd name="connsiteY1" fmla="*/ 42381 h 1903406"/>
                <a:gd name="connsiteX2" fmla="*/ 2237722 w 2237722"/>
                <a:gd name="connsiteY2" fmla="*/ 0 h 1903406"/>
                <a:gd name="connsiteX3" fmla="*/ 2197758 w 2237722"/>
                <a:gd name="connsiteY3" fmla="*/ 1879026 h 1903406"/>
                <a:gd name="connsiteX4" fmla="*/ 10823 w 2237722"/>
                <a:gd name="connsiteY4" fmla="*/ 1903406 h 1903406"/>
                <a:gd name="connsiteX0" fmla="*/ 10823 w 2197758"/>
                <a:gd name="connsiteY0" fmla="*/ 1861025 h 1861025"/>
                <a:gd name="connsiteX1" fmla="*/ 0 w 2197758"/>
                <a:gd name="connsiteY1" fmla="*/ 0 h 1861025"/>
                <a:gd name="connsiteX2" fmla="*/ 2184479 w 2197758"/>
                <a:gd name="connsiteY2" fmla="*/ 6377 h 1861025"/>
                <a:gd name="connsiteX3" fmla="*/ 2197758 w 2197758"/>
                <a:gd name="connsiteY3" fmla="*/ 1836645 h 1861025"/>
                <a:gd name="connsiteX4" fmla="*/ 10823 w 2197758"/>
                <a:gd name="connsiteY4" fmla="*/ 1861025 h 186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7758" h="1861025">
                  <a:moveTo>
                    <a:pt x="10823" y="1861025"/>
                  </a:moveTo>
                  <a:cubicBezTo>
                    <a:pt x="7215" y="1240683"/>
                    <a:pt x="3608" y="620342"/>
                    <a:pt x="0" y="0"/>
                  </a:cubicBezTo>
                  <a:lnTo>
                    <a:pt x="2184479" y="6377"/>
                  </a:lnTo>
                  <a:cubicBezTo>
                    <a:pt x="2188905" y="616466"/>
                    <a:pt x="2193332" y="1226556"/>
                    <a:pt x="2197758" y="1836645"/>
                  </a:cubicBezTo>
                  <a:lnTo>
                    <a:pt x="10823" y="1861025"/>
                  </a:lnTo>
                  <a:close/>
                </a:path>
              </a:pathLst>
            </a:custGeom>
            <a:solidFill>
              <a:srgbClr val="FFFFFF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1DB7E23-A036-FD6C-7E8E-5DB1988D3C23}"/>
              </a:ext>
            </a:extLst>
          </p:cNvPr>
          <p:cNvGrpSpPr/>
          <p:nvPr/>
        </p:nvGrpSpPr>
        <p:grpSpPr>
          <a:xfrm>
            <a:off x="110040" y="188572"/>
            <a:ext cx="2220480" cy="605796"/>
            <a:chOff x="97408" y="592164"/>
            <a:chExt cx="2220480" cy="60579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C898970-CBBB-A26E-AFB2-43DBE62C1189}"/>
                </a:ext>
              </a:extLst>
            </p:cNvPr>
            <p:cNvSpPr/>
            <p:nvPr/>
          </p:nvSpPr>
          <p:spPr bwMode="auto">
            <a:xfrm>
              <a:off x="97408" y="592164"/>
              <a:ext cx="222048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altLang="zh-CN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3.4 </a:t>
              </a: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对数似然的提高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0CB0ECA-F767-742D-4DCD-DD92B02FA803}"/>
                </a:ext>
              </a:extLst>
            </p:cNvPr>
            <p:cNvCxnSpPr/>
            <p:nvPr/>
          </p:nvCxnSpPr>
          <p:spPr>
            <a:xfrm>
              <a:off x="201217" y="1197960"/>
              <a:ext cx="257904" cy="0"/>
            </a:xfrm>
            <a:prstGeom prst="line">
              <a:avLst/>
            </a:prstGeom>
            <a:noFill/>
            <a:ln w="19050" cap="flat" cmpd="sng" algn="ctr">
              <a:solidFill>
                <a:srgbClr val="304371"/>
              </a:solidFill>
              <a:prstDash val="solid"/>
              <a:miter lim="800000"/>
            </a:ln>
            <a:effectLst/>
          </p:spPr>
        </p:cxn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F64A699A-A249-C172-AE51-35EC82B6E46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06997" y="331862"/>
            <a:ext cx="854392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49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60D3AA0-9165-3D9D-F188-D975EE6A9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7529"/>
            <a:ext cx="12176681" cy="3094906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73D1047-52B7-B689-06C9-7D5BF7B70F39}"/>
              </a:ext>
            </a:extLst>
          </p:cNvPr>
          <p:cNvGrpSpPr/>
          <p:nvPr/>
        </p:nvGrpSpPr>
        <p:grpSpPr>
          <a:xfrm>
            <a:off x="10550922" y="0"/>
            <a:ext cx="1641078" cy="1517458"/>
            <a:chOff x="49074" y="83475"/>
            <a:chExt cx="1641078" cy="151745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2F02D69-EECB-5467-EF9F-A5581C62A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419" y="215081"/>
              <a:ext cx="1236693" cy="1254246"/>
            </a:xfrm>
            <a:prstGeom prst="rect">
              <a:avLst/>
            </a:prstGeom>
          </p:spPr>
        </p:pic>
        <p:sp>
          <p:nvSpPr>
            <p:cNvPr id="7" name="平行四边形 10">
              <a:extLst>
                <a:ext uri="{FF2B5EF4-FFF2-40B4-BE49-F238E27FC236}">
                  <a16:creationId xmlns:a16="http://schemas.microsoft.com/office/drawing/2014/main" id="{983BEE12-B3F5-C060-DEFD-39D9C230E8CF}"/>
                </a:ext>
              </a:extLst>
            </p:cNvPr>
            <p:cNvSpPr/>
            <p:nvPr/>
          </p:nvSpPr>
          <p:spPr>
            <a:xfrm>
              <a:off x="49074" y="83475"/>
              <a:ext cx="1641078" cy="1517458"/>
            </a:xfrm>
            <a:custGeom>
              <a:avLst/>
              <a:gdLst>
                <a:gd name="connsiteX0" fmla="*/ 0 w 2759324"/>
                <a:gd name="connsiteY0" fmla="*/ 1757132 h 1757132"/>
                <a:gd name="connsiteX1" fmla="*/ 439283 w 2759324"/>
                <a:gd name="connsiteY1" fmla="*/ 0 h 1757132"/>
                <a:gd name="connsiteX2" fmla="*/ 2759324 w 2759324"/>
                <a:gd name="connsiteY2" fmla="*/ 0 h 1757132"/>
                <a:gd name="connsiteX3" fmla="*/ 2320041 w 2759324"/>
                <a:gd name="connsiteY3" fmla="*/ 1757132 h 1757132"/>
                <a:gd name="connsiteX4" fmla="*/ 0 w 2759324"/>
                <a:gd name="connsiteY4" fmla="*/ 1757132 h 1757132"/>
                <a:gd name="connsiteX0" fmla="*/ 117308 w 2876632"/>
                <a:gd name="connsiteY0" fmla="*/ 1836645 h 1836645"/>
                <a:gd name="connsiteX1" fmla="*/ 0 w 2876632"/>
                <a:gd name="connsiteY1" fmla="*/ 0 h 1836645"/>
                <a:gd name="connsiteX2" fmla="*/ 2876632 w 2876632"/>
                <a:gd name="connsiteY2" fmla="*/ 79513 h 1836645"/>
                <a:gd name="connsiteX3" fmla="*/ 2437349 w 2876632"/>
                <a:gd name="connsiteY3" fmla="*/ 1836645 h 1836645"/>
                <a:gd name="connsiteX4" fmla="*/ 117308 w 2876632"/>
                <a:gd name="connsiteY4" fmla="*/ 1836645 h 1836645"/>
                <a:gd name="connsiteX0" fmla="*/ 117308 w 2876632"/>
                <a:gd name="connsiteY0" fmla="*/ 1836645 h 1836645"/>
                <a:gd name="connsiteX1" fmla="*/ 0 w 2876632"/>
                <a:gd name="connsiteY1" fmla="*/ 0 h 1836645"/>
                <a:gd name="connsiteX2" fmla="*/ 2876632 w 2876632"/>
                <a:gd name="connsiteY2" fmla="*/ 79513 h 1836645"/>
                <a:gd name="connsiteX3" fmla="*/ 2304243 w 2876632"/>
                <a:gd name="connsiteY3" fmla="*/ 1812265 h 1836645"/>
                <a:gd name="connsiteX4" fmla="*/ 117308 w 2876632"/>
                <a:gd name="connsiteY4" fmla="*/ 1836645 h 1836645"/>
                <a:gd name="connsiteX0" fmla="*/ 117308 w 2344207"/>
                <a:gd name="connsiteY0" fmla="*/ 1903406 h 1903406"/>
                <a:gd name="connsiteX1" fmla="*/ 0 w 2344207"/>
                <a:gd name="connsiteY1" fmla="*/ 66761 h 1903406"/>
                <a:gd name="connsiteX2" fmla="*/ 2344207 w 2344207"/>
                <a:gd name="connsiteY2" fmla="*/ 0 h 1903406"/>
                <a:gd name="connsiteX3" fmla="*/ 2304243 w 2344207"/>
                <a:gd name="connsiteY3" fmla="*/ 1879026 h 1903406"/>
                <a:gd name="connsiteX4" fmla="*/ 117308 w 2344207"/>
                <a:gd name="connsiteY4" fmla="*/ 1903406 h 1903406"/>
                <a:gd name="connsiteX0" fmla="*/ 10823 w 2237722"/>
                <a:gd name="connsiteY0" fmla="*/ 1903406 h 1903406"/>
                <a:gd name="connsiteX1" fmla="*/ 0 w 2237722"/>
                <a:gd name="connsiteY1" fmla="*/ 42381 h 1903406"/>
                <a:gd name="connsiteX2" fmla="*/ 2237722 w 2237722"/>
                <a:gd name="connsiteY2" fmla="*/ 0 h 1903406"/>
                <a:gd name="connsiteX3" fmla="*/ 2197758 w 2237722"/>
                <a:gd name="connsiteY3" fmla="*/ 1879026 h 1903406"/>
                <a:gd name="connsiteX4" fmla="*/ 10823 w 2237722"/>
                <a:gd name="connsiteY4" fmla="*/ 1903406 h 1903406"/>
                <a:gd name="connsiteX0" fmla="*/ 10823 w 2197758"/>
                <a:gd name="connsiteY0" fmla="*/ 1861025 h 1861025"/>
                <a:gd name="connsiteX1" fmla="*/ 0 w 2197758"/>
                <a:gd name="connsiteY1" fmla="*/ 0 h 1861025"/>
                <a:gd name="connsiteX2" fmla="*/ 2184479 w 2197758"/>
                <a:gd name="connsiteY2" fmla="*/ 6377 h 1861025"/>
                <a:gd name="connsiteX3" fmla="*/ 2197758 w 2197758"/>
                <a:gd name="connsiteY3" fmla="*/ 1836645 h 1861025"/>
                <a:gd name="connsiteX4" fmla="*/ 10823 w 2197758"/>
                <a:gd name="connsiteY4" fmla="*/ 1861025 h 186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7758" h="1861025">
                  <a:moveTo>
                    <a:pt x="10823" y="1861025"/>
                  </a:moveTo>
                  <a:cubicBezTo>
                    <a:pt x="7215" y="1240683"/>
                    <a:pt x="3608" y="620342"/>
                    <a:pt x="0" y="0"/>
                  </a:cubicBezTo>
                  <a:lnTo>
                    <a:pt x="2184479" y="6377"/>
                  </a:lnTo>
                  <a:cubicBezTo>
                    <a:pt x="2188905" y="616466"/>
                    <a:pt x="2193332" y="1226556"/>
                    <a:pt x="2197758" y="1836645"/>
                  </a:cubicBezTo>
                  <a:lnTo>
                    <a:pt x="10823" y="1861025"/>
                  </a:lnTo>
                  <a:close/>
                </a:path>
              </a:pathLst>
            </a:custGeom>
            <a:solidFill>
              <a:srgbClr val="FFFFFF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1DB7E23-A036-FD6C-7E8E-5DB1988D3C23}"/>
              </a:ext>
            </a:extLst>
          </p:cNvPr>
          <p:cNvGrpSpPr/>
          <p:nvPr/>
        </p:nvGrpSpPr>
        <p:grpSpPr>
          <a:xfrm>
            <a:off x="110040" y="188572"/>
            <a:ext cx="2220480" cy="605796"/>
            <a:chOff x="97408" y="592164"/>
            <a:chExt cx="2220480" cy="60579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C898970-CBBB-A26E-AFB2-43DBE62C1189}"/>
                </a:ext>
              </a:extLst>
            </p:cNvPr>
            <p:cNvSpPr/>
            <p:nvPr/>
          </p:nvSpPr>
          <p:spPr bwMode="auto">
            <a:xfrm>
              <a:off x="97408" y="592164"/>
              <a:ext cx="222048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altLang="zh-CN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3.2 </a:t>
              </a: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采样速度变快了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0CB0ECA-F767-742D-4DCD-DD92B02FA803}"/>
                </a:ext>
              </a:extLst>
            </p:cNvPr>
            <p:cNvCxnSpPr/>
            <p:nvPr/>
          </p:nvCxnSpPr>
          <p:spPr>
            <a:xfrm>
              <a:off x="201217" y="1197960"/>
              <a:ext cx="257904" cy="0"/>
            </a:xfrm>
            <a:prstGeom prst="line">
              <a:avLst/>
            </a:prstGeom>
            <a:noFill/>
            <a:ln w="19050" cap="flat" cmpd="sng" algn="ctr">
              <a:solidFill>
                <a:srgbClr val="304371"/>
              </a:solidFill>
              <a:prstDash val="solid"/>
              <a:miter lim="800000"/>
            </a:ln>
            <a:effectLst/>
          </p:spPr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AE264BB-6701-F11B-3F52-F58376F1B92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17554" y="131606"/>
            <a:ext cx="5351679" cy="641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00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55995FA-61D7-F98A-AA38-CF4EC33BB1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56" t="-576" r="-2609" b="576"/>
          <a:stretch/>
        </p:blipFill>
        <p:spPr>
          <a:xfrm>
            <a:off x="8562912" y="1374950"/>
            <a:ext cx="5930854" cy="5502692"/>
          </a:xfrm>
          <a:prstGeom prst="triangle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68B35F27-E52C-6077-6BA0-6B1D5A3EED28}"/>
              </a:ext>
            </a:extLst>
          </p:cNvPr>
          <p:cNvGrpSpPr/>
          <p:nvPr/>
        </p:nvGrpSpPr>
        <p:grpSpPr>
          <a:xfrm>
            <a:off x="1578429" y="1431472"/>
            <a:ext cx="9035143" cy="3995057"/>
            <a:chOff x="1578429" y="1431472"/>
            <a:chExt cx="9035143" cy="3995057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E2C2A8EF-9C50-272F-961D-DC72A57D6610}"/>
                </a:ext>
              </a:extLst>
            </p:cNvPr>
            <p:cNvCxnSpPr>
              <a:cxnSpLocks/>
            </p:cNvCxnSpPr>
            <p:nvPr/>
          </p:nvCxnSpPr>
          <p:spPr>
            <a:xfrm>
              <a:off x="2191109" y="3914011"/>
              <a:ext cx="715129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5CA0807-6716-EB71-D0D2-9EC1FFBC9424}"/>
                </a:ext>
              </a:extLst>
            </p:cNvPr>
            <p:cNvSpPr txBox="1"/>
            <p:nvPr/>
          </p:nvSpPr>
          <p:spPr>
            <a:xfrm>
              <a:off x="1801511" y="2936290"/>
              <a:ext cx="80008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DM</a:t>
              </a:r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Meta Learning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97A8BCD-E9C8-2F8A-66C9-C1C62D72ADEA}"/>
                </a:ext>
              </a:extLst>
            </p:cNvPr>
            <p:cNvSpPr txBox="1"/>
            <p:nvPr/>
          </p:nvSpPr>
          <p:spPr>
            <a:xfrm>
              <a:off x="5027177" y="2014436"/>
              <a:ext cx="21376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dirty="0">
                  <a:latin typeface="FuturaBookC" pitchFamily="2" charset="-52"/>
                  <a:ea typeface="微软雅黑" panose="020B0503020204020204" pitchFamily="34" charset="-122"/>
                </a:rPr>
                <a:t>Chapter 04</a:t>
              </a:r>
              <a:endParaRPr lang="zh-CN" altLang="en-US" sz="2800" dirty="0">
                <a:latin typeface="FuturaBookC" pitchFamily="2" charset="-5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0F7214D-EAEB-6920-2F98-E9C4233C7EA7}"/>
                </a:ext>
              </a:extLst>
            </p:cNvPr>
            <p:cNvSpPr/>
            <p:nvPr/>
          </p:nvSpPr>
          <p:spPr>
            <a:xfrm>
              <a:off x="1578429" y="1431472"/>
              <a:ext cx="9035143" cy="39950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32363250-C1CC-93E8-9B48-7C1B62642F8E}"/>
              </a:ext>
            </a:extLst>
          </p:cNvPr>
          <p:cNvSpPr/>
          <p:nvPr/>
        </p:nvSpPr>
        <p:spPr>
          <a:xfrm rot="5400000">
            <a:off x="846909" y="718910"/>
            <a:ext cx="251460" cy="216776"/>
          </a:xfrm>
          <a:prstGeom prst="triangle">
            <a:avLst/>
          </a:prstGeom>
          <a:solidFill>
            <a:srgbClr val="9D2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32FC7DB4-A774-894D-8D52-32C74C1DB3D6}"/>
              </a:ext>
            </a:extLst>
          </p:cNvPr>
          <p:cNvSpPr/>
          <p:nvPr/>
        </p:nvSpPr>
        <p:spPr>
          <a:xfrm rot="5400000">
            <a:off x="1471749" y="718910"/>
            <a:ext cx="251460" cy="216776"/>
          </a:xfrm>
          <a:prstGeom prst="triangle">
            <a:avLst/>
          </a:prstGeom>
          <a:solidFill>
            <a:srgbClr val="A93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3FC2F0F4-9276-71BF-9F32-37127E0B5E7A}"/>
              </a:ext>
            </a:extLst>
          </p:cNvPr>
          <p:cNvSpPr/>
          <p:nvPr/>
        </p:nvSpPr>
        <p:spPr>
          <a:xfrm rot="5400000">
            <a:off x="1784169" y="718910"/>
            <a:ext cx="251460" cy="216776"/>
          </a:xfrm>
          <a:prstGeom prst="triangle">
            <a:avLst/>
          </a:prstGeom>
          <a:solidFill>
            <a:srgbClr val="A93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E24BDC98-D6F8-2566-0BEC-8CF92ECD377E}"/>
              </a:ext>
            </a:extLst>
          </p:cNvPr>
          <p:cNvSpPr/>
          <p:nvPr/>
        </p:nvSpPr>
        <p:spPr>
          <a:xfrm rot="5400000">
            <a:off x="1159329" y="718910"/>
            <a:ext cx="251460" cy="216776"/>
          </a:xfrm>
          <a:prstGeom prst="triangl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257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60D3AA0-9165-3D9D-F188-D975EE6A9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7529"/>
            <a:ext cx="12176681" cy="3094906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73D1047-52B7-B689-06C9-7D5BF7B70F39}"/>
              </a:ext>
            </a:extLst>
          </p:cNvPr>
          <p:cNvGrpSpPr/>
          <p:nvPr/>
        </p:nvGrpSpPr>
        <p:grpSpPr>
          <a:xfrm>
            <a:off x="10550922" y="0"/>
            <a:ext cx="1641078" cy="1517458"/>
            <a:chOff x="49074" y="83475"/>
            <a:chExt cx="1641078" cy="151745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2F02D69-EECB-5467-EF9F-A5581C62A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419" y="215081"/>
              <a:ext cx="1236693" cy="1254246"/>
            </a:xfrm>
            <a:prstGeom prst="rect">
              <a:avLst/>
            </a:prstGeom>
          </p:spPr>
        </p:pic>
        <p:sp>
          <p:nvSpPr>
            <p:cNvPr id="7" name="平行四边形 10">
              <a:extLst>
                <a:ext uri="{FF2B5EF4-FFF2-40B4-BE49-F238E27FC236}">
                  <a16:creationId xmlns:a16="http://schemas.microsoft.com/office/drawing/2014/main" id="{983BEE12-B3F5-C060-DEFD-39D9C230E8CF}"/>
                </a:ext>
              </a:extLst>
            </p:cNvPr>
            <p:cNvSpPr/>
            <p:nvPr/>
          </p:nvSpPr>
          <p:spPr>
            <a:xfrm>
              <a:off x="49074" y="83475"/>
              <a:ext cx="1641078" cy="1517458"/>
            </a:xfrm>
            <a:custGeom>
              <a:avLst/>
              <a:gdLst>
                <a:gd name="connsiteX0" fmla="*/ 0 w 2759324"/>
                <a:gd name="connsiteY0" fmla="*/ 1757132 h 1757132"/>
                <a:gd name="connsiteX1" fmla="*/ 439283 w 2759324"/>
                <a:gd name="connsiteY1" fmla="*/ 0 h 1757132"/>
                <a:gd name="connsiteX2" fmla="*/ 2759324 w 2759324"/>
                <a:gd name="connsiteY2" fmla="*/ 0 h 1757132"/>
                <a:gd name="connsiteX3" fmla="*/ 2320041 w 2759324"/>
                <a:gd name="connsiteY3" fmla="*/ 1757132 h 1757132"/>
                <a:gd name="connsiteX4" fmla="*/ 0 w 2759324"/>
                <a:gd name="connsiteY4" fmla="*/ 1757132 h 1757132"/>
                <a:gd name="connsiteX0" fmla="*/ 117308 w 2876632"/>
                <a:gd name="connsiteY0" fmla="*/ 1836645 h 1836645"/>
                <a:gd name="connsiteX1" fmla="*/ 0 w 2876632"/>
                <a:gd name="connsiteY1" fmla="*/ 0 h 1836645"/>
                <a:gd name="connsiteX2" fmla="*/ 2876632 w 2876632"/>
                <a:gd name="connsiteY2" fmla="*/ 79513 h 1836645"/>
                <a:gd name="connsiteX3" fmla="*/ 2437349 w 2876632"/>
                <a:gd name="connsiteY3" fmla="*/ 1836645 h 1836645"/>
                <a:gd name="connsiteX4" fmla="*/ 117308 w 2876632"/>
                <a:gd name="connsiteY4" fmla="*/ 1836645 h 1836645"/>
                <a:gd name="connsiteX0" fmla="*/ 117308 w 2876632"/>
                <a:gd name="connsiteY0" fmla="*/ 1836645 h 1836645"/>
                <a:gd name="connsiteX1" fmla="*/ 0 w 2876632"/>
                <a:gd name="connsiteY1" fmla="*/ 0 h 1836645"/>
                <a:gd name="connsiteX2" fmla="*/ 2876632 w 2876632"/>
                <a:gd name="connsiteY2" fmla="*/ 79513 h 1836645"/>
                <a:gd name="connsiteX3" fmla="*/ 2304243 w 2876632"/>
                <a:gd name="connsiteY3" fmla="*/ 1812265 h 1836645"/>
                <a:gd name="connsiteX4" fmla="*/ 117308 w 2876632"/>
                <a:gd name="connsiteY4" fmla="*/ 1836645 h 1836645"/>
                <a:gd name="connsiteX0" fmla="*/ 117308 w 2344207"/>
                <a:gd name="connsiteY0" fmla="*/ 1903406 h 1903406"/>
                <a:gd name="connsiteX1" fmla="*/ 0 w 2344207"/>
                <a:gd name="connsiteY1" fmla="*/ 66761 h 1903406"/>
                <a:gd name="connsiteX2" fmla="*/ 2344207 w 2344207"/>
                <a:gd name="connsiteY2" fmla="*/ 0 h 1903406"/>
                <a:gd name="connsiteX3" fmla="*/ 2304243 w 2344207"/>
                <a:gd name="connsiteY3" fmla="*/ 1879026 h 1903406"/>
                <a:gd name="connsiteX4" fmla="*/ 117308 w 2344207"/>
                <a:gd name="connsiteY4" fmla="*/ 1903406 h 1903406"/>
                <a:gd name="connsiteX0" fmla="*/ 10823 w 2237722"/>
                <a:gd name="connsiteY0" fmla="*/ 1903406 h 1903406"/>
                <a:gd name="connsiteX1" fmla="*/ 0 w 2237722"/>
                <a:gd name="connsiteY1" fmla="*/ 42381 h 1903406"/>
                <a:gd name="connsiteX2" fmla="*/ 2237722 w 2237722"/>
                <a:gd name="connsiteY2" fmla="*/ 0 h 1903406"/>
                <a:gd name="connsiteX3" fmla="*/ 2197758 w 2237722"/>
                <a:gd name="connsiteY3" fmla="*/ 1879026 h 1903406"/>
                <a:gd name="connsiteX4" fmla="*/ 10823 w 2237722"/>
                <a:gd name="connsiteY4" fmla="*/ 1903406 h 1903406"/>
                <a:gd name="connsiteX0" fmla="*/ 10823 w 2197758"/>
                <a:gd name="connsiteY0" fmla="*/ 1861025 h 1861025"/>
                <a:gd name="connsiteX1" fmla="*/ 0 w 2197758"/>
                <a:gd name="connsiteY1" fmla="*/ 0 h 1861025"/>
                <a:gd name="connsiteX2" fmla="*/ 2184479 w 2197758"/>
                <a:gd name="connsiteY2" fmla="*/ 6377 h 1861025"/>
                <a:gd name="connsiteX3" fmla="*/ 2197758 w 2197758"/>
                <a:gd name="connsiteY3" fmla="*/ 1836645 h 1861025"/>
                <a:gd name="connsiteX4" fmla="*/ 10823 w 2197758"/>
                <a:gd name="connsiteY4" fmla="*/ 1861025 h 186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7758" h="1861025">
                  <a:moveTo>
                    <a:pt x="10823" y="1861025"/>
                  </a:moveTo>
                  <a:cubicBezTo>
                    <a:pt x="7215" y="1240683"/>
                    <a:pt x="3608" y="620342"/>
                    <a:pt x="0" y="0"/>
                  </a:cubicBezTo>
                  <a:lnTo>
                    <a:pt x="2184479" y="6377"/>
                  </a:lnTo>
                  <a:cubicBezTo>
                    <a:pt x="2188905" y="616466"/>
                    <a:pt x="2193332" y="1226556"/>
                    <a:pt x="2197758" y="1836645"/>
                  </a:cubicBezTo>
                  <a:lnTo>
                    <a:pt x="10823" y="1861025"/>
                  </a:lnTo>
                  <a:close/>
                </a:path>
              </a:pathLst>
            </a:custGeom>
            <a:solidFill>
              <a:srgbClr val="FFFFFF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1DB7E23-A036-FD6C-7E8E-5DB1988D3C23}"/>
              </a:ext>
            </a:extLst>
          </p:cNvPr>
          <p:cNvGrpSpPr/>
          <p:nvPr/>
        </p:nvGrpSpPr>
        <p:grpSpPr>
          <a:xfrm>
            <a:off x="110040" y="188572"/>
            <a:ext cx="2451312" cy="605796"/>
            <a:chOff x="97408" y="592164"/>
            <a:chExt cx="2451312" cy="60579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C898970-CBBB-A26E-AFB2-43DBE62C1189}"/>
                </a:ext>
              </a:extLst>
            </p:cNvPr>
            <p:cNvSpPr/>
            <p:nvPr/>
          </p:nvSpPr>
          <p:spPr bwMode="auto">
            <a:xfrm>
              <a:off x="97408" y="592164"/>
              <a:ext cx="245131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altLang="zh-CN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4.1 </a:t>
              </a: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扩散模型和元学习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0CB0ECA-F767-742D-4DCD-DD92B02FA803}"/>
                </a:ext>
              </a:extLst>
            </p:cNvPr>
            <p:cNvCxnSpPr/>
            <p:nvPr/>
          </p:nvCxnSpPr>
          <p:spPr>
            <a:xfrm>
              <a:off x="201217" y="1197960"/>
              <a:ext cx="257904" cy="0"/>
            </a:xfrm>
            <a:prstGeom prst="line">
              <a:avLst/>
            </a:prstGeom>
            <a:noFill/>
            <a:ln w="19050" cap="flat" cmpd="sng" algn="ctr">
              <a:solidFill>
                <a:srgbClr val="304371"/>
              </a:solidFill>
              <a:prstDash val="solid"/>
              <a:miter lim="800000"/>
            </a:ln>
            <a:effectLst/>
          </p:spPr>
        </p:cxn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8DB4358D-E9C5-6458-CA10-7F1961C0B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169" y="1400241"/>
            <a:ext cx="95440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2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55995FA-61D7-F98A-AA38-CF4EC33BB1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56" t="-576" r="-2609" b="576"/>
          <a:stretch/>
        </p:blipFill>
        <p:spPr>
          <a:xfrm>
            <a:off x="8562912" y="1374950"/>
            <a:ext cx="5930854" cy="5502692"/>
          </a:xfrm>
          <a:prstGeom prst="triangle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68B35F27-E52C-6077-6BA0-6B1D5A3EED28}"/>
              </a:ext>
            </a:extLst>
          </p:cNvPr>
          <p:cNvGrpSpPr/>
          <p:nvPr/>
        </p:nvGrpSpPr>
        <p:grpSpPr>
          <a:xfrm>
            <a:off x="1578429" y="1431472"/>
            <a:ext cx="9035143" cy="3995057"/>
            <a:chOff x="1578429" y="1431472"/>
            <a:chExt cx="9035143" cy="3995057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E2C2A8EF-9C50-272F-961D-DC72A57D6610}"/>
                </a:ext>
              </a:extLst>
            </p:cNvPr>
            <p:cNvCxnSpPr>
              <a:cxnSpLocks/>
            </p:cNvCxnSpPr>
            <p:nvPr/>
          </p:nvCxnSpPr>
          <p:spPr>
            <a:xfrm>
              <a:off x="2191109" y="3914011"/>
              <a:ext cx="715129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5CA0807-6716-EB71-D0D2-9EC1FFBC9424}"/>
                </a:ext>
              </a:extLst>
            </p:cNvPr>
            <p:cNvSpPr txBox="1"/>
            <p:nvPr/>
          </p:nvSpPr>
          <p:spPr>
            <a:xfrm>
              <a:off x="1801511" y="2936290"/>
              <a:ext cx="80008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DDPM</a:t>
              </a:r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的扩散过程和逆扩散过程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97A8BCD-E9C8-2F8A-66C9-C1C62D72ADEA}"/>
                </a:ext>
              </a:extLst>
            </p:cNvPr>
            <p:cNvSpPr txBox="1"/>
            <p:nvPr/>
          </p:nvSpPr>
          <p:spPr>
            <a:xfrm>
              <a:off x="5027177" y="2014436"/>
              <a:ext cx="21376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dirty="0">
                  <a:latin typeface="FuturaBookC" pitchFamily="2" charset="-52"/>
                  <a:ea typeface="微软雅黑" panose="020B0503020204020204" pitchFamily="34" charset="-122"/>
                </a:rPr>
                <a:t>Chapter 01</a:t>
              </a:r>
              <a:endParaRPr lang="zh-CN" altLang="en-US" sz="2800" dirty="0">
                <a:latin typeface="FuturaBookC" pitchFamily="2" charset="-5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0F7214D-EAEB-6920-2F98-E9C4233C7EA7}"/>
                </a:ext>
              </a:extLst>
            </p:cNvPr>
            <p:cNvSpPr/>
            <p:nvPr/>
          </p:nvSpPr>
          <p:spPr>
            <a:xfrm>
              <a:off x="1578429" y="1431472"/>
              <a:ext cx="9035143" cy="39950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32363250-C1CC-93E8-9B48-7C1B62642F8E}"/>
              </a:ext>
            </a:extLst>
          </p:cNvPr>
          <p:cNvSpPr/>
          <p:nvPr/>
        </p:nvSpPr>
        <p:spPr>
          <a:xfrm rot="5400000">
            <a:off x="846909" y="718910"/>
            <a:ext cx="251460" cy="216776"/>
          </a:xfrm>
          <a:prstGeom prst="triangle">
            <a:avLst/>
          </a:prstGeom>
          <a:solidFill>
            <a:srgbClr val="9D2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32FC7DB4-A774-894D-8D52-32C74C1DB3D6}"/>
              </a:ext>
            </a:extLst>
          </p:cNvPr>
          <p:cNvSpPr/>
          <p:nvPr/>
        </p:nvSpPr>
        <p:spPr>
          <a:xfrm rot="5400000">
            <a:off x="1471749" y="718910"/>
            <a:ext cx="251460" cy="216776"/>
          </a:xfrm>
          <a:prstGeom prst="triangle">
            <a:avLst/>
          </a:prstGeom>
          <a:solidFill>
            <a:srgbClr val="A93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3FC2F0F4-9276-71BF-9F32-37127E0B5E7A}"/>
              </a:ext>
            </a:extLst>
          </p:cNvPr>
          <p:cNvSpPr/>
          <p:nvPr/>
        </p:nvSpPr>
        <p:spPr>
          <a:xfrm rot="5400000">
            <a:off x="1784169" y="718910"/>
            <a:ext cx="251460" cy="216776"/>
          </a:xfrm>
          <a:prstGeom prst="triangle">
            <a:avLst/>
          </a:prstGeom>
          <a:solidFill>
            <a:srgbClr val="A93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E24BDC98-D6F8-2566-0BEC-8CF92ECD377E}"/>
              </a:ext>
            </a:extLst>
          </p:cNvPr>
          <p:cNvSpPr/>
          <p:nvPr/>
        </p:nvSpPr>
        <p:spPr>
          <a:xfrm rot="5400000">
            <a:off x="1159329" y="718910"/>
            <a:ext cx="251460" cy="216776"/>
          </a:xfrm>
          <a:prstGeom prst="triangl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858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60D3AA0-9165-3D9D-F188-D975EE6A9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7529"/>
            <a:ext cx="12176681" cy="3094906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73D1047-52B7-B689-06C9-7D5BF7B70F39}"/>
              </a:ext>
            </a:extLst>
          </p:cNvPr>
          <p:cNvGrpSpPr/>
          <p:nvPr/>
        </p:nvGrpSpPr>
        <p:grpSpPr>
          <a:xfrm>
            <a:off x="10550922" y="0"/>
            <a:ext cx="1641078" cy="1517458"/>
            <a:chOff x="49074" y="83475"/>
            <a:chExt cx="1641078" cy="151745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2F02D69-EECB-5467-EF9F-A5581C62A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419" y="215081"/>
              <a:ext cx="1236693" cy="1254246"/>
            </a:xfrm>
            <a:prstGeom prst="rect">
              <a:avLst/>
            </a:prstGeom>
          </p:spPr>
        </p:pic>
        <p:sp>
          <p:nvSpPr>
            <p:cNvPr id="7" name="平行四边形 10">
              <a:extLst>
                <a:ext uri="{FF2B5EF4-FFF2-40B4-BE49-F238E27FC236}">
                  <a16:creationId xmlns:a16="http://schemas.microsoft.com/office/drawing/2014/main" id="{983BEE12-B3F5-C060-DEFD-39D9C230E8CF}"/>
                </a:ext>
              </a:extLst>
            </p:cNvPr>
            <p:cNvSpPr/>
            <p:nvPr/>
          </p:nvSpPr>
          <p:spPr>
            <a:xfrm>
              <a:off x="49074" y="83475"/>
              <a:ext cx="1641078" cy="1517458"/>
            </a:xfrm>
            <a:custGeom>
              <a:avLst/>
              <a:gdLst>
                <a:gd name="connsiteX0" fmla="*/ 0 w 2759324"/>
                <a:gd name="connsiteY0" fmla="*/ 1757132 h 1757132"/>
                <a:gd name="connsiteX1" fmla="*/ 439283 w 2759324"/>
                <a:gd name="connsiteY1" fmla="*/ 0 h 1757132"/>
                <a:gd name="connsiteX2" fmla="*/ 2759324 w 2759324"/>
                <a:gd name="connsiteY2" fmla="*/ 0 h 1757132"/>
                <a:gd name="connsiteX3" fmla="*/ 2320041 w 2759324"/>
                <a:gd name="connsiteY3" fmla="*/ 1757132 h 1757132"/>
                <a:gd name="connsiteX4" fmla="*/ 0 w 2759324"/>
                <a:gd name="connsiteY4" fmla="*/ 1757132 h 1757132"/>
                <a:gd name="connsiteX0" fmla="*/ 117308 w 2876632"/>
                <a:gd name="connsiteY0" fmla="*/ 1836645 h 1836645"/>
                <a:gd name="connsiteX1" fmla="*/ 0 w 2876632"/>
                <a:gd name="connsiteY1" fmla="*/ 0 h 1836645"/>
                <a:gd name="connsiteX2" fmla="*/ 2876632 w 2876632"/>
                <a:gd name="connsiteY2" fmla="*/ 79513 h 1836645"/>
                <a:gd name="connsiteX3" fmla="*/ 2437349 w 2876632"/>
                <a:gd name="connsiteY3" fmla="*/ 1836645 h 1836645"/>
                <a:gd name="connsiteX4" fmla="*/ 117308 w 2876632"/>
                <a:gd name="connsiteY4" fmla="*/ 1836645 h 1836645"/>
                <a:gd name="connsiteX0" fmla="*/ 117308 w 2876632"/>
                <a:gd name="connsiteY0" fmla="*/ 1836645 h 1836645"/>
                <a:gd name="connsiteX1" fmla="*/ 0 w 2876632"/>
                <a:gd name="connsiteY1" fmla="*/ 0 h 1836645"/>
                <a:gd name="connsiteX2" fmla="*/ 2876632 w 2876632"/>
                <a:gd name="connsiteY2" fmla="*/ 79513 h 1836645"/>
                <a:gd name="connsiteX3" fmla="*/ 2304243 w 2876632"/>
                <a:gd name="connsiteY3" fmla="*/ 1812265 h 1836645"/>
                <a:gd name="connsiteX4" fmla="*/ 117308 w 2876632"/>
                <a:gd name="connsiteY4" fmla="*/ 1836645 h 1836645"/>
                <a:gd name="connsiteX0" fmla="*/ 117308 w 2344207"/>
                <a:gd name="connsiteY0" fmla="*/ 1903406 h 1903406"/>
                <a:gd name="connsiteX1" fmla="*/ 0 w 2344207"/>
                <a:gd name="connsiteY1" fmla="*/ 66761 h 1903406"/>
                <a:gd name="connsiteX2" fmla="*/ 2344207 w 2344207"/>
                <a:gd name="connsiteY2" fmla="*/ 0 h 1903406"/>
                <a:gd name="connsiteX3" fmla="*/ 2304243 w 2344207"/>
                <a:gd name="connsiteY3" fmla="*/ 1879026 h 1903406"/>
                <a:gd name="connsiteX4" fmla="*/ 117308 w 2344207"/>
                <a:gd name="connsiteY4" fmla="*/ 1903406 h 1903406"/>
                <a:gd name="connsiteX0" fmla="*/ 10823 w 2237722"/>
                <a:gd name="connsiteY0" fmla="*/ 1903406 h 1903406"/>
                <a:gd name="connsiteX1" fmla="*/ 0 w 2237722"/>
                <a:gd name="connsiteY1" fmla="*/ 42381 h 1903406"/>
                <a:gd name="connsiteX2" fmla="*/ 2237722 w 2237722"/>
                <a:gd name="connsiteY2" fmla="*/ 0 h 1903406"/>
                <a:gd name="connsiteX3" fmla="*/ 2197758 w 2237722"/>
                <a:gd name="connsiteY3" fmla="*/ 1879026 h 1903406"/>
                <a:gd name="connsiteX4" fmla="*/ 10823 w 2237722"/>
                <a:gd name="connsiteY4" fmla="*/ 1903406 h 1903406"/>
                <a:gd name="connsiteX0" fmla="*/ 10823 w 2197758"/>
                <a:gd name="connsiteY0" fmla="*/ 1861025 h 1861025"/>
                <a:gd name="connsiteX1" fmla="*/ 0 w 2197758"/>
                <a:gd name="connsiteY1" fmla="*/ 0 h 1861025"/>
                <a:gd name="connsiteX2" fmla="*/ 2184479 w 2197758"/>
                <a:gd name="connsiteY2" fmla="*/ 6377 h 1861025"/>
                <a:gd name="connsiteX3" fmla="*/ 2197758 w 2197758"/>
                <a:gd name="connsiteY3" fmla="*/ 1836645 h 1861025"/>
                <a:gd name="connsiteX4" fmla="*/ 10823 w 2197758"/>
                <a:gd name="connsiteY4" fmla="*/ 1861025 h 186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7758" h="1861025">
                  <a:moveTo>
                    <a:pt x="10823" y="1861025"/>
                  </a:moveTo>
                  <a:cubicBezTo>
                    <a:pt x="7215" y="1240683"/>
                    <a:pt x="3608" y="620342"/>
                    <a:pt x="0" y="0"/>
                  </a:cubicBezTo>
                  <a:lnTo>
                    <a:pt x="2184479" y="6377"/>
                  </a:lnTo>
                  <a:cubicBezTo>
                    <a:pt x="2188905" y="616466"/>
                    <a:pt x="2193332" y="1226556"/>
                    <a:pt x="2197758" y="1836645"/>
                  </a:cubicBezTo>
                  <a:lnTo>
                    <a:pt x="10823" y="1861025"/>
                  </a:lnTo>
                  <a:close/>
                </a:path>
              </a:pathLst>
            </a:custGeom>
            <a:solidFill>
              <a:srgbClr val="FFFFFF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1DB7E23-A036-FD6C-7E8E-5DB1988D3C23}"/>
              </a:ext>
            </a:extLst>
          </p:cNvPr>
          <p:cNvGrpSpPr/>
          <p:nvPr/>
        </p:nvGrpSpPr>
        <p:grpSpPr>
          <a:xfrm>
            <a:off x="110040" y="188572"/>
            <a:ext cx="2382383" cy="605796"/>
            <a:chOff x="97408" y="592164"/>
            <a:chExt cx="2382383" cy="60579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C898970-CBBB-A26E-AFB2-43DBE62C1189}"/>
                </a:ext>
              </a:extLst>
            </p:cNvPr>
            <p:cNvSpPr/>
            <p:nvPr/>
          </p:nvSpPr>
          <p:spPr bwMode="auto">
            <a:xfrm>
              <a:off x="97408" y="592164"/>
              <a:ext cx="238238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altLang="zh-CN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4.2</a:t>
              </a: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扩散模型和元学习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0CB0ECA-F767-742D-4DCD-DD92B02FA803}"/>
                </a:ext>
              </a:extLst>
            </p:cNvPr>
            <p:cNvCxnSpPr/>
            <p:nvPr/>
          </p:nvCxnSpPr>
          <p:spPr>
            <a:xfrm>
              <a:off x="201217" y="1197960"/>
              <a:ext cx="257904" cy="0"/>
            </a:xfrm>
            <a:prstGeom prst="line">
              <a:avLst/>
            </a:prstGeom>
            <a:noFill/>
            <a:ln w="19050" cap="flat" cmpd="sng" algn="ctr">
              <a:solidFill>
                <a:srgbClr val="304371"/>
              </a:solidFill>
              <a:prstDash val="solid"/>
              <a:miter lim="800000"/>
            </a:ln>
            <a:effectLst/>
          </p:spPr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22D36AA-861B-0BC1-8212-2BDDE0AA0A2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92423" y="557904"/>
            <a:ext cx="5249547" cy="316006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7EFCDFD-0A66-94BE-D644-4BCA1A0D039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1540" y="4025500"/>
            <a:ext cx="97536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571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56832A9-F467-B6A0-6DFF-8C76A08AB4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" t="-2220" r="20197" b="1333"/>
          <a:stretch/>
        </p:blipFill>
        <p:spPr>
          <a:xfrm>
            <a:off x="-3359426" y="-159025"/>
            <a:ext cx="8228750" cy="7036668"/>
          </a:xfrm>
          <a:prstGeom prst="parallelogram">
            <a:avLst>
              <a:gd name="adj" fmla="val 60942"/>
            </a:avLst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FA5BD65-6D2A-B6D9-7C7F-F2916DBDF4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56" t="-576" r="-2609" b="576"/>
          <a:stretch/>
        </p:blipFill>
        <p:spPr>
          <a:xfrm>
            <a:off x="8562912" y="1374950"/>
            <a:ext cx="5930854" cy="5502692"/>
          </a:xfrm>
          <a:prstGeom prst="triangle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68A2198-424E-38BB-0B0E-45A1609B26AA}"/>
              </a:ext>
            </a:extLst>
          </p:cNvPr>
          <p:cNvSpPr txBox="1"/>
          <p:nvPr/>
        </p:nvSpPr>
        <p:spPr>
          <a:xfrm>
            <a:off x="2893776" y="2318969"/>
            <a:ext cx="64044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感谢观看！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93BE5B-8AB0-A882-88EF-1C8E8D4A5CB8}"/>
              </a:ext>
            </a:extLst>
          </p:cNvPr>
          <p:cNvSpPr txBox="1"/>
          <p:nvPr/>
        </p:nvSpPr>
        <p:spPr>
          <a:xfrm>
            <a:off x="2408484" y="3324882"/>
            <a:ext cx="7483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1500" dirty="0">
                <a:latin typeface="FuturaBookC" pitchFamily="2" charset="-52"/>
                <a:ea typeface="锐字逼格青春粗黑体简2.0" panose="02010604000000000000" pitchFamily="2" charset="-122"/>
              </a:rPr>
              <a:t>Thanks for watching.</a:t>
            </a:r>
            <a:endParaRPr lang="zh-CN" altLang="en-US" sz="1600" spc="1500" dirty="0">
              <a:latin typeface="FuturaBookC" pitchFamily="2" charset="-52"/>
              <a:ea typeface="锐字逼格青春粗黑体简2.0" panose="02010604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C051CBF-D510-D753-349B-8BBD1120ADD4}"/>
              </a:ext>
            </a:extLst>
          </p:cNvPr>
          <p:cNvSpPr txBox="1"/>
          <p:nvPr/>
        </p:nvSpPr>
        <p:spPr>
          <a:xfrm>
            <a:off x="4219216" y="3950430"/>
            <a:ext cx="3753568" cy="889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汇报人：乔 谦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汇报时间：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482CA23-F231-1EF8-C59B-D93116B43D4D}"/>
              </a:ext>
            </a:extLst>
          </p:cNvPr>
          <p:cNvCxnSpPr/>
          <p:nvPr/>
        </p:nvCxnSpPr>
        <p:spPr>
          <a:xfrm>
            <a:off x="2981078" y="3765519"/>
            <a:ext cx="6229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2CB37D6-C3C3-0F90-53F4-278732FA3174}"/>
              </a:ext>
            </a:extLst>
          </p:cNvPr>
          <p:cNvSpPr/>
          <p:nvPr/>
        </p:nvSpPr>
        <p:spPr>
          <a:xfrm>
            <a:off x="1578429" y="1431472"/>
            <a:ext cx="9035143" cy="39950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3B69D3-AE84-C30A-48BD-8B61EBA6BF57}"/>
              </a:ext>
            </a:extLst>
          </p:cNvPr>
          <p:cNvSpPr/>
          <p:nvPr/>
        </p:nvSpPr>
        <p:spPr>
          <a:xfrm>
            <a:off x="1416000" y="1265129"/>
            <a:ext cx="9360000" cy="43277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272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AC9EB1D-4055-B868-F1A4-AAA2E0248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7529"/>
            <a:ext cx="12176681" cy="3094906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87FAC4A7-707B-66C4-29D2-5DBAABE36329}"/>
              </a:ext>
            </a:extLst>
          </p:cNvPr>
          <p:cNvGrpSpPr/>
          <p:nvPr/>
        </p:nvGrpSpPr>
        <p:grpSpPr>
          <a:xfrm>
            <a:off x="10550922" y="0"/>
            <a:ext cx="1641078" cy="1517458"/>
            <a:chOff x="49074" y="83475"/>
            <a:chExt cx="1641078" cy="151745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4507F5E4-074A-967A-EBE9-28B60FC35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419" y="215081"/>
              <a:ext cx="1236693" cy="1254246"/>
            </a:xfrm>
            <a:prstGeom prst="rect">
              <a:avLst/>
            </a:prstGeom>
          </p:spPr>
        </p:pic>
        <p:sp>
          <p:nvSpPr>
            <p:cNvPr id="11" name="平行四边形 10">
              <a:extLst>
                <a:ext uri="{FF2B5EF4-FFF2-40B4-BE49-F238E27FC236}">
                  <a16:creationId xmlns:a16="http://schemas.microsoft.com/office/drawing/2014/main" id="{2B067C21-6F78-6FE0-4E1E-2ECCED48255B}"/>
                </a:ext>
              </a:extLst>
            </p:cNvPr>
            <p:cNvSpPr/>
            <p:nvPr/>
          </p:nvSpPr>
          <p:spPr>
            <a:xfrm>
              <a:off x="49074" y="83475"/>
              <a:ext cx="1641078" cy="1517458"/>
            </a:xfrm>
            <a:custGeom>
              <a:avLst/>
              <a:gdLst>
                <a:gd name="connsiteX0" fmla="*/ 0 w 2759324"/>
                <a:gd name="connsiteY0" fmla="*/ 1757132 h 1757132"/>
                <a:gd name="connsiteX1" fmla="*/ 439283 w 2759324"/>
                <a:gd name="connsiteY1" fmla="*/ 0 h 1757132"/>
                <a:gd name="connsiteX2" fmla="*/ 2759324 w 2759324"/>
                <a:gd name="connsiteY2" fmla="*/ 0 h 1757132"/>
                <a:gd name="connsiteX3" fmla="*/ 2320041 w 2759324"/>
                <a:gd name="connsiteY3" fmla="*/ 1757132 h 1757132"/>
                <a:gd name="connsiteX4" fmla="*/ 0 w 2759324"/>
                <a:gd name="connsiteY4" fmla="*/ 1757132 h 1757132"/>
                <a:gd name="connsiteX0" fmla="*/ 117308 w 2876632"/>
                <a:gd name="connsiteY0" fmla="*/ 1836645 h 1836645"/>
                <a:gd name="connsiteX1" fmla="*/ 0 w 2876632"/>
                <a:gd name="connsiteY1" fmla="*/ 0 h 1836645"/>
                <a:gd name="connsiteX2" fmla="*/ 2876632 w 2876632"/>
                <a:gd name="connsiteY2" fmla="*/ 79513 h 1836645"/>
                <a:gd name="connsiteX3" fmla="*/ 2437349 w 2876632"/>
                <a:gd name="connsiteY3" fmla="*/ 1836645 h 1836645"/>
                <a:gd name="connsiteX4" fmla="*/ 117308 w 2876632"/>
                <a:gd name="connsiteY4" fmla="*/ 1836645 h 1836645"/>
                <a:gd name="connsiteX0" fmla="*/ 117308 w 2876632"/>
                <a:gd name="connsiteY0" fmla="*/ 1836645 h 1836645"/>
                <a:gd name="connsiteX1" fmla="*/ 0 w 2876632"/>
                <a:gd name="connsiteY1" fmla="*/ 0 h 1836645"/>
                <a:gd name="connsiteX2" fmla="*/ 2876632 w 2876632"/>
                <a:gd name="connsiteY2" fmla="*/ 79513 h 1836645"/>
                <a:gd name="connsiteX3" fmla="*/ 2304243 w 2876632"/>
                <a:gd name="connsiteY3" fmla="*/ 1812265 h 1836645"/>
                <a:gd name="connsiteX4" fmla="*/ 117308 w 2876632"/>
                <a:gd name="connsiteY4" fmla="*/ 1836645 h 1836645"/>
                <a:gd name="connsiteX0" fmla="*/ 117308 w 2344207"/>
                <a:gd name="connsiteY0" fmla="*/ 1903406 h 1903406"/>
                <a:gd name="connsiteX1" fmla="*/ 0 w 2344207"/>
                <a:gd name="connsiteY1" fmla="*/ 66761 h 1903406"/>
                <a:gd name="connsiteX2" fmla="*/ 2344207 w 2344207"/>
                <a:gd name="connsiteY2" fmla="*/ 0 h 1903406"/>
                <a:gd name="connsiteX3" fmla="*/ 2304243 w 2344207"/>
                <a:gd name="connsiteY3" fmla="*/ 1879026 h 1903406"/>
                <a:gd name="connsiteX4" fmla="*/ 117308 w 2344207"/>
                <a:gd name="connsiteY4" fmla="*/ 1903406 h 1903406"/>
                <a:gd name="connsiteX0" fmla="*/ 10823 w 2237722"/>
                <a:gd name="connsiteY0" fmla="*/ 1903406 h 1903406"/>
                <a:gd name="connsiteX1" fmla="*/ 0 w 2237722"/>
                <a:gd name="connsiteY1" fmla="*/ 42381 h 1903406"/>
                <a:gd name="connsiteX2" fmla="*/ 2237722 w 2237722"/>
                <a:gd name="connsiteY2" fmla="*/ 0 h 1903406"/>
                <a:gd name="connsiteX3" fmla="*/ 2197758 w 2237722"/>
                <a:gd name="connsiteY3" fmla="*/ 1879026 h 1903406"/>
                <a:gd name="connsiteX4" fmla="*/ 10823 w 2237722"/>
                <a:gd name="connsiteY4" fmla="*/ 1903406 h 1903406"/>
                <a:gd name="connsiteX0" fmla="*/ 10823 w 2197758"/>
                <a:gd name="connsiteY0" fmla="*/ 1861025 h 1861025"/>
                <a:gd name="connsiteX1" fmla="*/ 0 w 2197758"/>
                <a:gd name="connsiteY1" fmla="*/ 0 h 1861025"/>
                <a:gd name="connsiteX2" fmla="*/ 2184479 w 2197758"/>
                <a:gd name="connsiteY2" fmla="*/ 6377 h 1861025"/>
                <a:gd name="connsiteX3" fmla="*/ 2197758 w 2197758"/>
                <a:gd name="connsiteY3" fmla="*/ 1836645 h 1861025"/>
                <a:gd name="connsiteX4" fmla="*/ 10823 w 2197758"/>
                <a:gd name="connsiteY4" fmla="*/ 1861025 h 186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7758" h="1861025">
                  <a:moveTo>
                    <a:pt x="10823" y="1861025"/>
                  </a:moveTo>
                  <a:cubicBezTo>
                    <a:pt x="7215" y="1240683"/>
                    <a:pt x="3608" y="620342"/>
                    <a:pt x="0" y="0"/>
                  </a:cubicBezTo>
                  <a:lnTo>
                    <a:pt x="2184479" y="6377"/>
                  </a:lnTo>
                  <a:cubicBezTo>
                    <a:pt x="2188905" y="616466"/>
                    <a:pt x="2193332" y="1226556"/>
                    <a:pt x="2197758" y="1836645"/>
                  </a:cubicBezTo>
                  <a:lnTo>
                    <a:pt x="10823" y="1861025"/>
                  </a:lnTo>
                  <a:close/>
                </a:path>
              </a:pathLst>
            </a:custGeom>
            <a:solidFill>
              <a:srgbClr val="FFFFFF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2252202-370C-312D-629F-DDB052DDD92F}"/>
              </a:ext>
            </a:extLst>
          </p:cNvPr>
          <p:cNvGrpSpPr/>
          <p:nvPr/>
        </p:nvGrpSpPr>
        <p:grpSpPr>
          <a:xfrm>
            <a:off x="110040" y="188572"/>
            <a:ext cx="3021981" cy="605796"/>
            <a:chOff x="97408" y="592164"/>
            <a:chExt cx="3021981" cy="60579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B4AECFF-F47F-238E-6C22-197A2E42EB3E}"/>
                </a:ext>
              </a:extLst>
            </p:cNvPr>
            <p:cNvSpPr/>
            <p:nvPr/>
          </p:nvSpPr>
          <p:spPr bwMode="auto">
            <a:xfrm>
              <a:off x="97408" y="592164"/>
              <a:ext cx="302198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altLang="zh-CN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1.1 Diffusion Model </a:t>
              </a: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图示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3D25540-5405-242F-40E8-746E7675D54B}"/>
                </a:ext>
              </a:extLst>
            </p:cNvPr>
            <p:cNvCxnSpPr/>
            <p:nvPr/>
          </p:nvCxnSpPr>
          <p:spPr>
            <a:xfrm>
              <a:off x="201217" y="1197960"/>
              <a:ext cx="257904" cy="0"/>
            </a:xfrm>
            <a:prstGeom prst="line">
              <a:avLst/>
            </a:prstGeom>
            <a:noFill/>
            <a:ln w="19050" cap="flat" cmpd="sng" algn="ctr">
              <a:solidFill>
                <a:srgbClr val="304371"/>
              </a:solidFill>
              <a:prstDash val="solid"/>
              <a:miter lim="800000"/>
            </a:ln>
            <a:effectLst/>
          </p:spPr>
        </p:cxnSp>
      </p:grpSp>
      <p:pic>
        <p:nvPicPr>
          <p:cNvPr id="16" name="内容占位符 8">
            <a:extLst>
              <a:ext uri="{FF2B5EF4-FFF2-40B4-BE49-F238E27FC236}">
                <a16:creationId xmlns:a16="http://schemas.microsoft.com/office/drawing/2014/main" id="{EFC17C76-C8C0-E5B7-9E05-832E0B88FF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443" y="1262175"/>
            <a:ext cx="7811177" cy="171464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76849EB-C3B6-F468-E6BA-92F9433FC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8527" y="3306496"/>
            <a:ext cx="6840000" cy="726034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03F35379-5391-10DD-D7E6-D2304BC0CAB2}"/>
              </a:ext>
            </a:extLst>
          </p:cNvPr>
          <p:cNvSpPr txBox="1"/>
          <p:nvPr/>
        </p:nvSpPr>
        <p:spPr>
          <a:xfrm>
            <a:off x="2091690" y="3484847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扩散过程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E410C96-21B7-E7B2-A733-E38E26A1AD3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03642" y="4704507"/>
            <a:ext cx="5847826" cy="74680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3AE98D03-CD12-260C-D76C-493765648274}"/>
              </a:ext>
            </a:extLst>
          </p:cNvPr>
          <p:cNvSpPr txBox="1"/>
          <p:nvPr/>
        </p:nvSpPr>
        <p:spPr>
          <a:xfrm>
            <a:off x="2091690" y="4876455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逆扩散过程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5FDFEEE-B7FA-E413-F261-7BDE52525D7D}"/>
                  </a:ext>
                </a:extLst>
              </p:cNvPr>
              <p:cNvSpPr txBox="1"/>
              <p:nvPr/>
            </p:nvSpPr>
            <p:spPr>
              <a:xfrm>
                <a:off x="2228850" y="3914052"/>
                <a:ext cx="662040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给定初始的数据分布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在扩散过程中不断添加高斯噪声，</a:t>
                </a:r>
                <a:endParaRPr lang="en-US" altLang="zh-CN" dirty="0"/>
              </a:p>
              <a:p>
                <a:r>
                  <a:rPr lang="zh-CN" altLang="en-US" dirty="0"/>
                  <a:t>随着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不断的增大，最终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en-US" dirty="0"/>
                  <a:t>会变成一个各项独立的正态分布。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5FDFEEE-B7FA-E413-F261-7BDE52525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850" y="3914052"/>
                <a:ext cx="6620402" cy="646331"/>
              </a:xfrm>
              <a:prstGeom prst="rect">
                <a:avLst/>
              </a:prstGeom>
              <a:blipFill>
                <a:blip r:embed="rId7"/>
                <a:stretch>
                  <a:fillRect l="-829" t="-4717" r="-92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195D8EAA-84D7-C8BF-1340-A5B1432744AA}"/>
              </a:ext>
            </a:extLst>
          </p:cNvPr>
          <p:cNvSpPr txBox="1"/>
          <p:nvPr/>
        </p:nvSpPr>
        <p:spPr>
          <a:xfrm>
            <a:off x="2250259" y="5561859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从各项独立的高斯分布中恢复原始数据，假设它也是一个高斯分布，</a:t>
            </a:r>
            <a:endParaRPr lang="en-US" altLang="zh-CN" dirty="0"/>
          </a:p>
          <a:p>
            <a:r>
              <a:rPr lang="zh-CN" altLang="en-US" dirty="0"/>
              <a:t>但是逆扩散无法逐步拟合分布，所以需要构建一个参数分布来做估计。</a:t>
            </a:r>
          </a:p>
        </p:txBody>
      </p:sp>
    </p:spTree>
    <p:extLst>
      <p:ext uri="{BB962C8B-B14F-4D97-AF65-F5344CB8AC3E}">
        <p14:creationId xmlns:p14="http://schemas.microsoft.com/office/powerpoint/2010/main" val="36187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AC9EB1D-4055-B868-F1A4-AAA2E0248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7529"/>
            <a:ext cx="12176681" cy="3094906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87FAC4A7-707B-66C4-29D2-5DBAABE36329}"/>
              </a:ext>
            </a:extLst>
          </p:cNvPr>
          <p:cNvGrpSpPr/>
          <p:nvPr/>
        </p:nvGrpSpPr>
        <p:grpSpPr>
          <a:xfrm>
            <a:off x="10550922" y="0"/>
            <a:ext cx="1641078" cy="1517458"/>
            <a:chOff x="49074" y="83475"/>
            <a:chExt cx="1641078" cy="151745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4507F5E4-074A-967A-EBE9-28B60FC35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419" y="215081"/>
              <a:ext cx="1236693" cy="1254246"/>
            </a:xfrm>
            <a:prstGeom prst="rect">
              <a:avLst/>
            </a:prstGeom>
          </p:spPr>
        </p:pic>
        <p:sp>
          <p:nvSpPr>
            <p:cNvPr id="11" name="平行四边形 10">
              <a:extLst>
                <a:ext uri="{FF2B5EF4-FFF2-40B4-BE49-F238E27FC236}">
                  <a16:creationId xmlns:a16="http://schemas.microsoft.com/office/drawing/2014/main" id="{2B067C21-6F78-6FE0-4E1E-2ECCED48255B}"/>
                </a:ext>
              </a:extLst>
            </p:cNvPr>
            <p:cNvSpPr/>
            <p:nvPr/>
          </p:nvSpPr>
          <p:spPr>
            <a:xfrm>
              <a:off x="49074" y="83475"/>
              <a:ext cx="1641078" cy="1517458"/>
            </a:xfrm>
            <a:custGeom>
              <a:avLst/>
              <a:gdLst>
                <a:gd name="connsiteX0" fmla="*/ 0 w 2759324"/>
                <a:gd name="connsiteY0" fmla="*/ 1757132 h 1757132"/>
                <a:gd name="connsiteX1" fmla="*/ 439283 w 2759324"/>
                <a:gd name="connsiteY1" fmla="*/ 0 h 1757132"/>
                <a:gd name="connsiteX2" fmla="*/ 2759324 w 2759324"/>
                <a:gd name="connsiteY2" fmla="*/ 0 h 1757132"/>
                <a:gd name="connsiteX3" fmla="*/ 2320041 w 2759324"/>
                <a:gd name="connsiteY3" fmla="*/ 1757132 h 1757132"/>
                <a:gd name="connsiteX4" fmla="*/ 0 w 2759324"/>
                <a:gd name="connsiteY4" fmla="*/ 1757132 h 1757132"/>
                <a:gd name="connsiteX0" fmla="*/ 117308 w 2876632"/>
                <a:gd name="connsiteY0" fmla="*/ 1836645 h 1836645"/>
                <a:gd name="connsiteX1" fmla="*/ 0 w 2876632"/>
                <a:gd name="connsiteY1" fmla="*/ 0 h 1836645"/>
                <a:gd name="connsiteX2" fmla="*/ 2876632 w 2876632"/>
                <a:gd name="connsiteY2" fmla="*/ 79513 h 1836645"/>
                <a:gd name="connsiteX3" fmla="*/ 2437349 w 2876632"/>
                <a:gd name="connsiteY3" fmla="*/ 1836645 h 1836645"/>
                <a:gd name="connsiteX4" fmla="*/ 117308 w 2876632"/>
                <a:gd name="connsiteY4" fmla="*/ 1836645 h 1836645"/>
                <a:gd name="connsiteX0" fmla="*/ 117308 w 2876632"/>
                <a:gd name="connsiteY0" fmla="*/ 1836645 h 1836645"/>
                <a:gd name="connsiteX1" fmla="*/ 0 w 2876632"/>
                <a:gd name="connsiteY1" fmla="*/ 0 h 1836645"/>
                <a:gd name="connsiteX2" fmla="*/ 2876632 w 2876632"/>
                <a:gd name="connsiteY2" fmla="*/ 79513 h 1836645"/>
                <a:gd name="connsiteX3" fmla="*/ 2304243 w 2876632"/>
                <a:gd name="connsiteY3" fmla="*/ 1812265 h 1836645"/>
                <a:gd name="connsiteX4" fmla="*/ 117308 w 2876632"/>
                <a:gd name="connsiteY4" fmla="*/ 1836645 h 1836645"/>
                <a:gd name="connsiteX0" fmla="*/ 117308 w 2344207"/>
                <a:gd name="connsiteY0" fmla="*/ 1903406 h 1903406"/>
                <a:gd name="connsiteX1" fmla="*/ 0 w 2344207"/>
                <a:gd name="connsiteY1" fmla="*/ 66761 h 1903406"/>
                <a:gd name="connsiteX2" fmla="*/ 2344207 w 2344207"/>
                <a:gd name="connsiteY2" fmla="*/ 0 h 1903406"/>
                <a:gd name="connsiteX3" fmla="*/ 2304243 w 2344207"/>
                <a:gd name="connsiteY3" fmla="*/ 1879026 h 1903406"/>
                <a:gd name="connsiteX4" fmla="*/ 117308 w 2344207"/>
                <a:gd name="connsiteY4" fmla="*/ 1903406 h 1903406"/>
                <a:gd name="connsiteX0" fmla="*/ 10823 w 2237722"/>
                <a:gd name="connsiteY0" fmla="*/ 1903406 h 1903406"/>
                <a:gd name="connsiteX1" fmla="*/ 0 w 2237722"/>
                <a:gd name="connsiteY1" fmla="*/ 42381 h 1903406"/>
                <a:gd name="connsiteX2" fmla="*/ 2237722 w 2237722"/>
                <a:gd name="connsiteY2" fmla="*/ 0 h 1903406"/>
                <a:gd name="connsiteX3" fmla="*/ 2197758 w 2237722"/>
                <a:gd name="connsiteY3" fmla="*/ 1879026 h 1903406"/>
                <a:gd name="connsiteX4" fmla="*/ 10823 w 2237722"/>
                <a:gd name="connsiteY4" fmla="*/ 1903406 h 1903406"/>
                <a:gd name="connsiteX0" fmla="*/ 10823 w 2197758"/>
                <a:gd name="connsiteY0" fmla="*/ 1861025 h 1861025"/>
                <a:gd name="connsiteX1" fmla="*/ 0 w 2197758"/>
                <a:gd name="connsiteY1" fmla="*/ 0 h 1861025"/>
                <a:gd name="connsiteX2" fmla="*/ 2184479 w 2197758"/>
                <a:gd name="connsiteY2" fmla="*/ 6377 h 1861025"/>
                <a:gd name="connsiteX3" fmla="*/ 2197758 w 2197758"/>
                <a:gd name="connsiteY3" fmla="*/ 1836645 h 1861025"/>
                <a:gd name="connsiteX4" fmla="*/ 10823 w 2197758"/>
                <a:gd name="connsiteY4" fmla="*/ 1861025 h 186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7758" h="1861025">
                  <a:moveTo>
                    <a:pt x="10823" y="1861025"/>
                  </a:moveTo>
                  <a:cubicBezTo>
                    <a:pt x="7215" y="1240683"/>
                    <a:pt x="3608" y="620342"/>
                    <a:pt x="0" y="0"/>
                  </a:cubicBezTo>
                  <a:lnTo>
                    <a:pt x="2184479" y="6377"/>
                  </a:lnTo>
                  <a:cubicBezTo>
                    <a:pt x="2188905" y="616466"/>
                    <a:pt x="2193332" y="1226556"/>
                    <a:pt x="2197758" y="1836645"/>
                  </a:cubicBezTo>
                  <a:lnTo>
                    <a:pt x="10823" y="1861025"/>
                  </a:lnTo>
                  <a:close/>
                </a:path>
              </a:pathLst>
            </a:custGeom>
            <a:solidFill>
              <a:srgbClr val="FFFFFF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2252202-370C-312D-629F-DDB052DDD92F}"/>
              </a:ext>
            </a:extLst>
          </p:cNvPr>
          <p:cNvGrpSpPr/>
          <p:nvPr/>
        </p:nvGrpSpPr>
        <p:grpSpPr>
          <a:xfrm>
            <a:off x="110040" y="188572"/>
            <a:ext cx="1527982" cy="605796"/>
            <a:chOff x="97408" y="592164"/>
            <a:chExt cx="1527982" cy="60579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B4AECFF-F47F-238E-6C22-197A2E42EB3E}"/>
                </a:ext>
              </a:extLst>
            </p:cNvPr>
            <p:cNvSpPr/>
            <p:nvPr/>
          </p:nvSpPr>
          <p:spPr bwMode="auto">
            <a:xfrm>
              <a:off x="97408" y="592164"/>
              <a:ext cx="152798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altLang="zh-CN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1.2 </a:t>
              </a: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扩散过程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3D25540-5405-242F-40E8-746E7675D54B}"/>
                </a:ext>
              </a:extLst>
            </p:cNvPr>
            <p:cNvCxnSpPr/>
            <p:nvPr/>
          </p:nvCxnSpPr>
          <p:spPr>
            <a:xfrm>
              <a:off x="201217" y="1197960"/>
              <a:ext cx="257904" cy="0"/>
            </a:xfrm>
            <a:prstGeom prst="line">
              <a:avLst/>
            </a:prstGeom>
            <a:noFill/>
            <a:ln w="19050" cap="flat" cmpd="sng" algn="ctr">
              <a:solidFill>
                <a:srgbClr val="304371"/>
              </a:solidFill>
              <a:prstDash val="solid"/>
              <a:miter lim="800000"/>
            </a:ln>
            <a:effectLst/>
          </p:spPr>
        </p:cxn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C206A41D-523D-B861-1D45-AF43E3D4C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1815976"/>
            <a:ext cx="9686925" cy="7715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28F27FF-8C85-1DA1-9CD7-4906B89BD99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3447" y="3429000"/>
            <a:ext cx="9496425" cy="20097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4F5D660-9BA5-E8FD-B52D-2D0B9CA55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1660" y="86498"/>
            <a:ext cx="6840000" cy="72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6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6CC1514-15CE-9A7D-47C1-4F8FD7CC7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7529"/>
            <a:ext cx="12176681" cy="3094906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8530A3E7-F229-9EE4-5602-4E3BE5A0194F}"/>
              </a:ext>
            </a:extLst>
          </p:cNvPr>
          <p:cNvGrpSpPr/>
          <p:nvPr/>
        </p:nvGrpSpPr>
        <p:grpSpPr>
          <a:xfrm>
            <a:off x="10550922" y="0"/>
            <a:ext cx="1641078" cy="1517458"/>
            <a:chOff x="49074" y="83475"/>
            <a:chExt cx="1641078" cy="151745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7C0CD89E-DB29-9FE9-66AC-EA7D8DE32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419" y="215081"/>
              <a:ext cx="1236693" cy="1254246"/>
            </a:xfrm>
            <a:prstGeom prst="rect">
              <a:avLst/>
            </a:prstGeom>
          </p:spPr>
        </p:pic>
        <p:sp>
          <p:nvSpPr>
            <p:cNvPr id="5" name="平行四边形 10">
              <a:extLst>
                <a:ext uri="{FF2B5EF4-FFF2-40B4-BE49-F238E27FC236}">
                  <a16:creationId xmlns:a16="http://schemas.microsoft.com/office/drawing/2014/main" id="{CDD7C88F-6E4B-EAB5-6FB3-437825503B94}"/>
                </a:ext>
              </a:extLst>
            </p:cNvPr>
            <p:cNvSpPr/>
            <p:nvPr/>
          </p:nvSpPr>
          <p:spPr>
            <a:xfrm>
              <a:off x="49074" y="83475"/>
              <a:ext cx="1641078" cy="1517458"/>
            </a:xfrm>
            <a:custGeom>
              <a:avLst/>
              <a:gdLst>
                <a:gd name="connsiteX0" fmla="*/ 0 w 2759324"/>
                <a:gd name="connsiteY0" fmla="*/ 1757132 h 1757132"/>
                <a:gd name="connsiteX1" fmla="*/ 439283 w 2759324"/>
                <a:gd name="connsiteY1" fmla="*/ 0 h 1757132"/>
                <a:gd name="connsiteX2" fmla="*/ 2759324 w 2759324"/>
                <a:gd name="connsiteY2" fmla="*/ 0 h 1757132"/>
                <a:gd name="connsiteX3" fmla="*/ 2320041 w 2759324"/>
                <a:gd name="connsiteY3" fmla="*/ 1757132 h 1757132"/>
                <a:gd name="connsiteX4" fmla="*/ 0 w 2759324"/>
                <a:gd name="connsiteY4" fmla="*/ 1757132 h 1757132"/>
                <a:gd name="connsiteX0" fmla="*/ 117308 w 2876632"/>
                <a:gd name="connsiteY0" fmla="*/ 1836645 h 1836645"/>
                <a:gd name="connsiteX1" fmla="*/ 0 w 2876632"/>
                <a:gd name="connsiteY1" fmla="*/ 0 h 1836645"/>
                <a:gd name="connsiteX2" fmla="*/ 2876632 w 2876632"/>
                <a:gd name="connsiteY2" fmla="*/ 79513 h 1836645"/>
                <a:gd name="connsiteX3" fmla="*/ 2437349 w 2876632"/>
                <a:gd name="connsiteY3" fmla="*/ 1836645 h 1836645"/>
                <a:gd name="connsiteX4" fmla="*/ 117308 w 2876632"/>
                <a:gd name="connsiteY4" fmla="*/ 1836645 h 1836645"/>
                <a:gd name="connsiteX0" fmla="*/ 117308 w 2876632"/>
                <a:gd name="connsiteY0" fmla="*/ 1836645 h 1836645"/>
                <a:gd name="connsiteX1" fmla="*/ 0 w 2876632"/>
                <a:gd name="connsiteY1" fmla="*/ 0 h 1836645"/>
                <a:gd name="connsiteX2" fmla="*/ 2876632 w 2876632"/>
                <a:gd name="connsiteY2" fmla="*/ 79513 h 1836645"/>
                <a:gd name="connsiteX3" fmla="*/ 2304243 w 2876632"/>
                <a:gd name="connsiteY3" fmla="*/ 1812265 h 1836645"/>
                <a:gd name="connsiteX4" fmla="*/ 117308 w 2876632"/>
                <a:gd name="connsiteY4" fmla="*/ 1836645 h 1836645"/>
                <a:gd name="connsiteX0" fmla="*/ 117308 w 2344207"/>
                <a:gd name="connsiteY0" fmla="*/ 1903406 h 1903406"/>
                <a:gd name="connsiteX1" fmla="*/ 0 w 2344207"/>
                <a:gd name="connsiteY1" fmla="*/ 66761 h 1903406"/>
                <a:gd name="connsiteX2" fmla="*/ 2344207 w 2344207"/>
                <a:gd name="connsiteY2" fmla="*/ 0 h 1903406"/>
                <a:gd name="connsiteX3" fmla="*/ 2304243 w 2344207"/>
                <a:gd name="connsiteY3" fmla="*/ 1879026 h 1903406"/>
                <a:gd name="connsiteX4" fmla="*/ 117308 w 2344207"/>
                <a:gd name="connsiteY4" fmla="*/ 1903406 h 1903406"/>
                <a:gd name="connsiteX0" fmla="*/ 10823 w 2237722"/>
                <a:gd name="connsiteY0" fmla="*/ 1903406 h 1903406"/>
                <a:gd name="connsiteX1" fmla="*/ 0 w 2237722"/>
                <a:gd name="connsiteY1" fmla="*/ 42381 h 1903406"/>
                <a:gd name="connsiteX2" fmla="*/ 2237722 w 2237722"/>
                <a:gd name="connsiteY2" fmla="*/ 0 h 1903406"/>
                <a:gd name="connsiteX3" fmla="*/ 2197758 w 2237722"/>
                <a:gd name="connsiteY3" fmla="*/ 1879026 h 1903406"/>
                <a:gd name="connsiteX4" fmla="*/ 10823 w 2237722"/>
                <a:gd name="connsiteY4" fmla="*/ 1903406 h 1903406"/>
                <a:gd name="connsiteX0" fmla="*/ 10823 w 2197758"/>
                <a:gd name="connsiteY0" fmla="*/ 1861025 h 1861025"/>
                <a:gd name="connsiteX1" fmla="*/ 0 w 2197758"/>
                <a:gd name="connsiteY1" fmla="*/ 0 h 1861025"/>
                <a:gd name="connsiteX2" fmla="*/ 2184479 w 2197758"/>
                <a:gd name="connsiteY2" fmla="*/ 6377 h 1861025"/>
                <a:gd name="connsiteX3" fmla="*/ 2197758 w 2197758"/>
                <a:gd name="connsiteY3" fmla="*/ 1836645 h 1861025"/>
                <a:gd name="connsiteX4" fmla="*/ 10823 w 2197758"/>
                <a:gd name="connsiteY4" fmla="*/ 1861025 h 186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7758" h="1861025">
                  <a:moveTo>
                    <a:pt x="10823" y="1861025"/>
                  </a:moveTo>
                  <a:cubicBezTo>
                    <a:pt x="7215" y="1240683"/>
                    <a:pt x="3608" y="620342"/>
                    <a:pt x="0" y="0"/>
                  </a:cubicBezTo>
                  <a:lnTo>
                    <a:pt x="2184479" y="6377"/>
                  </a:lnTo>
                  <a:cubicBezTo>
                    <a:pt x="2188905" y="616466"/>
                    <a:pt x="2193332" y="1226556"/>
                    <a:pt x="2197758" y="1836645"/>
                  </a:cubicBezTo>
                  <a:lnTo>
                    <a:pt x="10823" y="1861025"/>
                  </a:lnTo>
                  <a:close/>
                </a:path>
              </a:pathLst>
            </a:custGeom>
            <a:solidFill>
              <a:srgbClr val="FFFFFF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CD26C29-F305-E744-57B3-1AA290691E34}"/>
              </a:ext>
            </a:extLst>
          </p:cNvPr>
          <p:cNvGrpSpPr/>
          <p:nvPr/>
        </p:nvGrpSpPr>
        <p:grpSpPr>
          <a:xfrm>
            <a:off x="110040" y="188572"/>
            <a:ext cx="1527982" cy="605796"/>
            <a:chOff x="97408" y="592164"/>
            <a:chExt cx="1527982" cy="60579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6C8E114-3A4F-E824-7B3A-AEB39DF296DB}"/>
                </a:ext>
              </a:extLst>
            </p:cNvPr>
            <p:cNvSpPr/>
            <p:nvPr/>
          </p:nvSpPr>
          <p:spPr bwMode="auto">
            <a:xfrm>
              <a:off x="97408" y="592164"/>
              <a:ext cx="152798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altLang="zh-CN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1.2 </a:t>
              </a: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扩散过程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6B1ECE6E-1C47-397C-59DB-F4F07363C1DD}"/>
                </a:ext>
              </a:extLst>
            </p:cNvPr>
            <p:cNvCxnSpPr/>
            <p:nvPr/>
          </p:nvCxnSpPr>
          <p:spPr>
            <a:xfrm>
              <a:off x="201217" y="1197960"/>
              <a:ext cx="257904" cy="0"/>
            </a:xfrm>
            <a:prstGeom prst="line">
              <a:avLst/>
            </a:prstGeom>
            <a:noFill/>
            <a:ln w="19050" cap="flat" cmpd="sng" algn="ctr">
              <a:solidFill>
                <a:srgbClr val="304371"/>
              </a:solidFill>
              <a:prstDash val="solid"/>
              <a:miter lim="800000"/>
            </a:ln>
            <a:effectLst/>
          </p:spPr>
        </p:cxn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A5887956-6253-720F-29A1-34BD3F219C0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1729462" y="131606"/>
            <a:ext cx="9491134" cy="666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63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23E198B-AA78-69B7-A1FF-F2B70998C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7529"/>
            <a:ext cx="12176681" cy="3094906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7989C194-1F9A-FDFE-AE6B-EAB87FF9F414}"/>
              </a:ext>
            </a:extLst>
          </p:cNvPr>
          <p:cNvGrpSpPr/>
          <p:nvPr/>
        </p:nvGrpSpPr>
        <p:grpSpPr>
          <a:xfrm>
            <a:off x="10550922" y="0"/>
            <a:ext cx="1641078" cy="1517458"/>
            <a:chOff x="49074" y="83475"/>
            <a:chExt cx="1641078" cy="151745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8C2B81D-D4A7-1E8C-070B-BF66430FF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419" y="215081"/>
              <a:ext cx="1236693" cy="1254246"/>
            </a:xfrm>
            <a:prstGeom prst="rect">
              <a:avLst/>
            </a:prstGeom>
          </p:spPr>
        </p:pic>
        <p:sp>
          <p:nvSpPr>
            <p:cNvPr id="5" name="平行四边形 10">
              <a:extLst>
                <a:ext uri="{FF2B5EF4-FFF2-40B4-BE49-F238E27FC236}">
                  <a16:creationId xmlns:a16="http://schemas.microsoft.com/office/drawing/2014/main" id="{5B188BEE-38B6-3819-AC9C-5D69DDCCCF6B}"/>
                </a:ext>
              </a:extLst>
            </p:cNvPr>
            <p:cNvSpPr/>
            <p:nvPr/>
          </p:nvSpPr>
          <p:spPr>
            <a:xfrm>
              <a:off x="49074" y="83475"/>
              <a:ext cx="1641078" cy="1517458"/>
            </a:xfrm>
            <a:custGeom>
              <a:avLst/>
              <a:gdLst>
                <a:gd name="connsiteX0" fmla="*/ 0 w 2759324"/>
                <a:gd name="connsiteY0" fmla="*/ 1757132 h 1757132"/>
                <a:gd name="connsiteX1" fmla="*/ 439283 w 2759324"/>
                <a:gd name="connsiteY1" fmla="*/ 0 h 1757132"/>
                <a:gd name="connsiteX2" fmla="*/ 2759324 w 2759324"/>
                <a:gd name="connsiteY2" fmla="*/ 0 h 1757132"/>
                <a:gd name="connsiteX3" fmla="*/ 2320041 w 2759324"/>
                <a:gd name="connsiteY3" fmla="*/ 1757132 h 1757132"/>
                <a:gd name="connsiteX4" fmla="*/ 0 w 2759324"/>
                <a:gd name="connsiteY4" fmla="*/ 1757132 h 1757132"/>
                <a:gd name="connsiteX0" fmla="*/ 117308 w 2876632"/>
                <a:gd name="connsiteY0" fmla="*/ 1836645 h 1836645"/>
                <a:gd name="connsiteX1" fmla="*/ 0 w 2876632"/>
                <a:gd name="connsiteY1" fmla="*/ 0 h 1836645"/>
                <a:gd name="connsiteX2" fmla="*/ 2876632 w 2876632"/>
                <a:gd name="connsiteY2" fmla="*/ 79513 h 1836645"/>
                <a:gd name="connsiteX3" fmla="*/ 2437349 w 2876632"/>
                <a:gd name="connsiteY3" fmla="*/ 1836645 h 1836645"/>
                <a:gd name="connsiteX4" fmla="*/ 117308 w 2876632"/>
                <a:gd name="connsiteY4" fmla="*/ 1836645 h 1836645"/>
                <a:gd name="connsiteX0" fmla="*/ 117308 w 2876632"/>
                <a:gd name="connsiteY0" fmla="*/ 1836645 h 1836645"/>
                <a:gd name="connsiteX1" fmla="*/ 0 w 2876632"/>
                <a:gd name="connsiteY1" fmla="*/ 0 h 1836645"/>
                <a:gd name="connsiteX2" fmla="*/ 2876632 w 2876632"/>
                <a:gd name="connsiteY2" fmla="*/ 79513 h 1836645"/>
                <a:gd name="connsiteX3" fmla="*/ 2304243 w 2876632"/>
                <a:gd name="connsiteY3" fmla="*/ 1812265 h 1836645"/>
                <a:gd name="connsiteX4" fmla="*/ 117308 w 2876632"/>
                <a:gd name="connsiteY4" fmla="*/ 1836645 h 1836645"/>
                <a:gd name="connsiteX0" fmla="*/ 117308 w 2344207"/>
                <a:gd name="connsiteY0" fmla="*/ 1903406 h 1903406"/>
                <a:gd name="connsiteX1" fmla="*/ 0 w 2344207"/>
                <a:gd name="connsiteY1" fmla="*/ 66761 h 1903406"/>
                <a:gd name="connsiteX2" fmla="*/ 2344207 w 2344207"/>
                <a:gd name="connsiteY2" fmla="*/ 0 h 1903406"/>
                <a:gd name="connsiteX3" fmla="*/ 2304243 w 2344207"/>
                <a:gd name="connsiteY3" fmla="*/ 1879026 h 1903406"/>
                <a:gd name="connsiteX4" fmla="*/ 117308 w 2344207"/>
                <a:gd name="connsiteY4" fmla="*/ 1903406 h 1903406"/>
                <a:gd name="connsiteX0" fmla="*/ 10823 w 2237722"/>
                <a:gd name="connsiteY0" fmla="*/ 1903406 h 1903406"/>
                <a:gd name="connsiteX1" fmla="*/ 0 w 2237722"/>
                <a:gd name="connsiteY1" fmla="*/ 42381 h 1903406"/>
                <a:gd name="connsiteX2" fmla="*/ 2237722 w 2237722"/>
                <a:gd name="connsiteY2" fmla="*/ 0 h 1903406"/>
                <a:gd name="connsiteX3" fmla="*/ 2197758 w 2237722"/>
                <a:gd name="connsiteY3" fmla="*/ 1879026 h 1903406"/>
                <a:gd name="connsiteX4" fmla="*/ 10823 w 2237722"/>
                <a:gd name="connsiteY4" fmla="*/ 1903406 h 1903406"/>
                <a:gd name="connsiteX0" fmla="*/ 10823 w 2197758"/>
                <a:gd name="connsiteY0" fmla="*/ 1861025 h 1861025"/>
                <a:gd name="connsiteX1" fmla="*/ 0 w 2197758"/>
                <a:gd name="connsiteY1" fmla="*/ 0 h 1861025"/>
                <a:gd name="connsiteX2" fmla="*/ 2184479 w 2197758"/>
                <a:gd name="connsiteY2" fmla="*/ 6377 h 1861025"/>
                <a:gd name="connsiteX3" fmla="*/ 2197758 w 2197758"/>
                <a:gd name="connsiteY3" fmla="*/ 1836645 h 1861025"/>
                <a:gd name="connsiteX4" fmla="*/ 10823 w 2197758"/>
                <a:gd name="connsiteY4" fmla="*/ 1861025 h 186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7758" h="1861025">
                  <a:moveTo>
                    <a:pt x="10823" y="1861025"/>
                  </a:moveTo>
                  <a:cubicBezTo>
                    <a:pt x="7215" y="1240683"/>
                    <a:pt x="3608" y="620342"/>
                    <a:pt x="0" y="0"/>
                  </a:cubicBezTo>
                  <a:lnTo>
                    <a:pt x="2184479" y="6377"/>
                  </a:lnTo>
                  <a:cubicBezTo>
                    <a:pt x="2188905" y="616466"/>
                    <a:pt x="2193332" y="1226556"/>
                    <a:pt x="2197758" y="1836645"/>
                  </a:cubicBezTo>
                  <a:lnTo>
                    <a:pt x="10823" y="1861025"/>
                  </a:lnTo>
                  <a:close/>
                </a:path>
              </a:pathLst>
            </a:custGeom>
            <a:solidFill>
              <a:srgbClr val="FFFFFF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04404C04-E302-E24C-E417-2836915DDDD8}"/>
              </a:ext>
            </a:extLst>
          </p:cNvPr>
          <p:cNvGrpSpPr/>
          <p:nvPr/>
        </p:nvGrpSpPr>
        <p:grpSpPr>
          <a:xfrm>
            <a:off x="110040" y="188572"/>
            <a:ext cx="1527982" cy="605796"/>
            <a:chOff x="97408" y="592164"/>
            <a:chExt cx="1527982" cy="60579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697A0FD-DD90-623A-9ECA-AC5654D3D263}"/>
                </a:ext>
              </a:extLst>
            </p:cNvPr>
            <p:cNvSpPr/>
            <p:nvPr/>
          </p:nvSpPr>
          <p:spPr bwMode="auto">
            <a:xfrm>
              <a:off x="97408" y="592164"/>
              <a:ext cx="152798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altLang="zh-CN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1.2 </a:t>
              </a: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扩散过程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42441CC6-B419-87BB-752C-DC6BF6A75D9C}"/>
                </a:ext>
              </a:extLst>
            </p:cNvPr>
            <p:cNvCxnSpPr/>
            <p:nvPr/>
          </p:nvCxnSpPr>
          <p:spPr>
            <a:xfrm>
              <a:off x="201217" y="1197960"/>
              <a:ext cx="257904" cy="0"/>
            </a:xfrm>
            <a:prstGeom prst="line">
              <a:avLst/>
            </a:prstGeom>
            <a:noFill/>
            <a:ln w="19050" cap="flat" cmpd="sng" algn="ctr">
              <a:solidFill>
                <a:srgbClr val="304371"/>
              </a:solidFill>
              <a:prstDash val="solid"/>
              <a:miter lim="800000"/>
            </a:ln>
            <a:effectLst/>
          </p:spPr>
        </p:cxn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53FEED8E-90EA-98C7-89D6-72CE93870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989" y="195908"/>
            <a:ext cx="7937278" cy="194757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6577BFD-0CFA-14BE-5B97-949A5E3C44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7421" y="2194283"/>
            <a:ext cx="9113838" cy="67878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4512B54-B057-BAE6-729F-0D711BF1C11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7420" y="3059646"/>
            <a:ext cx="9204244" cy="375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15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8278071-9637-28F4-7652-4D24D46FF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7529"/>
            <a:ext cx="12176681" cy="3094906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65491C78-6E51-19C6-B766-2F3607512B9E}"/>
              </a:ext>
            </a:extLst>
          </p:cNvPr>
          <p:cNvGrpSpPr/>
          <p:nvPr/>
        </p:nvGrpSpPr>
        <p:grpSpPr>
          <a:xfrm>
            <a:off x="10550922" y="0"/>
            <a:ext cx="1641078" cy="1517458"/>
            <a:chOff x="49074" y="83475"/>
            <a:chExt cx="1641078" cy="151745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4BD699A-3A92-77DA-F6CF-D5157959D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419" y="215081"/>
              <a:ext cx="1236693" cy="1254246"/>
            </a:xfrm>
            <a:prstGeom prst="rect">
              <a:avLst/>
            </a:prstGeom>
          </p:spPr>
        </p:pic>
        <p:sp>
          <p:nvSpPr>
            <p:cNvPr id="7" name="平行四边形 10">
              <a:extLst>
                <a:ext uri="{FF2B5EF4-FFF2-40B4-BE49-F238E27FC236}">
                  <a16:creationId xmlns:a16="http://schemas.microsoft.com/office/drawing/2014/main" id="{0C506588-4719-9A5B-2B36-6DF375121881}"/>
                </a:ext>
              </a:extLst>
            </p:cNvPr>
            <p:cNvSpPr/>
            <p:nvPr/>
          </p:nvSpPr>
          <p:spPr>
            <a:xfrm>
              <a:off x="49074" y="83475"/>
              <a:ext cx="1641078" cy="1517458"/>
            </a:xfrm>
            <a:custGeom>
              <a:avLst/>
              <a:gdLst>
                <a:gd name="connsiteX0" fmla="*/ 0 w 2759324"/>
                <a:gd name="connsiteY0" fmla="*/ 1757132 h 1757132"/>
                <a:gd name="connsiteX1" fmla="*/ 439283 w 2759324"/>
                <a:gd name="connsiteY1" fmla="*/ 0 h 1757132"/>
                <a:gd name="connsiteX2" fmla="*/ 2759324 w 2759324"/>
                <a:gd name="connsiteY2" fmla="*/ 0 h 1757132"/>
                <a:gd name="connsiteX3" fmla="*/ 2320041 w 2759324"/>
                <a:gd name="connsiteY3" fmla="*/ 1757132 h 1757132"/>
                <a:gd name="connsiteX4" fmla="*/ 0 w 2759324"/>
                <a:gd name="connsiteY4" fmla="*/ 1757132 h 1757132"/>
                <a:gd name="connsiteX0" fmla="*/ 117308 w 2876632"/>
                <a:gd name="connsiteY0" fmla="*/ 1836645 h 1836645"/>
                <a:gd name="connsiteX1" fmla="*/ 0 w 2876632"/>
                <a:gd name="connsiteY1" fmla="*/ 0 h 1836645"/>
                <a:gd name="connsiteX2" fmla="*/ 2876632 w 2876632"/>
                <a:gd name="connsiteY2" fmla="*/ 79513 h 1836645"/>
                <a:gd name="connsiteX3" fmla="*/ 2437349 w 2876632"/>
                <a:gd name="connsiteY3" fmla="*/ 1836645 h 1836645"/>
                <a:gd name="connsiteX4" fmla="*/ 117308 w 2876632"/>
                <a:gd name="connsiteY4" fmla="*/ 1836645 h 1836645"/>
                <a:gd name="connsiteX0" fmla="*/ 117308 w 2876632"/>
                <a:gd name="connsiteY0" fmla="*/ 1836645 h 1836645"/>
                <a:gd name="connsiteX1" fmla="*/ 0 w 2876632"/>
                <a:gd name="connsiteY1" fmla="*/ 0 h 1836645"/>
                <a:gd name="connsiteX2" fmla="*/ 2876632 w 2876632"/>
                <a:gd name="connsiteY2" fmla="*/ 79513 h 1836645"/>
                <a:gd name="connsiteX3" fmla="*/ 2304243 w 2876632"/>
                <a:gd name="connsiteY3" fmla="*/ 1812265 h 1836645"/>
                <a:gd name="connsiteX4" fmla="*/ 117308 w 2876632"/>
                <a:gd name="connsiteY4" fmla="*/ 1836645 h 1836645"/>
                <a:gd name="connsiteX0" fmla="*/ 117308 w 2344207"/>
                <a:gd name="connsiteY0" fmla="*/ 1903406 h 1903406"/>
                <a:gd name="connsiteX1" fmla="*/ 0 w 2344207"/>
                <a:gd name="connsiteY1" fmla="*/ 66761 h 1903406"/>
                <a:gd name="connsiteX2" fmla="*/ 2344207 w 2344207"/>
                <a:gd name="connsiteY2" fmla="*/ 0 h 1903406"/>
                <a:gd name="connsiteX3" fmla="*/ 2304243 w 2344207"/>
                <a:gd name="connsiteY3" fmla="*/ 1879026 h 1903406"/>
                <a:gd name="connsiteX4" fmla="*/ 117308 w 2344207"/>
                <a:gd name="connsiteY4" fmla="*/ 1903406 h 1903406"/>
                <a:gd name="connsiteX0" fmla="*/ 10823 w 2237722"/>
                <a:gd name="connsiteY0" fmla="*/ 1903406 h 1903406"/>
                <a:gd name="connsiteX1" fmla="*/ 0 w 2237722"/>
                <a:gd name="connsiteY1" fmla="*/ 42381 h 1903406"/>
                <a:gd name="connsiteX2" fmla="*/ 2237722 w 2237722"/>
                <a:gd name="connsiteY2" fmla="*/ 0 h 1903406"/>
                <a:gd name="connsiteX3" fmla="*/ 2197758 w 2237722"/>
                <a:gd name="connsiteY3" fmla="*/ 1879026 h 1903406"/>
                <a:gd name="connsiteX4" fmla="*/ 10823 w 2237722"/>
                <a:gd name="connsiteY4" fmla="*/ 1903406 h 1903406"/>
                <a:gd name="connsiteX0" fmla="*/ 10823 w 2197758"/>
                <a:gd name="connsiteY0" fmla="*/ 1861025 h 1861025"/>
                <a:gd name="connsiteX1" fmla="*/ 0 w 2197758"/>
                <a:gd name="connsiteY1" fmla="*/ 0 h 1861025"/>
                <a:gd name="connsiteX2" fmla="*/ 2184479 w 2197758"/>
                <a:gd name="connsiteY2" fmla="*/ 6377 h 1861025"/>
                <a:gd name="connsiteX3" fmla="*/ 2197758 w 2197758"/>
                <a:gd name="connsiteY3" fmla="*/ 1836645 h 1861025"/>
                <a:gd name="connsiteX4" fmla="*/ 10823 w 2197758"/>
                <a:gd name="connsiteY4" fmla="*/ 1861025 h 186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7758" h="1861025">
                  <a:moveTo>
                    <a:pt x="10823" y="1861025"/>
                  </a:moveTo>
                  <a:cubicBezTo>
                    <a:pt x="7215" y="1240683"/>
                    <a:pt x="3608" y="620342"/>
                    <a:pt x="0" y="0"/>
                  </a:cubicBezTo>
                  <a:lnTo>
                    <a:pt x="2184479" y="6377"/>
                  </a:lnTo>
                  <a:cubicBezTo>
                    <a:pt x="2188905" y="616466"/>
                    <a:pt x="2193332" y="1226556"/>
                    <a:pt x="2197758" y="1836645"/>
                  </a:cubicBezTo>
                  <a:lnTo>
                    <a:pt x="10823" y="1861025"/>
                  </a:lnTo>
                  <a:close/>
                </a:path>
              </a:pathLst>
            </a:custGeom>
            <a:solidFill>
              <a:srgbClr val="FFFFFF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65E7ED0-EE9A-64B2-CE8A-8070EA60994A}"/>
              </a:ext>
            </a:extLst>
          </p:cNvPr>
          <p:cNvGrpSpPr/>
          <p:nvPr/>
        </p:nvGrpSpPr>
        <p:grpSpPr>
          <a:xfrm>
            <a:off x="110040" y="188572"/>
            <a:ext cx="2220480" cy="605796"/>
            <a:chOff x="97408" y="592164"/>
            <a:chExt cx="2220480" cy="60579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E7AC42C-1353-071B-BA54-FBE0322D0502}"/>
                </a:ext>
              </a:extLst>
            </p:cNvPr>
            <p:cNvSpPr/>
            <p:nvPr/>
          </p:nvSpPr>
          <p:spPr bwMode="auto">
            <a:xfrm>
              <a:off x="97408" y="592164"/>
              <a:ext cx="222048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altLang="zh-CN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1.3 </a:t>
              </a: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扩散过程的效果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6A09EE73-A49A-FF9F-B052-4C9F9CF5A984}"/>
                </a:ext>
              </a:extLst>
            </p:cNvPr>
            <p:cNvCxnSpPr/>
            <p:nvPr/>
          </p:nvCxnSpPr>
          <p:spPr>
            <a:xfrm>
              <a:off x="201217" y="1197960"/>
              <a:ext cx="257904" cy="0"/>
            </a:xfrm>
            <a:prstGeom prst="line">
              <a:avLst/>
            </a:prstGeom>
            <a:noFill/>
            <a:ln w="19050" cap="flat" cmpd="sng" algn="ctr">
              <a:solidFill>
                <a:srgbClr val="304371"/>
              </a:solidFill>
              <a:prstDash val="solid"/>
              <a:miter lim="800000"/>
            </a:ln>
            <a:effectLst/>
          </p:spPr>
        </p:cxn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F4E520EA-5071-DFA6-723B-F89F8741C4D8}"/>
              </a:ext>
            </a:extLst>
          </p:cNvPr>
          <p:cNvSpPr txBox="1"/>
          <p:nvPr/>
        </p:nvSpPr>
        <p:spPr>
          <a:xfrm>
            <a:off x="367437" y="14732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原图片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3028A75-DF54-ECF9-7516-AC0E3B40FE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63" y="2015068"/>
            <a:ext cx="1019370" cy="103086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9005A65-B5E6-FDD5-45EC-F229996ADB24}"/>
              </a:ext>
            </a:extLst>
          </p:cNvPr>
          <p:cNvSpPr txBox="1"/>
          <p:nvPr/>
        </p:nvSpPr>
        <p:spPr>
          <a:xfrm>
            <a:off x="533400" y="3938603"/>
            <a:ext cx="341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扩散之后的效果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D8D8EE5-98A3-A402-E5E4-894B0C28B15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521363"/>
            <a:ext cx="11397334" cy="98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89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60D3AA0-9165-3D9D-F188-D975EE6A9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7529"/>
            <a:ext cx="12176681" cy="3094906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73D1047-52B7-B689-06C9-7D5BF7B70F39}"/>
              </a:ext>
            </a:extLst>
          </p:cNvPr>
          <p:cNvGrpSpPr/>
          <p:nvPr/>
        </p:nvGrpSpPr>
        <p:grpSpPr>
          <a:xfrm>
            <a:off x="10550922" y="0"/>
            <a:ext cx="1641078" cy="1517458"/>
            <a:chOff x="49074" y="83475"/>
            <a:chExt cx="1641078" cy="151745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2F02D69-EECB-5467-EF9F-A5581C62A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419" y="215081"/>
              <a:ext cx="1236693" cy="1254246"/>
            </a:xfrm>
            <a:prstGeom prst="rect">
              <a:avLst/>
            </a:prstGeom>
          </p:spPr>
        </p:pic>
        <p:sp>
          <p:nvSpPr>
            <p:cNvPr id="7" name="平行四边形 10">
              <a:extLst>
                <a:ext uri="{FF2B5EF4-FFF2-40B4-BE49-F238E27FC236}">
                  <a16:creationId xmlns:a16="http://schemas.microsoft.com/office/drawing/2014/main" id="{983BEE12-B3F5-C060-DEFD-39D9C230E8CF}"/>
                </a:ext>
              </a:extLst>
            </p:cNvPr>
            <p:cNvSpPr/>
            <p:nvPr/>
          </p:nvSpPr>
          <p:spPr>
            <a:xfrm>
              <a:off x="49074" y="83475"/>
              <a:ext cx="1641078" cy="1517458"/>
            </a:xfrm>
            <a:custGeom>
              <a:avLst/>
              <a:gdLst>
                <a:gd name="connsiteX0" fmla="*/ 0 w 2759324"/>
                <a:gd name="connsiteY0" fmla="*/ 1757132 h 1757132"/>
                <a:gd name="connsiteX1" fmla="*/ 439283 w 2759324"/>
                <a:gd name="connsiteY1" fmla="*/ 0 h 1757132"/>
                <a:gd name="connsiteX2" fmla="*/ 2759324 w 2759324"/>
                <a:gd name="connsiteY2" fmla="*/ 0 h 1757132"/>
                <a:gd name="connsiteX3" fmla="*/ 2320041 w 2759324"/>
                <a:gd name="connsiteY3" fmla="*/ 1757132 h 1757132"/>
                <a:gd name="connsiteX4" fmla="*/ 0 w 2759324"/>
                <a:gd name="connsiteY4" fmla="*/ 1757132 h 1757132"/>
                <a:gd name="connsiteX0" fmla="*/ 117308 w 2876632"/>
                <a:gd name="connsiteY0" fmla="*/ 1836645 h 1836645"/>
                <a:gd name="connsiteX1" fmla="*/ 0 w 2876632"/>
                <a:gd name="connsiteY1" fmla="*/ 0 h 1836645"/>
                <a:gd name="connsiteX2" fmla="*/ 2876632 w 2876632"/>
                <a:gd name="connsiteY2" fmla="*/ 79513 h 1836645"/>
                <a:gd name="connsiteX3" fmla="*/ 2437349 w 2876632"/>
                <a:gd name="connsiteY3" fmla="*/ 1836645 h 1836645"/>
                <a:gd name="connsiteX4" fmla="*/ 117308 w 2876632"/>
                <a:gd name="connsiteY4" fmla="*/ 1836645 h 1836645"/>
                <a:gd name="connsiteX0" fmla="*/ 117308 w 2876632"/>
                <a:gd name="connsiteY0" fmla="*/ 1836645 h 1836645"/>
                <a:gd name="connsiteX1" fmla="*/ 0 w 2876632"/>
                <a:gd name="connsiteY1" fmla="*/ 0 h 1836645"/>
                <a:gd name="connsiteX2" fmla="*/ 2876632 w 2876632"/>
                <a:gd name="connsiteY2" fmla="*/ 79513 h 1836645"/>
                <a:gd name="connsiteX3" fmla="*/ 2304243 w 2876632"/>
                <a:gd name="connsiteY3" fmla="*/ 1812265 h 1836645"/>
                <a:gd name="connsiteX4" fmla="*/ 117308 w 2876632"/>
                <a:gd name="connsiteY4" fmla="*/ 1836645 h 1836645"/>
                <a:gd name="connsiteX0" fmla="*/ 117308 w 2344207"/>
                <a:gd name="connsiteY0" fmla="*/ 1903406 h 1903406"/>
                <a:gd name="connsiteX1" fmla="*/ 0 w 2344207"/>
                <a:gd name="connsiteY1" fmla="*/ 66761 h 1903406"/>
                <a:gd name="connsiteX2" fmla="*/ 2344207 w 2344207"/>
                <a:gd name="connsiteY2" fmla="*/ 0 h 1903406"/>
                <a:gd name="connsiteX3" fmla="*/ 2304243 w 2344207"/>
                <a:gd name="connsiteY3" fmla="*/ 1879026 h 1903406"/>
                <a:gd name="connsiteX4" fmla="*/ 117308 w 2344207"/>
                <a:gd name="connsiteY4" fmla="*/ 1903406 h 1903406"/>
                <a:gd name="connsiteX0" fmla="*/ 10823 w 2237722"/>
                <a:gd name="connsiteY0" fmla="*/ 1903406 h 1903406"/>
                <a:gd name="connsiteX1" fmla="*/ 0 w 2237722"/>
                <a:gd name="connsiteY1" fmla="*/ 42381 h 1903406"/>
                <a:gd name="connsiteX2" fmla="*/ 2237722 w 2237722"/>
                <a:gd name="connsiteY2" fmla="*/ 0 h 1903406"/>
                <a:gd name="connsiteX3" fmla="*/ 2197758 w 2237722"/>
                <a:gd name="connsiteY3" fmla="*/ 1879026 h 1903406"/>
                <a:gd name="connsiteX4" fmla="*/ 10823 w 2237722"/>
                <a:gd name="connsiteY4" fmla="*/ 1903406 h 1903406"/>
                <a:gd name="connsiteX0" fmla="*/ 10823 w 2197758"/>
                <a:gd name="connsiteY0" fmla="*/ 1861025 h 1861025"/>
                <a:gd name="connsiteX1" fmla="*/ 0 w 2197758"/>
                <a:gd name="connsiteY1" fmla="*/ 0 h 1861025"/>
                <a:gd name="connsiteX2" fmla="*/ 2184479 w 2197758"/>
                <a:gd name="connsiteY2" fmla="*/ 6377 h 1861025"/>
                <a:gd name="connsiteX3" fmla="*/ 2197758 w 2197758"/>
                <a:gd name="connsiteY3" fmla="*/ 1836645 h 1861025"/>
                <a:gd name="connsiteX4" fmla="*/ 10823 w 2197758"/>
                <a:gd name="connsiteY4" fmla="*/ 1861025 h 186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7758" h="1861025">
                  <a:moveTo>
                    <a:pt x="10823" y="1861025"/>
                  </a:moveTo>
                  <a:cubicBezTo>
                    <a:pt x="7215" y="1240683"/>
                    <a:pt x="3608" y="620342"/>
                    <a:pt x="0" y="0"/>
                  </a:cubicBezTo>
                  <a:lnTo>
                    <a:pt x="2184479" y="6377"/>
                  </a:lnTo>
                  <a:cubicBezTo>
                    <a:pt x="2188905" y="616466"/>
                    <a:pt x="2193332" y="1226556"/>
                    <a:pt x="2197758" y="1836645"/>
                  </a:cubicBezTo>
                  <a:lnTo>
                    <a:pt x="10823" y="1861025"/>
                  </a:lnTo>
                  <a:close/>
                </a:path>
              </a:pathLst>
            </a:custGeom>
            <a:solidFill>
              <a:srgbClr val="FFFFFF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1DB7E23-A036-FD6C-7E8E-5DB1988D3C23}"/>
              </a:ext>
            </a:extLst>
          </p:cNvPr>
          <p:cNvGrpSpPr/>
          <p:nvPr/>
        </p:nvGrpSpPr>
        <p:grpSpPr>
          <a:xfrm>
            <a:off x="110040" y="188572"/>
            <a:ext cx="1758815" cy="605796"/>
            <a:chOff x="97408" y="592164"/>
            <a:chExt cx="1758815" cy="60579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C898970-CBBB-A26E-AFB2-43DBE62C1189}"/>
                </a:ext>
              </a:extLst>
            </p:cNvPr>
            <p:cNvSpPr/>
            <p:nvPr/>
          </p:nvSpPr>
          <p:spPr bwMode="auto">
            <a:xfrm>
              <a:off x="97408" y="592164"/>
              <a:ext cx="175881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altLang="zh-CN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1.4 </a:t>
              </a: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逆扩散过程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0CB0ECA-F767-742D-4DCD-DD92B02FA803}"/>
                </a:ext>
              </a:extLst>
            </p:cNvPr>
            <p:cNvCxnSpPr/>
            <p:nvPr/>
          </p:nvCxnSpPr>
          <p:spPr>
            <a:xfrm>
              <a:off x="201217" y="1197960"/>
              <a:ext cx="257904" cy="0"/>
            </a:xfrm>
            <a:prstGeom prst="line">
              <a:avLst/>
            </a:prstGeom>
            <a:noFill/>
            <a:ln w="19050" cap="flat" cmpd="sng" algn="ctr">
              <a:solidFill>
                <a:srgbClr val="304371"/>
              </a:solidFill>
              <a:prstDash val="solid"/>
              <a:miter lim="800000"/>
            </a:ln>
            <a:effectLst/>
          </p:spPr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2AC07F7-4320-6361-BFE8-3FACEA390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3775" y="63051"/>
            <a:ext cx="5847826" cy="74680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0E119EF-ACF7-6D7A-1BF3-D21722F676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641" y="876829"/>
            <a:ext cx="9363075" cy="27336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76DCCD7-45AC-62A1-BB6E-151761873A4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7287" y="3839633"/>
            <a:ext cx="98774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59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10005</TotalTime>
  <Words>1157</Words>
  <Application>Microsoft Office PowerPoint</Application>
  <PresentationFormat>宽屏</PresentationFormat>
  <Paragraphs>117</Paragraphs>
  <Slides>31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-apple-system</vt:lpstr>
      <vt:lpstr>FuturaBookC</vt:lpstr>
      <vt:lpstr>PingFang SC</vt:lpstr>
      <vt:lpstr>等线</vt:lpstr>
      <vt:lpstr>等线 Light</vt:lpstr>
      <vt:lpstr>微软雅黑</vt:lpstr>
      <vt:lpstr>Arial</vt:lpstr>
      <vt:lpstr>Cambria Math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Diffusion简明综述</dc:title>
  <dc:creator>Perh acept</dc:creator>
  <cp:lastModifiedBy>乔 谦</cp:lastModifiedBy>
  <cp:revision>490</cp:revision>
  <dcterms:created xsi:type="dcterms:W3CDTF">2022-10-13T08:38:51Z</dcterms:created>
  <dcterms:modified xsi:type="dcterms:W3CDTF">2022-12-13T03:54:54Z</dcterms:modified>
</cp:coreProperties>
</file>