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7" r:id="rId11"/>
    <p:sldId id="268" r:id="rId12"/>
    <p:sldId id="269" r:id="rId13"/>
    <p:sldId id="265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閱讀理解技巧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文言文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612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3754315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常見人稱代詞</a:t>
            </a:r>
            <a:r>
              <a:rPr lang="zh-TW" altLang="zh-HK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zh-HK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486237"/>
              </p:ext>
            </p:extLst>
          </p:nvPr>
        </p:nvGraphicFramePr>
        <p:xfrm>
          <a:off x="1860696" y="1900726"/>
          <a:ext cx="8989012" cy="3882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9739">
                  <a:extLst>
                    <a:ext uri="{9D8B030D-6E8A-4147-A177-3AD203B41FA5}">
                      <a16:colId xmlns:a16="http://schemas.microsoft.com/office/drawing/2014/main" val="2806822105"/>
                    </a:ext>
                  </a:extLst>
                </a:gridCol>
                <a:gridCol w="6739273">
                  <a:extLst>
                    <a:ext uri="{9D8B030D-6E8A-4147-A177-3AD203B41FA5}">
                      <a16:colId xmlns:a16="http://schemas.microsoft.com/office/drawing/2014/main" val="3036509060"/>
                    </a:ext>
                  </a:extLst>
                </a:gridCol>
              </a:tblGrid>
              <a:tr h="5241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人稱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例子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603836"/>
                  </a:ext>
                </a:extLst>
              </a:tr>
              <a:tr h="11113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第一人稱「我）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我、吾、予、余、愚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688325"/>
                  </a:ext>
                </a:extLst>
              </a:tr>
              <a:tr h="11113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第二人稱（你）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</a:rPr>
                        <a:t>爾、汝、乃、君、子、若、足下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578661"/>
                  </a:ext>
                </a:extLst>
              </a:tr>
              <a:tr h="11113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第三人稱（他、</a:t>
                      </a:r>
                      <a:r>
                        <a:rPr lang="zh-TW" sz="2400" kern="100" dirty="0" smtClean="0">
                          <a:effectLst/>
                        </a:rPr>
                        <a:t>它</a:t>
                      </a:r>
                      <a:r>
                        <a:rPr lang="zh-TW" altLang="en-US" sz="2400" kern="100" dirty="0" smtClean="0">
                          <a:effectLst/>
                        </a:rPr>
                        <a:t>，那些</a:t>
                      </a:r>
                      <a:r>
                        <a:rPr lang="zh-TW" sz="2400" kern="100" dirty="0" smtClean="0">
                          <a:effectLst/>
                        </a:rPr>
                        <a:t>）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彼、其、之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467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57758"/>
              </p:ext>
            </p:extLst>
          </p:nvPr>
        </p:nvGraphicFramePr>
        <p:xfrm>
          <a:off x="1222129" y="1151792"/>
          <a:ext cx="9275885" cy="4986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5675">
                  <a:extLst>
                    <a:ext uri="{9D8B030D-6E8A-4147-A177-3AD203B41FA5}">
                      <a16:colId xmlns:a16="http://schemas.microsoft.com/office/drawing/2014/main" val="748138326"/>
                    </a:ext>
                  </a:extLst>
                </a:gridCol>
                <a:gridCol w="3134165">
                  <a:extLst>
                    <a:ext uri="{9D8B030D-6E8A-4147-A177-3AD203B41FA5}">
                      <a16:colId xmlns:a16="http://schemas.microsoft.com/office/drawing/2014/main" val="2508136754"/>
                    </a:ext>
                  </a:extLst>
                </a:gridCol>
                <a:gridCol w="5426045">
                  <a:extLst>
                    <a:ext uri="{9D8B030D-6E8A-4147-A177-3AD203B41FA5}">
                      <a16:colId xmlns:a16="http://schemas.microsoft.com/office/drawing/2014/main" val="1610984972"/>
                    </a:ext>
                  </a:extLst>
                </a:gridCol>
              </a:tblGrid>
              <a:tr h="3973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代詞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意義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例子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1558579033"/>
                  </a:ext>
                </a:extLst>
              </a:tr>
              <a:tr h="397310"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何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甚麼</a:t>
                      </a:r>
                      <a:endParaRPr lang="en-US" altLang="zh-TW" sz="1800" kern="0" dirty="0" smtClean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問女何所思，問女何所憶。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3639790874"/>
                  </a:ext>
                </a:extLst>
              </a:tr>
              <a:tr h="39731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怎麼</a:t>
                      </a:r>
                      <a:endParaRPr lang="en-US" altLang="zh-TW" sz="1800" kern="0" dirty="0" smtClean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長夜沾濕何由徹！</a:t>
                      </a:r>
                      <a:r>
                        <a:rPr lang="zh-TW" sz="14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360655859"/>
                  </a:ext>
                </a:extLst>
              </a:tr>
              <a:tr h="39731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為什麼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則凡可以得生者，何不用也？</a:t>
                      </a:r>
                      <a:r>
                        <a:rPr lang="zh-TW" sz="1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579782682"/>
                  </a:ext>
                </a:extLst>
              </a:tr>
              <a:tr h="39731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怎麼樣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其如土石何？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1083721936"/>
                  </a:ext>
                </a:extLst>
              </a:tr>
              <a:tr h="397310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安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怎麼、哪裡，表示反問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雙兔傍地走，安能辨我是雄雌？</a:t>
                      </a:r>
                      <a:r>
                        <a:rPr lang="zh-TW" sz="1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2552099417"/>
                  </a:ext>
                </a:extLst>
              </a:tr>
              <a:tr h="397310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哪裡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多歧路，今安在？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935259966"/>
                  </a:ext>
                </a:extLst>
              </a:tr>
              <a:tr h="446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誰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與今意義相同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誰家玉笛暗飛聲？散入春風滿洛城。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3009035112"/>
                  </a:ext>
                </a:extLst>
              </a:tr>
              <a:tr h="3973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孰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誰</a:t>
                      </a:r>
                      <a:r>
                        <a:rPr lang="en-US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哪一個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卿言多務，孰若孤？</a:t>
                      </a:r>
                      <a:r>
                        <a:rPr lang="zh-TW" sz="14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3998205180"/>
                  </a:ext>
                </a:extLst>
              </a:tr>
              <a:tr h="4245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焉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哪裡、怎麼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見余，大喜曰：「湖中焉得更有此人！」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4152651095"/>
                  </a:ext>
                </a:extLst>
              </a:tr>
              <a:tr h="3973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胡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為什麼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胡不見我於王？</a:t>
                      </a:r>
                      <a:r>
                        <a:rPr lang="zh-TW" sz="1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2411274467"/>
                  </a:ext>
                </a:extLst>
              </a:tr>
              <a:tr h="3973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惡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怎麼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余之遊將自此始，惡能無紀？</a:t>
                      </a:r>
                      <a:r>
                        <a:rPr lang="zh-TW" sz="1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1950532651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82173" y="343707"/>
            <a:ext cx="424924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HK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虛詞：常見疑問代詞</a:t>
            </a:r>
            <a:endParaRPr kumimoji="0" lang="zh-TW" altLang="zh-HK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46848"/>
              </p:ext>
            </p:extLst>
          </p:nvPr>
        </p:nvGraphicFramePr>
        <p:xfrm>
          <a:off x="1363894" y="944447"/>
          <a:ext cx="9160498" cy="5048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1091">
                  <a:extLst>
                    <a:ext uri="{9D8B030D-6E8A-4147-A177-3AD203B41FA5}">
                      <a16:colId xmlns:a16="http://schemas.microsoft.com/office/drawing/2014/main" val="2338612226"/>
                    </a:ext>
                  </a:extLst>
                </a:gridCol>
                <a:gridCol w="3090859">
                  <a:extLst>
                    <a:ext uri="{9D8B030D-6E8A-4147-A177-3AD203B41FA5}">
                      <a16:colId xmlns:a16="http://schemas.microsoft.com/office/drawing/2014/main" val="1524372337"/>
                    </a:ext>
                  </a:extLst>
                </a:gridCol>
                <a:gridCol w="5358548">
                  <a:extLst>
                    <a:ext uri="{9D8B030D-6E8A-4147-A177-3AD203B41FA5}">
                      <a16:colId xmlns:a16="http://schemas.microsoft.com/office/drawing/2014/main" val="1333777749"/>
                    </a:ext>
                  </a:extLst>
                </a:gridCol>
              </a:tblGrid>
              <a:tr h="5062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代詞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意義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例子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2919242615"/>
                  </a:ext>
                </a:extLst>
              </a:tr>
              <a:tr h="670905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那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怎麼、為什麼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問渠那得清如許？為有源頭活水來。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1259029376"/>
                  </a:ext>
                </a:extLst>
              </a:tr>
              <a:tr h="434702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通「哪」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欲問行人去那邊？眉眼盈盈處。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2736157990"/>
                  </a:ext>
                </a:extLst>
              </a:tr>
              <a:tr h="4347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哪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甚麼、怎麼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哪裡去辨甚麼真共假？ 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436292526"/>
                  </a:ext>
                </a:extLst>
              </a:tr>
              <a:tr h="434702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奚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哪一個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奚方能已之乎</a:t>
                      </a: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？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3738114538"/>
                  </a:ext>
                </a:extLst>
              </a:tr>
              <a:tr h="670905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甚麼</a:t>
                      </a:r>
                      <a:r>
                        <a:rPr lang="en-US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何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為我屬地，我自濟之，與俄奚涉焉</a:t>
                      </a: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？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2982023215"/>
                  </a:ext>
                </a:extLst>
              </a:tr>
              <a:tr h="434702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盍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何不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盍請濟師于王</a:t>
                      </a: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？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1788033442"/>
                  </a:ext>
                </a:extLst>
              </a:tr>
              <a:tr h="434702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為何、甚麼、怎麼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盍不為行</a:t>
                      </a: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？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3928817005"/>
                  </a:ext>
                </a:extLst>
              </a:tr>
              <a:tr h="434702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曷</a:t>
                      </a:r>
                      <a:r>
                        <a:rPr lang="en-US" altLang="zh-TW" sz="20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HK" altLang="en-US" sz="20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曷若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何、怎樣、為何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曷不委心任去留。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1563710008"/>
                  </a:ext>
                </a:extLst>
              </a:tr>
              <a:tr h="434702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通「豈」，難道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禮云禮云，曷其然哉</a:t>
                      </a:r>
                      <a:r>
                        <a:rPr lang="zh-TW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？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9561" marR="39561" marT="0" marB="0"/>
                </a:tc>
                <a:extLst>
                  <a:ext uri="{0D108BD9-81ED-4DB2-BD59-A6C34878D82A}">
                    <a16:rowId xmlns:a16="http://schemas.microsoft.com/office/drawing/2014/main" val="266757194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2173" y="343707"/>
            <a:ext cx="424924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HK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虛詞：常見疑問代詞</a:t>
            </a:r>
            <a:endParaRPr kumimoji="0" lang="zh-TW" altLang="zh-HK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878541" y="167641"/>
            <a:ext cx="9601200" cy="75692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字詞語譯技巧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140114" y="924561"/>
          <a:ext cx="10854662" cy="5228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081">
                  <a:extLst>
                    <a:ext uri="{9D8B030D-6E8A-4147-A177-3AD203B41FA5}">
                      <a16:colId xmlns:a16="http://schemas.microsoft.com/office/drawing/2014/main" val="1480529673"/>
                    </a:ext>
                  </a:extLst>
                </a:gridCol>
                <a:gridCol w="10339581">
                  <a:extLst>
                    <a:ext uri="{9D8B030D-6E8A-4147-A177-3AD203B41FA5}">
                      <a16:colId xmlns:a16="http://schemas.microsoft.com/office/drawing/2014/main" val="2683046247"/>
                    </a:ext>
                  </a:extLst>
                </a:gridCol>
              </a:tblGrid>
              <a:tr h="765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余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書齋中有玉燕兩對，異產也。弟姪輩酷嗜，有如拱璧，雕漆其籠，夜罩以羅帳，朝飼以豆漿，夕飼以蛋麪，三日為之沐浴毛羽，糞除其雕籠焉。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7361481"/>
                  </a:ext>
                </a:extLst>
              </a:tr>
              <a:tr h="1647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予以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為一鳥之故，而旦暮勞人；況鳥久羈於此，必大拂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其性，曷若放之，使各遂其生乎？爰令人放之。初止於屋角，繼止於庭樹，唶唶啾啾，徘徊而不遽去。予顧友人而言曰：「樊</a:t>
                      </a:r>
                      <a:r>
                        <a:rPr lang="zh-HK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籠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之困，何如山林之樂也？相彼鳥矣，雖不能如鵬之搏九萬里扶搖直上乎，盍效燕燕于飛，下上其音乎？奚以既脫鎖韁，竟戀戀主人，躊躇而不忍去哉？」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270934584"/>
                  </a:ext>
                </a:extLst>
              </a:tr>
              <a:tr h="1040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(3)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友人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告予曰：「此鳥非戀主人，實貪安樂也。此鳥之安居簷下，不必自營巢壘，而免風雨飄搖，不猶愈於烏鵲繞樹三匝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，無枝可依乎？坐享籠中，不必自尋稻粱，而免拮据卒瘏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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，不猶勝於鴻雁哀鳴嗷嗷，莫我肯榖乎？」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795240877"/>
                  </a:ext>
                </a:extLst>
              </a:tr>
              <a:tr h="1040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(4)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於憂患，死於安樂；人猶如此，於鳥乎何尤？嘗見豪傑之士，閉戶潛修，豈不思一鳴驚人，干青雲而直上；詎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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知溺於槃樂佚安，卒至愒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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日玩時，自甘暴棄，沒世而名不稱。膏粱酣豢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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之中，埋沒幾人性靈矣？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122753350"/>
                  </a:ext>
                </a:extLst>
              </a:tr>
              <a:tr h="439384">
                <a:tc>
                  <a:txBody>
                    <a:bodyPr/>
                    <a:lstStyle/>
                    <a:p>
                      <a:pPr indent="304800"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R="30480" algn="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吳德功《放鳥》（節錄）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96799284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36204" y="1243407"/>
            <a:ext cx="457200" cy="438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1232604" y="2767407"/>
            <a:ext cx="457200" cy="438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10015645" y="4947899"/>
            <a:ext cx="457200" cy="438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向右箭號 8"/>
          <p:cNvSpPr/>
          <p:nvPr/>
        </p:nvSpPr>
        <p:spPr>
          <a:xfrm rot="1234025">
            <a:off x="2525739" y="1846952"/>
            <a:ext cx="2619590" cy="484094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向右箭號 9"/>
          <p:cNvSpPr/>
          <p:nvPr/>
        </p:nvSpPr>
        <p:spPr>
          <a:xfrm rot="10800000">
            <a:off x="8421370" y="2775753"/>
            <a:ext cx="2680447" cy="484094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向右箭號 11"/>
          <p:cNvSpPr/>
          <p:nvPr/>
        </p:nvSpPr>
        <p:spPr>
          <a:xfrm rot="10800000">
            <a:off x="7204411" y="4868991"/>
            <a:ext cx="2680447" cy="484094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書卷 (水平) 12"/>
          <p:cNvSpPr/>
          <p:nvPr/>
        </p:nvSpPr>
        <p:spPr>
          <a:xfrm>
            <a:off x="3044403" y="2403533"/>
            <a:ext cx="5246180" cy="2763403"/>
          </a:xfrm>
          <a:prstGeom prst="horizontalScroll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技巧五：</a:t>
            </a:r>
            <a:endParaRPr lang="en-US" altLang="zh-TW" sz="24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文言虛詞</a:t>
            </a:r>
            <a:endParaRPr lang="en-US" altLang="zh-TW" sz="2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以</a:t>
            </a:r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用</a:t>
            </a:r>
            <a:endParaRPr lang="en-US" altLang="zh-TW" sz="2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既</a:t>
            </a:r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已經，</a:t>
            </a:r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……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之後</a:t>
            </a:r>
            <a:endParaRPr lang="en-US" altLang="zh-TW" sz="2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卒</a:t>
            </a:r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最終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73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140114" y="924561"/>
          <a:ext cx="10854662" cy="5228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081">
                  <a:extLst>
                    <a:ext uri="{9D8B030D-6E8A-4147-A177-3AD203B41FA5}">
                      <a16:colId xmlns:a16="http://schemas.microsoft.com/office/drawing/2014/main" val="1480529673"/>
                    </a:ext>
                  </a:extLst>
                </a:gridCol>
                <a:gridCol w="10339581">
                  <a:extLst>
                    <a:ext uri="{9D8B030D-6E8A-4147-A177-3AD203B41FA5}">
                      <a16:colId xmlns:a16="http://schemas.microsoft.com/office/drawing/2014/main" val="2683046247"/>
                    </a:ext>
                  </a:extLst>
                </a:gridCol>
              </a:tblGrid>
              <a:tr h="765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余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書齋中有玉燕兩對，異產也。弟姪輩酷嗜，有如拱璧，雕漆其籠，夜罩以羅帳，朝飼以豆漿，夕飼以蛋麪，三日為之沐浴毛羽，糞除其雕籠焉。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7361481"/>
                  </a:ext>
                </a:extLst>
              </a:tr>
              <a:tr h="1647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予以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為一鳥之故，而旦暮勞人；況鳥久羈於此，必大拂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其性，曷若放之，使各遂其生乎？爰令人放之。初止於屋角，繼止於庭樹，唶唶啾啾，徘徊而不遽去。予顧友人而言曰：「樊</a:t>
                      </a:r>
                      <a:r>
                        <a:rPr lang="zh-HK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籠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之困，何如山林之樂也？相彼鳥矣，雖不能如鵬之搏九萬里扶搖直上乎，盍效燕燕于飛，下上其音乎？奚以既脫鎖韁，竟戀戀主人，躊躇而不忍去哉？」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270934584"/>
                  </a:ext>
                </a:extLst>
              </a:tr>
              <a:tr h="1040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(3)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友人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告予曰：「此鳥非戀主人，實貪安樂也。此鳥之安居簷下，不必自營巢壘，而免風雨飄搖，不猶愈於烏鵲繞樹三匝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，無枝可依乎？坐享籠中，不必自尋稻粱，而免拮据卒瘏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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，不猶勝於鴻雁哀鳴嗷嗷，莫我肯榖乎？」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795240877"/>
                  </a:ext>
                </a:extLst>
              </a:tr>
              <a:tr h="1040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(4)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於憂患，死於安樂；人猶如此，於鳥乎何尤？嘗見豪傑之士，閉戶潛修，豈不思一鳴驚人，干青雲而直上；詎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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知溺於槃樂佚安，卒至愒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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日玩時，自甘暴棄，沒世而名不稱。膏粱酣豢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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之中，埋沒幾人性靈矣？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122753350"/>
                  </a:ext>
                </a:extLst>
              </a:tr>
              <a:tr h="439384">
                <a:tc>
                  <a:txBody>
                    <a:bodyPr/>
                    <a:lstStyle/>
                    <a:p>
                      <a:pPr indent="304800"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R="30480" algn="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吳德功《放鳥》（節錄）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967992843"/>
                  </a:ext>
                </a:extLst>
              </a:tr>
            </a:tbl>
          </a:graphicData>
        </a:graphic>
      </p:graphicFrame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78541" y="167641"/>
            <a:ext cx="9601200" cy="75692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字詞語譯技巧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2151" y="3907477"/>
            <a:ext cx="7805672" cy="4007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3706389" y="4308231"/>
            <a:ext cx="5666211" cy="3604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向右箭號 6"/>
          <p:cNvSpPr/>
          <p:nvPr/>
        </p:nvSpPr>
        <p:spPr>
          <a:xfrm rot="5400000">
            <a:off x="7008703" y="3289742"/>
            <a:ext cx="715526" cy="484094"/>
          </a:xfrm>
          <a:prstGeom prst="rightArrow">
            <a:avLst>
              <a:gd name="adj1" fmla="val 64530"/>
              <a:gd name="adj2" fmla="val 50000"/>
            </a:avLst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書卷 (水平) 7"/>
          <p:cNvSpPr/>
          <p:nvPr/>
        </p:nvSpPr>
        <p:spPr>
          <a:xfrm>
            <a:off x="2723398" y="681344"/>
            <a:ext cx="5246180" cy="2763403"/>
          </a:xfrm>
          <a:prstGeom prst="horizontalScroll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技巧五：</a:t>
            </a:r>
            <a:endParaRPr lang="en-US" altLang="zh-TW" sz="24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文言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虛詞</a:t>
            </a:r>
            <a:endParaRPr lang="en-US" altLang="zh-TW" sz="2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於</a:t>
            </a:r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比較句</a:t>
            </a:r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比、勝過</a:t>
            </a:r>
            <a:endParaRPr lang="en-US" altLang="zh-TW" sz="2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11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23700"/>
              </p:ext>
            </p:extLst>
          </p:nvPr>
        </p:nvGraphicFramePr>
        <p:xfrm>
          <a:off x="895031" y="792556"/>
          <a:ext cx="10956999" cy="5954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513">
                  <a:extLst>
                    <a:ext uri="{9D8B030D-6E8A-4147-A177-3AD203B41FA5}">
                      <a16:colId xmlns:a16="http://schemas.microsoft.com/office/drawing/2014/main" val="3442493459"/>
                    </a:ext>
                  </a:extLst>
                </a:gridCol>
                <a:gridCol w="6752409">
                  <a:extLst>
                    <a:ext uri="{9D8B030D-6E8A-4147-A177-3AD203B41FA5}">
                      <a16:colId xmlns:a16="http://schemas.microsoft.com/office/drawing/2014/main" val="1915990801"/>
                    </a:ext>
                  </a:extLst>
                </a:gridCol>
                <a:gridCol w="2985077">
                  <a:extLst>
                    <a:ext uri="{9D8B030D-6E8A-4147-A177-3AD203B41FA5}">
                      <a16:colId xmlns:a16="http://schemas.microsoft.com/office/drawing/2014/main" val="2741079490"/>
                    </a:ext>
                  </a:extLst>
                </a:gridCol>
              </a:tblGrid>
              <a:tr h="4677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詞語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意思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文言例句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extLst>
                  <a:ext uri="{0D108BD9-81ED-4DB2-BD59-A6C34878D82A}">
                    <a16:rowId xmlns:a16="http://schemas.microsoft.com/office/drawing/2014/main" val="565915510"/>
                  </a:ext>
                </a:extLst>
              </a:tr>
              <a:tr h="415923"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既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完畢、完了（動詞）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既者，盡也。有繼之辭也。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extLst>
                  <a:ext uri="{0D108BD9-81ED-4DB2-BD59-A6C34878D82A}">
                    <a16:rowId xmlns:a16="http://schemas.microsoft.com/office/drawing/2014/main" val="2837615100"/>
                  </a:ext>
                </a:extLst>
              </a:tr>
              <a:tr h="415923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已經、⋯⋯之後（時間副詞）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既來之，則安之。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extLst>
                  <a:ext uri="{0D108BD9-81ED-4DB2-BD59-A6C34878D82A}">
                    <a16:rowId xmlns:a16="http://schemas.microsoft.com/office/drawing/2014/main" val="3096435493"/>
                  </a:ext>
                </a:extLst>
              </a:tr>
              <a:tr h="415923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既然、且、又（連詞）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既定策則僕須急歸營。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extLst>
                  <a:ext uri="{0D108BD9-81ED-4DB2-BD59-A6C34878D82A}">
                    <a16:rowId xmlns:a16="http://schemas.microsoft.com/office/drawing/2014/main" val="202206758"/>
                  </a:ext>
                </a:extLst>
              </a:tr>
              <a:tr h="831846">
                <a:tc rowSpan="5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表示動作、行為、目的和時間、處所，譯為「在」、「在</a:t>
                      </a:r>
                      <a:r>
                        <a:rPr lang="en-US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</a:t>
                      </a: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方面」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然侍衛之臣不懈於內。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extLst>
                  <a:ext uri="{0D108BD9-81ED-4DB2-BD59-A6C34878D82A}">
                    <a16:rowId xmlns:a16="http://schemas.microsoft.com/office/drawing/2014/main" val="231418683"/>
                  </a:ext>
                </a:extLst>
              </a:tr>
              <a:tr h="831846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表示動作行為的趨向，譯為「向」、「給」、 「到」、「從」、「自」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欲報之於陛下也。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extLst>
                  <a:ext uri="{0D108BD9-81ED-4DB2-BD59-A6C34878D82A}">
                    <a16:rowId xmlns:a16="http://schemas.microsoft.com/office/drawing/2014/main" val="3281442097"/>
                  </a:ext>
                </a:extLst>
              </a:tr>
              <a:tr h="831846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表示引進動作行為的方面或原因，可譯為「對」、「對於」或「由於」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未嘗不歎息痛恨於桓、靈也。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extLst>
                  <a:ext uri="{0D108BD9-81ED-4DB2-BD59-A6C34878D82A}">
                    <a16:rowId xmlns:a16="http://schemas.microsoft.com/office/drawing/2014/main" val="3423472745"/>
                  </a:ext>
                </a:extLst>
              </a:tr>
              <a:tr h="415923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表示引進比較的對象，一般可譯為「比」、「勝過」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冰，水為之，而寒於水。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extLst>
                  <a:ext uri="{0D108BD9-81ED-4DB2-BD59-A6C34878D82A}">
                    <a16:rowId xmlns:a16="http://schemas.microsoft.com/office/drawing/2014/main" val="2829696919"/>
                  </a:ext>
                </a:extLst>
              </a:tr>
              <a:tr h="831846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單獨表示被動，或與前面的「見」、「受」等合起來表示被動，可譯為「被」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臣誠恐見欺於王而負趙。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4976" marR="44976" marT="0" marB="0"/>
                </a:tc>
                <a:extLst>
                  <a:ext uri="{0D108BD9-81ED-4DB2-BD59-A6C34878D82A}">
                    <a16:rowId xmlns:a16="http://schemas.microsoft.com/office/drawing/2014/main" val="38406891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4344" y="146243"/>
            <a:ext cx="3392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HK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文言虛詞</a:t>
            </a:r>
            <a:endParaRPr kumimoji="0" lang="zh-TW" altLang="zh-HK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7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3429" y="269335"/>
            <a:ext cx="3392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HK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文言虛詞</a:t>
            </a:r>
            <a:endParaRPr kumimoji="0" lang="zh-TW" altLang="zh-HK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62193"/>
              </p:ext>
            </p:extLst>
          </p:nvPr>
        </p:nvGraphicFramePr>
        <p:xfrm>
          <a:off x="1043767" y="1038619"/>
          <a:ext cx="10641209" cy="5546819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053281">
                  <a:extLst>
                    <a:ext uri="{9D8B030D-6E8A-4147-A177-3AD203B41FA5}">
                      <a16:colId xmlns:a16="http://schemas.microsoft.com/office/drawing/2014/main" val="2983933940"/>
                    </a:ext>
                  </a:extLst>
                </a:gridCol>
                <a:gridCol w="5708231">
                  <a:extLst>
                    <a:ext uri="{9D8B030D-6E8A-4147-A177-3AD203B41FA5}">
                      <a16:colId xmlns:a16="http://schemas.microsoft.com/office/drawing/2014/main" val="1193262213"/>
                    </a:ext>
                  </a:extLst>
                </a:gridCol>
                <a:gridCol w="3879697">
                  <a:extLst>
                    <a:ext uri="{9D8B030D-6E8A-4147-A177-3AD203B41FA5}">
                      <a16:colId xmlns:a16="http://schemas.microsoft.com/office/drawing/2014/main" val="1575208302"/>
                    </a:ext>
                  </a:extLst>
                </a:gridCol>
              </a:tblGrid>
              <a:tr h="97481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耳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表示止於此，用在句末，解作「罷了」；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表示肯定，用在句末，解作「啊」、「呢」；</a:t>
                      </a:r>
                      <a:endParaRPr lang="zh-TW" sz="20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技止此耳。</a:t>
                      </a:r>
                      <a:endParaRPr lang="zh-TW" sz="20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extLst>
                  <a:ext uri="{0D108BD9-81ED-4DB2-BD59-A6C34878D82A}">
                    <a16:rowId xmlns:a16="http://schemas.microsoft.com/office/drawing/2014/main" val="443327262"/>
                  </a:ext>
                </a:extLst>
              </a:tr>
              <a:tr h="457063"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表示對象，可譯為「給」、「替」、「向」；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不足為外人道也。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extLst>
                  <a:ext uri="{0D108BD9-81ED-4DB2-BD59-A6C34878D82A}">
                    <a16:rowId xmlns:a16="http://schemas.microsoft.com/office/drawing/2014/main" val="3185643609"/>
                  </a:ext>
                </a:extLst>
              </a:tr>
              <a:tr h="457063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表示被動，可譯為「被」；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父母宗族，皆為戮沒。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extLst>
                  <a:ext uri="{0D108BD9-81ED-4DB2-BD59-A6C34878D82A}">
                    <a16:rowId xmlns:a16="http://schemas.microsoft.com/office/drawing/2014/main" val="1370768490"/>
                  </a:ext>
                </a:extLst>
              </a:tr>
              <a:tr h="457063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動詞，解作「做」；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輕以約，故人樂為善。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extLst>
                  <a:ext uri="{0D108BD9-81ED-4DB2-BD59-A6C34878D82A}">
                    <a16:rowId xmlns:a16="http://schemas.microsoft.com/office/drawing/2014/main" val="347221919"/>
                  </a:ext>
                </a:extLst>
              </a:tr>
              <a:tr h="457063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動詞前，解作「是」；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百姓之不見保，為不用恩焉。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extLst>
                  <a:ext uri="{0D108BD9-81ED-4DB2-BD59-A6C34878D82A}">
                    <a16:rowId xmlns:a16="http://schemas.microsoft.com/office/drawing/2014/main" val="2713965702"/>
                  </a:ext>
                </a:extLst>
              </a:tr>
              <a:tr h="457063"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他、它、他們、它們（人稱代詞）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使鉏麑賊之。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extLst>
                  <a:ext uri="{0D108BD9-81ED-4DB2-BD59-A6C34878D82A}">
                    <a16:rowId xmlns:a16="http://schemas.microsoft.com/office/drawing/2014/main" val="880881928"/>
                  </a:ext>
                </a:extLst>
              </a:tr>
              <a:tr h="457063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到、去（動詞）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沛公引兵之薛。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extLst>
                  <a:ext uri="{0D108BD9-81ED-4DB2-BD59-A6C34878D82A}">
                    <a16:rowId xmlns:a16="http://schemas.microsoft.com/office/drawing/2014/main" val="4232301376"/>
                  </a:ext>
                </a:extLst>
              </a:tr>
              <a:tr h="457063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的（結構助詞）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晦明變化者，山間之朝暮也。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extLst>
                  <a:ext uri="{0D108BD9-81ED-4DB2-BD59-A6C34878D82A}">
                    <a16:rowId xmlns:a16="http://schemas.microsoft.com/office/drawing/2014/main" val="3663028876"/>
                  </a:ext>
                </a:extLst>
              </a:tr>
              <a:tr h="457063"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然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這樣（代詞）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今之君子則不然。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extLst>
                  <a:ext uri="{0D108BD9-81ED-4DB2-BD59-A6C34878D82A}">
                    <a16:rowId xmlns:a16="http://schemas.microsoft.com/office/drawing/2014/main" val="1554193011"/>
                  </a:ext>
                </a:extLst>
              </a:tr>
              <a:tr h="457063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表示轉折，解作「然而、但是、可是」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然而禽鳥知山林之樂。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extLst>
                  <a:ext uri="{0D108BD9-81ED-4DB2-BD59-A6C34878D82A}">
                    <a16:rowId xmlns:a16="http://schemas.microsoft.com/office/drawing/2014/main" val="2293214886"/>
                  </a:ext>
                </a:extLst>
              </a:tr>
              <a:tr h="457063">
                <a:tc v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作副詞或形容詞詞尾時，解作「⋯⋯的樣子」</a:t>
                      </a:r>
                      <a:endParaRPr lang="zh-TW" sz="20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恐恐然惟懼其人之不得為善之利。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42024" marR="42024" marT="0" marB="0"/>
                </a:tc>
                <a:extLst>
                  <a:ext uri="{0D108BD9-81ED-4DB2-BD59-A6C34878D82A}">
                    <a16:rowId xmlns:a16="http://schemas.microsoft.com/office/drawing/2014/main" val="2326586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0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3046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句子語譯技巧</a:t>
            </a:r>
            <a:endParaRPr lang="zh-HK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1614" y="1680145"/>
            <a:ext cx="103514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TW" altLang="zh-HK" sz="2800" b="1" u="sng" kern="1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先</a:t>
            </a:r>
            <a:r>
              <a:rPr lang="zh-TW" altLang="zh-HK" sz="2800" b="1" u="sng" kern="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嘗試把各句子內逐個字詞語譯；然後才修正全句</a:t>
            </a:r>
            <a:r>
              <a:rPr lang="zh-TW" altLang="zh-HK" sz="2800" b="1" u="sng" kern="1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意思</a:t>
            </a:r>
            <a:endParaRPr lang="zh-TW" altLang="zh-HK" sz="2800" b="1" kern="1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  <a:tabLst>
                <a:tab pos="533400" algn="l"/>
              </a:tabLst>
            </a:pPr>
            <a:r>
              <a:rPr lang="en-US" altLang="zh-HK" sz="2800" kern="1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HK" sz="2800" kern="1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句子中每個字詞也需努力運用以上「字詞解釋技巧」語譯</a:t>
            </a:r>
            <a:r>
              <a:rPr lang="zh-TW" altLang="zh-HK" sz="2800" kern="1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出</a:t>
            </a:r>
            <a:r>
              <a:rPr lang="zh-TW" altLang="en-US" sz="2800" kern="1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2800" kern="1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</a:pPr>
            <a:r>
              <a:rPr lang="zh-TW" altLang="en-US" sz="2800" kern="1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HK" sz="2800" kern="1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意思</a:t>
            </a:r>
            <a:r>
              <a:rPr lang="zh-TW" altLang="zh-HK" sz="2800" kern="1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HK" sz="28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  <a:tabLst>
                <a:tab pos="533400" algn="l"/>
              </a:tabLst>
            </a:pPr>
            <a:r>
              <a:rPr lang="en-US" altLang="zh-HK" sz="2800" kern="1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HK" sz="2800" b="1" u="sng" kern="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逐個字詞語譯後，便需整合全句句子意思達致流暢</a:t>
            </a:r>
            <a:r>
              <a:rPr lang="zh-TW" altLang="zh-HK" sz="2800" kern="1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HK" sz="28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  <a:tabLst>
                <a:tab pos="533400" algn="l"/>
              </a:tabLst>
            </a:pPr>
            <a:r>
              <a:rPr lang="en-US" altLang="zh-HK" sz="2800" kern="1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HK" sz="2800" kern="1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以下一些文言句子特色也會影響同學語譯的準確度，需留意：</a:t>
            </a:r>
            <a:endParaRPr lang="zh-TW" altLang="zh-HK" sz="28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609600">
              <a:lnSpc>
                <a:spcPct val="150000"/>
              </a:lnSpc>
              <a:spcAft>
                <a:spcPts val="0"/>
              </a:spcAft>
            </a:pPr>
            <a:r>
              <a:rPr lang="en-US" altLang="zh-HK" sz="2800" kern="1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HK" sz="2800" b="1" u="sng" kern="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倒裝句、被動句</a:t>
            </a:r>
            <a:r>
              <a:rPr lang="zh-TW" altLang="zh-HK" sz="2800" kern="1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、判斷句、疑問句、否定句、句子成份省略</a:t>
            </a:r>
            <a:endParaRPr lang="zh-TW" altLang="zh-HK" sz="28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2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239715" y="298938"/>
            <a:ext cx="9601200" cy="633046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被動句</a:t>
            </a:r>
            <a:endParaRPr lang="zh-HK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38768"/>
              </p:ext>
            </p:extLst>
          </p:nvPr>
        </p:nvGraphicFramePr>
        <p:xfrm>
          <a:off x="1239715" y="1116624"/>
          <a:ext cx="9996854" cy="551277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3010210">
                  <a:extLst>
                    <a:ext uri="{9D8B030D-6E8A-4147-A177-3AD203B41FA5}">
                      <a16:colId xmlns:a16="http://schemas.microsoft.com/office/drawing/2014/main" val="2801186220"/>
                    </a:ext>
                  </a:extLst>
                </a:gridCol>
                <a:gridCol w="6986644">
                  <a:extLst>
                    <a:ext uri="{9D8B030D-6E8A-4147-A177-3AD203B41FA5}">
                      <a16:colId xmlns:a16="http://schemas.microsoft.com/office/drawing/2014/main" val="732955635"/>
                    </a:ext>
                  </a:extLst>
                </a:gridCol>
              </a:tblGrid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句式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1552" marR="6155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例句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1552" marR="61552" marT="0" marB="0"/>
                </a:tc>
                <a:extLst>
                  <a:ext uri="{0D108BD9-81ED-4DB2-BD59-A6C34878D82A}">
                    <a16:rowId xmlns:a16="http://schemas.microsoft.com/office/drawing/2014/main" val="2472097128"/>
                  </a:ext>
                </a:extLst>
              </a:tr>
              <a:tr h="753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「於」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1552" marR="6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而君幸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趙王。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六藝經傳皆通習之，</a:t>
                      </a:r>
                      <a:r>
                        <a:rPr lang="zh-TW" sz="20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不拘</a:t>
                      </a:r>
                      <a:r>
                        <a:rPr lang="zh-TW" altLang="zh-HK" sz="2000" kern="1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</a:t>
                      </a:r>
                      <a:r>
                        <a:rPr lang="zh-TW" sz="20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，學於余。 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1552" marR="61552" marT="0" marB="0"/>
                </a:tc>
                <a:extLst>
                  <a:ext uri="{0D108BD9-81ED-4DB2-BD59-A6C34878D82A}">
                    <a16:rowId xmlns:a16="http://schemas.microsoft.com/office/drawing/2014/main" val="2720601624"/>
                  </a:ext>
                </a:extLst>
              </a:tr>
              <a:tr h="15271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「見」、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「見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</a:t>
                      </a:r>
                      <a:r>
                        <a:rPr lang="zh-TW" sz="2000" kern="1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」、</a:t>
                      </a:r>
                      <a:endParaRPr lang="en-US" altLang="zh-TW" sz="2000" kern="100" dirty="0" smtClean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「受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」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1552" marR="6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秦城恐不可得，徒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見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欺。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臣誠恐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見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欺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王而負趙。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吾常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見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笑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大方之家。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吾不能舉全吳之地，十萬之眾，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受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制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人。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1552" marR="61552" marT="0" marB="0"/>
                </a:tc>
                <a:extLst>
                  <a:ext uri="{0D108BD9-81ED-4DB2-BD59-A6C34878D82A}">
                    <a16:rowId xmlns:a16="http://schemas.microsoft.com/office/drawing/2014/main" val="3859805728"/>
                  </a:ext>
                </a:extLst>
              </a:tr>
              <a:tr h="15271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「為」、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「為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所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」、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「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為所」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1552" marR="6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而身死因滅，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天下笑。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兔不可復得，而身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宋國笑。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贏聞如姬父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人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所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殺。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不者，若屬皆且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為所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虜。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1552" marR="61552" marT="0" marB="0"/>
                </a:tc>
                <a:extLst>
                  <a:ext uri="{0D108BD9-81ED-4DB2-BD59-A6C34878D82A}">
                    <a16:rowId xmlns:a16="http://schemas.microsoft.com/office/drawing/2014/main" val="2062325531"/>
                  </a:ext>
                </a:extLst>
              </a:tr>
              <a:tr h="3814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「被」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1552" marR="615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汝忠而</a:t>
                      </a:r>
                      <a:r>
                        <a:rPr lang="zh-TW" sz="20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被</a:t>
                      </a:r>
                      <a:r>
                        <a:rPr lang="zh-TW" sz="20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謗</a:t>
                      </a:r>
                      <a:endParaRPr lang="zh-TW" sz="20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1552" marR="61552" marT="0" marB="0"/>
                </a:tc>
                <a:extLst>
                  <a:ext uri="{0D108BD9-81ED-4DB2-BD59-A6C34878D82A}">
                    <a16:rowId xmlns:a16="http://schemas.microsoft.com/office/drawing/2014/main" val="266892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29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32023"/>
              </p:ext>
            </p:extLst>
          </p:nvPr>
        </p:nvGraphicFramePr>
        <p:xfrm>
          <a:off x="1158043" y="284480"/>
          <a:ext cx="10678357" cy="6379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715">
                  <a:extLst>
                    <a:ext uri="{9D8B030D-6E8A-4147-A177-3AD203B41FA5}">
                      <a16:colId xmlns:a16="http://schemas.microsoft.com/office/drawing/2014/main" val="1480529673"/>
                    </a:ext>
                  </a:extLst>
                </a:gridCol>
                <a:gridCol w="10171642">
                  <a:extLst>
                    <a:ext uri="{9D8B030D-6E8A-4147-A177-3AD203B41FA5}">
                      <a16:colId xmlns:a16="http://schemas.microsoft.com/office/drawing/2014/main" val="2683046247"/>
                    </a:ext>
                  </a:extLst>
                </a:gridCol>
              </a:tblGrid>
              <a:tr h="1023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余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書齋中有玉燕兩對，異產也。弟姪輩酷嗜，有如拱璧，雕漆其籠，夜罩以羅帳，朝飼以豆漿，夕飼以蛋麪，三日為之沐浴毛羽，糞除其雕籠焉。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7361481"/>
                  </a:ext>
                </a:extLst>
              </a:tr>
              <a:tr h="2086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予以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為一鳥之故，而旦暮勞人；況鳥久羈於此，必大拂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其性，曷若放之，使各遂其生乎？爰令人放之。初止於屋角，繼止於庭樹，唶唶啾啾，徘徊而不遽去。予顧友人而言曰：「樊</a:t>
                      </a:r>
                      <a:r>
                        <a:rPr lang="zh-HK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籠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之困，何如山林之樂也？相彼鳥矣，雖不能如鵬之搏九萬里扶搖直上乎，盍效燕燕于飛，下上其音乎？奚以既脫鎖韁，竟戀戀主人，躊躇而不忍去哉？」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270934584"/>
                  </a:ext>
                </a:extLst>
              </a:tr>
              <a:tr h="1390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(3)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友人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告予曰：「此鳥非戀主人，實貪安樂也。此鳥之安居簷下，不必自營巢壘，而免風雨飄搖，不猶愈於烏鵲繞樹三匝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，無枝可依乎？坐享籠中，不必自尋稻粱，而免拮据卒瘏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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，不猶勝於鴻雁哀鳴嗷嗷，莫我肯榖乎？」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795240877"/>
                  </a:ext>
                </a:extLst>
              </a:tr>
              <a:tr h="1390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(4)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於憂患，死於安樂；人猶如此，於鳥乎何尤？嘗見豪傑之士，閉戶潛修，豈不思一鳴驚人，干青雲而直上；詎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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知溺於槃樂佚安，卒至愒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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日玩時，自甘暴棄，沒世而名不稱。膏粱酣豢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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之中，埋沒幾人性靈矣？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122753350"/>
                  </a:ext>
                </a:extLst>
              </a:tr>
              <a:tr h="347733">
                <a:tc>
                  <a:txBody>
                    <a:bodyPr/>
                    <a:lstStyle/>
                    <a:p>
                      <a:pPr indent="304800"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R="30480" algn="r">
                        <a:spcAft>
                          <a:spcPts val="0"/>
                        </a:spcAft>
                      </a:pPr>
                      <a:r>
                        <a:rPr lang="zh-TW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吳德功《放鳥》（節錄）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96799284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152640" y="6146800"/>
            <a:ext cx="4673600" cy="54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向右箭號 5"/>
          <p:cNvSpPr/>
          <p:nvPr/>
        </p:nvSpPr>
        <p:spPr>
          <a:xfrm>
            <a:off x="6055360" y="6410960"/>
            <a:ext cx="1026160" cy="284480"/>
          </a:xfrm>
          <a:prstGeom prst="rightArrow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書卷 (水平) 6"/>
          <p:cNvSpPr/>
          <p:nvPr/>
        </p:nvSpPr>
        <p:spPr>
          <a:xfrm>
            <a:off x="2672080" y="5293360"/>
            <a:ext cx="3261360" cy="1564640"/>
          </a:xfrm>
          <a:prstGeom prst="horizontalScroll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zh-HK" sz="2000" b="1" dirty="0">
                <a:solidFill>
                  <a:schemeClr val="tx1"/>
                </a:solidFill>
              </a:rPr>
              <a:t>第一步：先看材料的標題</a:t>
            </a:r>
            <a:r>
              <a:rPr lang="en-US" altLang="zh-HK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zh-HK" sz="2000" b="1" dirty="0">
                <a:solidFill>
                  <a:schemeClr val="tx1"/>
                </a:solidFill>
              </a:rPr>
              <a:t>有關主題的提示</a:t>
            </a:r>
          </a:p>
        </p:txBody>
      </p:sp>
      <p:sp>
        <p:nvSpPr>
          <p:cNvPr id="8" name="爆炸 1 7"/>
          <p:cNvSpPr/>
          <p:nvPr/>
        </p:nvSpPr>
        <p:spPr>
          <a:xfrm>
            <a:off x="3881120" y="2814320"/>
            <a:ext cx="6400800" cy="275336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作者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背景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資料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標題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放鳥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釋放鳥兒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自由</a:t>
            </a:r>
            <a:r>
              <a:rPr lang="en-US" altLang="zh-TW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25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r>
              <a:rPr lang="zh-TW" altLang="zh-HK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第二步：閱讀題目，找出有助理解內容的提示</a:t>
            </a:r>
            <a:br>
              <a:rPr lang="zh-TW" altLang="zh-HK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99690"/>
              </p:ext>
            </p:extLst>
          </p:nvPr>
        </p:nvGraphicFramePr>
        <p:xfrm>
          <a:off x="1729641" y="2490093"/>
          <a:ext cx="8897718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56081">
                  <a:extLst>
                    <a:ext uri="{9D8B030D-6E8A-4147-A177-3AD203B41FA5}">
                      <a16:colId xmlns:a16="http://schemas.microsoft.com/office/drawing/2014/main" val="2708224279"/>
                    </a:ext>
                  </a:extLst>
                </a:gridCol>
                <a:gridCol w="547235">
                  <a:extLst>
                    <a:ext uri="{9D8B030D-6E8A-4147-A177-3AD203B41FA5}">
                      <a16:colId xmlns:a16="http://schemas.microsoft.com/office/drawing/2014/main" val="2018201240"/>
                    </a:ext>
                  </a:extLst>
                </a:gridCol>
                <a:gridCol w="66282">
                  <a:extLst>
                    <a:ext uri="{9D8B030D-6E8A-4147-A177-3AD203B41FA5}">
                      <a16:colId xmlns:a16="http://schemas.microsoft.com/office/drawing/2014/main" val="241380744"/>
                    </a:ext>
                  </a:extLst>
                </a:gridCol>
                <a:gridCol w="533650">
                  <a:extLst>
                    <a:ext uri="{9D8B030D-6E8A-4147-A177-3AD203B41FA5}">
                      <a16:colId xmlns:a16="http://schemas.microsoft.com/office/drawing/2014/main" val="1145916058"/>
                    </a:ext>
                  </a:extLst>
                </a:gridCol>
                <a:gridCol w="547235">
                  <a:extLst>
                    <a:ext uri="{9D8B030D-6E8A-4147-A177-3AD203B41FA5}">
                      <a16:colId xmlns:a16="http://schemas.microsoft.com/office/drawing/2014/main" val="1096913902"/>
                    </a:ext>
                  </a:extLst>
                </a:gridCol>
                <a:gridCol w="547235">
                  <a:extLst>
                    <a:ext uri="{9D8B030D-6E8A-4147-A177-3AD203B41FA5}">
                      <a16:colId xmlns:a16="http://schemas.microsoft.com/office/drawing/2014/main" val="2304582917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zh-TW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r>
                        <a:rPr lang="zh-HK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擔心弟姪輩玩物喪志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zh-TW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嫌棄飼養玉燕太麻煩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</a:t>
                      </a:r>
                      <a:r>
                        <a:rPr lang="zh-TW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束縛玉燕有違其天性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</a:t>
                      </a:r>
                      <a:r>
                        <a:rPr lang="zh-TW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飼養玉燕在家很擾人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263525" indent="-263525"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263525" indent="-263525"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88104282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12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r>
                        <a:rPr lang="zh-HK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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695701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  <a:r>
                        <a:rPr lang="zh-HK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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124327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  <a:r>
                        <a:rPr lang="zh-HK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r>
                        <a:rPr lang="en-US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</a:t>
                      </a:r>
                      <a:endParaRPr lang="zh-TW" sz="3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259080" indent="-259080"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marL="259080" indent="-259080"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9080" indent="-259080" algn="ct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259080" indent="-259080" algn="ct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en-US" sz="3200" kern="100" dirty="0" smtClean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87687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altLang="zh-HK" sz="3200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D</a:t>
                      </a:r>
                      <a:r>
                        <a:rPr lang="zh-HK" altLang="zh-HK" sz="3200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　</a:t>
                      </a:r>
                      <a:r>
                        <a:rPr lang="en-US" altLang="zh-HK" sz="3200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  <a:sym typeface="Wingdings 2" panose="05020102010507070707" pitchFamily="18" charset="2"/>
                        </a:rPr>
                        <a:t></a:t>
                      </a:r>
                      <a:endParaRPr lang="zh-TW" sz="4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259080" indent="-259080" algn="ctr">
                        <a:spcAft>
                          <a:spcPts val="0"/>
                        </a:spcAft>
                      </a:pP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marL="259080" indent="-259080" algn="ctr">
                        <a:spcAft>
                          <a:spcPts val="0"/>
                        </a:spcAft>
                      </a:pP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9080" indent="-259080" algn="ctr">
                        <a:spcAft>
                          <a:spcPts val="0"/>
                        </a:spcAft>
                      </a:pPr>
                      <a:endParaRPr lang="zh-TW" sz="32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259080" indent="-259080" algn="ctr">
                        <a:spcAft>
                          <a:spcPts val="0"/>
                        </a:spcAft>
                      </a:pPr>
                      <a:endParaRPr lang="en-US" sz="3200" kern="100" dirty="0" smtClean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61459910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805325" y="1679694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360"/>
              </a:spcAft>
              <a:buClr>
                <a:srgbClr val="000000"/>
              </a:buClr>
              <a:buSzPts val="1200"/>
            </a:pPr>
            <a:r>
              <a:rPr lang="x-none" altLang="zh-HK" sz="2400" b="1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在第</a:t>
            </a:r>
            <a:r>
              <a:rPr lang="x-none" altLang="zh-HK" sz="24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x-none" altLang="zh-HK" sz="2400" b="1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段，</a:t>
            </a:r>
            <a:r>
              <a:rPr lang="zh-HK" altLang="zh-HK" sz="24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作者為甚麼命人釋放那些玉燕</a:t>
            </a:r>
            <a:r>
              <a:rPr lang="x-none" altLang="zh-HK" sz="2400" b="1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？（</a:t>
            </a:r>
            <a:r>
              <a:rPr lang="x-none" altLang="zh-HK" sz="24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x-none" altLang="zh-HK" sz="2400" b="1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分）</a:t>
            </a:r>
            <a:endParaRPr lang="zh-TW" altLang="zh-HK" sz="2400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1700" y="1679694"/>
            <a:ext cx="3432860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2520900" y="2490093"/>
            <a:ext cx="872540" cy="486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2520900" y="2976880"/>
            <a:ext cx="872540" cy="486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矩形 9"/>
          <p:cNvSpPr/>
          <p:nvPr/>
        </p:nvSpPr>
        <p:spPr>
          <a:xfrm>
            <a:off x="4184698" y="3463667"/>
            <a:ext cx="2023061" cy="5190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/>
          <p:cNvSpPr/>
          <p:nvPr/>
        </p:nvSpPr>
        <p:spPr>
          <a:xfrm>
            <a:off x="4184697" y="3982720"/>
            <a:ext cx="2023061" cy="5190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書卷 (水平) 11"/>
          <p:cNvSpPr/>
          <p:nvPr/>
        </p:nvSpPr>
        <p:spPr>
          <a:xfrm>
            <a:off x="6786878" y="2632333"/>
            <a:ext cx="3708402" cy="1482467"/>
          </a:xfrm>
          <a:prstGeom prst="horizontalScroll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chemeClr val="tx1"/>
                </a:solidFill>
              </a:rPr>
              <a:t>第二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段</a:t>
            </a:r>
            <a:r>
              <a:rPr lang="en-US" altLang="zh-TW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釋放玉燕的原因</a:t>
            </a:r>
            <a:endParaRPr lang="zh-TW" altLang="zh-HK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19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32811" y="1747103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zh-HK" sz="2400" b="1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作者釋放玉燕後，牠們有甚麼表現？（</a:t>
            </a:r>
            <a:r>
              <a:rPr lang="x-none" altLang="zh-HK" sz="24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3</a:t>
            </a:r>
            <a:r>
              <a:rPr lang="x-none" altLang="zh-HK" sz="2400" b="1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分）</a:t>
            </a:r>
            <a:endParaRPr lang="zh-HK" altLang="en-US" sz="2400" b="1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r>
              <a:rPr lang="zh-TW" altLang="zh-HK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第二步：閱讀題目，找出有助理解內容的提示</a:t>
            </a:r>
            <a:br>
              <a:rPr lang="zh-TW" altLang="zh-HK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9780" y="1807647"/>
            <a:ext cx="1665020" cy="4011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4925965" y="1777375"/>
            <a:ext cx="1637395" cy="4313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" name="向右箭號 1"/>
          <p:cNvSpPr/>
          <p:nvPr/>
        </p:nvSpPr>
        <p:spPr>
          <a:xfrm rot="16200000">
            <a:off x="2375558" y="2298794"/>
            <a:ext cx="1184673" cy="100462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書卷 (水平) 8"/>
          <p:cNvSpPr/>
          <p:nvPr/>
        </p:nvSpPr>
        <p:spPr>
          <a:xfrm>
            <a:off x="1393140" y="3393441"/>
            <a:ext cx="3068320" cy="1564640"/>
          </a:xfrm>
          <a:prstGeom prst="horizontalScroll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chemeClr val="tx1"/>
                </a:solidFill>
              </a:rPr>
              <a:t>第</a:t>
            </a:r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段</a:t>
            </a:r>
            <a:r>
              <a:rPr lang="en-US" altLang="zh-TW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原因</a:t>
            </a:r>
            <a:endParaRPr lang="en-US" altLang="zh-TW" sz="20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zh-TW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釋放玉</a:t>
            </a:r>
            <a:r>
              <a:rPr lang="zh-TW" alt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燕</a:t>
            </a:r>
            <a:r>
              <a:rPr lang="en-US" altLang="zh-TW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在第二段之後</a:t>
            </a:r>
            <a:endParaRPr lang="zh-TW" altLang="zh-HK" sz="2000" b="1" dirty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 rot="16200000">
            <a:off x="4447024" y="2872224"/>
            <a:ext cx="2342912" cy="10160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書卷 (水平) 10"/>
          <p:cNvSpPr/>
          <p:nvPr/>
        </p:nvSpPr>
        <p:spPr>
          <a:xfrm>
            <a:off x="4795368" y="4470400"/>
            <a:ext cx="6939431" cy="1564640"/>
          </a:xfrm>
          <a:prstGeom prst="horizontalScroll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x-none" altLang="zh-HK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zh-HK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句子語</a:t>
            </a:r>
            <a:r>
              <a:rPr lang="zh-TW" altLang="zh-HK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譯</a:t>
            </a:r>
            <a:endParaRPr lang="en-US" altLang="zh-TW" sz="28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x-none" altLang="zh-HK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找出相關句子</a:t>
            </a:r>
            <a:r>
              <a:rPr lang="en-US" altLang="zh-TW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zh-HK" sz="28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逐</a:t>
            </a:r>
            <a:r>
              <a:rPr lang="zh-TW" altLang="zh-HK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字解釋，理順句子</a:t>
            </a:r>
          </a:p>
        </p:txBody>
      </p:sp>
    </p:spTree>
    <p:extLst>
      <p:ext uri="{BB962C8B-B14F-4D97-AF65-F5344CB8AC3E}">
        <p14:creationId xmlns:p14="http://schemas.microsoft.com/office/powerpoint/2010/main" val="177174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0361" y="532369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r>
              <a:rPr lang="zh-TW" altLang="zh-HK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第二步：閱讀題目，找出有助理解內容的提示</a:t>
            </a:r>
            <a:br>
              <a:rPr lang="zh-TW" altLang="zh-HK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7620" y="1708388"/>
            <a:ext cx="1136700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1729641" y="1708388"/>
            <a:ext cx="939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360"/>
              </a:spcAft>
              <a:buClr>
                <a:srgbClr val="000000"/>
              </a:buClr>
              <a:buSzPts val="1200"/>
            </a:pPr>
            <a:r>
              <a:rPr lang="zh-HK" altLang="zh-HK" sz="24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承上題，作者的友人認為玉燕有這種表現的原因是甚麼</a:t>
            </a:r>
            <a:r>
              <a:rPr lang="x-none" altLang="zh-HK" sz="2400" b="1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？（</a:t>
            </a:r>
            <a:r>
              <a:rPr lang="x-none" altLang="zh-HK" sz="24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x-none" altLang="zh-HK" sz="2400" b="1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分）</a:t>
            </a:r>
            <a:endParaRPr lang="zh-TW" altLang="zh-HK" sz="2400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57170" y="1726922"/>
            <a:ext cx="1645310" cy="4431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97002"/>
              </p:ext>
            </p:extLst>
          </p:nvPr>
        </p:nvGraphicFramePr>
        <p:xfrm>
          <a:off x="1363979" y="2821355"/>
          <a:ext cx="10015221" cy="2868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36685">
                  <a:extLst>
                    <a:ext uri="{9D8B030D-6E8A-4147-A177-3AD203B41FA5}">
                      <a16:colId xmlns:a16="http://schemas.microsoft.com/office/drawing/2014/main" val="2971529940"/>
                    </a:ext>
                  </a:extLst>
                </a:gridCol>
                <a:gridCol w="619634">
                  <a:extLst>
                    <a:ext uri="{9D8B030D-6E8A-4147-A177-3AD203B41FA5}">
                      <a16:colId xmlns:a16="http://schemas.microsoft.com/office/drawing/2014/main" val="3831421524"/>
                    </a:ext>
                  </a:extLst>
                </a:gridCol>
                <a:gridCol w="619634">
                  <a:extLst>
                    <a:ext uri="{9D8B030D-6E8A-4147-A177-3AD203B41FA5}">
                      <a16:colId xmlns:a16="http://schemas.microsoft.com/office/drawing/2014/main" val="2558766485"/>
                    </a:ext>
                  </a:extLst>
                </a:gridCol>
                <a:gridCol w="619634">
                  <a:extLst>
                    <a:ext uri="{9D8B030D-6E8A-4147-A177-3AD203B41FA5}">
                      <a16:colId xmlns:a16="http://schemas.microsoft.com/office/drawing/2014/main" val="3995640340"/>
                    </a:ext>
                  </a:extLst>
                </a:gridCol>
                <a:gridCol w="619634">
                  <a:extLst>
                    <a:ext uri="{9D8B030D-6E8A-4147-A177-3AD203B41FA5}">
                      <a16:colId xmlns:a16="http://schemas.microsoft.com/office/drawing/2014/main" val="2967597741"/>
                    </a:ext>
                  </a:extLst>
                </a:gridCol>
              </a:tblGrid>
              <a:tr h="71706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3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r>
                        <a:rPr lang="zh-TW" sz="3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r>
                        <a:rPr lang="zh-HK" sz="3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眷戀飼養自己的主人</a:t>
                      </a:r>
                      <a:endParaRPr lang="zh-TW" sz="3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263525" indent="-263525"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263525" indent="-263525"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263525" indent="-263525"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263525" indent="-263525"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694116092"/>
                  </a:ext>
                </a:extLst>
              </a:tr>
              <a:tr h="71706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3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  <a:r>
                        <a:rPr lang="zh-TW" sz="3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r>
                        <a:rPr lang="zh-HK" sz="3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失去野外求生的能力</a:t>
                      </a:r>
                      <a:endParaRPr lang="zh-TW" sz="3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○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318514020"/>
                  </a:ext>
                </a:extLst>
              </a:tr>
              <a:tr h="71706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3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  <a:r>
                        <a:rPr lang="zh-TW" sz="3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r>
                        <a:rPr lang="zh-HK" sz="3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擔心在山林被人捕獵</a:t>
                      </a:r>
                      <a:endParaRPr lang="zh-TW" sz="3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259080" indent="-259080"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259080" indent="-259080"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259080" indent="-259080"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259080" indent="-259080"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540281410"/>
                  </a:ext>
                </a:extLst>
              </a:tr>
              <a:tr h="71706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</a:t>
                      </a:r>
                      <a:r>
                        <a:rPr lang="zh-TW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r>
                        <a:rPr lang="zh-HK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貪圖豢養生活的安逸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3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07100519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063700" y="2897108"/>
            <a:ext cx="995070" cy="5064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1992885" y="3596031"/>
            <a:ext cx="964285" cy="5390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矩形 15"/>
          <p:cNvSpPr/>
          <p:nvPr/>
        </p:nvSpPr>
        <p:spPr>
          <a:xfrm>
            <a:off x="3779824" y="3583046"/>
            <a:ext cx="2499055" cy="6231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319220" y="4355268"/>
            <a:ext cx="1959659" cy="5022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/>
          <p:cNvSpPr/>
          <p:nvPr/>
        </p:nvSpPr>
        <p:spPr>
          <a:xfrm>
            <a:off x="1994105" y="5052708"/>
            <a:ext cx="963065" cy="474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5249469" y="5059041"/>
            <a:ext cx="1136700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書卷 (水平) 20"/>
          <p:cNvSpPr/>
          <p:nvPr/>
        </p:nvSpPr>
        <p:spPr>
          <a:xfrm>
            <a:off x="7254237" y="4311474"/>
            <a:ext cx="4866643" cy="1482467"/>
          </a:xfrm>
          <a:prstGeom prst="horizontalScroll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留意題目的主語</a:t>
            </a:r>
            <a:r>
              <a:rPr lang="en-US" altLang="zh-TW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作者的友人看法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r>
              <a:rPr lang="en-US" altLang="zh-TW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注意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答案中重要的關鍵詞</a:t>
            </a:r>
            <a:endParaRPr lang="zh-TW" altLang="zh-HK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r>
              <a:rPr lang="zh-TW" altLang="zh-HK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第二步：閱讀題目，找出有助理解內容的提示</a:t>
            </a:r>
            <a:br>
              <a:rPr lang="zh-TW" altLang="zh-HK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78764" y="1603489"/>
            <a:ext cx="807155" cy="4657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向右箭號 9"/>
          <p:cNvSpPr/>
          <p:nvPr/>
        </p:nvSpPr>
        <p:spPr>
          <a:xfrm rot="16200000">
            <a:off x="2610885" y="2790165"/>
            <a:ext cx="2342912" cy="10160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書卷 (水平) 10"/>
          <p:cNvSpPr/>
          <p:nvPr/>
        </p:nvSpPr>
        <p:spPr>
          <a:xfrm>
            <a:off x="1624228" y="4307060"/>
            <a:ext cx="10181692" cy="2296940"/>
          </a:xfrm>
          <a:prstGeom prst="horizontalScroll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zh-HK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諷刺</a:t>
            </a:r>
            <a:r>
              <a:rPr lang="x-none" altLang="zh-HK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zh-HK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暗示玉燕代表不好</a:t>
            </a:r>
            <a:r>
              <a:rPr lang="zh-TW" altLang="zh-HK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一類人</a:t>
            </a:r>
            <a:endParaRPr lang="en-US" altLang="zh-TW" sz="32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說明時，將</a:t>
            </a:r>
            <a:r>
              <a:rPr lang="zh-TW" altLang="en-US" sz="3200" b="1" u="sng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玉燕的表現、特點</a:t>
            </a:r>
            <a:r>
              <a:rPr lang="zh-TW" altLang="en-US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扣連相關類別的人的特點解釋</a:t>
            </a:r>
            <a:endParaRPr lang="zh-TW" altLang="zh-HK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6569" y="1546037"/>
            <a:ext cx="7545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HK" altLang="zh-HK" sz="2800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作者借玉燕諷刺哪類人？試略加說明</a:t>
            </a:r>
            <a:r>
              <a:rPr lang="x-none" altLang="zh-HK" sz="2800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。（</a:t>
            </a:r>
            <a:r>
              <a:rPr lang="x-none" altLang="zh-HK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4</a:t>
            </a:r>
            <a:r>
              <a:rPr lang="x-none" altLang="zh-HK" sz="2800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分）</a:t>
            </a:r>
            <a:endParaRPr lang="zh-HK" altLang="en-US" sz="2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922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2720" y="1717694"/>
            <a:ext cx="1007872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360"/>
              </a:spcAft>
            </a:pPr>
            <a:r>
              <a:rPr lang="zh-TW" altLang="zh-HK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細閱以下資料</a:t>
            </a:r>
            <a:r>
              <a:rPr lang="zh-TW" altLang="zh-HK" sz="2400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zh-TW" altLang="zh-HK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回答問題</a:t>
            </a:r>
            <a:r>
              <a:rPr lang="zh-TW" altLang="zh-HK" sz="2400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algn="just">
              <a:spcAft>
                <a:spcPts val="360"/>
              </a:spcAft>
            </a:pPr>
            <a:r>
              <a:rPr lang="en-US" altLang="zh-HK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   </a:t>
            </a:r>
            <a:r>
              <a:rPr lang="zh-TW" altLang="zh-HK" sz="24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列子學射，中矣，請於關尹子。尹子曰：「子知子之所以中者乎？」對曰：「弗知也。」關尹子曰：「未可。」退而習之。三年，又以報關尹子。尹子曰：「子知子之所以中乎？」列子曰：「知之矣。」關尹子曰：「可矣，守而勿失也。非獨射也，為國與身，亦皆如之。」</a:t>
            </a:r>
            <a:endParaRPr lang="zh-TW" altLang="zh-HK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r">
              <a:spcAft>
                <a:spcPts val="360"/>
              </a:spcAft>
            </a:pPr>
            <a:r>
              <a:rPr lang="en-US" altLang="zh-HK" sz="2400" kern="100" dirty="0">
                <a:latin typeface="標楷體" panose="03000509000000000000" pitchFamily="65" charset="-120"/>
                <a:ea typeface="新細明體" panose="02020500000000000000" pitchFamily="18" charset="-120"/>
              </a:rPr>
              <a:t>(</a:t>
            </a:r>
            <a:r>
              <a:rPr lang="zh-TW" altLang="zh-HK" sz="24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《列</a:t>
            </a:r>
            <a:r>
              <a:rPr lang="zh-TW" altLang="zh-HK" sz="24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子</a:t>
            </a:r>
            <a:r>
              <a:rPr lang="en-US" altLang="zh-TW" sz="24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•</a:t>
            </a:r>
            <a:r>
              <a:rPr lang="zh-TW" altLang="zh-HK" sz="24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說</a:t>
            </a:r>
            <a:r>
              <a:rPr lang="zh-TW" altLang="zh-HK" sz="24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符》節錄</a:t>
            </a:r>
            <a:r>
              <a:rPr lang="en-US" altLang="zh-HK" sz="24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zh-HK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Aft>
                <a:spcPts val="360"/>
              </a:spcAft>
            </a:pPr>
            <a:r>
              <a:rPr lang="zh-TW" altLang="zh-HK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引文《說符》與第三篇《放鳥》均藉與鳥有關的故事來說理，</a:t>
            </a:r>
            <a:r>
              <a:rPr lang="zh-TW" altLang="zh-HK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兩文分別指出</a:t>
            </a:r>
            <a:r>
              <a:rPr lang="zh-HK" altLang="zh-HK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怎樣的處世之道</a:t>
            </a:r>
            <a:r>
              <a:rPr lang="x-none" altLang="zh-HK" sz="2400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？（2分）你認為</a:t>
            </a:r>
            <a:r>
              <a:rPr lang="zh-TW" altLang="zh-HK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何種態度更</a:t>
            </a:r>
            <a:r>
              <a:rPr lang="zh-HK" altLang="zh-HK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適用於現今社會</a:t>
            </a:r>
            <a:r>
              <a:rPr lang="x-none" altLang="zh-HK" sz="2400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？</a:t>
            </a:r>
            <a:r>
              <a:rPr lang="zh-TW" altLang="zh-HK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試略加</a:t>
            </a:r>
            <a:r>
              <a:rPr lang="zh-HK" altLang="zh-HK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說明</a:t>
            </a:r>
            <a:r>
              <a:rPr lang="x-none" altLang="zh-HK" sz="2400" kern="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。（4分）</a:t>
            </a:r>
            <a:endParaRPr lang="zh-TW" altLang="zh-HK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76560" cy="645160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r>
              <a:rPr lang="zh-TW" altLang="zh-HK" dirty="0">
                <a:latin typeface="標楷體" panose="03000509000000000000" pitchFamily="65" charset="-120"/>
                <a:ea typeface="標楷體" panose="03000509000000000000" pitchFamily="65" charset="-120"/>
              </a:rPr>
              <a:t>第二步：閱讀題目，找出有助理解內容的提示</a:t>
            </a:r>
            <a:br>
              <a:rPr lang="zh-TW" altLang="zh-HK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9004" y="4458448"/>
            <a:ext cx="1365956" cy="4894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9820204" y="4102849"/>
            <a:ext cx="1365956" cy="4589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書卷 (水平) 9"/>
          <p:cNvSpPr/>
          <p:nvPr/>
        </p:nvSpPr>
        <p:spPr>
          <a:xfrm>
            <a:off x="4124960" y="4947918"/>
            <a:ext cx="5415283" cy="1910081"/>
          </a:xfrm>
          <a:prstGeom prst="horizontalScroll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兩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文的處世道理不一樣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TW" altLang="zh-HK" sz="2800" kern="1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zh-HK" sz="2800" kern="1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放鳥</a:t>
            </a:r>
            <a:r>
              <a:rPr lang="zh-TW" altLang="zh-HK" sz="2800" kern="1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en-US" altLang="zh-TW" sz="2800" kern="1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800" kern="1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諷刺為主</a:t>
            </a:r>
            <a:endParaRPr lang="en-US" altLang="zh-TW" sz="2800" kern="1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800" kern="1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zh-HK" sz="2800" kern="1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zh-HK" sz="2800" kern="1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說符</a:t>
            </a:r>
            <a:r>
              <a:rPr lang="zh-TW" altLang="zh-HK" sz="2800" kern="1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en-US" altLang="zh-TW" sz="2800" kern="1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800" kern="1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正面道理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070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8541" y="167641"/>
            <a:ext cx="9601200" cy="75692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字詞語譯技巧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57525" y="2854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05911"/>
              </p:ext>
            </p:extLst>
          </p:nvPr>
        </p:nvGraphicFramePr>
        <p:xfrm>
          <a:off x="1140114" y="924561"/>
          <a:ext cx="10854662" cy="5228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081">
                  <a:extLst>
                    <a:ext uri="{9D8B030D-6E8A-4147-A177-3AD203B41FA5}">
                      <a16:colId xmlns:a16="http://schemas.microsoft.com/office/drawing/2014/main" val="1480529673"/>
                    </a:ext>
                  </a:extLst>
                </a:gridCol>
                <a:gridCol w="10339581">
                  <a:extLst>
                    <a:ext uri="{9D8B030D-6E8A-4147-A177-3AD203B41FA5}">
                      <a16:colId xmlns:a16="http://schemas.microsoft.com/office/drawing/2014/main" val="2683046247"/>
                    </a:ext>
                  </a:extLst>
                </a:gridCol>
              </a:tblGrid>
              <a:tr h="765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余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書齋中有玉燕兩對，異產也。弟姪輩酷嗜，有如拱璧，雕漆其籠，夜罩以羅帳，朝飼以豆漿，夕飼以蛋麪，三日為之沐浴毛羽，糞除其雕籠焉。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7361481"/>
                  </a:ext>
                </a:extLst>
              </a:tr>
              <a:tr h="1647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予以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為一鳥之故，而旦暮勞人；況鳥久羈於此，必大拂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其性，曷若放之，使各遂其生乎？爰令人放之。初止於屋角，繼止於庭樹，唶唶啾啾，徘徊而不遽去。予顧友人而言曰：「樊</a:t>
                      </a:r>
                      <a:r>
                        <a:rPr lang="zh-HK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籠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之困，何如山林之樂也？相彼鳥矣，雖不能如鵬之搏九萬里扶搖直上乎，盍效燕燕于飛，下上其音乎？奚以既脫鎖韁，竟戀戀主人，躊躇而不忍去哉？」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270934584"/>
                  </a:ext>
                </a:extLst>
              </a:tr>
              <a:tr h="1040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(3)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友人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告予曰：「此鳥非戀主人，實貪安樂也。此鳥之安居簷下，不必自營巢壘，而免風雨飄搖，不猶愈於烏鵲繞樹三匝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，無枝可依乎？坐享籠中，不必自尋稻粱，而免拮据卒瘏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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，不猶勝於鴻雁哀鳴嗷嗷，莫我肯榖乎？」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795240877"/>
                  </a:ext>
                </a:extLst>
              </a:tr>
              <a:tr h="1040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(4)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於憂患，死於安樂；人猶如此，於鳥乎何尤？嘗見豪傑之士，閉戶潛修，豈不思一鳴驚人，干青雲而直上；詎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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知溺於槃樂佚安，卒至愒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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日玩時，自甘暴棄，沒世而名不稱。膏粱酣豢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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之中，埋沒幾人性靈矣？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122753350"/>
                  </a:ext>
                </a:extLst>
              </a:tr>
              <a:tr h="439384">
                <a:tc>
                  <a:txBody>
                    <a:bodyPr/>
                    <a:lstStyle/>
                    <a:p>
                      <a:pPr indent="304800"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R="30480" algn="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吳德功《放鳥》（節錄）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96799284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871012" y="924562"/>
            <a:ext cx="457200" cy="438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2899451" y="2016875"/>
            <a:ext cx="390596" cy="399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向右箭號 10"/>
          <p:cNvSpPr/>
          <p:nvPr/>
        </p:nvSpPr>
        <p:spPr>
          <a:xfrm>
            <a:off x="3397624" y="2016875"/>
            <a:ext cx="2680447" cy="484094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向右箭號 11"/>
          <p:cNvSpPr/>
          <p:nvPr/>
        </p:nvSpPr>
        <p:spPr>
          <a:xfrm rot="16200000">
            <a:off x="7732152" y="1471407"/>
            <a:ext cx="654238" cy="484094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書卷 (水平) 12"/>
          <p:cNvSpPr/>
          <p:nvPr/>
        </p:nvSpPr>
        <p:spPr>
          <a:xfrm>
            <a:off x="7213711" y="2216071"/>
            <a:ext cx="3971365" cy="1622612"/>
          </a:xfrm>
          <a:prstGeom prst="horizontalScroll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技巧一：</a:t>
            </a:r>
            <a:endParaRPr lang="en-US" altLang="zh-TW" sz="24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單音節變雙音節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考慮其詞性作調整</a:t>
            </a:r>
          </a:p>
        </p:txBody>
      </p:sp>
      <p:sp>
        <p:nvSpPr>
          <p:cNvPr id="14" name="書卷 (水平) 13"/>
          <p:cNvSpPr/>
          <p:nvPr/>
        </p:nvSpPr>
        <p:spPr>
          <a:xfrm>
            <a:off x="6680828" y="3698453"/>
            <a:ext cx="4871520" cy="1963271"/>
          </a:xfrm>
          <a:prstGeom prst="horizontalScroll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嗜</a:t>
            </a:r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嗜好（名詞）</a:t>
            </a:r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動詞，喜歡</a:t>
            </a:r>
            <a:endParaRPr lang="en-US" altLang="zh-TW" sz="2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遂</a:t>
            </a:r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遂願（名詞）</a:t>
            </a:r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動詞，感到如意</a:t>
            </a:r>
            <a:endParaRPr lang="en-US" altLang="zh-TW" sz="2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羈</a:t>
            </a:r>
            <a: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羈絆（動詞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）</a:t>
            </a:r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動詞，束縛</a:t>
            </a:r>
            <a:endParaRPr lang="en-US" altLang="zh-TW" sz="2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顧</a:t>
            </a:r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回顧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（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動詞）</a:t>
            </a:r>
            <a: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動詞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，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回頭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望</a:t>
            </a:r>
            <a:endParaRPr lang="en-US" altLang="zh-TW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12424" y="934413"/>
            <a:ext cx="407096" cy="4282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上彎箭號 17"/>
          <p:cNvSpPr/>
          <p:nvPr/>
        </p:nvSpPr>
        <p:spPr>
          <a:xfrm>
            <a:off x="6320119" y="1312780"/>
            <a:ext cx="1692403" cy="2311312"/>
          </a:xfrm>
          <a:prstGeom prst="bentUp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書卷 (水平) 18"/>
          <p:cNvSpPr/>
          <p:nvPr/>
        </p:nvSpPr>
        <p:spPr>
          <a:xfrm>
            <a:off x="1595719" y="2781977"/>
            <a:ext cx="4624752" cy="2265152"/>
          </a:xfrm>
          <a:prstGeom prst="horizontalScroll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技巧</a:t>
            </a:r>
            <a:r>
              <a:rPr lang="zh-TW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二</a:t>
            </a:r>
            <a:r>
              <a:rPr lang="zh-TW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：</a:t>
            </a:r>
            <a:endParaRPr lang="en-US" altLang="zh-TW" sz="24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動詞前面的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詞，一般是副詞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酷</a:t>
            </a:r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非常</a:t>
            </a:r>
          </a:p>
        </p:txBody>
      </p:sp>
      <p:sp>
        <p:nvSpPr>
          <p:cNvPr id="20" name="矩形 19"/>
          <p:cNvSpPr/>
          <p:nvPr/>
        </p:nvSpPr>
        <p:spPr>
          <a:xfrm>
            <a:off x="7621926" y="1735406"/>
            <a:ext cx="390596" cy="399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矩形 20"/>
          <p:cNvSpPr/>
          <p:nvPr/>
        </p:nvSpPr>
        <p:spPr>
          <a:xfrm>
            <a:off x="3838820" y="2441786"/>
            <a:ext cx="390596" cy="399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5099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878541" y="167641"/>
            <a:ext cx="9601200" cy="75692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字詞語譯技巧</a:t>
            </a:r>
            <a:endParaRPr lang="zh-HK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01614"/>
              </p:ext>
            </p:extLst>
          </p:nvPr>
        </p:nvGraphicFramePr>
        <p:xfrm>
          <a:off x="1140114" y="924561"/>
          <a:ext cx="10854662" cy="5228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081">
                  <a:extLst>
                    <a:ext uri="{9D8B030D-6E8A-4147-A177-3AD203B41FA5}">
                      <a16:colId xmlns:a16="http://schemas.microsoft.com/office/drawing/2014/main" val="1480529673"/>
                    </a:ext>
                  </a:extLst>
                </a:gridCol>
                <a:gridCol w="10339581">
                  <a:extLst>
                    <a:ext uri="{9D8B030D-6E8A-4147-A177-3AD203B41FA5}">
                      <a16:colId xmlns:a16="http://schemas.microsoft.com/office/drawing/2014/main" val="2683046247"/>
                    </a:ext>
                  </a:extLst>
                </a:gridCol>
              </a:tblGrid>
              <a:tr h="765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余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書齋中有玉燕兩對，異產也。弟姪輩酷嗜，有如拱璧，雕漆其籠，夜罩以羅帳，朝飼以豆漿，夕飼以蛋麪，三日為之沐浴毛羽，糞除其雕籠焉。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7361481"/>
                  </a:ext>
                </a:extLst>
              </a:tr>
              <a:tr h="1647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予以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為一鳥之故，而旦暮勞人；況鳥久羈於此，必大拂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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其性，曷若放之，使各遂其生乎？爰令人放之。初止於屋角，繼止於庭樹，唶唶啾啾，徘徊而不遽去。予顧友人而言曰：「樊</a:t>
                      </a:r>
                      <a:r>
                        <a:rPr lang="zh-HK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籠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之困，何如山林之樂也？相彼鳥矣，雖不能如鵬之搏九萬里扶搖直上乎，盍效燕燕于飛，下上其音乎？奚以既脫鎖韁，竟戀戀主人，躊躇而不忍去哉？」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270934584"/>
                  </a:ext>
                </a:extLst>
              </a:tr>
              <a:tr h="1040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(3)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友人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告予曰：「此鳥非戀主人，實貪安樂也。此鳥之安居簷下，不必自營巢壘，而免風雨飄搖，不猶愈於烏鵲繞樹三匝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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，無枝可依乎？坐享籠中，不必自尋稻粱，而免拮据卒瘏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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，不猶勝於鴻雁哀鳴嗷嗷，莫我肯榖乎？」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795240877"/>
                  </a:ext>
                </a:extLst>
              </a:tr>
              <a:tr h="10402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en-US" sz="2000" ker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(4)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30480" marR="30480" indent="304800" algn="just">
                        <a:spcAft>
                          <a:spcPts val="600"/>
                        </a:spcAft>
                        <a:tabLst>
                          <a:tab pos="504190" algn="l"/>
                          <a:tab pos="756285" algn="l"/>
                        </a:tabLst>
                      </a:pPr>
                      <a:r>
                        <a:rPr lang="zh-TW" altLang="en-US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 </a:t>
                      </a:r>
                      <a:r>
                        <a:rPr lang="zh-TW" sz="24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於憂患，死於安樂；人猶如此，於鳥乎何尤？嘗見豪傑之士，閉戶潛修，豈不思一鳴驚人，干青雲而直上；詎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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知溺於槃樂佚安，卒至愒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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日玩時，自甘暴棄，沒世而名不稱。膏粱酣豢</a:t>
                      </a:r>
                      <a:r>
                        <a:rPr lang="en-US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 2" panose="05020102010507070707" pitchFamily="18" charset="2"/>
                        </a:rPr>
                        <a:t></a:t>
                      </a:r>
                      <a:r>
                        <a:rPr lang="zh-TW" sz="24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之中，埋沒幾人性靈矣？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122753350"/>
                  </a:ext>
                </a:extLst>
              </a:tr>
              <a:tr h="439384">
                <a:tc>
                  <a:txBody>
                    <a:bodyPr/>
                    <a:lstStyle/>
                    <a:p>
                      <a:pPr indent="304800"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2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R="30480" algn="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吳德功《放鳥》（節錄）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96799284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43935" y="924561"/>
            <a:ext cx="457200" cy="438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2243935" y="1681481"/>
            <a:ext cx="457200" cy="438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向右箭號 7"/>
          <p:cNvSpPr/>
          <p:nvPr/>
        </p:nvSpPr>
        <p:spPr>
          <a:xfrm>
            <a:off x="2998694" y="1269529"/>
            <a:ext cx="2680447" cy="484094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書卷 (水平) 8"/>
          <p:cNvSpPr/>
          <p:nvPr/>
        </p:nvSpPr>
        <p:spPr>
          <a:xfrm>
            <a:off x="5722240" y="685744"/>
            <a:ext cx="3971365" cy="1622612"/>
          </a:xfrm>
          <a:prstGeom prst="horizontalScroll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技巧三：</a:t>
            </a:r>
            <a:endParaRPr lang="en-US" altLang="zh-TW" sz="24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常用人稱代詞</a:t>
            </a:r>
            <a:endParaRPr lang="en-US" altLang="zh-TW" sz="24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余、予</a:t>
            </a:r>
            <a:r>
              <a:rPr lang="en-US" altLang="zh-TW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我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23839" y="1681481"/>
            <a:ext cx="769930" cy="43807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/>
          <p:cNvSpPr/>
          <p:nvPr/>
        </p:nvSpPr>
        <p:spPr>
          <a:xfrm>
            <a:off x="6567445" y="2801451"/>
            <a:ext cx="407096" cy="4282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2"/>
          <p:cNvSpPr/>
          <p:nvPr/>
        </p:nvSpPr>
        <p:spPr>
          <a:xfrm>
            <a:off x="10642485" y="2781728"/>
            <a:ext cx="407096" cy="4282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2316697" y="4952497"/>
            <a:ext cx="407096" cy="4282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書卷 (水平) 14"/>
          <p:cNvSpPr/>
          <p:nvPr/>
        </p:nvSpPr>
        <p:spPr>
          <a:xfrm>
            <a:off x="5154534" y="3452441"/>
            <a:ext cx="6055658" cy="2939038"/>
          </a:xfrm>
          <a:prstGeom prst="horizontalScroll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技巧四：</a:t>
            </a:r>
            <a:endParaRPr lang="en-US" altLang="zh-TW" sz="20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常用疑問虛詞</a:t>
            </a:r>
            <a:endParaRPr lang="en-US" altLang="zh-TW" sz="2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曷</a:t>
            </a:r>
            <a:r>
              <a:rPr lang="zh-TW" altLang="en-US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若</a:t>
            </a:r>
            <a:r>
              <a:rPr lang="en-US" altLang="zh-TW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=</a:t>
            </a:r>
            <a:r>
              <a:rPr lang="zh-HK" altLang="en-US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曷</a:t>
            </a:r>
            <a:r>
              <a:rPr lang="en-US" altLang="zh-TW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怎麼</a:t>
            </a:r>
            <a:r>
              <a:rPr lang="en-US" altLang="zh-TW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/</a:t>
            </a:r>
            <a:r>
              <a:rPr lang="zh-TW" altLang="en-US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何不</a:t>
            </a:r>
            <a:endParaRPr lang="en-US" altLang="zh-TW" sz="2000" b="1" kern="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zh-HK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盍</a:t>
            </a:r>
            <a:r>
              <a:rPr lang="en-US" altLang="zh-TW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何不</a:t>
            </a:r>
            <a:endParaRPr lang="en-US" altLang="zh-TW" sz="2000" b="1" kern="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zh-HK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奚</a:t>
            </a:r>
            <a:r>
              <a:rPr lang="en-US" altLang="zh-TW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為甚麼                </a:t>
            </a:r>
            <a:endParaRPr lang="en-US" altLang="zh-TW" sz="2000" b="1" kern="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en-US" altLang="zh-TW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豈</a:t>
            </a:r>
            <a:r>
              <a:rPr lang="en-US" altLang="zh-TW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kern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難道</a:t>
            </a:r>
            <a:endParaRPr lang="zh-TW" altLang="en-US" sz="2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78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376</TotalTime>
  <Words>3567</Words>
  <Application>Microsoft Office PowerPoint</Application>
  <PresentationFormat>寬螢幕</PresentationFormat>
  <Paragraphs>303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微軟正黑體</vt:lpstr>
      <vt:lpstr>新細明體</vt:lpstr>
      <vt:lpstr>標楷體</vt:lpstr>
      <vt:lpstr>Arial</vt:lpstr>
      <vt:lpstr>Calibri</vt:lpstr>
      <vt:lpstr>Franklin Gothic Book</vt:lpstr>
      <vt:lpstr>Times New Roman</vt:lpstr>
      <vt:lpstr>Wingdings</vt:lpstr>
      <vt:lpstr>Wingdings 2</vt:lpstr>
      <vt:lpstr>Crop</vt:lpstr>
      <vt:lpstr>閱讀理解技巧</vt:lpstr>
      <vt:lpstr>PowerPoint 簡報</vt:lpstr>
      <vt:lpstr>第二步：閱讀題目，找出有助理解內容的提示 </vt:lpstr>
      <vt:lpstr>第二步：閱讀題目，找出有助理解內容的提示 </vt:lpstr>
      <vt:lpstr>第二步：閱讀題目，找出有助理解內容的提示 </vt:lpstr>
      <vt:lpstr>第二步：閱讀題目，找出有助理解內容的提示 </vt:lpstr>
      <vt:lpstr>第二步：閱讀題目，找出有助理解內容的提示 </vt:lpstr>
      <vt:lpstr>字詞語譯技巧</vt:lpstr>
      <vt:lpstr>字詞語譯技巧</vt:lpstr>
      <vt:lpstr>常見人稱代詞 </vt:lpstr>
      <vt:lpstr>PowerPoint 簡報</vt:lpstr>
      <vt:lpstr>PowerPoint 簡報</vt:lpstr>
      <vt:lpstr>字詞語譯技巧</vt:lpstr>
      <vt:lpstr>字詞語譯技巧</vt:lpstr>
      <vt:lpstr>PowerPoint 簡報</vt:lpstr>
      <vt:lpstr>PowerPoint 簡報</vt:lpstr>
      <vt:lpstr>句子語譯技巧</vt:lpstr>
      <vt:lpstr>被動句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閱讀理解技巧</dc:title>
  <dc:creator>student</dc:creator>
  <cp:lastModifiedBy>student</cp:lastModifiedBy>
  <cp:revision>25</cp:revision>
  <dcterms:created xsi:type="dcterms:W3CDTF">2022-03-27T11:31:06Z</dcterms:created>
  <dcterms:modified xsi:type="dcterms:W3CDTF">2022-04-06T05:36:24Z</dcterms:modified>
</cp:coreProperties>
</file>