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77" r:id="rId5"/>
    <p:sldId id="278" r:id="rId6"/>
    <p:sldId id="259" r:id="rId7"/>
    <p:sldId id="258" r:id="rId8"/>
    <p:sldId id="279" r:id="rId9"/>
    <p:sldId id="28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82" r:id="rId26"/>
    <p:sldId id="283" r:id="rId27"/>
    <p:sldId id="284" r:id="rId28"/>
    <p:sldId id="286" r:id="rId29"/>
    <p:sldId id="287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閱讀理解技巧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380328"/>
            <a:ext cx="7891272" cy="1069848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白話文</a:t>
            </a:r>
            <a:endParaRPr lang="zh-HK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94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書卷 (水平) 12"/>
          <p:cNvSpPr/>
          <p:nvPr/>
        </p:nvSpPr>
        <p:spPr>
          <a:xfrm>
            <a:off x="1069556" y="4037167"/>
            <a:ext cx="5038283" cy="2056487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HK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畢</a:t>
            </a:r>
            <a:r>
              <a:rPr lang="zh-TW" altLang="zh-HK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沙羅、馬蒂斯和王詩</a:t>
            </a:r>
            <a:r>
              <a:rPr lang="zh-TW" altLang="zh-HK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琅</a:t>
            </a:r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VS </a:t>
            </a:r>
            <a:r>
              <a:rPr lang="zh-TW" altLang="zh-HK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梵谷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寫作手法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對比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?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襯托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主角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梵谷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zh-HK" b="1" kern="100" dirty="0">
                <a:solidFill>
                  <a:srgbClr val="002060"/>
                </a:solidFill>
                <a:latin typeface="+mn-ea"/>
              </a:rPr>
              <a:t>畢沙羅、馬蒂斯和王詩</a:t>
            </a:r>
            <a:r>
              <a:rPr lang="zh-TW" altLang="zh-HK" b="1" kern="100" dirty="0" smtClean="0">
                <a:solidFill>
                  <a:srgbClr val="002060"/>
                </a:solidFill>
                <a:latin typeface="+mn-ea"/>
              </a:rPr>
              <a:t>琅</a:t>
            </a:r>
            <a:r>
              <a:rPr lang="en-US" altLang="zh-TW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配角</a:t>
            </a:r>
            <a:endParaRPr lang="en-US" altLang="zh-TW" b="1" u="sng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139" y="1402304"/>
            <a:ext cx="111574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在第</a:t>
            </a:r>
            <a:r>
              <a:rPr lang="en-US" altLang="zh-HK" sz="20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段，</a:t>
            </a:r>
            <a:r>
              <a:rPr lang="zh-TW" altLang="zh-HK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作者</a:t>
            </a: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列舉畢沙羅、馬蒂斯和王詩琅三位藝術家，與梵谷有甚麼關係？試略加說明。（</a:t>
            </a:r>
            <a:r>
              <a:rPr lang="en-US" altLang="zh-HK" sz="20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分</a:t>
            </a:r>
            <a:r>
              <a:rPr lang="zh-TW" altLang="zh-HK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）</a:t>
            </a:r>
            <a:endParaRPr lang="en-US" altLang="zh-TW" sz="2000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又</a:t>
            </a: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這裏運用了哪種寫作手法？（</a:t>
            </a:r>
            <a:r>
              <a:rPr lang="en-US" altLang="zh-HK" sz="20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分）</a:t>
            </a:r>
            <a:endParaRPr lang="zh-TW" altLang="zh-HK" sz="2000" kern="1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113" y="2486447"/>
            <a:ext cx="71571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5990" indent="-66929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  <a:sym typeface="Wingdings 2" panose="05020102010507070707" pitchFamily="18" charset="2"/>
              </a:rPr>
              <a:t></a:t>
            </a:r>
            <a:r>
              <a:rPr lang="en-US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zh-TW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說明：</a:t>
            </a:r>
            <a:endParaRPr lang="en-US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935990" indent="-66929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u="sng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               </a:t>
            </a:r>
            <a:endParaRPr lang="zh-TW" altLang="zh-HK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66700">
              <a:spcBef>
                <a:spcPts val="600"/>
              </a:spcBef>
              <a:spcAft>
                <a:spcPts val="0"/>
              </a:spcAft>
            </a:pPr>
            <a:r>
              <a:rPr lang="en-US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  <a:sym typeface="Wingdings 2" panose="05020102010507070707" pitchFamily="18" charset="2"/>
              </a:rPr>
              <a:t></a:t>
            </a:r>
            <a:r>
              <a:rPr lang="en-US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zh-TW" altLang="zh-HK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寫作手法：</a:t>
            </a:r>
            <a:r>
              <a:rPr lang="zh-TW" altLang="zh-HK" u="sng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HK" u="sng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新細明體" panose="02020500000000000000" pitchFamily="18" charset="-120"/>
              </a:rPr>
              <a:t>                              </a:t>
            </a:r>
            <a:endParaRPr lang="zh-TW" altLang="zh-HK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954306" y="2814917"/>
            <a:ext cx="5387788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954306" y="3269423"/>
            <a:ext cx="5387788" cy="4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348753" y="3727160"/>
            <a:ext cx="4930588" cy="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90029" y="1470233"/>
            <a:ext cx="2122912" cy="3199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2981196" y="1425063"/>
            <a:ext cx="2863792" cy="365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/>
          <p:cNvSpPr/>
          <p:nvPr/>
        </p:nvSpPr>
        <p:spPr>
          <a:xfrm>
            <a:off x="2886635" y="1895126"/>
            <a:ext cx="1075765" cy="394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書卷 (水平) 21"/>
          <p:cNvSpPr/>
          <p:nvPr/>
        </p:nvSpPr>
        <p:spPr>
          <a:xfrm>
            <a:off x="6517281" y="3840663"/>
            <a:ext cx="5477495" cy="2569101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u="sng" kern="1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說明方式</a:t>
            </a:r>
            <a:endParaRPr lang="en-US" altLang="zh-TW" sz="2400" b="1" u="sng" kern="100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400" b="1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zh-HK" sz="2000" b="1" u="sng" dirty="0">
                <a:solidFill>
                  <a:srgbClr val="002060"/>
                </a:solidFill>
                <a:latin typeface="+mn-ea"/>
              </a:rPr>
              <a:t>文章先</a:t>
            </a:r>
            <a:r>
              <a:rPr lang="zh-TW" altLang="zh-HK" sz="2000" b="1" u="sng" dirty="0" smtClean="0">
                <a:solidFill>
                  <a:srgbClr val="002060"/>
                </a:solidFill>
                <a:latin typeface="+mn-ea"/>
              </a:rPr>
              <a:t>描述</a:t>
            </a:r>
            <a:r>
              <a:rPr lang="zh-TW" altLang="zh-HK" sz="2000" b="1" dirty="0" smtClean="0">
                <a:solidFill>
                  <a:srgbClr val="002060"/>
                </a:solidFill>
                <a:latin typeface="+mn-ea"/>
              </a:rPr>
              <a:t>（</a:t>
            </a:r>
            <a:r>
              <a:rPr lang="zh-TW" altLang="zh-HK" sz="2000" b="1" kern="100" dirty="0">
                <a:solidFill>
                  <a:srgbClr val="FF0000"/>
                </a:solidFill>
                <a:latin typeface="+mn-ea"/>
              </a:rPr>
              <a:t>畢沙羅、馬蒂斯和王詩</a:t>
            </a:r>
            <a:r>
              <a:rPr lang="zh-TW" altLang="zh-HK" sz="2000" b="1" kern="100" dirty="0" smtClean="0">
                <a:solidFill>
                  <a:srgbClr val="FF0000"/>
                </a:solidFill>
                <a:latin typeface="+mn-ea"/>
              </a:rPr>
              <a:t>琅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+mn-ea"/>
              </a:rPr>
              <a:t>情況</a:t>
            </a:r>
            <a:r>
              <a:rPr lang="zh-TW" altLang="en-US" sz="20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lang="zh-TW" altLang="zh-HK" sz="2000" b="1" dirty="0" smtClean="0">
                <a:solidFill>
                  <a:srgbClr val="FF0000"/>
                </a:solidFill>
                <a:latin typeface="+mn-ea"/>
              </a:rPr>
              <a:t>概括</a:t>
            </a:r>
            <a:r>
              <a:rPr lang="zh-TW" altLang="zh-HK" sz="2000" b="1" dirty="0" smtClean="0">
                <a:solidFill>
                  <a:srgbClr val="002060"/>
                </a:solidFill>
                <a:latin typeface="+mn-ea"/>
              </a:rPr>
              <a:t>），</a:t>
            </a:r>
            <a:r>
              <a:rPr lang="zh-TW" altLang="zh-HK" sz="2000" b="1" u="sng" dirty="0">
                <a:solidFill>
                  <a:srgbClr val="002060"/>
                </a:solidFill>
                <a:latin typeface="+mn-ea"/>
              </a:rPr>
              <a:t>然後再</a:t>
            </a:r>
            <a:r>
              <a:rPr lang="zh-TW" altLang="zh-HK" sz="2000" b="1" u="sng" dirty="0" smtClean="0">
                <a:solidFill>
                  <a:srgbClr val="002060"/>
                </a:solidFill>
                <a:latin typeface="+mn-ea"/>
              </a:rPr>
              <a:t>描述</a:t>
            </a:r>
            <a:r>
              <a:rPr lang="zh-TW" altLang="zh-HK" sz="2000" b="1" dirty="0" smtClean="0">
                <a:solidFill>
                  <a:srgbClr val="002060"/>
                </a:solidFill>
                <a:latin typeface="+mn-ea"/>
              </a:rPr>
              <a:t>（</a:t>
            </a:r>
            <a:r>
              <a:rPr lang="zh-TW" altLang="zh-HK" sz="2000" b="1" kern="100" dirty="0" smtClean="0">
                <a:solidFill>
                  <a:srgbClr val="FF0000"/>
                </a:solidFill>
                <a:latin typeface="+mn-ea"/>
              </a:rPr>
              <a:t>梵谷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+mn-ea"/>
              </a:rPr>
              <a:t>內容的</a:t>
            </a:r>
            <a:r>
              <a:rPr lang="zh-TW" altLang="zh-HK" sz="2000" b="1" dirty="0" smtClean="0">
                <a:solidFill>
                  <a:srgbClr val="FF0000"/>
                </a:solidFill>
                <a:latin typeface="+mn-ea"/>
              </a:rPr>
              <a:t>概括</a:t>
            </a:r>
            <a:r>
              <a:rPr lang="zh-TW" altLang="zh-HK" sz="2000" b="1" dirty="0" smtClean="0">
                <a:solidFill>
                  <a:srgbClr val="002060"/>
                </a:solidFill>
                <a:latin typeface="+mn-ea"/>
              </a:rPr>
              <a:t>），</a:t>
            </a:r>
            <a:r>
              <a:rPr lang="zh-TW" altLang="zh-HK" sz="2000" b="1" dirty="0">
                <a:solidFill>
                  <a:srgbClr val="002060"/>
                </a:solidFill>
                <a:latin typeface="+mn-ea"/>
              </a:rPr>
              <a:t>以</a:t>
            </a:r>
            <a:r>
              <a:rPr lang="en-US" altLang="zh-HK" sz="2000" b="1" dirty="0" smtClean="0">
                <a:solidFill>
                  <a:srgbClr val="002060"/>
                </a:solidFill>
                <a:latin typeface="+mn-ea"/>
              </a:rPr>
              <a:t>XXXX</a:t>
            </a:r>
            <a:r>
              <a:rPr lang="zh-TW" altLang="zh-HK" sz="2000" b="1" u="sng" dirty="0" smtClean="0">
                <a:solidFill>
                  <a:srgbClr val="002060"/>
                </a:solidFill>
                <a:latin typeface="+mn-ea"/>
              </a:rPr>
              <a:t>襯托</a:t>
            </a:r>
            <a:r>
              <a:rPr lang="en-US" altLang="zh-HK" sz="2000" b="1" dirty="0" smtClean="0">
                <a:solidFill>
                  <a:srgbClr val="002060"/>
                </a:solidFill>
                <a:latin typeface="+mn-ea"/>
              </a:rPr>
              <a:t>XXXX</a:t>
            </a:r>
            <a:r>
              <a:rPr lang="zh-TW" altLang="zh-HK" sz="2000" b="1" dirty="0">
                <a:solidFill>
                  <a:srgbClr val="002060"/>
                </a:solidFill>
                <a:latin typeface="+mn-ea"/>
              </a:rPr>
              <a:t>，</a:t>
            </a:r>
            <a:r>
              <a:rPr lang="zh-TW" altLang="zh-HK" sz="2000" b="1" u="sng" dirty="0">
                <a:solidFill>
                  <a:srgbClr val="002060"/>
                </a:solidFill>
                <a:latin typeface="+mn-ea"/>
              </a:rPr>
              <a:t>突顯</a:t>
            </a:r>
            <a:r>
              <a:rPr lang="en-US" altLang="zh-HK" sz="2000" b="1" dirty="0" smtClean="0">
                <a:solidFill>
                  <a:srgbClr val="002060"/>
                </a:solidFill>
                <a:latin typeface="+mn-ea"/>
              </a:rPr>
              <a:t>XXXX</a:t>
            </a:r>
            <a:r>
              <a:rPr lang="zh-TW" altLang="zh-HK" sz="2000" b="1" dirty="0" smtClean="0">
                <a:solidFill>
                  <a:srgbClr val="002060"/>
                </a:solidFill>
                <a:latin typeface="+mn-ea"/>
              </a:rPr>
              <a:t> （</a:t>
            </a:r>
            <a:r>
              <a:rPr lang="zh-TW" altLang="en-US" sz="2000" b="1" kern="100" dirty="0">
                <a:solidFill>
                  <a:srgbClr val="FF0000"/>
                </a:solidFill>
                <a:latin typeface="+mn-ea"/>
              </a:rPr>
              <a:t>梵谷特點</a:t>
            </a:r>
            <a:r>
              <a:rPr lang="zh-TW" altLang="zh-HK" sz="2000" b="1" dirty="0" smtClean="0">
                <a:solidFill>
                  <a:srgbClr val="002060"/>
                </a:solidFill>
                <a:latin typeface="+mn-ea"/>
              </a:rPr>
              <a:t>） 。</a:t>
            </a:r>
            <a:endParaRPr lang="zh-TW" altLang="zh-HK" sz="20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69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4776" y="729734"/>
            <a:ext cx="449674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zh-HK" sz="3200" b="1" kern="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對比</a:t>
            </a:r>
            <a:r>
              <a:rPr lang="en-US" altLang="zh-HK" sz="3200" b="1" kern="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zh-TW" altLang="zh-HK" sz="3200" b="1" kern="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襯托</a:t>
            </a:r>
            <a:r>
              <a:rPr lang="zh-TW" altLang="en-US" sz="3200" b="1" kern="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類的提問方式</a:t>
            </a:r>
            <a:endParaRPr lang="zh-HK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02059"/>
              </p:ext>
            </p:extLst>
          </p:nvPr>
        </p:nvGraphicFramePr>
        <p:xfrm>
          <a:off x="676519" y="1602057"/>
          <a:ext cx="11342566" cy="3083438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4765919">
                  <a:extLst>
                    <a:ext uri="{9D8B030D-6E8A-4147-A177-3AD203B41FA5}">
                      <a16:colId xmlns:a16="http://schemas.microsoft.com/office/drawing/2014/main" val="124744378"/>
                    </a:ext>
                  </a:extLst>
                </a:gridCol>
                <a:gridCol w="6576647">
                  <a:extLst>
                    <a:ext uri="{9D8B030D-6E8A-4147-A177-3AD203B41FA5}">
                      <a16:colId xmlns:a16="http://schemas.microsoft.com/office/drawing/2014/main" val="2615021396"/>
                    </a:ext>
                  </a:extLst>
                </a:gridCol>
              </a:tblGrid>
              <a:tr h="1026843"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 dirty="0" smtClean="0">
                          <a:effectLst/>
                        </a:rPr>
                        <a:t>第</a:t>
                      </a:r>
                      <a:r>
                        <a:rPr lang="en-US" sz="1800" kern="0" dirty="0">
                          <a:effectLst/>
                        </a:rPr>
                        <a:t>X</a:t>
                      </a:r>
                      <a:r>
                        <a:rPr lang="zh-TW" sz="1800" kern="0" dirty="0">
                          <a:effectLst/>
                        </a:rPr>
                        <a:t>段引文用了</a:t>
                      </a:r>
                      <a:r>
                        <a:rPr lang="zh-TW" sz="1800" u="sng" kern="0" dirty="0">
                          <a:effectLst/>
                        </a:rPr>
                        <a:t>什麼描寫手法來突顯</a:t>
                      </a:r>
                      <a:r>
                        <a:rPr lang="en-US" sz="1800" u="sng" kern="0" dirty="0">
                          <a:effectLst/>
                        </a:rPr>
                        <a:t>XXXX</a:t>
                      </a:r>
                      <a:r>
                        <a:rPr lang="zh-TW" sz="1800" kern="0" dirty="0">
                          <a:effectLst/>
                        </a:rPr>
                        <a:t>？試加以說明。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effectLst/>
                        </a:rPr>
                        <a:t>文章</a:t>
                      </a:r>
                      <a:r>
                        <a:rPr lang="zh-TW" sz="1800" u="sng" kern="0">
                          <a:effectLst/>
                        </a:rPr>
                        <a:t>前文極力描寫</a:t>
                      </a:r>
                      <a:r>
                        <a:rPr lang="en-US" sz="1800" kern="0">
                          <a:effectLst/>
                        </a:rPr>
                        <a:t>XX</a:t>
                      </a:r>
                      <a:r>
                        <a:rPr lang="zh-TW" sz="1800" kern="0">
                          <a:effectLst/>
                        </a:rPr>
                        <a:t>，目的是甚麼</a:t>
                      </a:r>
                      <a:r>
                        <a:rPr lang="en-US" sz="1800" kern="0">
                          <a:effectLst/>
                        </a:rPr>
                        <a:t>/</a:t>
                      </a:r>
                      <a:r>
                        <a:rPr lang="zh-TW" sz="1800" kern="0">
                          <a:effectLst/>
                        </a:rPr>
                        <a:t>有甚麼作用</a:t>
                      </a:r>
                      <a:r>
                        <a:rPr lang="zh-TW" sz="1800" kern="100">
                          <a:effectLst/>
                        </a:rPr>
                        <a:t>？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TW" sz="1800" kern="0">
                          <a:effectLst/>
                        </a:rPr>
                        <a:t>文章</a:t>
                      </a:r>
                      <a:r>
                        <a:rPr lang="zh-TW" sz="1800" u="sng" kern="0">
                          <a:effectLst/>
                        </a:rPr>
                        <a:t>前文記述</a:t>
                      </a:r>
                      <a:r>
                        <a:rPr lang="en-US" sz="1800" kern="0">
                          <a:effectLst/>
                        </a:rPr>
                        <a:t>AA</a:t>
                      </a:r>
                      <a:r>
                        <a:rPr lang="zh-TW" sz="1800" kern="0">
                          <a:effectLst/>
                        </a:rPr>
                        <a:t>的事，對刻劃</a:t>
                      </a:r>
                      <a:r>
                        <a:rPr lang="en-US" sz="1800" kern="0">
                          <a:effectLst/>
                        </a:rPr>
                        <a:t>BB</a:t>
                      </a:r>
                      <a:r>
                        <a:rPr lang="zh-TW" sz="1800" u="sng" kern="100">
                          <a:effectLst/>
                        </a:rPr>
                        <a:t>的形象有甚麼作用</a:t>
                      </a:r>
                      <a:r>
                        <a:rPr lang="zh-TW" sz="1800" kern="100">
                          <a:effectLst/>
                        </a:rPr>
                        <a:t>？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60657"/>
                  </a:ext>
                </a:extLst>
              </a:tr>
              <a:tr h="20565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sz="1800" kern="0" dirty="0">
                          <a:effectLst/>
                        </a:rPr>
                        <a:t>涉及</a:t>
                      </a:r>
                      <a:r>
                        <a:rPr lang="zh-TW" sz="1800" u="sng" kern="0" dirty="0">
                          <a:effectLst/>
                        </a:rPr>
                        <a:t>描寫手法</a:t>
                      </a:r>
                      <a:r>
                        <a:rPr lang="zh-TW" sz="1800" kern="0" dirty="0">
                          <a:effectLst/>
                        </a:rPr>
                        <a:t>，而</a:t>
                      </a:r>
                      <a:r>
                        <a:rPr lang="zh-TW" sz="1800" u="sng" kern="100" dirty="0">
                          <a:effectLst/>
                        </a:rPr>
                        <a:t>｢突顯｣一詞提示引文中</a:t>
                      </a:r>
                      <a:r>
                        <a:rPr lang="zh-TW" sz="1800" u="sng" kern="100" dirty="0" smtClean="0">
                          <a:effectLst/>
                        </a:rPr>
                        <a:t>有</a:t>
                      </a:r>
                      <a:endParaRPr lang="en-US" altLang="zh-TW" sz="1800" u="sng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u="none" kern="100" dirty="0" smtClean="0">
                          <a:effectLst/>
                        </a:rPr>
                        <a:t>    </a:t>
                      </a:r>
                      <a:r>
                        <a:rPr lang="zh-TW" sz="1800" u="sng" kern="100" dirty="0" smtClean="0">
                          <a:effectLst/>
                        </a:rPr>
                        <a:t>兩種事物</a:t>
                      </a:r>
                      <a:r>
                        <a:rPr lang="zh-TW" sz="1800" u="sng" kern="100" dirty="0">
                          <a:effectLst/>
                        </a:rPr>
                        <a:t>，當中涉及比較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sz="1800" kern="100" dirty="0">
                          <a:effectLst/>
                        </a:rPr>
                        <a:t>考慮</a:t>
                      </a:r>
                      <a:r>
                        <a:rPr lang="zh-TW" sz="1800" u="sng" kern="100" dirty="0">
                          <a:effectLst/>
                        </a:rPr>
                        <a:t>兩種事物是否都是文章的主角，是，</a:t>
                      </a:r>
                      <a:r>
                        <a:rPr lang="zh-TW" sz="1800" u="sng" kern="100" dirty="0" smtClean="0">
                          <a:effectLst/>
                        </a:rPr>
                        <a:t>則</a:t>
                      </a:r>
                      <a:endParaRPr lang="en-US" altLang="zh-TW" sz="1800" u="sng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u="none" kern="100" dirty="0" smtClean="0">
                          <a:effectLst/>
                        </a:rPr>
                        <a:t>    </a:t>
                      </a:r>
                      <a:r>
                        <a:rPr lang="zh-TW" sz="1800" u="sng" kern="100" dirty="0" smtClean="0">
                          <a:effectLst/>
                        </a:rPr>
                        <a:t>是對比</a:t>
                      </a:r>
                      <a:r>
                        <a:rPr lang="zh-TW" sz="1800" u="sng" kern="100" dirty="0">
                          <a:effectLst/>
                        </a:rPr>
                        <a:t>；不是，則是襯托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sz="1800" kern="100" dirty="0">
                          <a:effectLst/>
                        </a:rPr>
                        <a:t>凡看見</a:t>
                      </a:r>
                      <a:r>
                        <a:rPr lang="zh-TW" sz="1800" u="sng" kern="100" dirty="0">
                          <a:effectLst/>
                        </a:rPr>
                        <a:t>｢</a:t>
                      </a:r>
                      <a:r>
                        <a:rPr lang="zh-TW" sz="1800" u="sng" kern="0" dirty="0">
                          <a:effectLst/>
                        </a:rPr>
                        <a:t>前文極力描寫</a:t>
                      </a:r>
                      <a:r>
                        <a:rPr lang="zh-TW" sz="1800" u="sng" kern="100" dirty="0">
                          <a:effectLst/>
                        </a:rPr>
                        <a:t>｣等字眼，</a:t>
                      </a:r>
                      <a:r>
                        <a:rPr lang="zh-TW" sz="1800" kern="100" dirty="0">
                          <a:effectLst/>
                        </a:rPr>
                        <a:t>其目的均是</a:t>
                      </a:r>
                      <a:r>
                        <a:rPr lang="zh-TW" sz="1800" u="sng" kern="100" dirty="0">
                          <a:effectLst/>
                        </a:rPr>
                        <a:t>與後文作</a:t>
                      </a:r>
                      <a:r>
                        <a:rPr lang="zh-TW" sz="1800" u="sng" kern="0" dirty="0" smtClean="0">
                          <a:effectLst/>
                        </a:rPr>
                        <a:t>比較</a:t>
                      </a:r>
                      <a:endParaRPr lang="en-US" altLang="zh-TW" sz="1800" u="none" kern="100" dirty="0" smtClean="0">
                        <a:effectLst/>
                      </a:endParaRPr>
                    </a:p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 kern="100" dirty="0" smtClean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sz="1800" u="sng" kern="100" dirty="0">
                          <a:effectLst/>
                        </a:rPr>
                        <a:t>題目中出現兩個人物</a:t>
                      </a:r>
                      <a:r>
                        <a:rPr lang="en-US" sz="1800" u="sng" kern="100" dirty="0">
                          <a:effectLst/>
                        </a:rPr>
                        <a:t>/</a:t>
                      </a:r>
                      <a:r>
                        <a:rPr lang="zh-TW" sz="1800" u="sng" kern="100" dirty="0">
                          <a:effectLst/>
                        </a:rPr>
                        <a:t>事物，</a:t>
                      </a:r>
                      <a:r>
                        <a:rPr lang="zh-TW" sz="1800" kern="0" dirty="0">
                          <a:effectLst/>
                        </a:rPr>
                        <a:t> </a:t>
                      </a:r>
                      <a:r>
                        <a:rPr lang="zh-TW" sz="1800" u="sng" kern="100" dirty="0">
                          <a:effectLst/>
                        </a:rPr>
                        <a:t>中涉及比較</a:t>
                      </a:r>
                      <a:endParaRPr lang="zh-TW" sz="1800" kern="100" dirty="0">
                        <a:effectLst/>
                      </a:endParaRPr>
                    </a:p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sz="1800" kern="100" dirty="0">
                          <a:effectLst/>
                        </a:rPr>
                        <a:t>考慮</a:t>
                      </a:r>
                      <a:r>
                        <a:rPr lang="zh-TW" sz="1800" u="sng" kern="100" dirty="0">
                          <a:effectLst/>
                        </a:rPr>
                        <a:t>兩種事物是否都是文章的主角，是，則是對比；不是</a:t>
                      </a:r>
                      <a:r>
                        <a:rPr lang="zh-TW" sz="1800" u="sng" kern="100" dirty="0" smtClean="0">
                          <a:effectLst/>
                        </a:rPr>
                        <a:t>，</a:t>
                      </a:r>
                      <a:endParaRPr lang="en-US" altLang="zh-TW" sz="1800" u="sng" kern="100" dirty="0" smtClean="0">
                        <a:effectLst/>
                      </a:endParaRPr>
                    </a:p>
                    <a:p>
                      <a:pPr marL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u="none" kern="100" dirty="0" smtClean="0">
                          <a:effectLst/>
                        </a:rPr>
                        <a:t>     </a:t>
                      </a:r>
                      <a:r>
                        <a:rPr lang="zh-TW" sz="1800" u="sng" kern="100" dirty="0" smtClean="0">
                          <a:effectLst/>
                        </a:rPr>
                        <a:t>則</a:t>
                      </a:r>
                      <a:r>
                        <a:rPr lang="zh-TW" sz="1800" u="sng" kern="100" dirty="0">
                          <a:effectLst/>
                        </a:rPr>
                        <a:t>是襯托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394370"/>
                  </a:ext>
                </a:extLst>
              </a:tr>
            </a:tbl>
          </a:graphicData>
        </a:graphic>
      </p:graphicFrame>
      <p:sp>
        <p:nvSpPr>
          <p:cNvPr id="6" name="書卷 (水平) 5"/>
          <p:cNvSpPr/>
          <p:nvPr/>
        </p:nvSpPr>
        <p:spPr>
          <a:xfrm>
            <a:off x="544006" y="4685495"/>
            <a:ext cx="5038283" cy="2056487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HK" b="1" u="sng" dirty="0">
                <a:solidFill>
                  <a:srgbClr val="FF0000"/>
                </a:solidFill>
              </a:rPr>
              <a:t>範式一</a:t>
            </a:r>
            <a:r>
              <a:rPr lang="zh-TW" altLang="zh-HK" b="1" dirty="0">
                <a:solidFill>
                  <a:srgbClr val="FF0000"/>
                </a:solidFill>
              </a:rPr>
              <a:t>：</a:t>
            </a:r>
            <a:r>
              <a:rPr lang="zh-TW" altLang="zh-HK" dirty="0">
                <a:solidFill>
                  <a:srgbClr val="FF0000"/>
                </a:solidFill>
              </a:rPr>
              <a:t>第</a:t>
            </a:r>
            <a:r>
              <a:rPr lang="en-US" altLang="zh-HK" dirty="0">
                <a:solidFill>
                  <a:srgbClr val="FF0000"/>
                </a:solidFill>
              </a:rPr>
              <a:t>X</a:t>
            </a:r>
            <a:r>
              <a:rPr lang="zh-TW" altLang="zh-HK" dirty="0">
                <a:solidFill>
                  <a:srgbClr val="FF0000"/>
                </a:solidFill>
              </a:rPr>
              <a:t>段引文</a:t>
            </a:r>
            <a:r>
              <a:rPr lang="zh-TW" altLang="zh-HK" b="1" dirty="0">
                <a:solidFill>
                  <a:srgbClr val="FF0000"/>
                </a:solidFill>
              </a:rPr>
              <a:t>用了（襯托</a:t>
            </a:r>
            <a:r>
              <a:rPr lang="en-US" altLang="zh-HK" b="1" dirty="0">
                <a:solidFill>
                  <a:srgbClr val="FF0000"/>
                </a:solidFill>
              </a:rPr>
              <a:t>/</a:t>
            </a:r>
            <a:r>
              <a:rPr lang="zh-TW" altLang="zh-HK" b="1" dirty="0">
                <a:solidFill>
                  <a:srgbClr val="FF0000"/>
                </a:solidFill>
              </a:rPr>
              <a:t>對比）的手法來突顯</a:t>
            </a:r>
            <a:r>
              <a:rPr lang="en-US" altLang="zh-HK" dirty="0">
                <a:solidFill>
                  <a:srgbClr val="FF0000"/>
                </a:solidFill>
              </a:rPr>
              <a:t>XXXX</a:t>
            </a:r>
            <a:r>
              <a:rPr lang="zh-TW" altLang="zh-HK" dirty="0">
                <a:solidFill>
                  <a:srgbClr val="FF0000"/>
                </a:solidFill>
              </a:rPr>
              <a:t>。文章</a:t>
            </a:r>
            <a:r>
              <a:rPr lang="zh-TW" altLang="zh-HK" b="1" dirty="0">
                <a:solidFill>
                  <a:srgbClr val="FF0000"/>
                </a:solidFill>
              </a:rPr>
              <a:t>先描述（</a:t>
            </a:r>
            <a:r>
              <a:rPr lang="zh-TW" altLang="zh-HK" dirty="0">
                <a:solidFill>
                  <a:srgbClr val="FF0000"/>
                </a:solidFill>
              </a:rPr>
              <a:t>前半引文內容概括</a:t>
            </a:r>
            <a:r>
              <a:rPr lang="zh-TW" altLang="zh-HK" b="1" dirty="0">
                <a:solidFill>
                  <a:srgbClr val="FF0000"/>
                </a:solidFill>
              </a:rPr>
              <a:t>）</a:t>
            </a:r>
            <a:r>
              <a:rPr lang="zh-TW" altLang="zh-HK" dirty="0">
                <a:solidFill>
                  <a:srgbClr val="FF0000"/>
                </a:solidFill>
              </a:rPr>
              <a:t>，然後</a:t>
            </a:r>
            <a:r>
              <a:rPr lang="zh-TW" altLang="zh-HK" b="1" dirty="0">
                <a:solidFill>
                  <a:srgbClr val="FF0000"/>
                </a:solidFill>
              </a:rPr>
              <a:t>再描述（</a:t>
            </a:r>
            <a:r>
              <a:rPr lang="zh-TW" altLang="zh-HK" dirty="0">
                <a:solidFill>
                  <a:srgbClr val="FF0000"/>
                </a:solidFill>
              </a:rPr>
              <a:t>後半引文內容概括</a:t>
            </a:r>
            <a:r>
              <a:rPr lang="zh-TW" altLang="zh-HK" b="1" dirty="0">
                <a:solidFill>
                  <a:srgbClr val="FF0000"/>
                </a:solidFill>
              </a:rPr>
              <a:t>）</a:t>
            </a:r>
            <a:r>
              <a:rPr lang="zh-TW" altLang="zh-HK" dirty="0">
                <a:solidFill>
                  <a:srgbClr val="FF0000"/>
                </a:solidFill>
              </a:rPr>
              <a:t>，</a:t>
            </a:r>
            <a:r>
              <a:rPr lang="zh-TW" altLang="zh-HK" b="1" dirty="0">
                <a:solidFill>
                  <a:srgbClr val="FF0000"/>
                </a:solidFill>
              </a:rPr>
              <a:t>以</a:t>
            </a:r>
            <a:r>
              <a:rPr lang="en-US" altLang="zh-HK" dirty="0">
                <a:solidFill>
                  <a:srgbClr val="FF0000"/>
                </a:solidFill>
              </a:rPr>
              <a:t>XXXX</a:t>
            </a:r>
            <a:r>
              <a:rPr lang="zh-TW" altLang="zh-HK" b="1" dirty="0">
                <a:solidFill>
                  <a:srgbClr val="FF0000"/>
                </a:solidFill>
              </a:rPr>
              <a:t>（襯托</a:t>
            </a:r>
            <a:r>
              <a:rPr lang="en-US" altLang="zh-HK" b="1" dirty="0">
                <a:solidFill>
                  <a:srgbClr val="FF0000"/>
                </a:solidFill>
              </a:rPr>
              <a:t>/</a:t>
            </a:r>
            <a:r>
              <a:rPr lang="zh-TW" altLang="zh-HK" b="1" dirty="0">
                <a:solidFill>
                  <a:srgbClr val="FF0000"/>
                </a:solidFill>
              </a:rPr>
              <a:t>對比）</a:t>
            </a:r>
            <a:r>
              <a:rPr lang="en-US" altLang="zh-HK" dirty="0">
                <a:solidFill>
                  <a:srgbClr val="FF0000"/>
                </a:solidFill>
              </a:rPr>
              <a:t>XXXX</a:t>
            </a:r>
            <a:r>
              <a:rPr lang="zh-TW" altLang="zh-HK" dirty="0">
                <a:solidFill>
                  <a:srgbClr val="FF0000"/>
                </a:solidFill>
              </a:rPr>
              <a:t>，</a:t>
            </a:r>
            <a:r>
              <a:rPr lang="zh-TW" altLang="zh-HK" b="1" dirty="0">
                <a:solidFill>
                  <a:srgbClr val="FF0000"/>
                </a:solidFill>
              </a:rPr>
              <a:t>突顯</a:t>
            </a:r>
            <a:r>
              <a:rPr lang="en-US" altLang="zh-HK" dirty="0">
                <a:solidFill>
                  <a:srgbClr val="FF0000"/>
                </a:solidFill>
              </a:rPr>
              <a:t>XXXX</a:t>
            </a:r>
            <a:r>
              <a:rPr lang="zh-TW" altLang="zh-HK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7" name="書卷 (水平) 6"/>
          <p:cNvSpPr/>
          <p:nvPr/>
        </p:nvSpPr>
        <p:spPr>
          <a:xfrm>
            <a:off x="6133925" y="4685494"/>
            <a:ext cx="5392790" cy="2056487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HK" b="1" u="sng" dirty="0">
                <a:solidFill>
                  <a:srgbClr val="00B050"/>
                </a:solidFill>
              </a:rPr>
              <a:t>範式二</a:t>
            </a:r>
            <a:r>
              <a:rPr lang="zh-TW" altLang="zh-HK" b="1" dirty="0">
                <a:solidFill>
                  <a:srgbClr val="00B050"/>
                </a:solidFill>
              </a:rPr>
              <a:t>：它的目的</a:t>
            </a:r>
            <a:r>
              <a:rPr lang="en-US" altLang="zh-HK" b="1" dirty="0">
                <a:solidFill>
                  <a:srgbClr val="00B050"/>
                </a:solidFill>
              </a:rPr>
              <a:t>/</a:t>
            </a:r>
            <a:r>
              <a:rPr lang="zh-TW" altLang="zh-HK" b="1" dirty="0">
                <a:solidFill>
                  <a:srgbClr val="00B050"/>
                </a:solidFill>
              </a:rPr>
              <a:t>作用是（襯托</a:t>
            </a:r>
            <a:r>
              <a:rPr lang="en-US" altLang="zh-HK" b="1" dirty="0">
                <a:solidFill>
                  <a:srgbClr val="00B050"/>
                </a:solidFill>
              </a:rPr>
              <a:t>/</a:t>
            </a:r>
            <a:r>
              <a:rPr lang="zh-TW" altLang="zh-HK" b="1" dirty="0">
                <a:solidFill>
                  <a:srgbClr val="00B050"/>
                </a:solidFill>
              </a:rPr>
              <a:t>對比）</a:t>
            </a:r>
            <a:r>
              <a:rPr lang="zh-TW" altLang="zh-HK" dirty="0">
                <a:solidFill>
                  <a:srgbClr val="00B050"/>
                </a:solidFill>
              </a:rPr>
              <a:t>。</a:t>
            </a:r>
            <a:r>
              <a:rPr lang="zh-TW" altLang="zh-HK" b="1" dirty="0">
                <a:solidFill>
                  <a:srgbClr val="00B050"/>
                </a:solidFill>
              </a:rPr>
              <a:t>文章前文極力描寫</a:t>
            </a:r>
            <a:r>
              <a:rPr lang="en-US" altLang="zh-HK" b="1" dirty="0">
                <a:solidFill>
                  <a:srgbClr val="00B050"/>
                </a:solidFill>
              </a:rPr>
              <a:t>/</a:t>
            </a:r>
            <a:r>
              <a:rPr lang="zh-TW" altLang="zh-HK" b="1" dirty="0">
                <a:solidFill>
                  <a:srgbClr val="00B050"/>
                </a:solidFill>
              </a:rPr>
              <a:t>記述</a:t>
            </a:r>
            <a:r>
              <a:rPr lang="en-US" altLang="zh-HK" dirty="0">
                <a:solidFill>
                  <a:srgbClr val="00B050"/>
                </a:solidFill>
              </a:rPr>
              <a:t>XXXX</a:t>
            </a:r>
            <a:r>
              <a:rPr lang="zh-TW" altLang="zh-HK" dirty="0">
                <a:solidFill>
                  <a:srgbClr val="00B050"/>
                </a:solidFill>
              </a:rPr>
              <a:t>，</a:t>
            </a:r>
            <a:r>
              <a:rPr lang="zh-TW" altLang="zh-HK" b="1" dirty="0">
                <a:solidFill>
                  <a:srgbClr val="00B050"/>
                </a:solidFill>
              </a:rPr>
              <a:t>後文描述（</a:t>
            </a:r>
            <a:r>
              <a:rPr lang="zh-TW" altLang="zh-HK" dirty="0">
                <a:solidFill>
                  <a:srgbClr val="00B050"/>
                </a:solidFill>
              </a:rPr>
              <a:t>後半引文內容概括</a:t>
            </a:r>
            <a:r>
              <a:rPr lang="zh-TW" altLang="zh-HK" b="1" dirty="0">
                <a:solidFill>
                  <a:srgbClr val="00B050"/>
                </a:solidFill>
              </a:rPr>
              <a:t>）</a:t>
            </a:r>
            <a:r>
              <a:rPr lang="zh-TW" altLang="zh-HK" dirty="0">
                <a:solidFill>
                  <a:srgbClr val="00B050"/>
                </a:solidFill>
              </a:rPr>
              <a:t>，，</a:t>
            </a:r>
            <a:r>
              <a:rPr lang="zh-TW" altLang="zh-HK" b="1" dirty="0">
                <a:solidFill>
                  <a:srgbClr val="00B050"/>
                </a:solidFill>
              </a:rPr>
              <a:t>以</a:t>
            </a:r>
            <a:r>
              <a:rPr lang="en-US" altLang="zh-HK" dirty="0">
                <a:solidFill>
                  <a:srgbClr val="00B050"/>
                </a:solidFill>
              </a:rPr>
              <a:t>XXXX</a:t>
            </a:r>
            <a:r>
              <a:rPr lang="zh-TW" altLang="zh-HK" b="1" dirty="0">
                <a:solidFill>
                  <a:srgbClr val="00B050"/>
                </a:solidFill>
              </a:rPr>
              <a:t>（襯托</a:t>
            </a:r>
            <a:r>
              <a:rPr lang="en-US" altLang="zh-HK" b="1" dirty="0">
                <a:solidFill>
                  <a:srgbClr val="00B050"/>
                </a:solidFill>
              </a:rPr>
              <a:t>/</a:t>
            </a:r>
            <a:r>
              <a:rPr lang="zh-TW" altLang="zh-HK" b="1" dirty="0">
                <a:solidFill>
                  <a:srgbClr val="00B050"/>
                </a:solidFill>
              </a:rPr>
              <a:t>對比）</a:t>
            </a:r>
            <a:r>
              <a:rPr lang="en-US" altLang="zh-HK" dirty="0">
                <a:solidFill>
                  <a:srgbClr val="00B050"/>
                </a:solidFill>
              </a:rPr>
              <a:t>XXXX</a:t>
            </a:r>
            <a:r>
              <a:rPr lang="zh-TW" altLang="zh-HK" dirty="0">
                <a:solidFill>
                  <a:srgbClr val="00B050"/>
                </a:solidFill>
              </a:rPr>
              <a:t>，</a:t>
            </a:r>
            <a:r>
              <a:rPr lang="zh-TW" altLang="zh-HK" b="1" dirty="0">
                <a:solidFill>
                  <a:srgbClr val="00B050"/>
                </a:solidFill>
              </a:rPr>
              <a:t>突顯</a:t>
            </a:r>
            <a:r>
              <a:rPr lang="en-US" altLang="zh-HK" dirty="0">
                <a:solidFill>
                  <a:srgbClr val="00B050"/>
                </a:solidFill>
              </a:rPr>
              <a:t>XXXX</a:t>
            </a:r>
            <a:r>
              <a:rPr lang="zh-TW" altLang="zh-HK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2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0993"/>
              </p:ext>
            </p:extLst>
          </p:nvPr>
        </p:nvGraphicFramePr>
        <p:xfrm>
          <a:off x="1165419" y="2097487"/>
          <a:ext cx="7609303" cy="3925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1061">
                  <a:extLst>
                    <a:ext uri="{9D8B030D-6E8A-4147-A177-3AD203B41FA5}">
                      <a16:colId xmlns:a16="http://schemas.microsoft.com/office/drawing/2014/main" val="3185388758"/>
                    </a:ext>
                  </a:extLst>
                </a:gridCol>
                <a:gridCol w="476638">
                  <a:extLst>
                    <a:ext uri="{9D8B030D-6E8A-4147-A177-3AD203B41FA5}">
                      <a16:colId xmlns:a16="http://schemas.microsoft.com/office/drawing/2014/main" val="1384967579"/>
                    </a:ext>
                  </a:extLst>
                </a:gridCol>
                <a:gridCol w="477483">
                  <a:extLst>
                    <a:ext uri="{9D8B030D-6E8A-4147-A177-3AD203B41FA5}">
                      <a16:colId xmlns:a16="http://schemas.microsoft.com/office/drawing/2014/main" val="1969710834"/>
                    </a:ext>
                  </a:extLst>
                </a:gridCol>
                <a:gridCol w="476638">
                  <a:extLst>
                    <a:ext uri="{9D8B030D-6E8A-4147-A177-3AD203B41FA5}">
                      <a16:colId xmlns:a16="http://schemas.microsoft.com/office/drawing/2014/main" val="770725953"/>
                    </a:ext>
                  </a:extLst>
                </a:gridCol>
                <a:gridCol w="477483">
                  <a:extLst>
                    <a:ext uri="{9D8B030D-6E8A-4147-A177-3AD203B41FA5}">
                      <a16:colId xmlns:a16="http://schemas.microsoft.com/office/drawing/2014/main" val="4126853277"/>
                    </a:ext>
                  </a:extLst>
                </a:gridCol>
              </a:tblGrid>
              <a:tr h="20294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zh-TW" sz="2800" kern="100" dirty="0">
                          <a:effectLst/>
                        </a:rPr>
                        <a:t>恐懼</a:t>
                      </a:r>
                      <a:endParaRPr lang="zh-TW" sz="3200" kern="1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zh-TW" sz="2800" kern="100" dirty="0">
                          <a:effectLst/>
                        </a:rPr>
                        <a:t>疑惑</a:t>
                      </a:r>
                      <a:endParaRPr lang="zh-TW" sz="3200" kern="1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zh-TW" sz="2800" kern="100" dirty="0">
                          <a:effectLst/>
                        </a:rPr>
                        <a:t>驚訝</a:t>
                      </a:r>
                      <a:endParaRPr lang="zh-TW" sz="3200" kern="1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zh-TW" sz="2800" kern="100" dirty="0">
                          <a:effectLst/>
                        </a:rPr>
                        <a:t>煩躁</a:t>
                      </a:r>
                      <a:endParaRPr lang="zh-TW" sz="3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169789656"/>
                  </a:ext>
                </a:extLst>
              </a:tr>
              <a:tr h="47394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zh-TW" sz="2800" kern="100">
                          <a:effectLst/>
                        </a:rPr>
                        <a:t>　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en-US" sz="2800" kern="100">
                          <a:effectLst/>
                        </a:rPr>
                        <a:t> 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C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D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71256245"/>
                  </a:ext>
                </a:extLst>
              </a:tr>
              <a:tr h="47394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</a:rPr>
                        <a:t>B</a:t>
                      </a:r>
                      <a:r>
                        <a:rPr lang="zh-TW" sz="2800" kern="100" dirty="0">
                          <a:effectLst/>
                        </a:rPr>
                        <a:t>　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</a:t>
                      </a:r>
                      <a:endParaRPr lang="zh-TW" sz="3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○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○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○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○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950043066"/>
                  </a:ext>
                </a:extLst>
              </a:tr>
              <a:tr h="47394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>
                          <a:effectLst/>
                        </a:rPr>
                        <a:t>C</a:t>
                      </a:r>
                      <a:r>
                        <a:rPr lang="zh-TW" sz="2800" kern="100">
                          <a:effectLst/>
                        </a:rPr>
                        <a:t>　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en-US" sz="2800" kern="100">
                          <a:effectLst/>
                        </a:rPr>
                        <a:t> 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en-US" sz="2800" kern="100">
                          <a:effectLst/>
                        </a:rPr>
                        <a:t> 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159187963"/>
                  </a:ext>
                </a:extLst>
              </a:tr>
              <a:tr h="47394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>
                          <a:effectLst/>
                        </a:rPr>
                        <a:t>D</a:t>
                      </a:r>
                      <a:r>
                        <a:rPr lang="zh-TW" sz="2800" kern="100">
                          <a:effectLst/>
                        </a:rPr>
                        <a:t>　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en-US" sz="2800" kern="100">
                          <a:effectLst/>
                        </a:rPr>
                        <a:t> 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en-US" sz="2800" kern="100">
                          <a:effectLst/>
                        </a:rPr>
                        <a:t> 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3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TW" sz="3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93364210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書卷 (水平) 12"/>
          <p:cNvSpPr/>
          <p:nvPr/>
        </p:nvSpPr>
        <p:spPr>
          <a:xfrm>
            <a:off x="5896417" y="1771636"/>
            <a:ext cx="4786236" cy="240759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主角</a:t>
            </a:r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作者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zh-TW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心情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1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感情字眼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2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動作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3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句子表達的形式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139" y="1402304"/>
            <a:ext cx="1115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在第</a:t>
            </a:r>
            <a:r>
              <a:rPr lang="en-US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4</a:t>
            </a: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段，作者憶述聽到習畫老師說梵谷變成瘋子後，她流露了甚麼心情</a:t>
            </a:r>
            <a:r>
              <a:rPr lang="zh-TW" altLang="zh-HK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？</a:t>
            </a:r>
            <a:endParaRPr lang="zh-TW" altLang="zh-HK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57935" y="1433008"/>
            <a:ext cx="489611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7584658" y="1433008"/>
            <a:ext cx="489611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6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4708" y="799908"/>
            <a:ext cx="102635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kern="100" dirty="0"/>
              <a:t>【</a:t>
            </a:r>
            <a:r>
              <a:rPr lang="zh-TW" altLang="en-US" sz="3200" kern="100" dirty="0"/>
              <a:t>⋯⋯</a:t>
            </a:r>
            <a:r>
              <a:rPr lang="en-US" altLang="zh-TW" sz="3200" kern="100" dirty="0" smtClean="0"/>
              <a:t>】</a:t>
            </a:r>
            <a:r>
              <a:rPr lang="zh-TW" altLang="zh-H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老師</a:t>
            </a:r>
            <a:r>
              <a:rPr lang="zh-TW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那時剛從師大藝術系畢業，是個藝術的狂熱主義信徒，對着畫冊中燦亮的食人花架式般的巨大金黃向日葵的畫，沉吟地自語道：「如果能夠做到像這樣的一位好畫家，變成了瘋子也是甘願的。」</a:t>
            </a:r>
            <a:r>
              <a:rPr lang="zh-TW" altLang="zh-HK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我在一旁聽了，趕緊追問下去：梵谷是瘋子？他怎麼瘋了？瘋了以後又怎麼樣……</a:t>
            </a:r>
            <a:r>
              <a:rPr lang="zh-TW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老師翻到最後一頁的最後一幅畫</a:t>
            </a:r>
            <a:r>
              <a:rPr lang="zh-TW" altLang="zh-HK" sz="3200" dirty="0">
                <a:ea typeface="Times New Roman" panose="02020603050405020304" pitchFamily="18" charset="0"/>
              </a:rPr>
              <a:t> </a:t>
            </a:r>
            <a:r>
              <a:rPr lang="zh-TW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──</a:t>
            </a:r>
            <a:r>
              <a:rPr lang="zh-TW" altLang="zh-HK" sz="3200" dirty="0">
                <a:ea typeface="Times New Roman" panose="02020603050405020304" pitchFamily="18" charset="0"/>
              </a:rPr>
              <a:t> </a:t>
            </a:r>
            <a:r>
              <a:rPr lang="zh-TW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萬鴉飛過麥田，泥褐色翻滾的麥浪中，</a:t>
            </a:r>
            <a:r>
              <a:rPr lang="zh-TW" altLang="zh-HK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有萬鴉嘎然飛過，把顫抖的、氣絕般的落日遮滿。</a:t>
            </a:r>
            <a:r>
              <a:rPr lang="zh-TW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這幅畫是離開阿爾，搬到精神療養院後畫的最後一幅，畫完後，梵谷在麥田間舉槍自戕。</a:t>
            </a:r>
            <a:endParaRPr lang="zh-HK" altLang="en-US" sz="3200" dirty="0"/>
          </a:p>
        </p:txBody>
      </p:sp>
      <p:sp>
        <p:nvSpPr>
          <p:cNvPr id="5" name="書卷 (水平) 4"/>
          <p:cNvSpPr/>
          <p:nvPr/>
        </p:nvSpPr>
        <p:spPr>
          <a:xfrm>
            <a:off x="3082878" y="558297"/>
            <a:ext cx="4970876" cy="240759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主角</a:t>
            </a:r>
            <a:r>
              <a:rPr lang="en-US" altLang="zh-TW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作者</a:t>
            </a:r>
            <a:endParaRPr lang="en-US" altLang="zh-TW" sz="24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zh-TW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心情</a:t>
            </a:r>
            <a:endParaRPr lang="en-US" altLang="zh-TW" sz="24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聽到老師的話，趕緊追問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?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一連串的追問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?</a:t>
            </a:r>
            <a:endParaRPr lang="en-US" altLang="zh-TW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書卷 (水平) 6"/>
          <p:cNvSpPr/>
          <p:nvPr/>
        </p:nvSpPr>
        <p:spPr>
          <a:xfrm>
            <a:off x="6456484" y="4166074"/>
            <a:ext cx="4786236" cy="240759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顫抖</a:t>
            </a:r>
            <a:r>
              <a:rPr lang="zh-TW" altLang="zh-HK" sz="24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、氣</a:t>
            </a:r>
            <a:r>
              <a:rPr lang="zh-TW" altLang="zh-HK" sz="24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絕</a:t>
            </a:r>
            <a:r>
              <a:rPr lang="en-US" altLang="zh-TW" sz="24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恐懼</a:t>
            </a:r>
            <a:endParaRPr lang="en-US" altLang="zh-TW" sz="24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TW" altLang="en-US" sz="2400" b="1" kern="100" dirty="0" smtClean="0">
                <a:solidFill>
                  <a:srgbClr val="002060"/>
                </a:solidFill>
                <a:latin typeface="+mn-ea"/>
              </a:rPr>
              <a:t>主角</a:t>
            </a:r>
            <a:r>
              <a:rPr lang="en-US" altLang="zh-TW" sz="2400" b="1" kern="1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b="1" kern="1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梵谷的</a:t>
            </a:r>
            <a:r>
              <a:rPr lang="zh-TW" altLang="en-US" sz="24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畫</a:t>
            </a:r>
            <a:endParaRPr lang="en-US" altLang="zh-TW" sz="24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24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並非作者</a:t>
            </a:r>
            <a:endParaRPr lang="en-US" altLang="zh-TW" sz="24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00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4117" y="440678"/>
            <a:ext cx="4288353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TW" altLang="en-US" sz="3200" b="1" u="sng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情感、</a:t>
            </a:r>
            <a:r>
              <a:rPr lang="zh-TW" altLang="zh-HK" sz="3200" b="1" u="sng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節奏</a:t>
            </a:r>
            <a:r>
              <a:rPr lang="zh-TW" altLang="zh-HK" sz="3200" b="1" u="sng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及</a:t>
            </a:r>
            <a:r>
              <a:rPr lang="zh-TW" altLang="zh-HK" sz="3200" b="1" u="sng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語調</a:t>
            </a:r>
            <a:r>
              <a:rPr lang="zh-TW" altLang="en-US" sz="3200" b="1" u="sng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題型</a:t>
            </a:r>
            <a:endParaRPr lang="zh-TW" altLang="zh-HK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84132"/>
              </p:ext>
            </p:extLst>
          </p:nvPr>
        </p:nvGraphicFramePr>
        <p:xfrm>
          <a:off x="614117" y="1613048"/>
          <a:ext cx="10516946" cy="448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46">
                  <a:extLst>
                    <a:ext uri="{9D8B030D-6E8A-4147-A177-3AD203B41FA5}">
                      <a16:colId xmlns:a16="http://schemas.microsoft.com/office/drawing/2014/main" val="3714113512"/>
                    </a:ext>
                  </a:extLst>
                </a:gridCol>
                <a:gridCol w="2457346">
                  <a:extLst>
                    <a:ext uri="{9D8B030D-6E8A-4147-A177-3AD203B41FA5}">
                      <a16:colId xmlns:a16="http://schemas.microsoft.com/office/drawing/2014/main" val="2730602466"/>
                    </a:ext>
                  </a:extLst>
                </a:gridCol>
                <a:gridCol w="1931137">
                  <a:extLst>
                    <a:ext uri="{9D8B030D-6E8A-4147-A177-3AD203B41FA5}">
                      <a16:colId xmlns:a16="http://schemas.microsoft.com/office/drawing/2014/main" val="3993534743"/>
                    </a:ext>
                  </a:extLst>
                </a:gridCol>
                <a:gridCol w="3671117">
                  <a:extLst>
                    <a:ext uri="{9D8B030D-6E8A-4147-A177-3AD203B41FA5}">
                      <a16:colId xmlns:a16="http://schemas.microsoft.com/office/drawing/2014/main" val="3437964251"/>
                    </a:ext>
                  </a:extLst>
                </a:gridCol>
              </a:tblGrid>
              <a:tr h="334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語言類型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語言特點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語言節奏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語調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471365"/>
                  </a:ext>
                </a:extLst>
              </a:tr>
              <a:tr h="381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輕快型</a:t>
                      </a:r>
                      <a:endParaRPr lang="zh-TW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歡快愉悅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稍快、輕快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輕鬆、歡快、愉悅、輕快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448413"/>
                  </a:ext>
                </a:extLst>
              </a:tr>
              <a:tr h="33431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高亢型</a:t>
                      </a:r>
                      <a:endParaRPr lang="zh-TW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緊張激動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快速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激動、高亢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993095"/>
                  </a:ext>
                </a:extLst>
              </a:tr>
              <a:tr h="33431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鼓勵振奮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13549"/>
                  </a:ext>
                </a:extLst>
              </a:tr>
              <a:tr h="66862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生氣、憤怒、斥責</a:t>
                      </a:r>
                      <a:r>
                        <a:rPr lang="zh-TW" sz="2000" kern="100" dirty="0" smtClean="0">
                          <a:effectLst/>
                          <a:latin typeface="+mn-ea"/>
                          <a:ea typeface="+mn-ea"/>
                        </a:rPr>
                        <a:t>、責備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97470"/>
                  </a:ext>
                </a:extLst>
              </a:tr>
              <a:tr h="1671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低沉型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悲痛沉重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緩慢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u="sng" kern="100" dirty="0">
                          <a:effectLst/>
                          <a:latin typeface="+mn-ea"/>
                          <a:ea typeface="+mn-ea"/>
                        </a:rPr>
                        <a:t>沉重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心情極度憂慮或不安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u="sng" kern="100" dirty="0">
                          <a:effectLst/>
                          <a:latin typeface="+mn-ea"/>
                          <a:ea typeface="+mn-ea"/>
                        </a:rPr>
                        <a:t>無奈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事情出現了不如意的局面而感到無可奈何，迫不得只能如此。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u="sng" kern="100" dirty="0">
                          <a:effectLst/>
                          <a:latin typeface="+mn-ea"/>
                          <a:ea typeface="+mn-ea"/>
                        </a:rPr>
                        <a:t>低沉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心情低落消沉。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140443"/>
                  </a:ext>
                </a:extLst>
              </a:tr>
              <a:tr h="381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凝重型</a:t>
                      </a:r>
                      <a:endParaRPr lang="zh-TW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嚴肅認真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平穩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平和、堅實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281425"/>
                  </a:ext>
                </a:extLst>
              </a:tr>
              <a:tr h="381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舒緩型</a:t>
                      </a:r>
                      <a:endParaRPr lang="zh-TW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直述事情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+mn-ea"/>
                          <a:ea typeface="+mn-ea"/>
                        </a:rPr>
                        <a:t>平穩</a:t>
                      </a:r>
                      <a:endParaRPr lang="zh-TW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平和、舒緩</a:t>
                      </a: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82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書卷 (水平) 12"/>
          <p:cNvSpPr/>
          <p:nvPr/>
        </p:nvSpPr>
        <p:spPr>
          <a:xfrm>
            <a:off x="1548621" y="4320538"/>
            <a:ext cx="8817509" cy="240759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1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主角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2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副詞（最、更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……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）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3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句子間</a:t>
            </a:r>
            <a:r>
              <a:rPr lang="zh-TW" alt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的關係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（因果關係</a:t>
            </a:r>
            <a:r>
              <a:rPr lang="zh-TW" alt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、 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比較</a:t>
            </a:r>
            <a:r>
              <a:rPr lang="en-US" altLang="zh-TW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…… 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）</a:t>
            </a:r>
            <a:endParaRPr lang="en-US" altLang="zh-TW" sz="20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*文中雖沒有直接提及，但能夠推論出來的答案，答案為正確或錯誤</a:t>
            </a:r>
            <a:endParaRPr lang="en-US" altLang="zh-TW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139" y="1402304"/>
            <a:ext cx="1115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dirty="0"/>
              <a:t>試根據文章內容，判斷以下陳述，然後塗滿與答案相應的圓圈</a:t>
            </a:r>
            <a:r>
              <a:rPr lang="zh-TW" altLang="zh-HK" dirty="0" smtClean="0"/>
              <a:t>；</a:t>
            </a:r>
            <a:endParaRPr lang="zh-TW" altLang="zh-HK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08171"/>
              </p:ext>
            </p:extLst>
          </p:nvPr>
        </p:nvGraphicFramePr>
        <p:xfrm>
          <a:off x="908195" y="2173180"/>
          <a:ext cx="8886468" cy="2135025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6830060">
                  <a:extLst>
                    <a:ext uri="{9D8B030D-6E8A-4147-A177-3AD203B41FA5}">
                      <a16:colId xmlns:a16="http://schemas.microsoft.com/office/drawing/2014/main" val="2200602543"/>
                    </a:ext>
                  </a:extLst>
                </a:gridCol>
                <a:gridCol w="577198">
                  <a:extLst>
                    <a:ext uri="{9D8B030D-6E8A-4147-A177-3AD203B41FA5}">
                      <a16:colId xmlns:a16="http://schemas.microsoft.com/office/drawing/2014/main" val="839234492"/>
                    </a:ext>
                  </a:extLst>
                </a:gridCol>
                <a:gridCol w="494440">
                  <a:extLst>
                    <a:ext uri="{9D8B030D-6E8A-4147-A177-3AD203B41FA5}">
                      <a16:colId xmlns:a16="http://schemas.microsoft.com/office/drawing/2014/main" val="3803514805"/>
                    </a:ext>
                  </a:extLst>
                </a:gridCol>
                <a:gridCol w="984770">
                  <a:extLst>
                    <a:ext uri="{9D8B030D-6E8A-4147-A177-3AD203B41FA5}">
                      <a16:colId xmlns:a16="http://schemas.microsoft.com/office/drawing/2014/main" val="3770747646"/>
                    </a:ext>
                  </a:extLst>
                </a:gridCol>
              </a:tblGrid>
              <a:tr h="82499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</a:rPr>
                        <a:t>正確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</a:rPr>
                        <a:t>錯誤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</a:rPr>
                        <a:t>無從判斷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99286"/>
                  </a:ext>
                </a:extLst>
              </a:tr>
              <a:tr h="798493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20"/>
                        </a:spcBef>
                        <a:spcAft>
                          <a:spcPts val="120"/>
                        </a:spcAft>
                        <a:buFont typeface="+mj-lt"/>
                        <a:buAutoNum type="arabicParenBoth"/>
                      </a:pPr>
                      <a:r>
                        <a:rPr lang="zh-TW" sz="2400" u="none" strike="noStrike" kern="100" dirty="0">
                          <a:effectLst/>
                        </a:rPr>
                        <a:t>作者對「萬鴉飛過麥田」這幅畫作的印象是所有梵谷畫作中最深刻的。</a:t>
                      </a:r>
                      <a:endParaRPr lang="zh-TW" sz="2400" u="none" strike="noStrike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○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○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○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365791"/>
                  </a:ext>
                </a:extLst>
              </a:tr>
              <a:tr h="511535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20"/>
                        </a:spcBef>
                        <a:spcAft>
                          <a:spcPts val="120"/>
                        </a:spcAft>
                        <a:buFont typeface="+mj-lt"/>
                        <a:buAutoNum type="arabicParenBoth"/>
                      </a:pPr>
                      <a:r>
                        <a:rPr lang="zh-TW" sz="2400" u="none" strike="noStrike" kern="100">
                          <a:effectLst/>
                        </a:rPr>
                        <a:t>作者替梵谷的悲劇結局感到惋惜。</a:t>
                      </a:r>
                      <a:endParaRPr lang="zh-TW" sz="2400" u="none" strike="noStrike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○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○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47320" algn="ctr"/>
                        </a:tabLs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zh-TW" altLang="en-US" sz="2000" kern="100" dirty="0" smtClean="0">
                          <a:effectLst/>
                        </a:rPr>
                        <a:t>     </a:t>
                      </a:r>
                      <a:r>
                        <a:rPr lang="en-US" sz="2000" kern="100" dirty="0" smtClean="0">
                          <a:effectLst/>
                        </a:rPr>
                        <a:t>○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89472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097650" y="3384899"/>
            <a:ext cx="981981" cy="404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/>
          <p:cNvSpPr/>
          <p:nvPr/>
        </p:nvSpPr>
        <p:spPr>
          <a:xfrm>
            <a:off x="1378754" y="3015567"/>
            <a:ext cx="625892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/>
          <p:cNvSpPr/>
          <p:nvPr/>
        </p:nvSpPr>
        <p:spPr>
          <a:xfrm>
            <a:off x="1409527" y="3789484"/>
            <a:ext cx="595119" cy="4378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/>
          <p:cNvSpPr/>
          <p:nvPr/>
        </p:nvSpPr>
        <p:spPr>
          <a:xfrm>
            <a:off x="4994031" y="3908031"/>
            <a:ext cx="659423" cy="3192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2475204" y="3056026"/>
            <a:ext cx="3644241" cy="328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/>
          <p:cNvSpPr/>
          <p:nvPr/>
        </p:nvSpPr>
        <p:spPr>
          <a:xfrm>
            <a:off x="2348838" y="3882992"/>
            <a:ext cx="1985770" cy="3442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27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17928"/>
              </p:ext>
            </p:extLst>
          </p:nvPr>
        </p:nvGraphicFramePr>
        <p:xfrm>
          <a:off x="822083" y="2107279"/>
          <a:ext cx="8374671" cy="37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8765">
                  <a:extLst>
                    <a:ext uri="{9D8B030D-6E8A-4147-A177-3AD203B41FA5}">
                      <a16:colId xmlns:a16="http://schemas.microsoft.com/office/drawing/2014/main" val="3412228058"/>
                    </a:ext>
                  </a:extLst>
                </a:gridCol>
                <a:gridCol w="528447">
                  <a:extLst>
                    <a:ext uri="{9D8B030D-6E8A-4147-A177-3AD203B41FA5}">
                      <a16:colId xmlns:a16="http://schemas.microsoft.com/office/drawing/2014/main" val="913405078"/>
                    </a:ext>
                  </a:extLst>
                </a:gridCol>
                <a:gridCol w="529506">
                  <a:extLst>
                    <a:ext uri="{9D8B030D-6E8A-4147-A177-3AD203B41FA5}">
                      <a16:colId xmlns:a16="http://schemas.microsoft.com/office/drawing/2014/main" val="4104039614"/>
                    </a:ext>
                  </a:extLst>
                </a:gridCol>
                <a:gridCol w="528447">
                  <a:extLst>
                    <a:ext uri="{9D8B030D-6E8A-4147-A177-3AD203B41FA5}">
                      <a16:colId xmlns:a16="http://schemas.microsoft.com/office/drawing/2014/main" val="586743913"/>
                    </a:ext>
                  </a:extLst>
                </a:gridCol>
                <a:gridCol w="529506">
                  <a:extLst>
                    <a:ext uri="{9D8B030D-6E8A-4147-A177-3AD203B41FA5}">
                      <a16:colId xmlns:a16="http://schemas.microsoft.com/office/drawing/2014/main" val="361239777"/>
                    </a:ext>
                  </a:extLst>
                </a:gridCol>
              </a:tblGrid>
              <a:tr h="4732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800" kern="100" dirty="0">
                          <a:effectLst/>
                        </a:rPr>
                        <a:t>　解釋廢田中烏鴉的舉動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015830746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800" kern="100">
                          <a:effectLst/>
                        </a:rPr>
                        <a:t>　指出動物受人影響會焦慮衝動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407812917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2800" kern="100" dirty="0">
                          <a:effectLst/>
                        </a:rPr>
                        <a:t>　說明梵谷發狂的原因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862968323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zh-TW" sz="2800" kern="100">
                          <a:effectLst/>
                        </a:rPr>
                        <a:t>　點出藝術家宿命命題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81539561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</a:rPr>
                        <a:t>A</a:t>
                      </a:r>
                      <a:r>
                        <a:rPr lang="zh-TW" sz="2800" kern="100" dirty="0">
                          <a:effectLst/>
                        </a:rPr>
                        <a:t>　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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769730987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>
                          <a:effectLst/>
                        </a:rPr>
                        <a:t>B</a:t>
                      </a:r>
                      <a:r>
                        <a:rPr lang="zh-TW" sz="2800" kern="100">
                          <a:effectLst/>
                        </a:rPr>
                        <a:t>　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en-US" sz="2800" kern="100">
                          <a:effectLst/>
                        </a:rPr>
                        <a:t> </a:t>
                      </a: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129623135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</a:rPr>
                        <a:t>C</a:t>
                      </a:r>
                      <a:r>
                        <a:rPr lang="zh-TW" sz="2800" kern="100" dirty="0">
                          <a:effectLst/>
                        </a:rPr>
                        <a:t>　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C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D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436515593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" dirty="0">
                          <a:effectLst/>
                        </a:rPr>
                        <a:t>D</a:t>
                      </a:r>
                      <a:r>
                        <a:rPr lang="zh-TW" sz="2800" kern="100" dirty="0">
                          <a:effectLst/>
                        </a:rPr>
                        <a:t>　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○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○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○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○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010674445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書卷 (水平) 12"/>
          <p:cNvSpPr/>
          <p:nvPr/>
        </p:nvSpPr>
        <p:spPr>
          <a:xfrm>
            <a:off x="6546462" y="1710089"/>
            <a:ext cx="5367115" cy="2809157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注意句子中主語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1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2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廢田中的烏鴉 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vs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動物</a:t>
            </a:r>
            <a:endParaRPr lang="en-US" altLang="zh-TW" sz="20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3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4</a:t>
            </a:r>
            <a:r>
              <a:rPr lang="zh-TW" altLang="en-US" sz="2000" b="1" kern="1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梵谷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2000" b="1" kern="1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vs</a:t>
            </a:r>
            <a:r>
              <a:rPr lang="zh-TW" altLang="en-US" sz="2000" b="1" kern="1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藝術家</a:t>
            </a:r>
            <a:endParaRPr lang="en-US" altLang="zh-TW" sz="20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個體 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vs 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整體</a:t>
            </a:r>
            <a:endParaRPr lang="en-US" altLang="zh-TW" sz="20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1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3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對應，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、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4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對應</a:t>
            </a:r>
            <a:endParaRPr lang="en-US" altLang="zh-TW" sz="20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2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配合文章的主角選擇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139" y="1402304"/>
            <a:ext cx="1115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dirty="0"/>
              <a:t>在第</a:t>
            </a:r>
            <a:r>
              <a:rPr lang="en-US" altLang="zh-HK" dirty="0"/>
              <a:t>12</a:t>
            </a:r>
            <a:r>
              <a:rPr lang="zh-TW" altLang="zh-HK" dirty="0"/>
              <a:t>段，作者為甚麼提到麻雀、椋鳥和雞羣都會出現焦躁不安的情況？（</a:t>
            </a:r>
            <a:r>
              <a:rPr lang="en-US" altLang="zh-HK" dirty="0"/>
              <a:t>2</a:t>
            </a:r>
            <a:r>
              <a:rPr lang="zh-TW" altLang="zh-HK" dirty="0"/>
              <a:t>分</a:t>
            </a:r>
            <a:r>
              <a:rPr lang="zh-TW" altLang="zh-HK" dirty="0" smtClean="0"/>
              <a:t>）</a:t>
            </a:r>
            <a:endParaRPr lang="zh-TW" altLang="zh-HK" dirty="0"/>
          </a:p>
        </p:txBody>
      </p:sp>
      <p:sp>
        <p:nvSpPr>
          <p:cNvPr id="14" name="矩形 13"/>
          <p:cNvSpPr/>
          <p:nvPr/>
        </p:nvSpPr>
        <p:spPr>
          <a:xfrm>
            <a:off x="2449950" y="1402304"/>
            <a:ext cx="706488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3569504" y="1402304"/>
            <a:ext cx="1846558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/>
          <p:cNvSpPr/>
          <p:nvPr/>
        </p:nvSpPr>
        <p:spPr>
          <a:xfrm>
            <a:off x="2224281" y="2173179"/>
            <a:ext cx="1828973" cy="376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/>
          <p:cNvSpPr/>
          <p:nvPr/>
        </p:nvSpPr>
        <p:spPr>
          <a:xfrm>
            <a:off x="2224281" y="2615668"/>
            <a:ext cx="706488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/>
          <p:cNvSpPr/>
          <p:nvPr/>
        </p:nvSpPr>
        <p:spPr>
          <a:xfrm>
            <a:off x="2224281" y="3135977"/>
            <a:ext cx="706488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2231520" y="3624923"/>
            <a:ext cx="1074387" cy="296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07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3884" y="751591"/>
            <a:ext cx="104657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+mn-ea"/>
              </a:rPr>
              <a:t>11</a:t>
            </a:r>
            <a:r>
              <a:rPr lang="zh-TW" altLang="en-US" sz="2800" dirty="0" smtClean="0">
                <a:latin typeface="+mn-ea"/>
              </a:rPr>
              <a:t>   </a:t>
            </a:r>
            <a:r>
              <a:rPr lang="zh-TW" altLang="zh-HK" sz="2800" dirty="0" smtClean="0">
                <a:latin typeface="+mn-ea"/>
              </a:rPr>
              <a:t>帶</a:t>
            </a:r>
            <a:r>
              <a:rPr lang="zh-TW" altLang="zh-HK" sz="2800" dirty="0">
                <a:latin typeface="+mn-ea"/>
              </a:rPr>
              <a:t>着這個不能解決的疑問，走出畫場，急切感覺需要去郊外走走。我搭了一班開往郊區的火車，黃昏前抵臨一片枯林圍繞的玉米廢田。還未走進廢田，在樹林外圍時，我</a:t>
            </a:r>
            <a:r>
              <a:rPr lang="zh-TW" altLang="zh-HK" sz="2800" dirty="0">
                <a:solidFill>
                  <a:srgbClr val="7030A0"/>
                </a:solidFill>
                <a:latin typeface="+mn-ea"/>
              </a:rPr>
              <a:t>聽到千百隻烏鴉轟然啼叫</a:t>
            </a:r>
            <a:r>
              <a:rPr lang="zh-TW" altLang="zh-HK" sz="2800" dirty="0">
                <a:latin typeface="+mn-ea"/>
              </a:rPr>
              <a:t>。牠們零亂地飛竄在高高枯林頂端，「揀盡寒枝不肯棲</a:t>
            </a:r>
            <a:r>
              <a:rPr lang="en-US" altLang="zh-HK" sz="2800" dirty="0">
                <a:latin typeface="+mn-ea"/>
                <a:sym typeface="Wingdings 2" panose="05020102010507070707" pitchFamily="18" charset="2"/>
              </a:rPr>
              <a:t></a:t>
            </a:r>
            <a:r>
              <a:rPr lang="zh-TW" altLang="zh-HK" sz="2800" dirty="0">
                <a:latin typeface="+mn-ea"/>
              </a:rPr>
              <a:t>」的龐大烏鴉羣，像密紛紛灑開的漫天落葉，不停地上下飄浮流動，在暮秋加緊的晚風中，給人一種震嚇的淒涼感。烏鴉羣的焦躁不安，又是怎麼發生的呢</a:t>
            </a:r>
            <a:r>
              <a:rPr lang="zh-TW" altLang="zh-HK" sz="2800" dirty="0" smtClean="0">
                <a:latin typeface="+mn-ea"/>
              </a:rPr>
              <a:t>？</a:t>
            </a:r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  <a:cs typeface="Times New Roman" panose="02020603050405020304" pitchFamily="18" charset="0"/>
              </a:rPr>
              <a:t>12</a:t>
            </a:r>
            <a:r>
              <a:rPr lang="zh-TW" altLang="en-US" sz="2800" dirty="0" smtClean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TW" altLang="zh-HK" sz="2800" dirty="0" smtClean="0">
                <a:latin typeface="+mn-ea"/>
                <a:cs typeface="Times New Roman" panose="02020603050405020304" pitchFamily="18" charset="0"/>
              </a:rPr>
              <a:t>我</a:t>
            </a:r>
            <a:r>
              <a:rPr lang="zh-TW" altLang="zh-HK" sz="2800" dirty="0">
                <a:latin typeface="+mn-ea"/>
                <a:cs typeface="Times New Roman" panose="02020603050405020304" pitchFamily="18" charset="0"/>
              </a:rPr>
              <a:t>知道入夜前，</a:t>
            </a:r>
            <a:r>
              <a:rPr lang="zh-TW" altLang="zh-HK" sz="2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麻雀與椋鳥</a:t>
            </a:r>
            <a:r>
              <a:rPr lang="zh-TW" altLang="zh-HK" sz="2800" dirty="0">
                <a:latin typeface="+mn-ea"/>
                <a:cs typeface="Times New Roman" panose="02020603050405020304" pitchFamily="18" charset="0"/>
              </a:rPr>
              <a:t>要羣棲樹上時，也是這樣</a:t>
            </a:r>
            <a:r>
              <a:rPr lang="zh-TW" altLang="zh-HK" sz="2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不停地撞飛啼叫</a:t>
            </a:r>
            <a:r>
              <a:rPr lang="zh-TW" altLang="zh-HK" sz="2800" dirty="0">
                <a:latin typeface="+mn-ea"/>
                <a:cs typeface="Times New Roman" panose="02020603050405020304" pitchFamily="18" charset="0"/>
              </a:rPr>
              <a:t>，我見過的。有一回，也是黃昏，走近一棵高大的鬱金香楓樹時，看到幾百隻麻雀在裏面不停地又飛又叫，但總飛不出樹枝的頂端範圍。當然猛一看，整棵樹像是拋拂着樹葉的會鳴叫的樹。</a:t>
            </a:r>
            <a:r>
              <a:rPr lang="zh-TW" altLang="zh-HK" sz="28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家生的雞羣，黃昏時被趕入雞塒</a:t>
            </a:r>
            <a:r>
              <a:rPr lang="en-US" altLang="zh-HK" sz="28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  <a:sym typeface="Wingdings 2" panose="05020102010507070707" pitchFamily="18" charset="2"/>
              </a:rPr>
              <a:t></a:t>
            </a:r>
            <a:r>
              <a:rPr lang="zh-TW" altLang="zh-HK" sz="28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後，也是要急躁地吵鬧一番才入睡</a:t>
            </a:r>
            <a:r>
              <a:rPr lang="zh-TW" altLang="zh-HK" sz="2800" dirty="0">
                <a:latin typeface="+mn-ea"/>
                <a:cs typeface="Times New Roman" panose="02020603050405020304" pitchFamily="18" charset="0"/>
              </a:rPr>
              <a:t>。對於黃昏遲日，</a:t>
            </a:r>
            <a:r>
              <a:rPr lang="zh-TW" altLang="zh-HK" sz="280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烏鴉羣亦有一種原生的焦慮衝動吧</a:t>
            </a:r>
            <a:r>
              <a:rPr lang="zh-TW" altLang="zh-HK" sz="2800" dirty="0">
                <a:latin typeface="+mn-ea"/>
                <a:cs typeface="Times New Roman" panose="02020603050405020304" pitchFamily="18" charset="0"/>
              </a:rPr>
              <a:t>。</a:t>
            </a:r>
            <a:endParaRPr lang="zh-HK" altLang="en-US" sz="2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8234" y="1661746"/>
            <a:ext cx="2957319" cy="527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4321160" y="3807070"/>
            <a:ext cx="1833455" cy="452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2057400" y="5473141"/>
            <a:ext cx="1767253" cy="479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893885" y="2132023"/>
            <a:ext cx="1163516" cy="382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5237887" y="5966206"/>
            <a:ext cx="1057405" cy="479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書卷 (水平) 9"/>
          <p:cNvSpPr/>
          <p:nvPr/>
        </p:nvSpPr>
        <p:spPr>
          <a:xfrm>
            <a:off x="6573426" y="2694829"/>
            <a:ext cx="4786236" cy="240759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zh-TW" altLang="en-US" sz="2000" b="1" kern="1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題目</a:t>
            </a:r>
            <a:r>
              <a:rPr lang="zh-TW" altLang="en-US" sz="2000" b="1" kern="1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問及第</a:t>
            </a:r>
            <a:r>
              <a:rPr lang="en-US" altLang="zh-TW" sz="2000" b="1" kern="1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12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段，必須留意前文提及的對象</a:t>
            </a:r>
            <a:endParaRPr lang="en-US" altLang="zh-TW" sz="2000" b="1" kern="1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找出所有的主語</a:t>
            </a:r>
            <a:endParaRPr lang="en-US" altLang="zh-TW" sz="2000" b="1" kern="1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69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書卷 (水平) 12"/>
          <p:cNvSpPr/>
          <p:nvPr/>
        </p:nvSpPr>
        <p:spPr>
          <a:xfrm>
            <a:off x="343071" y="4450406"/>
            <a:ext cx="5556567" cy="240759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在各段中不斷提及「梵谷的弟弟」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寫作手法（寫作方法、結構、修辭）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題目結構作用分析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寫作手法</a:t>
            </a:r>
            <a:r>
              <a:rPr lang="en-US" altLang="zh-TW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結構上的手法</a:t>
            </a:r>
            <a:endParaRPr lang="en-US" altLang="zh-TW" sz="20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139" y="1402304"/>
            <a:ext cx="1028699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作者在</a:t>
            </a:r>
            <a:r>
              <a:rPr lang="zh-TW" altLang="zh-HK" dirty="0">
                <a:solidFill>
                  <a:srgbClr val="7030A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HK" dirty="0">
                <a:solidFill>
                  <a:srgbClr val="7030A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zh-TW" altLang="zh-HK" dirty="0">
                <a:solidFill>
                  <a:srgbClr val="7030A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段、第</a:t>
            </a:r>
            <a:r>
              <a:rPr lang="en-US" altLang="zh-HK" dirty="0">
                <a:solidFill>
                  <a:srgbClr val="7030A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r>
              <a:rPr lang="zh-TW" altLang="zh-HK" dirty="0">
                <a:solidFill>
                  <a:srgbClr val="7030A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段和第</a:t>
            </a:r>
            <a:r>
              <a:rPr lang="en-US" altLang="zh-HK" dirty="0">
                <a:solidFill>
                  <a:srgbClr val="7030A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7</a:t>
            </a:r>
            <a:r>
              <a:rPr lang="zh-TW" altLang="zh-HK" dirty="0">
                <a:solidFill>
                  <a:srgbClr val="7030A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段</a:t>
            </a:r>
            <a:r>
              <a:rPr lang="zh-TW" altLang="zh-HK" b="1" dirty="0">
                <a:solidFill>
                  <a:srgbClr val="7030A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均提及梵谷的弟弟</a:t>
            </a: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，這裏運用了甚麼寫作手法？（</a:t>
            </a:r>
            <a:r>
              <a:rPr lang="en-US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分）又這種手法在</a:t>
            </a:r>
            <a:r>
              <a:rPr lang="zh-TW" altLang="zh-HK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文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章</a:t>
            </a: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結構上起了甚麼作用？試加以說明。（</a:t>
            </a:r>
            <a:r>
              <a:rPr lang="en-US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</a:t>
            </a:r>
            <a:r>
              <a:rPr lang="zh-TW" altLang="zh-HK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endParaRPr lang="zh-TW" altLang="zh-HK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1411" y="1400507"/>
            <a:ext cx="4076874" cy="388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7327614" y="1394440"/>
            <a:ext cx="972324" cy="3942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/>
          <p:cNvSpPr/>
          <p:nvPr/>
        </p:nvSpPr>
        <p:spPr>
          <a:xfrm>
            <a:off x="660113" y="2486447"/>
            <a:ext cx="71571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5990" indent="-66929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  <a:sym typeface="Wingdings 2" panose="05020102010507070707" pitchFamily="18" charset="2"/>
              </a:rPr>
              <a:t></a:t>
            </a:r>
            <a:r>
              <a:rPr lang="en-US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寫作手法</a:t>
            </a:r>
            <a:r>
              <a:rPr lang="zh-TW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：</a:t>
            </a:r>
            <a:endParaRPr lang="en-US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935990" indent="-66929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u="sng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               </a:t>
            </a:r>
            <a:endParaRPr lang="zh-TW" altLang="zh-HK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66700">
              <a:spcBef>
                <a:spcPts val="600"/>
              </a:spcBef>
              <a:spcAft>
                <a:spcPts val="0"/>
              </a:spcAft>
            </a:pPr>
            <a:r>
              <a:rPr lang="en-US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  <a:sym typeface="Wingdings 2" panose="05020102010507070707" pitchFamily="18" charset="2"/>
              </a:rPr>
              <a:t></a:t>
            </a:r>
            <a:r>
              <a:rPr lang="en-US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說明</a:t>
            </a:r>
            <a:r>
              <a:rPr lang="zh-TW" altLang="zh-HK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：</a:t>
            </a:r>
            <a:r>
              <a:rPr lang="zh-TW" altLang="zh-HK" u="sng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HK" u="sng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新細明體" panose="02020500000000000000" pitchFamily="18" charset="-120"/>
              </a:rPr>
              <a:t>                              </a:t>
            </a:r>
            <a:endParaRPr lang="zh-TW" altLang="zh-HK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0105"/>
              </p:ext>
            </p:extLst>
          </p:nvPr>
        </p:nvGraphicFramePr>
        <p:xfrm>
          <a:off x="2479844" y="2450179"/>
          <a:ext cx="2470227" cy="57949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618363">
                  <a:extLst>
                    <a:ext uri="{9D8B030D-6E8A-4147-A177-3AD203B41FA5}">
                      <a16:colId xmlns:a16="http://schemas.microsoft.com/office/drawing/2014/main" val="190171312"/>
                    </a:ext>
                  </a:extLst>
                </a:gridCol>
                <a:gridCol w="617288">
                  <a:extLst>
                    <a:ext uri="{9D8B030D-6E8A-4147-A177-3AD203B41FA5}">
                      <a16:colId xmlns:a16="http://schemas.microsoft.com/office/drawing/2014/main" val="1360521526"/>
                    </a:ext>
                  </a:extLst>
                </a:gridCol>
                <a:gridCol w="617288">
                  <a:extLst>
                    <a:ext uri="{9D8B030D-6E8A-4147-A177-3AD203B41FA5}">
                      <a16:colId xmlns:a16="http://schemas.microsoft.com/office/drawing/2014/main" val="119547984"/>
                    </a:ext>
                  </a:extLst>
                </a:gridCol>
                <a:gridCol w="617288">
                  <a:extLst>
                    <a:ext uri="{9D8B030D-6E8A-4147-A177-3AD203B41FA5}">
                      <a16:colId xmlns:a16="http://schemas.microsoft.com/office/drawing/2014/main" val="3804950147"/>
                    </a:ext>
                  </a:extLst>
                </a:gridCol>
              </a:tblGrid>
              <a:tr h="579493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10896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884486" y="260610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HK" dirty="0">
                <a:ea typeface="Times New Roman" panose="02020603050405020304" pitchFamily="18" charset="0"/>
              </a:rPr>
              <a:t> </a:t>
            </a:r>
            <a:r>
              <a:rPr lang="zh-TW" altLang="zh-HK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（答案須為四字詞）</a:t>
            </a:r>
            <a:endParaRPr lang="zh-HK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1954651" y="3792822"/>
            <a:ext cx="5387788" cy="4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954651" y="4312913"/>
            <a:ext cx="5387788" cy="4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55249" y="1835231"/>
            <a:ext cx="486162" cy="375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書卷 (水平) 17"/>
          <p:cNvSpPr/>
          <p:nvPr/>
        </p:nvSpPr>
        <p:spPr>
          <a:xfrm>
            <a:off x="6529925" y="4369429"/>
            <a:ext cx="4513213" cy="240759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首段及最後一段</a:t>
            </a:r>
            <a:r>
              <a:rPr lang="en-US" altLang="zh-TW" sz="2000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首尾呼應</a:t>
            </a:r>
            <a:endParaRPr lang="en-US" altLang="zh-TW" sz="2000" b="1" kern="100" dirty="0" smtClean="0">
              <a:solidFill>
                <a:srgbClr val="7030A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各段之間的聯繫</a:t>
            </a:r>
            <a:r>
              <a:rPr lang="en-US" altLang="zh-TW" sz="2000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前後呼應</a:t>
            </a:r>
            <a:endParaRPr lang="en-US" altLang="zh-TW" sz="2000" b="1" kern="100" dirty="0" smtClean="0">
              <a:solidFill>
                <a:srgbClr val="7030A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19" name="書卷 (水平) 18"/>
          <p:cNvSpPr/>
          <p:nvPr/>
        </p:nvSpPr>
        <p:spPr>
          <a:xfrm>
            <a:off x="7327614" y="1905319"/>
            <a:ext cx="4513213" cy="240759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說明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方式：</a:t>
            </a:r>
            <a:endParaRPr lang="en-US" altLang="zh-TW" sz="2000" b="1" kern="100" dirty="0" smtClean="0">
              <a:solidFill>
                <a:srgbClr val="00206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解釋第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zh-TW" altLang="en-US" sz="20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、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3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及段分別記敘了弟弟 </a:t>
            </a:r>
            <a:endParaRPr lang="en-US" altLang="zh-TW" sz="2000" b="1" kern="100" dirty="0" smtClean="0">
              <a:solidFill>
                <a:srgbClr val="00206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zh-TW" altLang="en-US" sz="20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   甚麼</a:t>
            </a:r>
            <a:endParaRPr lang="en-US" altLang="zh-TW" sz="2000" b="1" kern="100" dirty="0" smtClean="0">
              <a:solidFill>
                <a:srgbClr val="00206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TW" altLang="en-US" sz="20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扣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連前後呼應的作用</a:t>
            </a:r>
            <a:r>
              <a:rPr lang="en-US" altLang="zh-TW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脈絡</a:t>
            </a:r>
            <a:endParaRPr lang="en-US" altLang="zh-TW" sz="2000" b="1" kern="100" dirty="0">
              <a:solidFill>
                <a:srgbClr val="00206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2000" b="1" kern="100" dirty="0" smtClean="0">
              <a:solidFill>
                <a:srgbClr val="00206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01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6153" y="250265"/>
            <a:ext cx="106416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寫作手法包括表達方式、寫作方法、修辭手法等。</a:t>
            </a:r>
          </a:p>
          <a:p>
            <a:r>
              <a:rPr lang="zh-TW" altLang="en-US" sz="2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表達方式</a:t>
            </a:r>
            <a:r>
              <a:rPr lang="zh-TW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，是指寫文章時所採用的反映社會生活、表達思想感情、介紹事物事理的方式手段。常用的表達方式有</a:t>
            </a:r>
            <a:r>
              <a:rPr lang="en-US" altLang="zh-TW" sz="2400" dirty="0">
                <a:solidFill>
                  <a:srgbClr val="7030A0"/>
                </a:solidFill>
                <a:latin typeface="arial" panose="020B0604020202020204" pitchFamily="34" charset="0"/>
              </a:rPr>
              <a:t>5</a:t>
            </a:r>
            <a:r>
              <a:rPr lang="zh-TW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種，即：</a:t>
            </a:r>
            <a:r>
              <a:rPr lang="zh-TW" altLang="en-US" sz="2400" u="sng" dirty="0">
                <a:solidFill>
                  <a:srgbClr val="FF0000"/>
                </a:solidFill>
                <a:latin typeface="arial" panose="020B0604020202020204" pitchFamily="34" charset="0"/>
              </a:rPr>
              <a:t>記敍（敍述）、議論、抒情、描寫、説明</a:t>
            </a:r>
            <a:r>
              <a:rPr lang="zh-TW" alt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。</a:t>
            </a:r>
            <a:endParaRPr lang="en-US" altLang="zh-TW" sz="2400" dirty="0" smtClean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endParaRPr lang="zh-TW" altLang="en-US" sz="24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zh-TW" altLang="en-US" sz="24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寫作方法，也叫表現手法</a:t>
            </a:r>
            <a:r>
              <a:rPr lang="zh-TW" alt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，是指在文學創作中塑造形象、反映生活所運用的各種具體方法和技巧。</a:t>
            </a:r>
            <a:r>
              <a:rPr lang="zh-TW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即：</a:t>
            </a:r>
            <a:r>
              <a:rPr lang="zh-TW" altLang="en-US" sz="2400" b="1" u="heavy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結構</a:t>
            </a:r>
            <a:r>
              <a:rPr lang="zh-TW" altLang="en-US" sz="24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中的開門見山、首尾呼應</a:t>
            </a:r>
            <a:r>
              <a:rPr lang="zh-TW" altLang="en-US" sz="2400" u="sng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zh-TW" altLang="en-US" sz="24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前後照應、伏筆、照應</a:t>
            </a:r>
            <a:r>
              <a:rPr lang="zh-TW" altLang="en-US" sz="2400" u="sng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zh-TW" altLang="en-US" sz="24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欲揚先抑</a:t>
            </a:r>
            <a:r>
              <a:rPr lang="zh-TW" altLang="en-US" sz="2400" u="sng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zh-TW" altLang="en-US" sz="24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託物言志（託物喻人）</a:t>
            </a:r>
            <a:r>
              <a:rPr lang="zh-TW" alt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等；</a:t>
            </a:r>
            <a:r>
              <a:rPr lang="zh-TW" altLang="en-US" sz="2400" b="1" u="heavy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不同文體</a:t>
            </a:r>
            <a:r>
              <a:rPr lang="zh-TW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的襯托（烘托）、誇張諷刺、借景抒情、、對比、外貌描寫、語言描寫、動作描寫、心理描寫等</a:t>
            </a:r>
            <a:r>
              <a:rPr lang="zh-TW" alt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。</a:t>
            </a:r>
            <a:endParaRPr lang="en-US" altLang="zh-TW" sz="2400" dirty="0" smtClean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endParaRPr lang="zh-TW" altLang="en-US" sz="24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zh-TW" altLang="en-US" sz="24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修辭手法</a:t>
            </a:r>
            <a:r>
              <a:rPr lang="zh-TW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，也叫修辭方法，是指在寫作過程中，對所使用的語言進行修飾、加工、潤色，以提高語言表達效果的方法。包括：</a:t>
            </a:r>
            <a:r>
              <a:rPr lang="zh-TW" altLang="en-US" sz="2400" u="sng" dirty="0">
                <a:solidFill>
                  <a:srgbClr val="FF0000"/>
                </a:solidFill>
                <a:latin typeface="arial" panose="020B0604020202020204" pitchFamily="34" charset="0"/>
              </a:rPr>
              <a:t>比喻、排比、擬人、誇張、借代、反問、設問、對偶、</a:t>
            </a:r>
            <a:r>
              <a:rPr lang="zh-TW" altLang="en-US" sz="24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反復</a:t>
            </a:r>
            <a:r>
              <a:rPr lang="zh-TW" alt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等</a:t>
            </a:r>
            <a:r>
              <a:rPr lang="zh-TW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。</a:t>
            </a:r>
            <a:endParaRPr lang="zh-TW" altLang="en-US" sz="2400" b="0" i="0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172200" y="4879731"/>
            <a:ext cx="2664069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橢圓 5"/>
          <p:cNvSpPr/>
          <p:nvPr/>
        </p:nvSpPr>
        <p:spPr>
          <a:xfrm>
            <a:off x="6462346" y="5249008"/>
            <a:ext cx="993531" cy="10199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noFill/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04234" y="5416268"/>
            <a:ext cx="993531" cy="10199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noFill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18469" y="4910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寫作手法</a:t>
            </a:r>
            <a:endParaRPr lang="zh-HK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35945" y="56094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結構</a:t>
            </a:r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29476" y="57415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修辭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673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74525"/>
              </p:ext>
            </p:extLst>
          </p:nvPr>
        </p:nvGraphicFramePr>
        <p:xfrm>
          <a:off x="910345" y="578338"/>
          <a:ext cx="10765839" cy="61696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765839">
                  <a:extLst>
                    <a:ext uri="{9D8B030D-6E8A-4147-A177-3AD203B41FA5}">
                      <a16:colId xmlns:a16="http://schemas.microsoft.com/office/drawing/2014/main" val="1677910579"/>
                    </a:ext>
                  </a:extLst>
                </a:gridCol>
              </a:tblGrid>
              <a:tr h="261616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altLang="zh-TW" sz="2400" kern="100" dirty="0" smtClean="0">
                          <a:effectLst/>
                        </a:rPr>
                        <a:t>【</a:t>
                      </a:r>
                      <a:r>
                        <a:rPr lang="zh-TW" altLang="en-US" sz="2400" kern="100" dirty="0" smtClean="0">
                          <a:effectLst/>
                        </a:rPr>
                        <a:t>⋯⋯</a:t>
                      </a:r>
                      <a:r>
                        <a:rPr lang="en-US" altLang="zh-TW" sz="2400" kern="100" dirty="0" smtClean="0">
                          <a:effectLst/>
                        </a:rPr>
                        <a:t>】</a:t>
                      </a:r>
                    </a:p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100" dirty="0" smtClean="0">
                          <a:effectLst/>
                        </a:rPr>
                        <a:t>  </a:t>
                      </a:r>
                      <a:r>
                        <a:rPr lang="zh-TW" sz="2400" kern="100" dirty="0" smtClean="0">
                          <a:effectLst/>
                        </a:rPr>
                        <a:t>我</a:t>
                      </a:r>
                      <a:r>
                        <a:rPr lang="zh-TW" sz="2400" kern="100" dirty="0">
                          <a:effectLst/>
                        </a:rPr>
                        <a:t>知道入夜前，麻雀與椋鳥要羣棲樹上時，也是這樣不停地撞飛啼叫，我見過的。有一回，也是黃昏，走近一棵高大的鬱金香楓樹時，看到幾百隻麻雀在裏面不停地又飛又叫，但總飛不出樹枝的頂端範圍。當然猛一看，整棵樹像是拋拂着樹葉的會鳴叫的樹。家生的雞羣，黃昏時被趕入雞塒</a:t>
                      </a:r>
                      <a:r>
                        <a:rPr lang="en-US" sz="2400" kern="100" dirty="0">
                          <a:effectLst/>
                          <a:sym typeface="Wingdings 2" panose="05020102010507070707" pitchFamily="18" charset="2"/>
                        </a:rPr>
                        <a:t></a:t>
                      </a:r>
                      <a:r>
                        <a:rPr lang="zh-TW" sz="2400" kern="100" dirty="0">
                          <a:effectLst/>
                        </a:rPr>
                        <a:t>後，也是要急躁地吵鬧一番才入睡。對於黃昏遲日，烏鴉羣亦有一種原生的焦慮衝動吧</a:t>
                      </a:r>
                      <a:r>
                        <a:rPr lang="zh-TW" sz="2400" kern="100" dirty="0" smtClean="0">
                          <a:effectLst/>
                        </a:rPr>
                        <a:t>。</a:t>
                      </a:r>
                      <a:endParaRPr lang="en-US" altLang="zh-TW" sz="2400" kern="100" dirty="0" smtClean="0">
                        <a:effectLst/>
                      </a:endParaRPr>
                    </a:p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4051828"/>
                  </a:ext>
                </a:extLst>
              </a:tr>
              <a:tr h="1410965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100" dirty="0" smtClean="0">
                          <a:effectLst/>
                        </a:rPr>
                        <a:t>  </a:t>
                      </a:r>
                      <a:r>
                        <a:rPr lang="zh-TW" sz="2400" kern="100" dirty="0" smtClean="0">
                          <a:effectLst/>
                        </a:rPr>
                        <a:t>走</a:t>
                      </a:r>
                      <a:r>
                        <a:rPr lang="zh-TW" sz="2400" kern="100" dirty="0">
                          <a:effectLst/>
                        </a:rPr>
                        <a:t>了一圈頹敗的玉米田。收割後的廢田，其中有烏鴉飽餐後的零落玉米稈痕跡，也見到歪倒地上的嚇阻烏鴉啄食的稻草人衣帽。二、三十畝寬闊的玉米廢田，是鄰近農家秋收後的荒廢土地。來春廢田給雪水整過地，會再種玉米的，並且年年來啄食玉米的烏鴉，數目也一直在增加</a:t>
                      </a:r>
                      <a:r>
                        <a:rPr lang="zh-TW" sz="2400" kern="100" dirty="0" smtClean="0">
                          <a:effectLst/>
                        </a:rPr>
                        <a:t>。</a:t>
                      </a:r>
                      <a:endParaRPr lang="en-US" altLang="zh-TW" sz="2400" kern="100" dirty="0" smtClean="0">
                        <a:effectLst/>
                      </a:endParaRPr>
                    </a:p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745731"/>
                  </a:ext>
                </a:extLst>
              </a:tr>
              <a:tr h="1557941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向晚的烏鴉羣叫，有火併聲勢，愈演愈烈，帶着疑難的大聲質問；從枯林上空，把問號劃到廢田上空去。最後，和夕光一起消滅了。</a:t>
                      </a:r>
                    </a:p>
                    <a:p>
                      <a:pPr indent="304800" algn="r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洪素麗《萬鴉飛過廢</a:t>
                      </a:r>
                      <a:r>
                        <a:rPr lang="zh-TW" sz="2400" kern="100" dirty="0" smtClean="0">
                          <a:effectLst/>
                        </a:rPr>
                        <a:t>田》</a:t>
                      </a:r>
                    </a:p>
                    <a:p>
                      <a:pPr indent="304800" algn="l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400" kern="100" dirty="0" smtClean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20046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87962" y="5988343"/>
            <a:ext cx="2321170" cy="3597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向右箭號 6"/>
          <p:cNvSpPr/>
          <p:nvPr/>
        </p:nvSpPr>
        <p:spPr>
          <a:xfrm>
            <a:off x="6864253" y="5988343"/>
            <a:ext cx="1026160" cy="284480"/>
          </a:xfrm>
          <a:prstGeom prst="righ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書卷 (水平) 7"/>
          <p:cNvSpPr/>
          <p:nvPr/>
        </p:nvSpPr>
        <p:spPr>
          <a:xfrm>
            <a:off x="3134652" y="5091137"/>
            <a:ext cx="3261360" cy="1564640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HK" sz="2000" b="1" dirty="0">
                <a:solidFill>
                  <a:srgbClr val="0070C0"/>
                </a:solidFill>
              </a:rPr>
              <a:t>第一步：先看材料的標題</a:t>
            </a:r>
            <a:r>
              <a:rPr lang="en-US" altLang="zh-HK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zh-HK" sz="2000" b="1" dirty="0">
                <a:solidFill>
                  <a:srgbClr val="0070C0"/>
                </a:solidFill>
              </a:rPr>
              <a:t>有關</a:t>
            </a:r>
            <a:r>
              <a:rPr lang="zh-TW" altLang="zh-HK" sz="2000" b="1" dirty="0" smtClean="0">
                <a:solidFill>
                  <a:srgbClr val="0070C0"/>
                </a:solidFill>
              </a:rPr>
              <a:t>主題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或文體的</a:t>
            </a:r>
            <a:r>
              <a:rPr lang="zh-TW" altLang="zh-HK" sz="2000" b="1" dirty="0" smtClean="0">
                <a:solidFill>
                  <a:srgbClr val="0070C0"/>
                </a:solidFill>
              </a:rPr>
              <a:t>的</a:t>
            </a:r>
            <a:r>
              <a:rPr lang="zh-TW" altLang="zh-HK" sz="2000" b="1" dirty="0">
                <a:solidFill>
                  <a:srgbClr val="0070C0"/>
                </a:solidFill>
              </a:rPr>
              <a:t>提示</a:t>
            </a:r>
          </a:p>
        </p:txBody>
      </p:sp>
      <p:sp>
        <p:nvSpPr>
          <p:cNvPr id="9" name="爆炸 1 8"/>
          <p:cNvSpPr/>
          <p:nvPr/>
        </p:nvSpPr>
        <p:spPr>
          <a:xfrm>
            <a:off x="6293264" y="1691078"/>
            <a:ext cx="5750169" cy="2287319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標題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zh-HK" sz="2000" b="1" kern="100" dirty="0">
                <a:solidFill>
                  <a:srgbClr val="FF0000"/>
                </a:solidFill>
              </a:rPr>
              <a:t>萬鴉飛過廢</a:t>
            </a:r>
            <a:r>
              <a:rPr lang="zh-TW" altLang="zh-HK" sz="2000" b="1" kern="100" dirty="0" smtClean="0">
                <a:solidFill>
                  <a:srgbClr val="FF0000"/>
                </a:solidFill>
              </a:rPr>
              <a:t>田</a:t>
            </a:r>
            <a:endParaRPr lang="en-US" altLang="zh-TW" sz="2000" b="1" kern="1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烏鴉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?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不好的象徵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廢田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荒廢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1" name="十六角星形 10"/>
          <p:cNvSpPr/>
          <p:nvPr/>
        </p:nvSpPr>
        <p:spPr>
          <a:xfrm>
            <a:off x="980684" y="720969"/>
            <a:ext cx="5138763" cy="3710354"/>
          </a:xfrm>
          <a:prstGeom prst="star16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標題</a:t>
            </a:r>
            <a:r>
              <a:rPr lang="en-US" altLang="zh-TW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zh-HK" b="1" kern="100" dirty="0">
                <a:solidFill>
                  <a:srgbClr val="002060"/>
                </a:solidFill>
                <a:latin typeface="+mn-ea"/>
              </a:rPr>
              <a:t>萬鴉飛過廢田</a:t>
            </a:r>
            <a:endParaRPr lang="en-US" altLang="zh-TW" b="1" kern="100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TW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文體</a:t>
            </a:r>
            <a:r>
              <a:rPr lang="en-US" altLang="zh-TW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記敘</a:t>
            </a:r>
            <a:r>
              <a:rPr lang="en-US" altLang="zh-TW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?</a:t>
            </a:r>
            <a:r>
              <a:rPr lang="zh-TW" altLang="en-US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描寫</a:t>
            </a:r>
            <a:r>
              <a:rPr lang="en-US" altLang="zh-TW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?</a:t>
            </a:r>
            <a:r>
              <a:rPr lang="zh-TW" altLang="en-US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抒情</a:t>
            </a:r>
            <a:r>
              <a:rPr lang="en-US" altLang="zh-TW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?</a:t>
            </a:r>
          </a:p>
          <a:p>
            <a:r>
              <a:rPr lang="en-US" altLang="zh-TW" b="1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x</a:t>
            </a:r>
            <a:r>
              <a:rPr lang="zh-TW" altLang="en-US" b="1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議論文</a:t>
            </a:r>
            <a:endParaRPr lang="en-US" altLang="zh-TW" b="1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分段技巧</a:t>
            </a:r>
            <a:endParaRPr lang="en-US" altLang="zh-TW" b="1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zh-HK" b="1" dirty="0" smtClean="0">
                <a:solidFill>
                  <a:srgbClr val="002060"/>
                </a:solidFill>
                <a:latin typeface="+mn-ea"/>
              </a:rPr>
              <a:t>時間、空間（常見</a:t>
            </a:r>
            <a:r>
              <a:rPr lang="zh-TW" altLang="en-US" dirty="0" smtClean="0">
                <a:solidFill>
                  <a:srgbClr val="002060"/>
                </a:solidFill>
                <a:latin typeface="+mn-ea"/>
              </a:rPr>
              <a:t>於</a:t>
            </a:r>
            <a:r>
              <a:rPr lang="zh-TW" altLang="zh-HK" b="1" dirty="0" smtClean="0">
                <a:solidFill>
                  <a:srgbClr val="002060"/>
                </a:solidFill>
                <a:latin typeface="+mn-ea"/>
              </a:rPr>
              <a:t>在記敘、描寫及抒情結合的</a:t>
            </a:r>
            <a:r>
              <a:rPr lang="zh-TW" altLang="en-US" b="1" dirty="0" smtClean="0">
                <a:solidFill>
                  <a:srgbClr val="002060"/>
                </a:solidFill>
                <a:latin typeface="+mn-ea"/>
              </a:rPr>
              <a:t>文章）</a:t>
            </a:r>
            <a:endParaRPr lang="zh-HK" altLang="en-US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30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7746" y="325288"/>
            <a:ext cx="305724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zh-HK" sz="32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常見的結構作用</a:t>
            </a:r>
            <a:endParaRPr lang="zh-TW" altLang="zh-HK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4933"/>
              </p:ext>
            </p:extLst>
          </p:nvPr>
        </p:nvGraphicFramePr>
        <p:xfrm>
          <a:off x="854592" y="1137398"/>
          <a:ext cx="9977529" cy="56202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01008">
                  <a:extLst>
                    <a:ext uri="{9D8B030D-6E8A-4147-A177-3AD203B41FA5}">
                      <a16:colId xmlns:a16="http://schemas.microsoft.com/office/drawing/2014/main" val="2465655916"/>
                    </a:ext>
                  </a:extLst>
                </a:gridCol>
                <a:gridCol w="8084802">
                  <a:extLst>
                    <a:ext uri="{9D8B030D-6E8A-4147-A177-3AD203B41FA5}">
                      <a16:colId xmlns:a16="http://schemas.microsoft.com/office/drawing/2014/main" val="3053017911"/>
                    </a:ext>
                  </a:extLst>
                </a:gridCol>
                <a:gridCol w="191719">
                  <a:extLst>
                    <a:ext uri="{9D8B030D-6E8A-4147-A177-3AD203B41FA5}">
                      <a16:colId xmlns:a16="http://schemas.microsoft.com/office/drawing/2014/main" val="3033365494"/>
                    </a:ext>
                  </a:extLst>
                </a:gridCol>
              </a:tblGrid>
              <a:tr h="577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100" dirty="0">
                          <a:effectLst/>
                        </a:rPr>
                        <a:t>結構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100" dirty="0">
                          <a:effectLst/>
                        </a:rPr>
                        <a:t>作用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7727918"/>
                  </a:ext>
                </a:extLst>
              </a:tr>
              <a:tr h="738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提綱絜領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TW" sz="18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統領全文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文章開首先提出重點，後文再圍繞此重點展開敘述。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12734"/>
                  </a:ext>
                </a:extLst>
              </a:tr>
              <a:tr h="9794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開門見山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TW" sz="18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下筆立論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TW" sz="18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開宗明義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文章一下筆就入題，點出主題，使文章的中心更明確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02936"/>
                  </a:ext>
                </a:extLst>
              </a:tr>
              <a:tr h="5777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先破後立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先引述錯誤、對立的論點，駁斥其錯謬之處，然後確立正確的論點。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39808"/>
                  </a:ext>
                </a:extLst>
              </a:tr>
              <a:tr h="738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先立後破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先為自己立論，然後反駁對方的論點，以加強自己論點的說服力。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37430"/>
                  </a:ext>
                </a:extLst>
              </a:tr>
              <a:tr h="738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埋下伏筆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TW" sz="18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設置懸念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先在文章前面設下埋伏，作出提示或暗示，當後文展開有關內容時，與前文巧妙呼應，使文章結構產生變化，增加懸念。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49569"/>
                  </a:ext>
                </a:extLst>
              </a:tr>
              <a:tr h="738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承上啟下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在段落與段落之間，運用連接詞或過渡句，在意思上承接上一段文字，而下啟下一段文字，使段落之間緊密呼應，文氣貫通。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7675"/>
                  </a:ext>
                </a:extLst>
              </a:tr>
              <a:tr h="531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前呼後應</a:t>
                      </a:r>
                      <a:endParaRPr lang="zh-TW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上下之間的互相照應。上文提出問題，下文有所交代。</a:t>
                      </a:r>
                      <a:endParaRPr lang="zh-TW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5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915" y="562680"/>
            <a:ext cx="305724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zh-HK" sz="32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常見的結構作用</a:t>
            </a:r>
            <a:endParaRPr lang="zh-TW" altLang="zh-HK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02930"/>
              </p:ext>
            </p:extLst>
          </p:nvPr>
        </p:nvGraphicFramePr>
        <p:xfrm>
          <a:off x="643575" y="1480299"/>
          <a:ext cx="10425939" cy="506997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77456">
                  <a:extLst>
                    <a:ext uri="{9D8B030D-6E8A-4147-A177-3AD203B41FA5}">
                      <a16:colId xmlns:a16="http://schemas.microsoft.com/office/drawing/2014/main" val="2484408199"/>
                    </a:ext>
                  </a:extLst>
                </a:gridCol>
                <a:gridCol w="8448147">
                  <a:extLst>
                    <a:ext uri="{9D8B030D-6E8A-4147-A177-3AD203B41FA5}">
                      <a16:colId xmlns:a16="http://schemas.microsoft.com/office/drawing/2014/main" val="2574859973"/>
                    </a:ext>
                  </a:extLst>
                </a:gridCol>
                <a:gridCol w="200336">
                  <a:extLst>
                    <a:ext uri="{9D8B030D-6E8A-4147-A177-3AD203B41FA5}">
                      <a16:colId xmlns:a16="http://schemas.microsoft.com/office/drawing/2014/main" val="2474861164"/>
                    </a:ext>
                  </a:extLst>
                </a:gridCol>
              </a:tblGrid>
              <a:tr h="587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100" dirty="0">
                          <a:effectLst/>
                        </a:rPr>
                        <a:t>結構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3200" kern="100" dirty="0">
                          <a:effectLst/>
                        </a:rPr>
                        <a:t>作用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1865143"/>
                  </a:ext>
                </a:extLst>
              </a:tr>
              <a:tr h="7623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先抑後揚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先表示自己或他人對某事物、觀念有負面態度，然後經討論後，該事物有其可取之處，提出正面評價。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61384"/>
                  </a:ext>
                </a:extLst>
              </a:tr>
              <a:tr h="7623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先揚後抑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先表示自己或他人對某事物、觀念有正面態度，然後經討論後，提出負面評價。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10224"/>
                  </a:ext>
                </a:extLst>
              </a:tr>
              <a:tr h="722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先虛後實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先寫不真實、虛構、抽象（如夢境、想像等）的東西，再寫實在、具體的一面，增加文章的想像空間。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02945"/>
                  </a:ext>
                </a:extLst>
              </a:tr>
              <a:tr h="834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先實後虛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先寫實在、具體的一面，再寫不真實、虛構、抽象（如夢境、想像等）的東西，使虛實互相烘托。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703"/>
                  </a:ext>
                </a:extLst>
              </a:tr>
              <a:tr h="7025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首尾呼應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文章起首提及過的內容，在結尾處作出呼應。可以視內容重覆、作重點提要，突出主題；也可以在起首設疑，在結尾揭曉答案。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68922"/>
                  </a:ext>
                </a:extLst>
              </a:tr>
              <a:tr h="698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總結全文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在結尾處總結文章的重點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711" marR="44711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9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書卷 (水平) 12"/>
          <p:cNvSpPr/>
          <p:nvPr/>
        </p:nvSpPr>
        <p:spPr>
          <a:xfrm>
            <a:off x="975714" y="2080864"/>
            <a:ext cx="9830032" cy="359017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u="sng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從象徵的角度分析烏鴉及主題的關係</a:t>
            </a:r>
            <a:endParaRPr lang="en-US" altLang="zh-TW" sz="2800" b="1" u="sng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角度一：文章線索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?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貫串全文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?</a:t>
            </a:r>
          </a:p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角度二：從文中烏鴉的特點逐一分析</a:t>
            </a:r>
            <a:endParaRPr lang="en-US" altLang="zh-TW" sz="2800" b="1" kern="100" dirty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找出烏鴉在文中出現的場景及相關特點扣連主角梵谷分析</a:t>
            </a:r>
            <a:endParaRPr lang="en-US" altLang="zh-TW" sz="28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139" y="1402304"/>
            <a:ext cx="11157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作者為甚麼以「萬鴉飛過廢田」為篇名？試從烏鴉的象徵意義略加說明。（</a:t>
            </a:r>
            <a:r>
              <a:rPr lang="en-US" altLang="zh-HK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6</a:t>
            </a:r>
            <a:r>
              <a:rPr lang="zh-TW" altLang="zh-HK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</a:t>
            </a:r>
            <a:r>
              <a:rPr lang="zh-TW" altLang="zh-HK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endParaRPr lang="zh-TW" altLang="zh-HK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55812" y="1433008"/>
            <a:ext cx="1984303" cy="457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896417" y="1433008"/>
            <a:ext cx="1858398" cy="369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59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644" y="624226"/>
            <a:ext cx="305724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zh-HK" sz="28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標題與主旨的關係</a:t>
            </a:r>
            <a:endParaRPr lang="zh-TW" altLang="zh-HK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0126"/>
              </p:ext>
            </p:extLst>
          </p:nvPr>
        </p:nvGraphicFramePr>
        <p:xfrm>
          <a:off x="467019" y="1487755"/>
          <a:ext cx="10303558" cy="483391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78570">
                  <a:extLst>
                    <a:ext uri="{9D8B030D-6E8A-4147-A177-3AD203B41FA5}">
                      <a16:colId xmlns:a16="http://schemas.microsoft.com/office/drawing/2014/main" val="4144062687"/>
                    </a:ext>
                  </a:extLst>
                </a:gridCol>
                <a:gridCol w="3467188">
                  <a:extLst>
                    <a:ext uri="{9D8B030D-6E8A-4147-A177-3AD203B41FA5}">
                      <a16:colId xmlns:a16="http://schemas.microsoft.com/office/drawing/2014/main" val="34863555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32465286"/>
                    </a:ext>
                  </a:extLst>
                </a:gridCol>
              </a:tblGrid>
              <a:tr h="803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答題方向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答題模式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174826"/>
                  </a:ext>
                </a:extLst>
              </a:tr>
              <a:tr h="1621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結構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文章線索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全文主要圍繞｢</a:t>
                      </a: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XXX</a:t>
                      </a: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｣展開敘述，｢</a:t>
                      </a: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XX</a:t>
                      </a: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｣為全文的線索，貫穿整篇文章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94239"/>
                  </a:ext>
                </a:extLst>
              </a:tr>
              <a:tr h="2409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主旨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  <a:latin typeface="+mn-ea"/>
                          <a:ea typeface="+mn-ea"/>
                        </a:rPr>
                        <a:t>主旨與標題的關係</a:t>
                      </a:r>
                      <a:endParaRPr lang="zh-TW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kern="100" dirty="0">
                          <a:effectLst/>
                          <a:latin typeface="+mn-ea"/>
                          <a:ea typeface="+mn-ea"/>
                        </a:rPr>
                        <a:t>本文主要是為了講述（主旨），並抒發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sz="2800" kern="1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sz="2800" kern="100" dirty="0">
                          <a:effectLst/>
                          <a:latin typeface="+mn-ea"/>
                          <a:ea typeface="+mn-ea"/>
                        </a:rPr>
                        <a:t>表達（情感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sz="2800" kern="100" dirty="0">
                          <a:effectLst/>
                          <a:latin typeface="+mn-ea"/>
                          <a:ea typeface="+mn-ea"/>
                        </a:rPr>
                        <a:t>道理）；而標題中《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XX</a:t>
                      </a:r>
                      <a:r>
                        <a:rPr lang="zh-TW" sz="2800" kern="100" dirty="0">
                          <a:effectLst/>
                          <a:latin typeface="+mn-ea"/>
                          <a:ea typeface="+mn-ea"/>
                        </a:rPr>
                        <a:t>》就能呼應全文主旨。</a:t>
                      </a:r>
                      <a:endParaRPr lang="zh-TW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56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0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644" y="624226"/>
            <a:ext cx="305724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zh-HK" sz="28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標題與主旨的關係</a:t>
            </a:r>
            <a:endParaRPr lang="zh-TW" altLang="zh-HK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52942"/>
              </p:ext>
            </p:extLst>
          </p:nvPr>
        </p:nvGraphicFramePr>
        <p:xfrm>
          <a:off x="668525" y="2194713"/>
          <a:ext cx="10163571" cy="45549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7123">
                  <a:extLst>
                    <a:ext uri="{9D8B030D-6E8A-4147-A177-3AD203B41FA5}">
                      <a16:colId xmlns:a16="http://schemas.microsoft.com/office/drawing/2014/main" val="437600840"/>
                    </a:ext>
                  </a:extLst>
                </a:gridCol>
                <a:gridCol w="2778566">
                  <a:extLst>
                    <a:ext uri="{9D8B030D-6E8A-4147-A177-3AD203B41FA5}">
                      <a16:colId xmlns:a16="http://schemas.microsoft.com/office/drawing/2014/main" val="2726084123"/>
                    </a:ext>
                  </a:extLst>
                </a:gridCol>
                <a:gridCol w="5827882">
                  <a:extLst>
                    <a:ext uri="{9D8B030D-6E8A-4147-A177-3AD203B41FA5}">
                      <a16:colId xmlns:a16="http://schemas.microsoft.com/office/drawing/2014/main" val="594030807"/>
                    </a:ext>
                  </a:extLst>
                </a:gridCol>
              </a:tblGrid>
              <a:tr h="537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答題方向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答題模式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447219"/>
                  </a:ext>
                </a:extLst>
              </a:tr>
              <a:tr h="1074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結構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文章線索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全文主要圍繞｢</a:t>
                      </a:r>
                      <a:r>
                        <a:rPr lang="en-US" sz="2400" kern="100">
                          <a:effectLst/>
                        </a:rPr>
                        <a:t>XXX</a:t>
                      </a:r>
                      <a:r>
                        <a:rPr lang="zh-TW" sz="2400" kern="100">
                          <a:effectLst/>
                        </a:rPr>
                        <a:t>｣展開敘述，｢</a:t>
                      </a:r>
                      <a:r>
                        <a:rPr lang="en-US" sz="2400" kern="100">
                          <a:effectLst/>
                        </a:rPr>
                        <a:t>XX</a:t>
                      </a:r>
                      <a:r>
                        <a:rPr lang="zh-TW" sz="2400" kern="100">
                          <a:effectLst/>
                        </a:rPr>
                        <a:t>｣為全文的線索，貫穿整篇文章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227995"/>
                  </a:ext>
                </a:extLst>
              </a:tr>
              <a:tr h="16119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主旨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主旨與標題的關係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本文主要是為了講述（主旨），並抒發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zh-TW" sz="2400" kern="100" dirty="0">
                          <a:effectLst/>
                        </a:rPr>
                        <a:t>說明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zh-TW" sz="2400" kern="100" dirty="0">
                          <a:effectLst/>
                        </a:rPr>
                        <a:t>表達（情感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zh-TW" sz="2400" kern="100" dirty="0">
                          <a:effectLst/>
                        </a:rPr>
                        <a:t>道理）；而標題中《</a:t>
                      </a:r>
                      <a:r>
                        <a:rPr lang="en-US" sz="2400" kern="100" dirty="0">
                          <a:effectLst/>
                        </a:rPr>
                        <a:t>XX</a:t>
                      </a:r>
                      <a:r>
                        <a:rPr lang="zh-TW" sz="2400" kern="100" dirty="0">
                          <a:effectLst/>
                        </a:rPr>
                        <a:t>》就能呼應全文主旨。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701005"/>
                  </a:ext>
                </a:extLst>
              </a:tr>
              <a:tr h="133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比較意識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改以《</a:t>
                      </a:r>
                      <a:r>
                        <a:rPr lang="en-US" sz="2400" kern="100">
                          <a:effectLst/>
                        </a:rPr>
                        <a:t>XX</a:t>
                      </a:r>
                      <a:r>
                        <a:rPr lang="zh-TW" sz="2400" kern="100">
                          <a:effectLst/>
                        </a:rPr>
                        <a:t>》為題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如果改以《</a:t>
                      </a:r>
                      <a:r>
                        <a:rPr lang="en-US" sz="2400" kern="100" dirty="0">
                          <a:effectLst/>
                        </a:rPr>
                        <a:t>XX</a:t>
                      </a:r>
                      <a:r>
                        <a:rPr lang="zh-TW" sz="2400" kern="100" dirty="0">
                          <a:effectLst/>
                        </a:rPr>
                        <a:t>》為題，雖然亦能帶出（部分主旨），卻未能帶出（另一部分主旨）。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2816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8525" y="1440247"/>
            <a:ext cx="10499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Eg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你認為以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《XX》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為題，會否比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《XX》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是否更符合文章內容？試加以說明。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267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139" y="1402304"/>
            <a:ext cx="11157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作者在文中以向日葵象徵人性。試綜合全文，指出向日葵與人性的相似之處</a:t>
            </a:r>
            <a:r>
              <a:rPr lang="zh-TW" altLang="zh-HK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zh-TW" altLang="zh-HK" sz="24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4128" y="1402304"/>
            <a:ext cx="1877388" cy="470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6471137" y="1433008"/>
            <a:ext cx="2769578" cy="4397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06341"/>
              </p:ext>
            </p:extLst>
          </p:nvPr>
        </p:nvGraphicFramePr>
        <p:xfrm>
          <a:off x="1187641" y="2583277"/>
          <a:ext cx="8853174" cy="35537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47167">
                  <a:extLst>
                    <a:ext uri="{9D8B030D-6E8A-4147-A177-3AD203B41FA5}">
                      <a16:colId xmlns:a16="http://schemas.microsoft.com/office/drawing/2014/main" val="2699230144"/>
                    </a:ext>
                  </a:extLst>
                </a:gridCol>
                <a:gridCol w="4106007">
                  <a:extLst>
                    <a:ext uri="{9D8B030D-6E8A-4147-A177-3AD203B41FA5}">
                      <a16:colId xmlns:a16="http://schemas.microsoft.com/office/drawing/2014/main" val="2628133897"/>
                    </a:ext>
                  </a:extLst>
                </a:gridCol>
              </a:tblGrid>
              <a:tr h="41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TW" sz="1600" kern="100">
                          <a:effectLst/>
                        </a:rPr>
                        <a:t>向日葵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TW" sz="1600" kern="100">
                          <a:effectLst/>
                        </a:rPr>
                        <a:t>人性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784614"/>
                  </a:ext>
                </a:extLst>
              </a:tr>
              <a:tr h="1571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600" kern="100" dirty="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1600" kern="100" dirty="0">
                          <a:effectLst/>
                        </a:rPr>
                        <a:t>：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6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                                       </a:t>
                      </a:r>
                      <a:br>
                        <a:rPr lang="en-US" sz="16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6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                                       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最好的友誼是熱情、慷慨、燦爛、明亮、温暖的。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6447690"/>
                  </a:ext>
                </a:extLst>
              </a:tr>
              <a:tr h="157124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陶罐裏的向日葵花瓣枯乾、扭曲，花蒂尖銳飛張。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600" kern="100" dirty="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1600" kern="100" dirty="0">
                          <a:effectLst/>
                        </a:rPr>
                        <a:t>：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6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                                       </a:t>
                      </a:r>
                      <a:br>
                        <a:rPr lang="en-US" sz="16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6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                                       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825520"/>
                  </a:ext>
                </a:extLst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 rot="10800000">
            <a:off x="3675185" y="4193931"/>
            <a:ext cx="307730" cy="738554"/>
          </a:xfrm>
          <a:prstGeom prst="down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向下箭號 9"/>
          <p:cNvSpPr/>
          <p:nvPr/>
        </p:nvSpPr>
        <p:spPr>
          <a:xfrm>
            <a:off x="7702061" y="4193931"/>
            <a:ext cx="307730" cy="738554"/>
          </a:xfrm>
          <a:prstGeom prst="down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3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54251"/>
              </p:ext>
            </p:extLst>
          </p:nvPr>
        </p:nvGraphicFramePr>
        <p:xfrm>
          <a:off x="497496" y="983077"/>
          <a:ext cx="11011635" cy="495633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011635">
                  <a:extLst>
                    <a:ext uri="{9D8B030D-6E8A-4147-A177-3AD203B41FA5}">
                      <a16:colId xmlns:a16="http://schemas.microsoft.com/office/drawing/2014/main" val="2692627595"/>
                    </a:ext>
                  </a:extLst>
                </a:gridCol>
              </a:tblGrid>
              <a:tr h="2030250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梵谷摘了田野盛放的向日葵，帶回家，插在陶罐裏。好像要用明亮燦爛熱情的南方之花來歡迎朋友。他寫信給朋友，描述他如何佈置房間，他也描述自己開始畫向日葵。</a:t>
                      </a:r>
                      <a:r>
                        <a:rPr lang="zh-TW" sz="2400" kern="100" dirty="0">
                          <a:solidFill>
                            <a:srgbClr val="FF0000"/>
                          </a:solidFill>
                          <a:effectLst/>
                        </a:rPr>
                        <a:t>他覺得向日葵像最好的友誼，熱情、慷慨、燦爛、明亮、温暖。</a:t>
                      </a:r>
                      <a:r>
                        <a:rPr lang="zh-TW" sz="2400" kern="100" dirty="0">
                          <a:effectLst/>
                        </a:rPr>
                        <a:t>陶罐裏的向日葵帶着陽光的冶豔，帶着泥土粗獷濃烈的氣息。梵谷覺得這些花斬斷了，離開了土地，仍然放散着陽光的燦爛和温度。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035093"/>
                  </a:ext>
                </a:extLst>
              </a:tr>
              <a:tr h="2842350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他用明度最高的鮮黃做背景，好像整個畫面都是光，強烈的光，使人睜不開眼睛，一片泛白的光，使人目盲。陶罐裏的花，離開泥土太久了，</a:t>
                      </a:r>
                      <a:r>
                        <a:rPr lang="zh-TW" sz="2400" kern="100" dirty="0">
                          <a:solidFill>
                            <a:srgbClr val="0070C0"/>
                          </a:solidFill>
                          <a:effectLst/>
                        </a:rPr>
                        <a:t>花瓣變乾，扭曲成更頑強的姿態</a:t>
                      </a:r>
                      <a:r>
                        <a:rPr lang="zh-TW" sz="2400" kern="100" dirty="0">
                          <a:effectLst/>
                        </a:rPr>
                        <a:t>，好像在對抗死亡，堅持色彩與形狀的記憶。</a:t>
                      </a:r>
                      <a:r>
                        <a:rPr lang="zh-TW" sz="2400" kern="100" dirty="0">
                          <a:solidFill>
                            <a:srgbClr val="0070C0"/>
                          </a:solidFill>
                          <a:effectLst/>
                        </a:rPr>
                        <a:t>花瓣枯乾</a:t>
                      </a:r>
                      <a:r>
                        <a:rPr lang="zh-TW" sz="2400" kern="100" dirty="0">
                          <a:effectLst/>
                        </a:rPr>
                        <a:t>，更顯露出花瓣中央一粒一粒一排一排密密結構的葵花子。葵花子赭褐色，梵谷用顏料一層層堆疊，刻意用畫筆粘黏厚厚的顏料，形成凸起的顆粒，不像繪畫，更像雕塑，可以觸摸肌理質感，所有生命在死亡裏固執堅持存活的莊嚴質感。在大片明亮黃色裏，少數醒目的是花蒂的綠，甚至用藍線條勾勒，</a:t>
                      </a:r>
                      <a:r>
                        <a:rPr lang="zh-TW" sz="2400" kern="100" dirty="0">
                          <a:solidFill>
                            <a:srgbClr val="0070C0"/>
                          </a:solidFill>
                          <a:effectLst/>
                        </a:rPr>
                        <a:t>使花蒂尖銳飛張</a:t>
                      </a:r>
                      <a:r>
                        <a:rPr lang="zh-TW" sz="2400" kern="100" dirty="0">
                          <a:effectLst/>
                        </a:rPr>
                        <a:t>，好像在空中要抓住甚麼的充滿吶喊的手。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43298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08712" y="2092569"/>
            <a:ext cx="6897796" cy="3868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497496" y="2479431"/>
            <a:ext cx="6105527" cy="3473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2958381" y="3798276"/>
            <a:ext cx="5860303" cy="325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3345243" y="4853354"/>
            <a:ext cx="5948226" cy="370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10194451" y="5238938"/>
            <a:ext cx="1314680" cy="370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/>
          <p:cNvSpPr/>
          <p:nvPr/>
        </p:nvSpPr>
        <p:spPr>
          <a:xfrm>
            <a:off x="497496" y="5609492"/>
            <a:ext cx="4074504" cy="329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345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7539" y="1402304"/>
            <a:ext cx="111574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作者在篇末寫到對於梵谷的愛的形式，「</a:t>
            </a:r>
            <a:r>
              <a:rPr lang="zh-TW" altLang="zh-HK" sz="2200" dirty="0">
                <a:latin typeface="+mn-ea"/>
              </a:rPr>
              <a:t>我們害怕這樣的愛，我們又渴望這樣的愛</a:t>
            </a:r>
            <a:r>
              <a:rPr lang="zh-TW" altLang="zh-HK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」。你認為作者為何得出這個結論？試略加說明。（</a:t>
            </a:r>
            <a:r>
              <a:rPr lang="en-US" altLang="zh-HK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4</a:t>
            </a:r>
            <a:r>
              <a:rPr lang="zh-TW" altLang="zh-HK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</a:t>
            </a:r>
            <a:r>
              <a:rPr lang="zh-TW" altLang="zh-HK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endParaRPr lang="zh-TW" altLang="zh-HK" sz="2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396" y="1441800"/>
            <a:ext cx="5600704" cy="376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/>
          <p:cNvSpPr/>
          <p:nvPr/>
        </p:nvSpPr>
        <p:spPr>
          <a:xfrm>
            <a:off x="1436073" y="1441800"/>
            <a:ext cx="3733804" cy="376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書卷 (水平) 11"/>
          <p:cNvSpPr/>
          <p:nvPr/>
        </p:nvSpPr>
        <p:spPr>
          <a:xfrm>
            <a:off x="975714" y="2080864"/>
            <a:ext cx="9830032" cy="359017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主角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梵谷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以梵谷的事情作解說</a:t>
            </a:r>
            <a:endParaRPr lang="en-US" altLang="zh-TW" sz="28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害怕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負面</a:t>
            </a:r>
            <a:endParaRPr lang="en-US" altLang="zh-TW" sz="2800" b="1" kern="100" dirty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渴望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正面</a:t>
            </a:r>
            <a:endParaRPr lang="en-US" altLang="zh-TW" sz="28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69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9585" y="988984"/>
            <a:ext cx="103866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zh-H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高更到</a:t>
            </a:r>
            <a:r>
              <a:rPr lang="zh-TW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爾是一八八八年十月二十八日，他們相處了不到兩個月。十二月二十三日梵谷手拿剃刀跟在高更身後，高更落荒而逃，梵谷用剃刀割下自己的耳朵。「向日葵」也許是梵谷燃燒自己的方式，徹底而純粹，他劇烈的愛的形式，生前使人懼怕，死後卻令人震動。</a:t>
            </a:r>
            <a:r>
              <a:rPr lang="zh-TW" altLang="zh-HK" sz="4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我們害怕這樣的愛，我們又渴望這樣的愛</a:t>
            </a:r>
            <a:r>
              <a:rPr lang="zh-TW" altLang="zh-HK" sz="4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TW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梵谷的「向日葵」書寫出世人的矛盾。</a:t>
            </a:r>
            <a:endParaRPr lang="zh-HK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2896835" y="4167554"/>
            <a:ext cx="3029180" cy="55391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6413759" y="1661746"/>
            <a:ext cx="4752472" cy="6242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/>
          <p:cNvSpPr/>
          <p:nvPr/>
        </p:nvSpPr>
        <p:spPr>
          <a:xfrm>
            <a:off x="903913" y="2286000"/>
            <a:ext cx="10262318" cy="6727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/>
          <p:cNvSpPr/>
          <p:nvPr/>
        </p:nvSpPr>
        <p:spPr>
          <a:xfrm>
            <a:off x="903913" y="2938904"/>
            <a:ext cx="5509846" cy="5558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/>
          <p:cNvSpPr/>
          <p:nvPr/>
        </p:nvSpPr>
        <p:spPr>
          <a:xfrm>
            <a:off x="6475923" y="2970877"/>
            <a:ext cx="4690308" cy="536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895120" y="3518746"/>
            <a:ext cx="7149841" cy="584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6299459" y="4147696"/>
            <a:ext cx="3733804" cy="538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95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7539" y="1402304"/>
            <a:ext cx="11157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在本文中，以下哪組句子與</a:t>
            </a:r>
            <a:r>
              <a:rPr lang="zh-TW" altLang="zh-HK" sz="2800" dirty="0">
                <a:latin typeface="+mn-ea"/>
              </a:rPr>
              <a:t>「好幾次站在這裏，從年輕站到中年，感覺時間靜止在畫面上」</a:t>
            </a:r>
            <a:r>
              <a:rPr lang="zh-TW" altLang="zh-HK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（第</a:t>
            </a:r>
            <a:r>
              <a:rPr lang="en-US" altLang="zh-HK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1</a:t>
            </a:r>
            <a:r>
              <a:rPr lang="zh-TW" altLang="zh-HK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段）運用相同的修辭手法？（</a:t>
            </a:r>
            <a:r>
              <a:rPr lang="en-US" altLang="zh-HK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zh-TW" altLang="zh-HK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</a:t>
            </a:r>
            <a:r>
              <a:rPr lang="zh-TW" altLang="zh-HK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endParaRPr lang="zh-TW" altLang="zh-HK" sz="3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1255" y="1879357"/>
            <a:ext cx="2479314" cy="415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9147"/>
              </p:ext>
            </p:extLst>
          </p:nvPr>
        </p:nvGraphicFramePr>
        <p:xfrm>
          <a:off x="636154" y="2643142"/>
          <a:ext cx="10494322" cy="35137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94322">
                  <a:extLst>
                    <a:ext uri="{9D8B030D-6E8A-4147-A177-3AD203B41FA5}">
                      <a16:colId xmlns:a16="http://schemas.microsoft.com/office/drawing/2014/main" val="586972684"/>
                    </a:ext>
                  </a:extLst>
                </a:gridCol>
              </a:tblGrid>
              <a:tr h="663229">
                <a:tc>
                  <a:txBody>
                    <a:bodyPr/>
                    <a:lstStyle/>
                    <a:p>
                      <a:pPr marL="263525" indent="-2635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zh-TW" sz="2000" kern="100" dirty="0">
                          <a:effectLst/>
                        </a:rPr>
                        <a:t>　他盼望和高更一起住、一起畫畫、一起談論藝術，盼望了很久，</a:t>
                      </a:r>
                      <a:r>
                        <a:rPr lang="zh-TW" sz="2000" kern="100" dirty="0" smtClean="0">
                          <a:effectLst/>
                        </a:rPr>
                        <a:t>終於</a:t>
                      </a:r>
                      <a:r>
                        <a:rPr lang="zh-TW" sz="2000" kern="100" dirty="0">
                          <a:effectLst/>
                        </a:rPr>
                        <a:t>要實現了</a:t>
                      </a:r>
                      <a:r>
                        <a:rPr lang="zh-TW" sz="2000" kern="100" dirty="0" smtClean="0">
                          <a:effectLst/>
                        </a:rPr>
                        <a:t>。（</a:t>
                      </a:r>
                      <a:r>
                        <a:rPr lang="zh-TW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TW" sz="2000" kern="100" dirty="0">
                          <a:effectLst/>
                        </a:rPr>
                        <a:t>段</a:t>
                      </a:r>
                      <a:r>
                        <a:rPr lang="zh-TW" sz="2000" kern="100" dirty="0" smtClean="0">
                          <a:effectLst/>
                        </a:rPr>
                        <a:t>）</a:t>
                      </a:r>
                      <a:endParaRPr lang="en-US" altLang="zh-TW" sz="2000" kern="100" dirty="0" smtClean="0">
                        <a:effectLst/>
                      </a:endParaRPr>
                    </a:p>
                    <a:p>
                      <a:pPr marL="263525" indent="-2635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0" marR="6470" marT="0" marB="0"/>
                </a:tc>
                <a:extLst>
                  <a:ext uri="{0D108BD9-81ED-4DB2-BD59-A6C34878D82A}">
                    <a16:rowId xmlns:a16="http://schemas.microsoft.com/office/drawing/2014/main" val="1582914825"/>
                  </a:ext>
                </a:extLst>
              </a:tr>
              <a:tr h="788646">
                <a:tc>
                  <a:txBody>
                    <a:bodyPr/>
                    <a:lstStyle/>
                    <a:p>
                      <a:pPr marL="259080" indent="-25908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r>
                        <a:rPr lang="zh-TW" sz="2000" kern="100" dirty="0">
                          <a:effectLst/>
                        </a:rPr>
                        <a:t>　他用明度最高的鮮黃做背景，好像整個畫面都是光，強烈的光</a:t>
                      </a:r>
                      <a:r>
                        <a:rPr lang="zh-TW" sz="2000" kern="100" dirty="0" smtClean="0">
                          <a:effectLst/>
                        </a:rPr>
                        <a:t>，使人睜不開眼睛，一</a:t>
                      </a:r>
                      <a:r>
                        <a:rPr lang="zh-TW" sz="2000" kern="100" dirty="0">
                          <a:effectLst/>
                        </a:rPr>
                        <a:t>片</a:t>
                      </a:r>
                      <a:r>
                        <a:rPr lang="zh-TW" sz="2000" kern="100" dirty="0" smtClean="0">
                          <a:effectLst/>
                        </a:rPr>
                        <a:t>泛</a:t>
                      </a:r>
                      <a:endParaRPr lang="en-US" altLang="zh-TW" sz="2000" kern="100" dirty="0" smtClean="0">
                        <a:effectLst/>
                      </a:endParaRPr>
                    </a:p>
                    <a:p>
                      <a:pPr marL="259080" indent="-25908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TW" altLang="en-US" sz="2000" kern="100" dirty="0" smtClean="0">
                          <a:effectLst/>
                        </a:rPr>
                        <a:t>      </a:t>
                      </a:r>
                      <a:r>
                        <a:rPr lang="zh-TW" sz="2000" kern="100" dirty="0" smtClean="0">
                          <a:effectLst/>
                        </a:rPr>
                        <a:t>白</a:t>
                      </a:r>
                      <a:r>
                        <a:rPr lang="zh-TW" sz="2000" kern="100" dirty="0">
                          <a:effectLst/>
                        </a:rPr>
                        <a:t>的光，使人目盲。（第</a:t>
                      </a: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TW" sz="2000" kern="100" dirty="0">
                          <a:effectLst/>
                        </a:rPr>
                        <a:t>段</a:t>
                      </a:r>
                      <a:r>
                        <a:rPr lang="zh-TW" sz="2000" kern="100" dirty="0" smtClean="0">
                          <a:effectLst/>
                        </a:rPr>
                        <a:t>）</a:t>
                      </a:r>
                      <a:endParaRPr lang="en-US" altLang="zh-TW" sz="2000" kern="100" dirty="0" smtClean="0">
                        <a:effectLst/>
                      </a:endParaRPr>
                    </a:p>
                    <a:p>
                      <a:pPr marL="259080" indent="-25908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0" marR="6470" marT="0" marB="0"/>
                </a:tc>
                <a:extLst>
                  <a:ext uri="{0D108BD9-81ED-4DB2-BD59-A6C34878D82A}">
                    <a16:rowId xmlns:a16="http://schemas.microsoft.com/office/drawing/2014/main" val="1373104057"/>
                  </a:ext>
                </a:extLst>
              </a:tr>
              <a:tr h="602668">
                <a:tc>
                  <a:txBody>
                    <a:bodyPr/>
                    <a:lstStyle/>
                    <a:p>
                      <a:pPr marL="259080" indent="-25908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r>
                        <a:rPr lang="zh-TW" sz="2000" kern="100" dirty="0">
                          <a:effectLst/>
                        </a:rPr>
                        <a:t>　在大片明亮黃色裏，少數醒目的是花蒂的綠，甚至用藍線條勾勒</a:t>
                      </a:r>
                      <a:r>
                        <a:rPr lang="zh-TW" sz="2000" kern="100" dirty="0" smtClean="0">
                          <a:effectLst/>
                        </a:rPr>
                        <a:t>，使</a:t>
                      </a:r>
                      <a:r>
                        <a:rPr lang="zh-TW" sz="2000" kern="100" dirty="0">
                          <a:effectLst/>
                        </a:rPr>
                        <a:t>花蒂尖銳飛張</a:t>
                      </a:r>
                      <a:r>
                        <a:rPr lang="zh-TW" sz="2000" kern="100" dirty="0" smtClean="0">
                          <a:effectLst/>
                        </a:rPr>
                        <a:t>，好像</a:t>
                      </a:r>
                      <a:r>
                        <a:rPr lang="zh-TW" altLang="en-US" sz="2000" kern="100" dirty="0" smtClean="0">
                          <a:effectLst/>
                        </a:rPr>
                        <a:t>  </a:t>
                      </a:r>
                      <a:endParaRPr lang="en-US" altLang="zh-TW" sz="2000" kern="100" dirty="0" smtClean="0">
                        <a:effectLst/>
                      </a:endParaRPr>
                    </a:p>
                    <a:p>
                      <a:pPr marL="259080" indent="-25908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TW" altLang="en-US" sz="2000" kern="100" dirty="0" smtClean="0">
                          <a:effectLst/>
                        </a:rPr>
                        <a:t>       </a:t>
                      </a:r>
                      <a:r>
                        <a:rPr lang="zh-TW" sz="2000" kern="100" dirty="0" smtClean="0">
                          <a:effectLst/>
                        </a:rPr>
                        <a:t>在</a:t>
                      </a:r>
                      <a:r>
                        <a:rPr lang="zh-TW" sz="2000" kern="100" dirty="0">
                          <a:effectLst/>
                        </a:rPr>
                        <a:t>空中要抓住甚麼的充滿吶喊的手。（第</a:t>
                      </a: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TW" sz="2000" kern="100" dirty="0">
                          <a:effectLst/>
                        </a:rPr>
                        <a:t>段</a:t>
                      </a:r>
                      <a:r>
                        <a:rPr lang="zh-TW" sz="2000" kern="100" dirty="0" smtClean="0">
                          <a:effectLst/>
                        </a:rPr>
                        <a:t>）</a:t>
                      </a:r>
                      <a:endParaRPr lang="en-US" altLang="zh-TW" sz="2000" kern="100" dirty="0" smtClean="0">
                        <a:effectLst/>
                      </a:endParaRPr>
                    </a:p>
                    <a:p>
                      <a:pPr marL="259080" indent="-25908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zh-TW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0" marR="6470" marT="0" marB="0"/>
                </a:tc>
                <a:extLst>
                  <a:ext uri="{0D108BD9-81ED-4DB2-BD59-A6C34878D82A}">
                    <a16:rowId xmlns:a16="http://schemas.microsoft.com/office/drawing/2014/main" val="2954076951"/>
                  </a:ext>
                </a:extLst>
              </a:tr>
              <a:tr h="920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HK" sz="2000" kern="100" dirty="0" smtClean="0">
                          <a:effectLst/>
                        </a:rPr>
                        <a:t>D　「向日葵」也許是梵谷燃燒自己的方式，徹底而純粹，他劇烈的愛的形式，生前使人懼怕，</a:t>
                      </a:r>
                      <a:endParaRPr lang="en-US" altLang="zh-TW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00" dirty="0" smtClean="0">
                          <a:effectLst/>
                        </a:rPr>
                        <a:t>         </a:t>
                      </a:r>
                      <a:r>
                        <a:rPr lang="zh-TW" altLang="zh-HK" sz="2000" kern="100" dirty="0" smtClean="0">
                          <a:effectLst/>
                        </a:rPr>
                        <a:t>死後卻令人震動。（第6段）         </a:t>
                      </a:r>
                      <a:endParaRPr lang="zh-TW" altLang="zh-HK" sz="2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0" marR="6470" marT="0" marB="0"/>
                </a:tc>
                <a:extLst>
                  <a:ext uri="{0D108BD9-81ED-4DB2-BD59-A6C34878D82A}">
                    <a16:rowId xmlns:a16="http://schemas.microsoft.com/office/drawing/2014/main" val="4056872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124092" y="106940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誇張</a:t>
            </a:r>
            <a:endParaRPr lang="zh-HK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41984" y="35957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誇張</a:t>
            </a:r>
            <a:endParaRPr lang="zh-HK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437902" y="2162746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排比</a:t>
            </a:r>
            <a:endParaRPr lang="zh-HK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11973" y="45277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</a:t>
            </a:r>
            <a:endParaRPr lang="zh-HK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49998" y="5549754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對比</a:t>
            </a:r>
            <a:endParaRPr lang="zh-HK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6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10" grpId="0"/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5992" y="1403310"/>
            <a:ext cx="11386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第一篇</a:t>
            </a:r>
            <a:r>
              <a:rPr lang="zh-HK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共有</a:t>
            </a:r>
            <a:r>
              <a:rPr lang="en-US" altLang="zh-HK" sz="20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14</a:t>
            </a: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個段落，按結構可分成四個部分，試指出第二至四部分分別由哪些段落組成</a:t>
            </a:r>
            <a:r>
              <a:rPr lang="zh-HK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。</a:t>
            </a: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（</a:t>
            </a:r>
            <a:r>
              <a:rPr lang="en-US" altLang="zh-HK" sz="20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4</a:t>
            </a:r>
            <a:r>
              <a:rPr lang="zh-TW" altLang="zh-HK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分）</a:t>
            </a:r>
            <a:endParaRPr lang="zh-TW" altLang="zh-HK" sz="2000" kern="1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19782"/>
              </p:ext>
            </p:extLst>
          </p:nvPr>
        </p:nvGraphicFramePr>
        <p:xfrm>
          <a:off x="465992" y="2205970"/>
          <a:ext cx="7764689" cy="3406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6970">
                  <a:extLst>
                    <a:ext uri="{9D8B030D-6E8A-4147-A177-3AD203B41FA5}">
                      <a16:colId xmlns:a16="http://schemas.microsoft.com/office/drawing/2014/main" val="307148937"/>
                    </a:ext>
                  </a:extLst>
                </a:gridCol>
                <a:gridCol w="4697719">
                  <a:extLst>
                    <a:ext uri="{9D8B030D-6E8A-4147-A177-3AD203B41FA5}">
                      <a16:colId xmlns:a16="http://schemas.microsoft.com/office/drawing/2014/main" val="2508585583"/>
                    </a:ext>
                  </a:extLst>
                </a:gridCol>
              </a:tblGrid>
              <a:tr h="480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部分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2400" kern="100">
                          <a:effectLst/>
                          <a:latin typeface="+mn-ea"/>
                          <a:ea typeface="+mn-ea"/>
                        </a:rPr>
                        <a:t>組成</a:t>
                      </a: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段落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819583165"/>
                  </a:ext>
                </a:extLst>
              </a:tr>
              <a:tr h="73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第一部分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2400" kern="100" dirty="0">
                          <a:effectLst/>
                          <a:latin typeface="+mn-ea"/>
                          <a:ea typeface="+mn-ea"/>
                        </a:rPr>
                        <a:t>第 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zh-HK" sz="2400" kern="100" dirty="0">
                          <a:effectLst/>
                          <a:latin typeface="+mn-ea"/>
                          <a:ea typeface="+mn-ea"/>
                        </a:rPr>
                        <a:t>段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100905003"/>
                  </a:ext>
                </a:extLst>
              </a:tr>
              <a:tr h="731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第二部分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：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第 </a:t>
                      </a: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段至第</a:t>
                      </a:r>
                      <a:r>
                        <a:rPr lang="zh-TW" sz="2400" u="sng" kern="10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400" u="sng" kern="10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段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595191877"/>
                  </a:ext>
                </a:extLst>
              </a:tr>
              <a:tr h="731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第三部分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：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sz="2400" u="sng" kern="100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段</a:t>
                      </a:r>
                      <a:r>
                        <a:rPr lang="zh-HK" sz="2400" kern="100">
                          <a:effectLst/>
                          <a:latin typeface="+mn-ea"/>
                          <a:ea typeface="+mn-ea"/>
                        </a:rPr>
                        <a:t>至第</a:t>
                      </a:r>
                      <a:r>
                        <a:rPr lang="zh-HK" sz="2400" u="sng" kern="100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2400" u="sng" kern="10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段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549761295"/>
                  </a:ext>
                </a:extLst>
              </a:tr>
              <a:tr h="731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zh-HK" sz="2400" kern="100">
                          <a:effectLst/>
                          <a:latin typeface="+mn-ea"/>
                          <a:ea typeface="+mn-ea"/>
                        </a:rPr>
                        <a:t>四</a:t>
                      </a:r>
                      <a:r>
                        <a:rPr lang="zh-TW" sz="2400" kern="100">
                          <a:effectLst/>
                          <a:latin typeface="+mn-ea"/>
                          <a:ea typeface="+mn-ea"/>
                        </a:rPr>
                        <a:t>部分</a:t>
                      </a:r>
                      <a:endParaRPr lang="zh-TW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：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sz="2400" u="sng" kern="100" dirty="0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段</a:t>
                      </a:r>
                      <a:r>
                        <a:rPr lang="zh-HK" sz="2400" kern="100" dirty="0">
                          <a:effectLst/>
                          <a:latin typeface="+mn-ea"/>
                          <a:ea typeface="+mn-ea"/>
                        </a:rPr>
                        <a:t>至第 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14 </a:t>
                      </a:r>
                      <a:r>
                        <a:rPr lang="zh-TW" sz="2400" kern="100" dirty="0">
                          <a:effectLst/>
                          <a:latin typeface="+mn-ea"/>
                          <a:ea typeface="+mn-ea"/>
                        </a:rPr>
                        <a:t>段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345614310"/>
                  </a:ext>
                </a:extLst>
              </a:tr>
            </a:tbl>
          </a:graphicData>
        </a:graphic>
      </p:graphicFrame>
      <p:sp>
        <p:nvSpPr>
          <p:cNvPr id="13" name="書卷 (水平) 12"/>
          <p:cNvSpPr/>
          <p:nvPr/>
        </p:nvSpPr>
        <p:spPr>
          <a:xfrm>
            <a:off x="7153191" y="2225367"/>
            <a:ext cx="4355354" cy="2056487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記敘抒情</a:t>
            </a:r>
            <a:r>
              <a:rPr lang="zh-TW" altLang="en-US" sz="2000" b="1" dirty="0" smtClean="0">
                <a:solidFill>
                  <a:srgbClr val="002060"/>
                </a:solidFill>
              </a:rPr>
              <a:t>描寫結合文章</a:t>
            </a:r>
            <a:endParaRPr lang="en-US" altLang="zh-TW" sz="2000" b="1" dirty="0" smtClean="0">
              <a:solidFill>
                <a:srgbClr val="002060"/>
              </a:solidFill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分段應該</a:t>
            </a:r>
            <a:r>
              <a:rPr lang="zh-TW" altLang="zh-HK" b="1" u="sng" dirty="0">
                <a:solidFill>
                  <a:srgbClr val="FF0000"/>
                </a:solidFill>
              </a:rPr>
              <a:t>時間、</a:t>
            </a:r>
            <a:r>
              <a:rPr lang="zh-TW" altLang="zh-HK" b="1" u="sng" dirty="0" smtClean="0">
                <a:solidFill>
                  <a:srgbClr val="FF0000"/>
                </a:solidFill>
              </a:rPr>
              <a:t>空間</a:t>
            </a:r>
            <a:r>
              <a:rPr lang="zh-TW" altLang="en-US" b="1" dirty="0" smtClean="0">
                <a:solidFill>
                  <a:srgbClr val="002060"/>
                </a:solidFill>
              </a:rPr>
              <a:t>轉換分段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多留意</a:t>
            </a:r>
            <a:r>
              <a:rPr lang="zh-TW" altLang="zh-HK" b="1" dirty="0">
                <a:solidFill>
                  <a:srgbClr val="002060"/>
                </a:solidFill>
              </a:rPr>
              <a:t>與段之間的</a:t>
            </a:r>
            <a:r>
              <a:rPr lang="zh-TW" altLang="zh-HK" b="1" u="sng" dirty="0">
                <a:solidFill>
                  <a:srgbClr val="FF0000"/>
                </a:solidFill>
              </a:rPr>
              <a:t>轉接詞、時間</a:t>
            </a:r>
            <a:r>
              <a:rPr lang="zh-TW" altLang="zh-HK" b="1" u="sng" dirty="0" smtClean="0">
                <a:solidFill>
                  <a:srgbClr val="FF0000"/>
                </a:solidFill>
              </a:rPr>
              <a:t>詞</a:t>
            </a:r>
            <a:r>
              <a:rPr lang="zh-TW" altLang="en-US" b="1" u="sng" dirty="0" smtClean="0">
                <a:solidFill>
                  <a:srgbClr val="FF0000"/>
                </a:solidFill>
              </a:rPr>
              <a:t>，但要留意前後段是否可割裂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r>
              <a:rPr lang="zh-TW" altLang="en-US" b="1" u="sng" dirty="0" smtClean="0">
                <a:solidFill>
                  <a:srgbClr val="FF0000"/>
                </a:solidFill>
              </a:rPr>
              <a:t>*此題回答需時，可放在最後回答</a:t>
            </a:r>
            <a:endParaRPr lang="zh-TW" altLang="zh-H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3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書卷 (水平) 12"/>
          <p:cNvSpPr/>
          <p:nvPr/>
        </p:nvSpPr>
        <p:spPr>
          <a:xfrm>
            <a:off x="975714" y="2080864"/>
            <a:ext cx="9830032" cy="3590174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u="sng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相通之處</a:t>
            </a:r>
            <a:endParaRPr lang="en-US" altLang="zh-TW" sz="2800" b="1" u="sng" kern="100" dirty="0" smtClean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找出分析角度：從</a:t>
            </a:r>
            <a:r>
              <a:rPr lang="zh-TW" altLang="en-US" sz="2800" b="1" u="sng" kern="1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梵谷的創作，評價梵谷</a:t>
            </a:r>
            <a:endParaRPr lang="en-US" altLang="zh-TW" sz="2800" b="1" u="sng" kern="1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帶出相同的看法</a:t>
            </a:r>
            <a:endParaRPr lang="en-US" altLang="zh-TW" sz="28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3</a:t>
            </a:r>
            <a:r>
              <a:rPr lang="zh-TW" altLang="en-US" sz="2800" b="1" kern="1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從兩篇文章分別找例子解說</a:t>
            </a:r>
            <a:endParaRPr lang="en-US" altLang="zh-TW" sz="2800" b="1" kern="1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139" y="1402304"/>
            <a:ext cx="11157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洪素麗《萬鴉飛過廢田》和蔣勳《梵谷向日葵》同樣提及梵谷的創作，你認為他們對梵谷的看法有何相通之處？試略加說明。（</a:t>
            </a:r>
            <a:r>
              <a:rPr lang="en-US" altLang="zh-HK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4</a:t>
            </a:r>
            <a:r>
              <a:rPr lang="zh-TW" altLang="zh-HK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</a:t>
            </a:r>
            <a:r>
              <a:rPr lang="zh-TW" altLang="zh-HK" sz="2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endParaRPr lang="zh-TW" altLang="zh-HK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027" y="1784617"/>
            <a:ext cx="3733973" cy="448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8481355" y="1448396"/>
            <a:ext cx="1524291" cy="44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18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04274"/>
              </p:ext>
            </p:extLst>
          </p:nvPr>
        </p:nvGraphicFramePr>
        <p:xfrm>
          <a:off x="709808" y="626109"/>
          <a:ext cx="10711400" cy="551195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711400">
                  <a:extLst>
                    <a:ext uri="{9D8B030D-6E8A-4147-A177-3AD203B41FA5}">
                      <a16:colId xmlns:a16="http://schemas.microsoft.com/office/drawing/2014/main" val="1865128409"/>
                    </a:ext>
                  </a:extLst>
                </a:gridCol>
              </a:tblGrid>
              <a:tr h="1488590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100" dirty="0" smtClean="0">
                          <a:effectLst/>
                        </a:rPr>
                        <a:t>   </a:t>
                      </a:r>
                      <a:r>
                        <a:rPr lang="zh-TW" sz="2400" kern="100" dirty="0" smtClean="0">
                          <a:effectLst/>
                        </a:rPr>
                        <a:t>萬</a:t>
                      </a:r>
                      <a:r>
                        <a:rPr lang="zh-TW" sz="2400" kern="100" dirty="0">
                          <a:effectLst/>
                        </a:rPr>
                        <a:t>鴉飛過麥田原畫，我始終沒有見過，也不知道現在落在誰人之手。除了老師的畫冊上出現外，別處出版的梵谷畫冊，這幅也常常不見。（梵谷的畫冊是所有畫冊中銷路最好的！）我記憶中的這幅畫，看似一灘失去了亮度的褐斑血跡，然而仍有火焰在背景閃爍跳躍，那是未沉落的那輪落日啊！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1733"/>
                  </a:ext>
                </a:extLst>
              </a:tr>
              <a:tr h="396957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100" dirty="0" smtClean="0">
                          <a:effectLst/>
                        </a:rPr>
                        <a:t>   </a:t>
                      </a:r>
                      <a:r>
                        <a:rPr lang="zh-TW" sz="2400" kern="100" dirty="0" smtClean="0">
                          <a:effectLst/>
                        </a:rPr>
                        <a:t>一八五三年三月三十日</a:t>
                      </a:r>
                      <a:r>
                        <a:rPr lang="zh-TW" sz="2400" kern="100" dirty="0">
                          <a:effectLst/>
                        </a:rPr>
                        <a:t>在荷蘭出生，到一八九○年七月二十九日死去，梵谷短短的三十七年生命中，做了十年的畫家。而最後兩年的作品，抵得上許許多多優秀畫家一生作品的素質與分量。他在一八八八年二月，從巴黎搬到阿爾，遠離巴黎布爾喬亞</a:t>
                      </a:r>
                      <a:r>
                        <a:rPr lang="en-US" sz="2400" kern="100" dirty="0">
                          <a:effectLst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2400" kern="100" dirty="0">
                          <a:effectLst/>
                        </a:rPr>
                        <a:t>輕性的、柔美的、浮誇的，摻了大量透明白色的沙龍藝術風</a:t>
                      </a:r>
                      <a:r>
                        <a:rPr lang="en-US" sz="2400" kern="100" dirty="0">
                          <a:effectLst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zh-TW" sz="2400" kern="100" dirty="0">
                          <a:effectLst/>
                        </a:rPr>
                        <a:t>，梵谷在阿爾找尋到他從日本浮世繪</a:t>
                      </a:r>
                      <a:r>
                        <a:rPr lang="en-US" sz="2400" kern="100" dirty="0">
                          <a:effectLst/>
                          <a:sym typeface="Wingdings 2" panose="05020102010507070707" pitchFamily="18" charset="2"/>
                        </a:rPr>
                        <a:t></a:t>
                      </a:r>
                      <a:r>
                        <a:rPr lang="zh-TW" sz="2400" kern="100" dirty="0">
                          <a:effectLst/>
                        </a:rPr>
                        <a:t>學來的，陽光底下袒呈的橙黃色與土褐色。他的構圖也採用浮世繪的高遠平面構圖法，人物背景有裝飾趣味很濃的圖案造型；風景則以粗短有力的線條，作一種漩渦扭轉的運動不息的噴泉景象。在阿爾的最後時日，他發狂了，割掉一隻耳朵，「因為耳朵裏面有很多噪音！」用白紗布繃住受傷的耳朵的顏面，也出現在最後的一幅油畫自畫像中；那是冬寒時，畫家戴一頂方方的帽子，顴骨更高聳了，眼神卻很平靜，而且抽着煙斗。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6449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86960" y="2142698"/>
            <a:ext cx="9592409" cy="415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書卷 (水平) 5"/>
          <p:cNvSpPr/>
          <p:nvPr/>
        </p:nvSpPr>
        <p:spPr>
          <a:xfrm>
            <a:off x="4278806" y="2558561"/>
            <a:ext cx="3159486" cy="1428820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時間轉換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9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26407"/>
              </p:ext>
            </p:extLst>
          </p:nvPr>
        </p:nvGraphicFramePr>
        <p:xfrm>
          <a:off x="551546" y="306070"/>
          <a:ext cx="10931208" cy="616544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0931208">
                  <a:extLst>
                    <a:ext uri="{9D8B030D-6E8A-4147-A177-3AD203B41FA5}">
                      <a16:colId xmlns:a16="http://schemas.microsoft.com/office/drawing/2014/main" val="2934140011"/>
                    </a:ext>
                  </a:extLst>
                </a:gridCol>
              </a:tblGrid>
              <a:tr h="2082811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200" kern="100" dirty="0">
                          <a:effectLst/>
                          <a:latin typeface="+mn-ea"/>
                          <a:ea typeface="+mn-ea"/>
                        </a:rPr>
                        <a:t>離開阿爾，住進另一小鎮聖里美一家修女辦的療養院中，他仍孜孜不息地作畫：畫修女飄拂黑白色衣裾的庭園，畫醫院的長廊，畫園中噴水池。筆觸一絲不茍，畫得清醒、有秩序。他仍能很恰切地處理他創作慾的張力。我不認為他是在繪畫的掙扎挫折中發了瘋（這樣也許是更浪漫的說法吧）。藝術家發瘋自殺，通常是在創作力枯竭，創造力熄滅的時候；梵谷並不，他只是為了解決掉自己對弟弟的沉重負擔，也為了解決掉藝術對自己肉身的沉重負擔，而意志堅決地取消這場雙重負荷罷了！他到臨死的最後一刻，都還有不絕的創作生命力。</a:t>
                      </a:r>
                      <a:endParaRPr lang="zh-TW" sz="2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990661"/>
                  </a:ext>
                </a:extLst>
              </a:tr>
              <a:tr h="104140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200" kern="100" dirty="0">
                          <a:effectLst/>
                          <a:latin typeface="+mn-ea"/>
                          <a:ea typeface="+mn-ea"/>
                        </a:rPr>
                        <a:t>然而，為甚麼真誠熱烈的人，總是有悲劇性的傾向呢？不僅是藝術家，許許多多在生活上盡一己之力、真誠而熱烈的人，總是不見容於社會，常常有被消滅的恐懼，以及自我消滅的傾向；而他們是最純粹、最無害的人！</a:t>
                      </a:r>
                      <a:endParaRPr lang="zh-TW" sz="2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90841"/>
                  </a:ext>
                </a:extLst>
              </a:tr>
              <a:tr h="347135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200" kern="100">
                          <a:effectLst/>
                          <a:latin typeface="+mn-ea"/>
                          <a:ea typeface="+mn-ea"/>
                        </a:rPr>
                        <a:t>這是為甚麼呢？</a:t>
                      </a:r>
                      <a:endParaRPr lang="zh-TW" sz="2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160356"/>
                  </a:ext>
                </a:extLst>
              </a:tr>
              <a:tr h="694270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200" kern="100" dirty="0">
                          <a:effectLst/>
                          <a:latin typeface="+mn-ea"/>
                          <a:ea typeface="+mn-ea"/>
                        </a:rPr>
                        <a:t>我心中回響起年少時，讀到的杜斯妥也夫斯基</a:t>
                      </a:r>
                      <a:r>
                        <a:rPr lang="en-US" sz="2200" kern="100" dirty="0">
                          <a:effectLst/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</a:t>
                      </a:r>
                      <a:r>
                        <a:rPr lang="zh-TW" sz="2200" kern="100" dirty="0">
                          <a:effectLst/>
                          <a:latin typeface="+mn-ea"/>
                          <a:ea typeface="+mn-ea"/>
                        </a:rPr>
                        <a:t>的句子：「不要求百萬財富，只求給他問題一個解答。」</a:t>
                      </a:r>
                      <a:endParaRPr lang="zh-TW" sz="2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323358"/>
                  </a:ext>
                </a:extLst>
              </a:tr>
              <a:tr h="173567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200" kern="100" dirty="0">
                          <a:effectLst/>
                          <a:latin typeface="+mn-ea"/>
                          <a:ea typeface="+mn-ea"/>
                        </a:rPr>
                        <a:t>帶着這個不能解決的疑問，走出畫場，急切感覺需要去郊外走走。我搭了一班開往郊區的火車，黃昏前抵臨一片枯林圍繞的玉米廢田。還未走進廢田，在樹林外圍時，我聽到千百隻烏鴉轟然啼叫。牠們零亂地飛竄在高高枯林頂端，「揀盡寒枝不肯棲</a:t>
                      </a:r>
                      <a:r>
                        <a:rPr lang="en-US" sz="2200" kern="100" dirty="0">
                          <a:effectLst/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</a:t>
                      </a:r>
                      <a:r>
                        <a:rPr lang="zh-TW" sz="2200" kern="100" dirty="0">
                          <a:effectLst/>
                          <a:latin typeface="+mn-ea"/>
                          <a:ea typeface="+mn-ea"/>
                        </a:rPr>
                        <a:t>」的龐大烏鴉羣，像密紛紛灑開的漫天落葉，不停地上下飄浮流動，在暮秋加緊的晚風中，給人一種震嚇的淒涼感。烏鴉羣的焦躁不安，又是怎麼發生的呢？</a:t>
                      </a:r>
                      <a:endParaRPr lang="zh-TW" sz="2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6547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73196" y="2690309"/>
            <a:ext cx="6846450" cy="3518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873196" y="3683839"/>
            <a:ext cx="2098604" cy="3606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873196" y="4079792"/>
            <a:ext cx="2634935" cy="333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4267027" y="4774085"/>
            <a:ext cx="4639581" cy="325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書卷 (水平) 8"/>
          <p:cNvSpPr/>
          <p:nvPr/>
        </p:nvSpPr>
        <p:spPr>
          <a:xfrm>
            <a:off x="6586817" y="2917681"/>
            <a:ext cx="4355354" cy="1693677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轉</a:t>
            </a:r>
            <a:r>
              <a:rPr lang="zh-TW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接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詞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然而</a:t>
            </a:r>
            <a:endParaRPr lang="en-US" altLang="zh-TW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與前後段文意能否割裂</a:t>
            </a:r>
            <a:endParaRPr lang="en-US" altLang="zh-TW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一連串的思考，不能割裂</a:t>
            </a:r>
            <a:endParaRPr lang="en-US" altLang="zh-TW" sz="2000" b="1" dirty="0" smtClean="0">
              <a:solidFill>
                <a:srgbClr val="FF0000"/>
              </a:solidFill>
            </a:endParaRPr>
          </a:p>
        </p:txBody>
      </p:sp>
      <p:sp>
        <p:nvSpPr>
          <p:cNvPr id="10" name="書卷 (水平) 9"/>
          <p:cNvSpPr/>
          <p:nvPr/>
        </p:nvSpPr>
        <p:spPr>
          <a:xfrm>
            <a:off x="8323268" y="5099538"/>
            <a:ext cx="3159486" cy="1428820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地點</a:t>
            </a:r>
            <a:r>
              <a:rPr lang="zh-TW" alt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轉換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畫場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郊外</a:t>
            </a:r>
            <a:endParaRPr lang="en-US" altLang="zh-TW" sz="2000" b="1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546" y="2301827"/>
            <a:ext cx="3211562" cy="388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/>
          <p:cNvSpPr/>
          <p:nvPr/>
        </p:nvSpPr>
        <p:spPr>
          <a:xfrm>
            <a:off x="8271192" y="1956798"/>
            <a:ext cx="3211562" cy="388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69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107" y="501134"/>
            <a:ext cx="270429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zh-HK" sz="3200" b="1" u="sng" kern="100" dirty="0"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撰寫段旨模式</a:t>
            </a:r>
            <a:endParaRPr lang="zh-TW" altLang="zh-HK" sz="2800" kern="1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97608"/>
              </p:ext>
            </p:extLst>
          </p:nvPr>
        </p:nvGraphicFramePr>
        <p:xfrm>
          <a:off x="695617" y="2785500"/>
          <a:ext cx="10417859" cy="28415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17764">
                  <a:extLst>
                    <a:ext uri="{9D8B030D-6E8A-4147-A177-3AD203B41FA5}">
                      <a16:colId xmlns:a16="http://schemas.microsoft.com/office/drawing/2014/main" val="1494476381"/>
                    </a:ext>
                  </a:extLst>
                </a:gridCol>
                <a:gridCol w="9000095">
                  <a:extLst>
                    <a:ext uri="{9D8B030D-6E8A-4147-A177-3AD203B41FA5}">
                      <a16:colId xmlns:a16="http://schemas.microsoft.com/office/drawing/2014/main" val="2588653123"/>
                    </a:ext>
                  </a:extLst>
                </a:gridCol>
              </a:tblGrid>
              <a:tr h="9471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</a:rPr>
                        <a:t>記敘文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800" b="0" kern="100" dirty="0">
                          <a:effectLst/>
                        </a:rPr>
                        <a:t>通過記敘（事件）</a:t>
                      </a:r>
                      <a:r>
                        <a:rPr lang="en-US" sz="2800" b="0" kern="100" dirty="0">
                          <a:effectLst/>
                        </a:rPr>
                        <a:t>+</a:t>
                      </a:r>
                      <a:r>
                        <a:rPr lang="zh-TW" sz="2800" b="0" kern="100" dirty="0">
                          <a:effectLst/>
                        </a:rPr>
                        <a:t>抒發</a:t>
                      </a:r>
                      <a:r>
                        <a:rPr lang="en-US" sz="2800" b="0" kern="100" dirty="0">
                          <a:effectLst/>
                        </a:rPr>
                        <a:t>/</a:t>
                      </a:r>
                      <a:r>
                        <a:rPr lang="zh-TW" sz="2800" b="0" kern="100" dirty="0">
                          <a:effectLst/>
                        </a:rPr>
                        <a:t>帶出</a:t>
                      </a:r>
                      <a:r>
                        <a:rPr lang="en-US" sz="2800" b="0" kern="100" dirty="0">
                          <a:effectLst/>
                        </a:rPr>
                        <a:t>/</a:t>
                      </a:r>
                      <a:r>
                        <a:rPr lang="zh-TW" sz="2800" b="0" kern="100" dirty="0">
                          <a:effectLst/>
                        </a:rPr>
                        <a:t>表達（情感</a:t>
                      </a:r>
                      <a:r>
                        <a:rPr lang="en-US" sz="2800" b="0" kern="100" dirty="0">
                          <a:effectLst/>
                        </a:rPr>
                        <a:t>/</a:t>
                      </a:r>
                      <a:r>
                        <a:rPr lang="zh-TW" sz="2800" b="0" kern="100" dirty="0">
                          <a:effectLst/>
                        </a:rPr>
                        <a:t>道理）</a:t>
                      </a:r>
                      <a:endParaRPr lang="zh-TW" sz="28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054630"/>
                  </a:ext>
                </a:extLst>
              </a:tr>
              <a:tr h="9471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800" kern="100" dirty="0">
                          <a:effectLst/>
                        </a:rPr>
                        <a:t>描寫文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800" kern="100" dirty="0">
                          <a:effectLst/>
                        </a:rPr>
                        <a:t>通過描寫（景物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zh-TW" sz="2800" kern="100" dirty="0">
                          <a:effectLst/>
                        </a:rPr>
                        <a:t>場景）</a:t>
                      </a:r>
                      <a:r>
                        <a:rPr lang="en-US" sz="2800" kern="100" dirty="0">
                          <a:effectLst/>
                        </a:rPr>
                        <a:t>+</a:t>
                      </a:r>
                      <a:r>
                        <a:rPr lang="zh-TW" sz="2800" kern="100" dirty="0">
                          <a:effectLst/>
                        </a:rPr>
                        <a:t>抒發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zh-TW" sz="2800" kern="100" dirty="0">
                          <a:effectLst/>
                        </a:rPr>
                        <a:t>帶出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zh-TW" sz="2800" kern="100" dirty="0">
                          <a:effectLst/>
                        </a:rPr>
                        <a:t>表達（情感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zh-TW" sz="2800" kern="100" dirty="0">
                          <a:effectLst/>
                        </a:rPr>
                        <a:t>道理）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21531"/>
                  </a:ext>
                </a:extLst>
              </a:tr>
              <a:tr h="9471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</a:rPr>
                        <a:t>議論文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800" kern="100" dirty="0">
                          <a:effectLst/>
                        </a:rPr>
                        <a:t>通過舉出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zh-TW" sz="2800" kern="100" dirty="0">
                          <a:effectLst/>
                        </a:rPr>
                        <a:t>徵引（事件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zh-TW" sz="2800" kern="100" dirty="0">
                          <a:effectLst/>
                        </a:rPr>
                        <a:t>說話）</a:t>
                      </a:r>
                      <a:r>
                        <a:rPr lang="en-US" sz="2800" kern="100" dirty="0">
                          <a:effectLst/>
                        </a:rPr>
                        <a:t>+</a:t>
                      </a:r>
                      <a:r>
                        <a:rPr lang="zh-TW" sz="2800" kern="100" dirty="0">
                          <a:effectLst/>
                        </a:rPr>
                        <a:t>帶出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zh-TW" sz="2800" kern="100" dirty="0">
                          <a:effectLst/>
                        </a:rPr>
                        <a:t>說明（看法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zh-TW" sz="2800" kern="100" dirty="0">
                          <a:effectLst/>
                        </a:rPr>
                        <a:t>道理）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26949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6106" y="1541595"/>
            <a:ext cx="943920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√"/>
              <a:tabLst/>
            </a:pPr>
            <a:r>
              <a: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</a:t>
            </a:r>
            <a:r>
              <a:rPr kumimoji="0" lang="zh-TW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結構表內有段旨，請參考該段旨的模式撰寫</a:t>
            </a:r>
            <a:r>
              <a: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√"/>
              <a:tabLst/>
            </a:pPr>
            <a:r>
              <a: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按文體的類型撰寫段旨</a:t>
            </a:r>
            <a:endParaRPr kumimoji="0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36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28700"/>
              </p:ext>
            </p:extLst>
          </p:nvPr>
        </p:nvGraphicFramePr>
        <p:xfrm>
          <a:off x="682335" y="2210359"/>
          <a:ext cx="8127560" cy="41025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05888">
                  <a:extLst>
                    <a:ext uri="{9D8B030D-6E8A-4147-A177-3AD203B41FA5}">
                      <a16:colId xmlns:a16="http://schemas.microsoft.com/office/drawing/2014/main" val="108826732"/>
                    </a:ext>
                  </a:extLst>
                </a:gridCol>
                <a:gridCol w="579782">
                  <a:extLst>
                    <a:ext uri="{9D8B030D-6E8A-4147-A177-3AD203B41FA5}">
                      <a16:colId xmlns:a16="http://schemas.microsoft.com/office/drawing/2014/main" val="3026472201"/>
                    </a:ext>
                  </a:extLst>
                </a:gridCol>
                <a:gridCol w="569890">
                  <a:extLst>
                    <a:ext uri="{9D8B030D-6E8A-4147-A177-3AD203B41FA5}">
                      <a16:colId xmlns:a16="http://schemas.microsoft.com/office/drawing/2014/main" val="3255204142"/>
                    </a:ext>
                  </a:extLst>
                </a:gridCol>
                <a:gridCol w="570804">
                  <a:extLst>
                    <a:ext uri="{9D8B030D-6E8A-4147-A177-3AD203B41FA5}">
                      <a16:colId xmlns:a16="http://schemas.microsoft.com/office/drawing/2014/main" val="2526964929"/>
                    </a:ext>
                  </a:extLst>
                </a:gridCol>
                <a:gridCol w="570804">
                  <a:extLst>
                    <a:ext uri="{9D8B030D-6E8A-4147-A177-3AD203B41FA5}">
                      <a16:colId xmlns:a16="http://schemas.microsoft.com/office/drawing/2014/main" val="2071716616"/>
                    </a:ext>
                  </a:extLst>
                </a:gridCol>
                <a:gridCol w="569890">
                  <a:extLst>
                    <a:ext uri="{9D8B030D-6E8A-4147-A177-3AD203B41FA5}">
                      <a16:colId xmlns:a16="http://schemas.microsoft.com/office/drawing/2014/main" val="3002095290"/>
                    </a:ext>
                  </a:extLst>
                </a:gridCol>
                <a:gridCol w="570804">
                  <a:extLst>
                    <a:ext uri="{9D8B030D-6E8A-4147-A177-3AD203B41FA5}">
                      <a16:colId xmlns:a16="http://schemas.microsoft.com/office/drawing/2014/main" val="4063943746"/>
                    </a:ext>
                  </a:extLst>
                </a:gridCol>
                <a:gridCol w="569890">
                  <a:extLst>
                    <a:ext uri="{9D8B030D-6E8A-4147-A177-3AD203B41FA5}">
                      <a16:colId xmlns:a16="http://schemas.microsoft.com/office/drawing/2014/main" val="2900728066"/>
                    </a:ext>
                  </a:extLst>
                </a:gridCol>
                <a:gridCol w="570804">
                  <a:extLst>
                    <a:ext uri="{9D8B030D-6E8A-4147-A177-3AD203B41FA5}">
                      <a16:colId xmlns:a16="http://schemas.microsoft.com/office/drawing/2014/main" val="1768014368"/>
                    </a:ext>
                  </a:extLst>
                </a:gridCol>
                <a:gridCol w="570804">
                  <a:extLst>
                    <a:ext uri="{9D8B030D-6E8A-4147-A177-3AD203B41FA5}">
                      <a16:colId xmlns:a16="http://schemas.microsoft.com/office/drawing/2014/main" val="1803367110"/>
                    </a:ext>
                  </a:extLst>
                </a:gridCol>
                <a:gridCol w="589100">
                  <a:extLst>
                    <a:ext uri="{9D8B030D-6E8A-4147-A177-3AD203B41FA5}">
                      <a16:colId xmlns:a16="http://schemas.microsoft.com/office/drawing/2014/main" val="2031586623"/>
                    </a:ext>
                  </a:extLst>
                </a:gridCol>
                <a:gridCol w="589100">
                  <a:extLst>
                    <a:ext uri="{9D8B030D-6E8A-4147-A177-3AD203B41FA5}">
                      <a16:colId xmlns:a16="http://schemas.microsoft.com/office/drawing/2014/main" val="1054662475"/>
                    </a:ext>
                  </a:extLst>
                </a:gridCol>
              </a:tblGrid>
              <a:tr h="317641">
                <a:tc rowSpan="3"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從巴黎搬到阿爾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10"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000" kern="100">
                          <a:effectLst/>
                        </a:rPr>
                        <a:t>： 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053069"/>
                  </a:ext>
                </a:extLst>
              </a:tr>
              <a:tr h="543601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sym typeface="Wingdings 3" panose="05040102010807070707" pitchFamily="18" charset="2"/>
                        </a:rPr>
                        <a:t></a:t>
                      </a:r>
                      <a:r>
                        <a:rPr lang="en-US" sz="500" kern="100" dirty="0">
                          <a:effectLst/>
                        </a:rPr>
                        <a:t>10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3878550"/>
                  </a:ext>
                </a:extLst>
              </a:tr>
              <a:tr h="543601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sym typeface="Wingdings 3" panose="05040102010807070707" pitchFamily="18" charset="2"/>
                        </a:rPr>
                        <a:t></a:t>
                      </a:r>
                      <a:r>
                        <a:rPr lang="en-US" sz="500" kern="100" dirty="0">
                          <a:effectLst/>
                        </a:rPr>
                        <a:t>20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4992620"/>
                  </a:ext>
                </a:extLst>
              </a:tr>
              <a:tr h="1236525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在阿爾的最後時日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10">
                  <a:txBody>
                    <a:bodyPr/>
                    <a:lstStyle/>
                    <a:p>
                      <a:pPr marL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精神崩潰，割掉自己一隻耳朵。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1313583"/>
                  </a:ext>
                </a:extLst>
              </a:tr>
              <a:tr h="317641">
                <a:tc rowSpan="3"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從阿爾搬到聖里美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10"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000" kern="100">
                          <a:effectLst/>
                        </a:rPr>
                        <a:t>：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4978805"/>
                  </a:ext>
                </a:extLst>
              </a:tr>
              <a:tr h="571754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sym typeface="Wingdings 3" panose="05040102010807070707" pitchFamily="18" charset="2"/>
                        </a:rPr>
                        <a:t></a:t>
                      </a:r>
                      <a:r>
                        <a:rPr lang="en-US" sz="500" kern="100" dirty="0">
                          <a:effectLst/>
                        </a:rPr>
                        <a:t>10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66264604"/>
                  </a:ext>
                </a:extLst>
              </a:tr>
              <a:tr h="571754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sym typeface="Wingdings 3" panose="05040102010807070707" pitchFamily="18" charset="2"/>
                        </a:rPr>
                        <a:t></a:t>
                      </a:r>
                      <a:r>
                        <a:rPr lang="en-US" sz="500" kern="100" dirty="0">
                          <a:effectLst/>
                        </a:rPr>
                        <a:t>20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334745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9" y="3556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zh-TW" altLang="zh-HK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</a:t>
            </a:r>
            <a:r>
              <a:rPr lang="zh-TW" altLang="zh-HK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掌握文章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脈絡及答題技巧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544" y="1420894"/>
            <a:ext cx="11537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tabLst>
                <a:tab pos="270510" algn="l"/>
              </a:tabLst>
            </a:pP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試綜合全文，概括勾畫梵谷晚年的生活狀況。（每道分題的答案不得多於</a:t>
            </a:r>
            <a:r>
              <a:rPr lang="en-US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20</a:t>
            </a: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字，標點符號包括在內。）（</a:t>
            </a:r>
            <a:r>
              <a:rPr lang="en-US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4</a:t>
            </a:r>
            <a:r>
              <a:rPr lang="zh-TW" altLang="zh-HK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</a:t>
            </a:r>
            <a:r>
              <a:rPr lang="zh-TW" altLang="zh-HK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endParaRPr lang="zh-TW" altLang="zh-HK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3" name="書卷 (水平) 12"/>
          <p:cNvSpPr/>
          <p:nvPr/>
        </p:nvSpPr>
        <p:spPr>
          <a:xfrm>
            <a:off x="6807896" y="1000760"/>
            <a:ext cx="4355354" cy="1693677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文章主角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梵谷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事情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有關其晚年的生活</a:t>
            </a:r>
            <a:endParaRPr lang="en-US" altLang="zh-TW" sz="2000" b="1" dirty="0" smtClean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8899" y="1430522"/>
            <a:ext cx="2083777" cy="3597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書卷 (水平) 16"/>
          <p:cNvSpPr/>
          <p:nvPr/>
        </p:nvSpPr>
        <p:spPr>
          <a:xfrm>
            <a:off x="7303246" y="3212429"/>
            <a:ext cx="4355354" cy="1693677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u="sng" dirty="0">
                <a:solidFill>
                  <a:srgbClr val="002060"/>
                </a:solidFill>
                <a:sym typeface="Wingdings" panose="05000000000000000000" pitchFamily="2" charset="2"/>
              </a:rPr>
              <a:t>表格</a:t>
            </a:r>
            <a:r>
              <a:rPr lang="zh-TW" altLang="en-US" sz="2000" b="1" u="sng" dirty="0" smtClean="0">
                <a:solidFill>
                  <a:srgbClr val="002060"/>
                </a:solidFill>
                <a:sym typeface="Wingdings" panose="05000000000000000000" pitchFamily="2" charset="2"/>
              </a:rPr>
              <a:t>題答題技巧</a:t>
            </a:r>
            <a:endParaRPr lang="en-US" altLang="zh-TW" sz="2000" b="1" u="sng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按範例找出撰寫的方式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1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生活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/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身體情況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2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行為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/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結果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5220091" y="1826861"/>
            <a:ext cx="1026160" cy="284480"/>
          </a:xfrm>
          <a:prstGeom prst="righ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2798884" y="4150276"/>
            <a:ext cx="1104901" cy="351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4115190" y="4150276"/>
            <a:ext cx="2131061" cy="351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166603" y="37555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051041" y="37809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4460"/>
              </p:ext>
            </p:extLst>
          </p:nvPr>
        </p:nvGraphicFramePr>
        <p:xfrm>
          <a:off x="736183" y="664795"/>
          <a:ext cx="10614685" cy="548981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614685">
                  <a:extLst>
                    <a:ext uri="{9D8B030D-6E8A-4147-A177-3AD203B41FA5}">
                      <a16:colId xmlns:a16="http://schemas.microsoft.com/office/drawing/2014/main" val="2031621453"/>
                    </a:ext>
                  </a:extLst>
                </a:gridCol>
              </a:tblGrid>
              <a:tr h="164694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去看了梵谷的畫展。那是他在法國南部 ── 阿爾小鎮上度過十五個月繪畫生涯巔峯期的遺作展覽。在那短短的一年三個月中，他不眠不休地畫，總共完成兩百幅油畫，一百多幅水彩與素描；也寫了兩百多封信。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862586"/>
                  </a:ext>
                </a:extLst>
              </a:tr>
              <a:tr h="384287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一個心地純良又熱烈的藝術家，生活逼到絕境時，反而促成創作力的火花迸現！在阿爾的梵谷，是完全仰賴弟弟西奧的精神與物質的全盤支持的。梵谷的信中，有幾度提到他的顏料用完了，缺白色、靛藍色與黃色。後補的顏料未寄到前，梵谷的油畫中出現了整片綠色的天空，褐色的樹林，與橘紅的家屋。初看，好像是色盲的人畫的風景畫，雖然亦有他一貫粗獷原始的風味；繼而一想，了然於他當時缺顏料，卻又不得不畫的情狀。正如畢沙羅與馬蒂斯</a:t>
                      </a:r>
                      <a:r>
                        <a:rPr lang="en-US" sz="2400" kern="100" dirty="0">
                          <a:effectLst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400" kern="100" dirty="0">
                          <a:effectLst/>
                        </a:rPr>
                        <a:t>晚年半癱瘓時，內在的創作慾逼得他們非要提筆作畫不可，於是請家人把筆和手牢牢綁在一起，不能握筆的手，還是可以畫畫的。甫去世的老作家王詩琅</a:t>
                      </a:r>
                      <a:r>
                        <a:rPr lang="en-US" sz="2400" kern="100" dirty="0">
                          <a:effectLst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400" kern="100" dirty="0">
                          <a:effectLst/>
                        </a:rPr>
                        <a:t>，晚年寫作時，要借助放大鏡。生命力的頑強與不屈服，大概是人之為人最可貴的一點吧。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15432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244860" y="664795"/>
            <a:ext cx="4106007" cy="390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1406768" y="2731783"/>
            <a:ext cx="8695594" cy="371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864856" y="1055076"/>
            <a:ext cx="10486011" cy="378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864856" y="1463723"/>
            <a:ext cx="7848321" cy="3597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書卷 (水平) 8"/>
          <p:cNvSpPr/>
          <p:nvPr/>
        </p:nvSpPr>
        <p:spPr>
          <a:xfrm>
            <a:off x="9000363" y="1176779"/>
            <a:ext cx="2350504" cy="1573308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不斷作畫，繪畫生涯中的巔峰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書卷 (水平) 9"/>
          <p:cNvSpPr/>
          <p:nvPr/>
        </p:nvSpPr>
        <p:spPr>
          <a:xfrm>
            <a:off x="6947359" y="3055841"/>
            <a:ext cx="2350504" cy="1573308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生活困苦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/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艱難</a:t>
            </a:r>
            <a:r>
              <a:rPr lang="en-US" altLang="zh-TW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/</a:t>
            </a:r>
            <a:r>
              <a:rPr lang="zh-TW" alt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拮据</a:t>
            </a:r>
            <a:endParaRPr lang="en-US" altLang="zh-TW" sz="20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69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58027"/>
              </p:ext>
            </p:extLst>
          </p:nvPr>
        </p:nvGraphicFramePr>
        <p:xfrm>
          <a:off x="331736" y="223423"/>
          <a:ext cx="11168601" cy="63703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168601">
                  <a:extLst>
                    <a:ext uri="{9D8B030D-6E8A-4147-A177-3AD203B41FA5}">
                      <a16:colId xmlns:a16="http://schemas.microsoft.com/office/drawing/2014/main" val="1053621118"/>
                    </a:ext>
                  </a:extLst>
                </a:gridCol>
              </a:tblGrid>
              <a:tr h="3084280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sz="2200" kern="100" dirty="0">
                          <a:effectLst/>
                        </a:rPr>
                        <a:t>阿爾乾燥而火力很強的陽光（那陽光，比起亞熱帶的台灣，也要失色的吧），使在田野一無遮蔽下揮筆作畫的梵谷，「感覺像一隻高歌的蟬」；最純粹的藝術創作原質，就這樣輝煌的展現！那種加速揮鞭擠兌創作力的精神亢奮狀態，是不能持久的。然而一個人為甚麼要長命百歲呢？把火力盡情燃燒到頂點，然後倏然劃空消滅，也許更合於生命原始的存在意義吧。猶記得初中畢業那年，初次從習畫老師那裏看到日本的梵谷畫冊，驚喜交集，一點點對藝術家宿命命題的理解，是在那時萌芽的。老師那時剛從師大藝術系畢業，是個藝術的狂熱主義信徒，對着畫冊中燦亮的食人花架式般的巨大金黃向日葵的畫，沉吟地自語道：「如果能夠做到像這樣的一位好畫家，變成了瘋子也是甘願的。」我在一旁聽了，趕緊追問下去：梵谷是瘋子？他怎麼瘋了？瘋了以後又怎麼樣……老師翻到最後一頁的最後一幅畫 ── 萬鴉飛過麥田，泥褐色翻滾的麥浪中，有萬鴉嘎然飛過，把顫抖的、氣絕般的落日遮滿。這幅畫是離開阿爾，搬到精神療養院後畫的最後一幅，畫完後，梵谷在麥田間舉槍自戕。</a:t>
                      </a:r>
                      <a:endParaRPr lang="zh-TW" sz="2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511962"/>
                  </a:ext>
                </a:extLst>
              </a:tr>
              <a:tr h="216111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48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zh-HK" sz="2200" kern="1200" dirty="0" smtClean="0">
                          <a:effectLst/>
                        </a:rPr>
                        <a:t>離開阿爾，住進另一小鎮聖里美一家修女辦的療養院中，他仍孜孜不息地作畫：畫修女飄拂黑白色衣裾的庭園，畫醫院的長廊，畫園中噴水池。筆觸一絲不茍，畫得清醒、有秩序。他仍能很恰切地處理他創作慾的張力。我不認為他是在繪畫的掙扎挫折中發了瘋（這樣也許是更浪漫的說法吧）。藝術家發瘋自殺，通常是在創作力枯竭，創造力熄滅的時候；梵谷並不，他只是為了解決掉自己對弟弟的沉重負擔，也為了解決掉藝術對自己肉身的沉重負擔，而意志堅決地取消這場雙重負荷罷了！他到臨死的最後一刻，都還有不絕的創作生命力。</a:t>
                      </a:r>
                      <a:endParaRPr lang="zh-TW" sz="2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75375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332719" y="3604708"/>
            <a:ext cx="9167618" cy="3166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331736" y="3921369"/>
            <a:ext cx="2000983" cy="32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682695" y="4246685"/>
            <a:ext cx="9639473" cy="413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16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302</TotalTime>
  <Words>5267</Words>
  <Application>Microsoft Office PowerPoint</Application>
  <PresentationFormat>寬螢幕</PresentationFormat>
  <Paragraphs>434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Times New Roman</vt:lpstr>
      <vt:lpstr>Wingdings</vt:lpstr>
      <vt:lpstr>Wingdings 2</vt:lpstr>
      <vt:lpstr>Wingdings 3</vt:lpstr>
      <vt:lpstr>木刻字型</vt:lpstr>
      <vt:lpstr>閱讀理解技巧</vt:lpstr>
      <vt:lpstr>PowerPoint 簡報</vt:lpstr>
      <vt:lpstr>第二步：閱讀題目，掌握文章脈絡及答題技巧</vt:lpstr>
      <vt:lpstr>PowerPoint 簡報</vt:lpstr>
      <vt:lpstr>PowerPoint 簡報</vt:lpstr>
      <vt:lpstr>PowerPoint 簡報</vt:lpstr>
      <vt:lpstr>第二步：閱讀題目，掌握文章脈絡及答題技巧</vt:lpstr>
      <vt:lpstr>PowerPoint 簡報</vt:lpstr>
      <vt:lpstr>PowerPoint 簡報</vt:lpstr>
      <vt:lpstr>第二步：閱讀題目，掌握文章脈絡及答題技巧</vt:lpstr>
      <vt:lpstr>PowerPoint 簡報</vt:lpstr>
      <vt:lpstr>第二步：閱讀題目，掌握文章脈絡及答題技巧</vt:lpstr>
      <vt:lpstr>PowerPoint 簡報</vt:lpstr>
      <vt:lpstr>PowerPoint 簡報</vt:lpstr>
      <vt:lpstr>第二步：閱讀題目，掌握文章脈絡及答題技巧</vt:lpstr>
      <vt:lpstr>第二步：閱讀題目，掌握文章脈絡及答題技巧</vt:lpstr>
      <vt:lpstr>PowerPoint 簡報</vt:lpstr>
      <vt:lpstr>第二步：閱讀題目，掌握文章脈絡及答題技巧</vt:lpstr>
      <vt:lpstr>PowerPoint 簡報</vt:lpstr>
      <vt:lpstr>PowerPoint 簡報</vt:lpstr>
      <vt:lpstr>PowerPoint 簡報</vt:lpstr>
      <vt:lpstr>第二步：閱讀題目，掌握文章脈絡及答題技巧</vt:lpstr>
      <vt:lpstr>PowerPoint 簡報</vt:lpstr>
      <vt:lpstr>PowerPoint 簡報</vt:lpstr>
      <vt:lpstr>第二步：閱讀題目，掌握文章脈絡及答題技巧</vt:lpstr>
      <vt:lpstr>PowerPoint 簡報</vt:lpstr>
      <vt:lpstr>第二步：閱讀題目，掌握文章脈絡及答題技巧</vt:lpstr>
      <vt:lpstr>PowerPoint 簡報</vt:lpstr>
      <vt:lpstr>第二步：閱讀題目，掌握文章脈絡及答題技巧</vt:lpstr>
      <vt:lpstr>第二步：閱讀題目，掌握文章脈絡及答題技巧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閱讀理解技巧</dc:title>
  <dc:creator>student</dc:creator>
  <cp:lastModifiedBy>student</cp:lastModifiedBy>
  <cp:revision>43</cp:revision>
  <dcterms:created xsi:type="dcterms:W3CDTF">2022-04-01T12:01:00Z</dcterms:created>
  <dcterms:modified xsi:type="dcterms:W3CDTF">2022-04-20T06:32:31Z</dcterms:modified>
</cp:coreProperties>
</file>