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9" r:id="rId4"/>
    <p:sldId id="272" r:id="rId5"/>
    <p:sldId id="265" r:id="rId6"/>
    <p:sldId id="277" r:id="rId7"/>
    <p:sldId id="266" r:id="rId8"/>
    <p:sldId id="279" r:id="rId9"/>
    <p:sldId id="278" r:id="rId10"/>
    <p:sldId id="273" r:id="rId11"/>
    <p:sldId id="276" r:id="rId12"/>
    <p:sldId id="267" r:id="rId13"/>
    <p:sldId id="270" r:id="rId14"/>
    <p:sldId id="280" r:id="rId15"/>
    <p:sldId id="268" r:id="rId16"/>
    <p:sldId id="281" r:id="rId17"/>
    <p:sldId id="260" r:id="rId18"/>
    <p:sldId id="258" r:id="rId19"/>
    <p:sldId id="261" r:id="rId20"/>
    <p:sldId id="262" r:id="rId21"/>
    <p:sldId id="263" r:id="rId22"/>
    <p:sldId id="264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18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gplot2.org/book/" TargetMode="External"/><Relationship Id="rId2" Type="http://schemas.openxmlformats.org/officeDocument/2006/relationships/hyperlink" Target="http://docs.ggplot2.org/curren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vita.had.co.nz/papers/layered-grammar.pdf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>Ggplot2</a:t>
            </a:r>
            <a:br>
              <a:rPr lang="en-US" altLang="zh-CN" b="1" dirty="0" smtClean="0"/>
            </a:br>
            <a:r>
              <a:rPr lang="en-US" altLang="zh-CN" b="1" dirty="0" smtClean="0"/>
              <a:t>Elegant Graphics for Data analysis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b="1" dirty="0" err="1" smtClean="0">
                <a:solidFill>
                  <a:schemeClr val="tx1"/>
                </a:solidFill>
              </a:rPr>
              <a:t>Yufei</a:t>
            </a:r>
            <a:r>
              <a:rPr lang="en-US" altLang="zh-CN" b="1" dirty="0" smtClean="0">
                <a:solidFill>
                  <a:schemeClr val="tx1"/>
                </a:solidFill>
              </a:rPr>
              <a:t> Yang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alpha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 smtClean="0"/>
              <a:t>To produce a semi-transparent </a:t>
            </a:r>
            <a:r>
              <a:rPr lang="en-US" altLang="zh-CN" b="1" dirty="0" err="1" smtClean="0"/>
              <a:t>colour</a:t>
            </a:r>
            <a:endParaRPr lang="en-US" altLang="zh-CN" b="1" dirty="0" smtClean="0"/>
          </a:p>
          <a:p>
            <a:r>
              <a:rPr lang="en-US" altLang="zh-CN" b="1" dirty="0" smtClean="0"/>
              <a:t>alpha(</a:t>
            </a:r>
            <a:r>
              <a:rPr lang="en-US" altLang="zh-CN" b="1" dirty="0" err="1" smtClean="0"/>
              <a:t>colour</a:t>
            </a:r>
            <a:r>
              <a:rPr lang="en-US" altLang="zh-CN" b="1" dirty="0" smtClean="0"/>
              <a:t>, transparency)</a:t>
            </a:r>
          </a:p>
          <a:p>
            <a:r>
              <a:rPr lang="en-US" altLang="zh-CN" b="1" dirty="0" smtClean="0"/>
              <a:t>Transparency is a value between 0 (completely transparent) and 1 (complete opaque). It's often useful to specify the transparency as a fraction, e.g. 1/10.</a:t>
            </a:r>
          </a:p>
          <a:p>
            <a:r>
              <a:rPr lang="en-US" altLang="zh-CN" b="1" dirty="0" smtClean="0"/>
              <a:t>The denominator specifies the number of points that must </a:t>
            </a:r>
            <a:r>
              <a:rPr lang="en-US" altLang="zh-CN" b="1" dirty="0" err="1" smtClean="0"/>
              <a:t>overplot</a:t>
            </a:r>
            <a:r>
              <a:rPr lang="en-US" altLang="zh-CN" b="1" dirty="0" smtClean="0"/>
              <a:t> to get a completely opaque </a:t>
            </a:r>
            <a:r>
              <a:rPr lang="en-US" altLang="zh-CN" b="1" dirty="0" err="1" smtClean="0"/>
              <a:t>colour</a:t>
            </a:r>
            <a:r>
              <a:rPr lang="en-US" altLang="zh-CN" b="1" dirty="0" smtClean="0"/>
              <a:t>. 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alpha</a:t>
            </a:r>
            <a:endParaRPr lang="zh-CN" altLang="en-US" b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276872"/>
            <a:ext cx="7088692" cy="4197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611560" y="1268760"/>
            <a:ext cx="806489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err="1" smtClean="0"/>
              <a:t>qplot</a:t>
            </a:r>
            <a:r>
              <a:rPr lang="en-US" altLang="zh-CN" sz="3200" b="1" dirty="0" smtClean="0"/>
              <a:t>(</a:t>
            </a:r>
            <a:r>
              <a:rPr lang="en-US" altLang="zh-CN" sz="3200" b="1" dirty="0" err="1" smtClean="0"/>
              <a:t>carat,price,data</a:t>
            </a:r>
            <a:r>
              <a:rPr lang="en-US" altLang="zh-CN" sz="3200" b="1" dirty="0" smtClean="0"/>
              <a:t>=</a:t>
            </a:r>
            <a:r>
              <a:rPr lang="en-US" altLang="zh-CN" sz="3200" b="1" dirty="0" err="1" smtClean="0"/>
              <a:t>diamonds,colour</a:t>
            </a:r>
            <a:r>
              <a:rPr lang="en-US" altLang="zh-CN" sz="3200" b="1" dirty="0" smtClean="0"/>
              <a:t>=</a:t>
            </a:r>
            <a:r>
              <a:rPr lang="en-US" altLang="zh-CN" sz="3200" b="1" dirty="0" err="1" smtClean="0"/>
              <a:t>color,alpha</a:t>
            </a:r>
            <a:r>
              <a:rPr lang="en-US" altLang="zh-CN" sz="3200" b="1" dirty="0" smtClean="0"/>
              <a:t>=I(1/10))+the</a:t>
            </a:r>
            <a:endParaRPr lang="zh-CN" altLang="en-US" sz="3200" b="1" dirty="0"/>
          </a:p>
        </p:txBody>
      </p:sp>
      <p:sp>
        <p:nvSpPr>
          <p:cNvPr id="8" name="圆角矩形标注 7"/>
          <p:cNvSpPr/>
          <p:nvPr/>
        </p:nvSpPr>
        <p:spPr>
          <a:xfrm>
            <a:off x="251520" y="2636912"/>
            <a:ext cx="1979712" cy="1728192"/>
          </a:xfrm>
          <a:prstGeom prst="wedgeRoundRectCallout">
            <a:avLst>
              <a:gd name="adj1" fmla="val 31838"/>
              <a:gd name="adj2" fmla="val -7302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rgbClr val="0070C0"/>
                </a:solidFill>
              </a:rPr>
              <a:t>manually set the aesthetics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Adding a </a:t>
            </a:r>
            <a:r>
              <a:rPr lang="en-US" altLang="zh-CN" dirty="0" err="1" smtClean="0"/>
              <a:t>geom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 smtClean="0"/>
              <a:t>qplot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carat,price,data</a:t>
            </a:r>
            <a:r>
              <a:rPr lang="en-US" altLang="zh-CN" b="1" dirty="0" smtClean="0"/>
              <a:t>=</a:t>
            </a:r>
            <a:r>
              <a:rPr lang="en-US" altLang="zh-CN" b="1" dirty="0" err="1" smtClean="0"/>
              <a:t>diamonds,colour</a:t>
            </a:r>
            <a:r>
              <a:rPr lang="en-US" altLang="zh-CN" b="1" dirty="0" smtClean="0"/>
              <a:t>=</a:t>
            </a:r>
            <a:r>
              <a:rPr lang="en-US" altLang="zh-CN" b="1" dirty="0" err="1" smtClean="0"/>
              <a:t>color,geom</a:t>
            </a:r>
            <a:r>
              <a:rPr lang="en-US" altLang="zh-CN" b="1" dirty="0" smtClean="0"/>
              <a:t>=c(“</a:t>
            </a:r>
            <a:r>
              <a:rPr lang="en-US" altLang="zh-CN" b="1" dirty="0" err="1" smtClean="0"/>
              <a:t>point”,”smooth</a:t>
            </a:r>
            <a:r>
              <a:rPr lang="en-US" altLang="zh-CN" b="1" dirty="0" smtClean="0"/>
              <a:t>”))</a:t>
            </a:r>
            <a:r>
              <a:rPr lang="en-US" altLang="zh-CN" b="1" dirty="0" smtClean="0"/>
              <a:t> +the</a:t>
            </a:r>
            <a:endParaRPr lang="zh-CN" altLang="en-US" b="1" dirty="0" smtClean="0"/>
          </a:p>
          <a:p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708919"/>
            <a:ext cx="6552728" cy="3880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Facet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Faceting creates tables of graphics by splitting the data into subsets and displaying the same graph for each subset in an arrangement that facilitates comparison.</a:t>
            </a:r>
          </a:p>
          <a:p>
            <a:r>
              <a:rPr lang="en-US" altLang="zh-CN" b="1" dirty="0" smtClean="0"/>
              <a:t>facets=</a:t>
            </a:r>
            <a:r>
              <a:rPr lang="en-US" altLang="zh-CN" b="1" dirty="0" err="1" smtClean="0"/>
              <a:t>RowVar</a:t>
            </a:r>
            <a:r>
              <a:rPr lang="en-US" altLang="zh-CN" b="1" dirty="0" smtClean="0"/>
              <a:t> ~</a:t>
            </a:r>
            <a:r>
              <a:rPr lang="en-US" altLang="zh-CN" b="1" dirty="0" err="1" smtClean="0"/>
              <a:t>ColVar</a:t>
            </a:r>
            <a:endParaRPr lang="en-US" altLang="zh-CN" b="1" dirty="0" smtClean="0"/>
          </a:p>
          <a:p>
            <a:pPr lvl="1"/>
            <a:r>
              <a:rPr lang="en-US" altLang="zh-CN" b="1" dirty="0" err="1" smtClean="0"/>
              <a:t>RowVar</a:t>
            </a:r>
            <a:r>
              <a:rPr lang="en-US" altLang="zh-CN" b="1" dirty="0" smtClean="0"/>
              <a:t>~.</a:t>
            </a:r>
          </a:p>
          <a:p>
            <a:pPr lvl="1"/>
            <a:r>
              <a:rPr lang="en-US" altLang="zh-CN" b="1" dirty="0" smtClean="0"/>
              <a:t>.~</a:t>
            </a:r>
            <a:r>
              <a:rPr lang="en-US" altLang="zh-CN" b="1" dirty="0" err="1" smtClean="0"/>
              <a:t>ColVar</a:t>
            </a:r>
            <a:r>
              <a:rPr lang="en-US" altLang="zh-CN" b="1" dirty="0" smtClean="0"/>
              <a:t> </a:t>
            </a:r>
          </a:p>
          <a:p>
            <a:pPr lvl="2"/>
            <a:endParaRPr lang="zh-CN" altLang="en-US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536" y="2030207"/>
            <a:ext cx="8076968" cy="4783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 smtClean="0"/>
              <a:t>qplot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carat,price,data</a:t>
            </a:r>
            <a:r>
              <a:rPr lang="en-US" altLang="zh-CN" b="1" dirty="0" smtClean="0"/>
              <a:t>=</a:t>
            </a:r>
            <a:r>
              <a:rPr lang="en-US" altLang="zh-CN" b="1" dirty="0" err="1" smtClean="0"/>
              <a:t>diamonds,facets</a:t>
            </a:r>
            <a:r>
              <a:rPr lang="en-US" altLang="zh-CN" b="1" dirty="0" smtClean="0"/>
              <a:t>=</a:t>
            </a:r>
            <a:r>
              <a:rPr lang="en-US" altLang="zh-CN" b="1" dirty="0" err="1" smtClean="0"/>
              <a:t>cut~color</a:t>
            </a:r>
            <a:r>
              <a:rPr lang="en-US" altLang="zh-CN" b="1" dirty="0" smtClean="0"/>
              <a:t>)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z="4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3600" b="1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39552" y="1844824"/>
          <a:ext cx="7920880" cy="37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/>
                <a:gridCol w="3960440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plot name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err="1" smtClean="0"/>
                        <a:t>geom</a:t>
                      </a:r>
                      <a:endParaRPr lang="zh-CN" altLang="en-US" sz="2800" b="1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Scatter plot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err="1" smtClean="0"/>
                        <a:t>geom</a:t>
                      </a:r>
                      <a:r>
                        <a:rPr lang="en-US" altLang="zh-CN" sz="2800" b="1" dirty="0" smtClean="0"/>
                        <a:t>=“point”</a:t>
                      </a:r>
                      <a:endParaRPr lang="zh-CN" altLang="en-US" sz="2800" b="1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Smooth line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err="1" smtClean="0"/>
                        <a:t>geom</a:t>
                      </a:r>
                      <a:r>
                        <a:rPr lang="en-US" altLang="zh-CN" sz="2800" b="1" dirty="0" smtClean="0"/>
                        <a:t>=“smooth”</a:t>
                      </a:r>
                      <a:endParaRPr lang="zh-CN" altLang="en-US" sz="2800" b="1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Histogram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err="1" smtClean="0"/>
                        <a:t>geom</a:t>
                      </a:r>
                      <a:r>
                        <a:rPr lang="en-US" altLang="zh-CN" sz="2800" b="1" dirty="0" smtClean="0"/>
                        <a:t>=“histogram”</a:t>
                      </a:r>
                      <a:endParaRPr lang="zh-CN" altLang="en-US" sz="2800" b="1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Density curve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err="1" smtClean="0"/>
                        <a:t>geom</a:t>
                      </a:r>
                      <a:r>
                        <a:rPr lang="en-US" altLang="zh-CN" sz="2800" b="1" dirty="0" smtClean="0"/>
                        <a:t>=“density”</a:t>
                      </a:r>
                      <a:endParaRPr lang="zh-CN" altLang="en-US" sz="2800" b="1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Jitter plot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err="1" smtClean="0"/>
                        <a:t>geom</a:t>
                      </a:r>
                      <a:r>
                        <a:rPr lang="en-US" altLang="zh-CN" sz="2800" b="1" dirty="0" smtClean="0"/>
                        <a:t>=“jitter”</a:t>
                      </a:r>
                      <a:endParaRPr lang="zh-CN" altLang="en-US" sz="2800" b="1" dirty="0"/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err="1" smtClean="0"/>
                        <a:t>Boxplot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err="1" smtClean="0"/>
                        <a:t>geom</a:t>
                      </a:r>
                      <a:r>
                        <a:rPr lang="en-US" altLang="zh-CN" sz="2800" b="1" dirty="0" smtClean="0"/>
                        <a:t>=“</a:t>
                      </a:r>
                      <a:r>
                        <a:rPr lang="en-US" altLang="zh-CN" sz="2800" b="1" dirty="0" err="1" smtClean="0"/>
                        <a:t>boxplot</a:t>
                      </a:r>
                      <a:r>
                        <a:rPr lang="en-US" altLang="zh-CN" sz="2800" b="1" dirty="0" smtClean="0"/>
                        <a:t>”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Practice 1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 smtClean="0"/>
              <a:t>data: mpg</a:t>
            </a:r>
          </a:p>
          <a:p>
            <a:r>
              <a:rPr lang="en-US" altLang="zh-CN" b="1" dirty="0" smtClean="0"/>
              <a:t>plot</a:t>
            </a:r>
          </a:p>
          <a:p>
            <a:pPr lvl="1"/>
            <a:r>
              <a:rPr lang="en-US" altLang="zh-CN" b="1" dirty="0" smtClean="0"/>
              <a:t>Displaying distribution of hwy and </a:t>
            </a:r>
            <a:r>
              <a:rPr lang="en-US" altLang="zh-CN" b="1" dirty="0" err="1" smtClean="0"/>
              <a:t>cty</a:t>
            </a:r>
            <a:r>
              <a:rPr lang="en-US" altLang="zh-CN" b="1" dirty="0" smtClean="0"/>
              <a:t> in one graph(A new data frame are needed)</a:t>
            </a:r>
          </a:p>
          <a:p>
            <a:pPr lvl="1"/>
            <a:r>
              <a:rPr lang="en-US" altLang="zh-CN" b="1" dirty="0" smtClean="0"/>
              <a:t>Displaying the relationship of hwy and </a:t>
            </a:r>
            <a:r>
              <a:rPr lang="en-US" altLang="zh-CN" b="1" dirty="0" err="1" smtClean="0"/>
              <a:t>cty</a:t>
            </a:r>
            <a:endParaRPr lang="en-US" altLang="zh-CN" b="1" dirty="0" smtClean="0"/>
          </a:p>
          <a:p>
            <a:pPr lvl="2"/>
            <a:r>
              <a:rPr lang="en-US" altLang="zh-CN" b="1" dirty="0" smtClean="0"/>
              <a:t>The shape is controlled by year, the </a:t>
            </a:r>
            <a:r>
              <a:rPr lang="en-US" altLang="zh-CN" b="1" dirty="0" err="1" smtClean="0"/>
              <a:t>colour</a:t>
            </a:r>
            <a:r>
              <a:rPr lang="en-US" altLang="zh-CN" b="1" dirty="0" smtClean="0"/>
              <a:t> </a:t>
            </a:r>
            <a:r>
              <a:rPr lang="en-US" altLang="zh-CN" b="1" dirty="0" smtClean="0"/>
              <a:t>is controlled by </a:t>
            </a:r>
            <a:r>
              <a:rPr lang="en-US" altLang="zh-CN" b="1" dirty="0" err="1" smtClean="0"/>
              <a:t>cyl</a:t>
            </a:r>
            <a:endParaRPr lang="en-US" altLang="zh-CN" b="1" dirty="0" smtClean="0"/>
          </a:p>
          <a:p>
            <a:pPr lvl="2"/>
            <a:r>
              <a:rPr lang="en-US" altLang="zh-CN" b="1" dirty="0" smtClean="0"/>
              <a:t>Then using facets, the row variable is </a:t>
            </a:r>
            <a:r>
              <a:rPr lang="en-US" altLang="zh-CN" b="1" dirty="0" err="1" smtClean="0"/>
              <a:t>drv</a:t>
            </a:r>
            <a:endParaRPr lang="en-US" altLang="zh-CN" b="1" dirty="0" smtClean="0"/>
          </a:p>
          <a:p>
            <a:pPr lvl="1"/>
            <a:r>
              <a:rPr lang="en-US" altLang="zh-CN" b="1" dirty="0" smtClean="0"/>
              <a:t>Displaying the comparison of </a:t>
            </a:r>
            <a:r>
              <a:rPr lang="en-US" altLang="zh-CN" b="1" dirty="0" err="1" smtClean="0"/>
              <a:t>cty</a:t>
            </a:r>
            <a:r>
              <a:rPr lang="en-US" altLang="zh-CN" b="1" dirty="0" smtClean="0"/>
              <a:t> between two years</a:t>
            </a:r>
          </a:p>
          <a:p>
            <a:pPr lvl="1">
              <a:buNone/>
            </a:pPr>
            <a:endParaRPr lang="en-US" altLang="zh-CN" b="1" dirty="0" smtClean="0"/>
          </a:p>
          <a:p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499992" y="1268760"/>
            <a:ext cx="4176464" cy="954107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useful functions: </a:t>
            </a:r>
          </a:p>
          <a:p>
            <a:r>
              <a:rPr lang="en-US" altLang="zh-CN" sz="2800" b="1" dirty="0" err="1" smtClean="0"/>
              <a:t>data.frame</a:t>
            </a:r>
            <a:r>
              <a:rPr lang="en-US" altLang="zh-CN" sz="2800" b="1" dirty="0" smtClean="0"/>
              <a:t>, </a:t>
            </a:r>
            <a:r>
              <a:rPr lang="en-US" altLang="zh-CN" sz="2800" b="1" dirty="0" err="1" smtClean="0"/>
              <a:t>as.factor</a:t>
            </a:r>
            <a:r>
              <a:rPr lang="en-US" altLang="zh-CN" sz="2800" b="1" dirty="0" smtClean="0"/>
              <a:t>, rep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Build a plot layer by layer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Layering is the mechanism by which additional data elements are added to a plot. </a:t>
            </a:r>
          </a:p>
          <a:p>
            <a:r>
              <a:rPr lang="en-US" altLang="zh-CN" b="1" dirty="0" smtClean="0"/>
              <a:t>Each layer can come from a </a:t>
            </a:r>
            <a:r>
              <a:rPr lang="en-US" altLang="zh-CN" b="1" dirty="0" err="1" smtClean="0"/>
              <a:t>dierent</a:t>
            </a:r>
            <a:r>
              <a:rPr lang="en-US" altLang="zh-CN" b="1" dirty="0" smtClean="0"/>
              <a:t> dataset and have a </a:t>
            </a:r>
            <a:r>
              <a:rPr lang="en-US" altLang="zh-CN" b="1" dirty="0" err="1" smtClean="0"/>
              <a:t>dierent</a:t>
            </a:r>
            <a:r>
              <a:rPr lang="en-US" altLang="zh-CN" b="1" dirty="0" smtClean="0"/>
              <a:t> aesthetic mapping.</a:t>
            </a:r>
          </a:p>
          <a:p>
            <a:r>
              <a:rPr lang="en-US" altLang="zh-CN" b="1" dirty="0" err="1" smtClean="0"/>
              <a:t>qplot</a:t>
            </a:r>
            <a:r>
              <a:rPr lang="en-US" altLang="zh-CN" b="1" dirty="0" smtClean="0"/>
              <a:t>() : permits only a single dataset and a single set of aesthetic mappings.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Creating a plot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p &lt;- </a:t>
            </a:r>
            <a:r>
              <a:rPr lang="en-US" altLang="zh-CN" b="1" dirty="0" err="1" smtClean="0"/>
              <a:t>ggplot</a:t>
            </a:r>
            <a:r>
              <a:rPr lang="en-US" altLang="zh-CN" b="1" dirty="0" smtClean="0"/>
              <a:t>(diamonds, </a:t>
            </a:r>
            <a:r>
              <a:rPr lang="en-US" altLang="zh-CN" b="1" dirty="0" err="1" smtClean="0"/>
              <a:t>aes</a:t>
            </a:r>
            <a:r>
              <a:rPr lang="en-US" altLang="zh-CN" b="1" dirty="0" smtClean="0"/>
              <a:t>(carat, price, </a:t>
            </a:r>
            <a:r>
              <a:rPr lang="en-US" altLang="zh-CN" b="1" dirty="0" err="1" smtClean="0"/>
              <a:t>colour</a:t>
            </a:r>
            <a:r>
              <a:rPr lang="en-US" altLang="zh-CN" b="1" dirty="0" smtClean="0"/>
              <a:t> = cut))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 smtClean="0"/>
              <a:t>Layer</a:t>
            </a:r>
            <a:endParaRPr lang="zh-CN" altLang="en-US" sz="4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/>
              <a:t>A minimal layer only specifies a </a:t>
            </a:r>
            <a:r>
              <a:rPr lang="en-US" altLang="zh-CN" sz="3600" b="1" dirty="0" err="1" smtClean="0"/>
              <a:t>geom</a:t>
            </a:r>
            <a:endParaRPr lang="en-US" altLang="zh-CN" sz="3600" b="1" dirty="0" smtClean="0"/>
          </a:p>
          <a:p>
            <a:r>
              <a:rPr lang="en-US" altLang="zh-CN" sz="3600" b="1" dirty="0" err="1" smtClean="0"/>
              <a:t>scatterplot</a:t>
            </a:r>
            <a:endParaRPr lang="en-US" altLang="zh-CN" sz="3600" b="1" dirty="0" smtClean="0"/>
          </a:p>
          <a:p>
            <a:pPr lvl="1"/>
            <a:r>
              <a:rPr lang="en-US" altLang="zh-CN" sz="3200" b="1" dirty="0" smtClean="0"/>
              <a:t>p + </a:t>
            </a:r>
            <a:r>
              <a:rPr lang="en-US" altLang="zh-CN" sz="3200" b="1" dirty="0" err="1" smtClean="0"/>
              <a:t>geom_point</a:t>
            </a:r>
            <a:r>
              <a:rPr lang="en-US" altLang="zh-CN" sz="3200" b="1" dirty="0" smtClean="0"/>
              <a:t>()</a:t>
            </a:r>
            <a:endParaRPr lang="zh-CN" altLang="en-US" sz="32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b="1" dirty="0" smtClean="0"/>
              <a:t>What is ggplot2</a:t>
            </a:r>
            <a:endParaRPr lang="zh-CN" altLang="en-US" sz="4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/>
              <a:t>An implementation of </a:t>
            </a:r>
            <a:r>
              <a:rPr lang="en-US" altLang="zh-CN" sz="3600" b="1" i="1" dirty="0" smtClean="0"/>
              <a:t>Grammar of Graphics.</a:t>
            </a:r>
          </a:p>
          <a:p>
            <a:r>
              <a:rPr lang="en-US" altLang="zh-CN" sz="3600" b="1" i="1" dirty="0" smtClean="0"/>
              <a:t>“</a:t>
            </a:r>
            <a:r>
              <a:rPr lang="en-US" altLang="zh-CN" sz="3600" b="1" dirty="0" smtClean="0"/>
              <a:t>In brief, the grammar tells us that a statistical graphic is a mapping from data to aesthetic attributes (</a:t>
            </a:r>
            <a:r>
              <a:rPr lang="en-US" altLang="zh-CN" sz="3600" b="1" dirty="0" err="1" smtClean="0"/>
              <a:t>colour</a:t>
            </a:r>
            <a:r>
              <a:rPr lang="en-US" altLang="zh-CN" sz="3600" b="1" dirty="0" smtClean="0"/>
              <a:t>, shape, size) of geometric objects (points, lines, bars).</a:t>
            </a:r>
            <a:r>
              <a:rPr lang="en-US" altLang="zh-CN" sz="3600" b="1" i="1" dirty="0" smtClean="0"/>
              <a:t>” </a:t>
            </a:r>
            <a:endParaRPr lang="zh-CN" altLang="en-US" sz="3600" b="1" i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zh-CN" b="1" dirty="0" err="1" smtClean="0"/>
              <a:t>geom</a:t>
            </a:r>
            <a:endParaRPr lang="zh-CN" altLang="en-US" b="1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323528" y="1052736"/>
          <a:ext cx="8686800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9113"/>
                <a:gridCol w="692768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name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description</a:t>
                      </a:r>
                      <a:endParaRPr lang="zh-CN" alt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bar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Bars, rectangles with bases on y-axis</a:t>
                      </a:r>
                      <a:endParaRPr lang="zh-CN" alt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boxplot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Box and whiskers plot</a:t>
                      </a:r>
                      <a:endParaRPr lang="zh-CN" alt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density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 a smooth density estimate</a:t>
                      </a:r>
                      <a:endParaRPr lang="zh-CN" alt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errorbar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Error bars</a:t>
                      </a:r>
                      <a:endParaRPr lang="zh-CN" alt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histogram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Histogram</a:t>
                      </a:r>
                      <a:endParaRPr lang="zh-CN" alt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jitter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Points, jittered to reduce </a:t>
                      </a:r>
                      <a:r>
                        <a:rPr lang="en-US" altLang="zh-CN" sz="2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overplotting</a:t>
                      </a:r>
                      <a:endParaRPr lang="zh-CN" alt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line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Connect observations, in ordered by x value</a:t>
                      </a:r>
                      <a:endParaRPr lang="zh-CN" alt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point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Points, as for a </a:t>
                      </a:r>
                      <a:r>
                        <a:rPr lang="en-US" altLang="zh-CN" sz="2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scatterplot</a:t>
                      </a:r>
                      <a:endParaRPr lang="zh-CN" alt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smooth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 a smoothed condition mean.</a:t>
                      </a:r>
                      <a:endParaRPr lang="zh-CN" alt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text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Textual annotations</a:t>
                      </a:r>
                      <a:endParaRPr lang="zh-CN" altLang="en-US" sz="28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Stat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b="1" dirty="0" smtClean="0"/>
              <a:t>A statistical </a:t>
            </a:r>
            <a:r>
              <a:rPr lang="en-US" altLang="zh-CN" b="1" dirty="0" smtClean="0"/>
              <a:t>transformation</a:t>
            </a:r>
          </a:p>
          <a:p>
            <a:r>
              <a:rPr lang="en-US" altLang="zh-CN" b="1" dirty="0" smtClean="0"/>
              <a:t>s</a:t>
            </a:r>
            <a:r>
              <a:rPr lang="en-US" altLang="zh-CN" b="1" dirty="0" smtClean="0"/>
              <a:t>moother: </a:t>
            </a:r>
          </a:p>
          <a:p>
            <a:pPr lvl="1"/>
            <a:r>
              <a:rPr lang="en-US" altLang="zh-CN" b="1" dirty="0" smtClean="0"/>
              <a:t>calculating </a:t>
            </a:r>
            <a:r>
              <a:rPr lang="en-US" altLang="zh-CN" b="1" dirty="0" smtClean="0"/>
              <a:t>the mean </a:t>
            </a:r>
            <a:r>
              <a:rPr lang="en-US" altLang="zh-CN" b="1" dirty="0" smtClean="0"/>
              <a:t>of y</a:t>
            </a:r>
            <a:r>
              <a:rPr lang="en-US" altLang="zh-CN" b="1" dirty="0" smtClean="0"/>
              <a:t>, conditional on </a:t>
            </a:r>
            <a:r>
              <a:rPr lang="en-US" altLang="zh-CN" b="1" dirty="0" smtClean="0"/>
              <a:t>x</a:t>
            </a:r>
          </a:p>
          <a:p>
            <a:pPr lvl="1"/>
            <a:r>
              <a:rPr lang="en-US" altLang="zh-CN" b="1" dirty="0" smtClean="0"/>
              <a:t>subject </a:t>
            </a:r>
            <a:r>
              <a:rPr lang="en-US" altLang="zh-CN" b="1" dirty="0" smtClean="0"/>
              <a:t>to some restriction that ensures smoothness</a:t>
            </a:r>
            <a:r>
              <a:rPr lang="en-US" altLang="zh-CN" b="1" dirty="0" smtClean="0"/>
              <a:t>.</a:t>
            </a:r>
          </a:p>
          <a:p>
            <a:r>
              <a:rPr lang="en-US" altLang="zh-CN" b="1" dirty="0" smtClean="0"/>
              <a:t>bin:</a:t>
            </a:r>
          </a:p>
          <a:p>
            <a:pPr lvl="1"/>
            <a:r>
              <a:rPr lang="en-US" altLang="zh-CN" b="1" dirty="0" smtClean="0"/>
              <a:t>count</a:t>
            </a:r>
            <a:r>
              <a:rPr lang="en-US" altLang="zh-CN" b="1" dirty="0" smtClean="0"/>
              <a:t>, the number of observations in each bin</a:t>
            </a:r>
          </a:p>
          <a:p>
            <a:pPr lvl="1"/>
            <a:r>
              <a:rPr lang="en-US" altLang="zh-CN" b="1" dirty="0" smtClean="0"/>
              <a:t>density</a:t>
            </a:r>
            <a:r>
              <a:rPr lang="en-US" altLang="zh-CN" b="1" dirty="0" smtClean="0"/>
              <a:t>, the density of observations in each </a:t>
            </a:r>
            <a:r>
              <a:rPr lang="en-US" altLang="zh-CN" b="1" dirty="0" smtClean="0"/>
              <a:t>bin</a:t>
            </a:r>
            <a:endParaRPr lang="en-US" altLang="zh-CN" b="1" dirty="0" smtClean="0"/>
          </a:p>
          <a:p>
            <a:pPr lvl="1"/>
            <a:r>
              <a:rPr lang="en-US" altLang="zh-CN" b="1" dirty="0" smtClean="0"/>
              <a:t>x</a:t>
            </a:r>
            <a:r>
              <a:rPr lang="en-US" altLang="zh-CN" b="1" dirty="0" smtClean="0"/>
              <a:t>, the centre of the </a:t>
            </a:r>
            <a:r>
              <a:rPr lang="en-US" altLang="zh-CN" b="1" dirty="0" smtClean="0"/>
              <a:t>bin</a:t>
            </a:r>
            <a:endParaRPr lang="en-US" altLang="zh-CN" b="1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position adjustments</a:t>
            </a:r>
            <a:endParaRPr lang="zh-CN" altLang="en-US" b="1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0584"/>
                <a:gridCol w="60590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Adjustment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zh-CN" alt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dodge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Adjust position by dodging overlaps to the side</a:t>
                      </a:r>
                      <a:endParaRPr lang="zh-CN" alt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fill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Stack overlapping objects and </a:t>
                      </a:r>
                      <a:r>
                        <a:rPr lang="en-US" altLang="zh-CN" sz="2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standardise</a:t>
                      </a:r>
                      <a:r>
                        <a:rPr lang="en-US" altLang="zh-CN" sz="2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have equal height</a:t>
                      </a:r>
                      <a:endParaRPr lang="zh-CN" alt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identity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Don't adjust position</a:t>
                      </a:r>
                      <a:endParaRPr lang="zh-CN" alt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jitter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Jitter points to avoid </a:t>
                      </a:r>
                      <a:r>
                        <a:rPr lang="en-US" altLang="zh-CN" sz="2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overplotting</a:t>
                      </a:r>
                      <a:endParaRPr lang="zh-CN" alt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stack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Stack overlapping objects on top of one another</a:t>
                      </a:r>
                      <a:endParaRPr lang="zh-CN" altLang="en-US" sz="28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z="4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err="1" smtClean="0"/>
              <a:t>install.packages</a:t>
            </a:r>
            <a:r>
              <a:rPr lang="en-US" altLang="zh-CN" sz="3600" b="1" dirty="0" smtClean="0"/>
              <a:t>(“ggplot2”)</a:t>
            </a:r>
          </a:p>
          <a:p>
            <a:r>
              <a:rPr lang="en-US" altLang="zh-CN" sz="3600" b="1" dirty="0" smtClean="0"/>
              <a:t>library(“ggplot2”)</a:t>
            </a:r>
          </a:p>
          <a:p>
            <a:pPr>
              <a:buNone/>
            </a:pPr>
            <a:endParaRPr lang="en-US" altLang="zh-CN" sz="3600" b="1" dirty="0" smtClean="0"/>
          </a:p>
          <a:p>
            <a:endParaRPr lang="zh-CN" altLang="en-US" sz="36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How to get help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/>
              <a:t>ggplot2 is well documented at </a:t>
            </a:r>
            <a:r>
              <a:rPr lang="en-US" altLang="zh-CN" sz="3600" b="1" dirty="0" smtClean="0">
                <a:hlinkClick r:id="rId2"/>
              </a:rPr>
              <a:t>http://docs.ggplot2.org/current/</a:t>
            </a:r>
            <a:endParaRPr lang="en-US" altLang="zh-CN" sz="3600" b="1" dirty="0" smtClean="0"/>
          </a:p>
          <a:p>
            <a:r>
              <a:rPr lang="en-US" altLang="zh-CN" sz="3600" b="1" dirty="0" smtClean="0"/>
              <a:t>Hadley Wickham’s ggplot2 </a:t>
            </a:r>
            <a:r>
              <a:rPr lang="en-US" altLang="zh-CN" sz="3600" b="1" dirty="0" smtClean="0">
                <a:hlinkClick r:id="rId3"/>
              </a:rPr>
              <a:t>book</a:t>
            </a:r>
            <a:r>
              <a:rPr lang="en-US" altLang="zh-CN" sz="3600" b="1" dirty="0" smtClean="0"/>
              <a:t> and </a:t>
            </a:r>
            <a:r>
              <a:rPr lang="en-US" altLang="zh-CN" sz="3600" b="1" dirty="0" smtClean="0">
                <a:hlinkClick r:id="rId4"/>
              </a:rPr>
              <a:t>paper</a:t>
            </a:r>
            <a:endParaRPr lang="zh-CN" altLang="en-US" sz="36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“Hello world” in ggplot2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 err="1" smtClean="0"/>
              <a:t>qplot</a:t>
            </a:r>
            <a:r>
              <a:rPr lang="en-US" altLang="zh-CN" sz="4000" b="1" dirty="0" smtClean="0"/>
              <a:t>(</a:t>
            </a:r>
            <a:r>
              <a:rPr lang="en-US" altLang="zh-CN" sz="4000" b="1" dirty="0" err="1" smtClean="0"/>
              <a:t>carat,price,data</a:t>
            </a:r>
            <a:r>
              <a:rPr lang="en-US" altLang="zh-CN" sz="4000" b="1" dirty="0" smtClean="0"/>
              <a:t>=diamonds)</a:t>
            </a:r>
            <a:endParaRPr lang="zh-CN" altLang="en-US" sz="4000" b="1" dirty="0"/>
          </a:p>
        </p:txBody>
      </p:sp>
      <p:sp>
        <p:nvSpPr>
          <p:cNvPr id="4" name="圆角矩形标注 3"/>
          <p:cNvSpPr/>
          <p:nvPr/>
        </p:nvSpPr>
        <p:spPr>
          <a:xfrm>
            <a:off x="683568" y="2348880"/>
            <a:ext cx="2664296" cy="648072"/>
          </a:xfrm>
          <a:prstGeom prst="wedgeRoundRectCallout">
            <a:avLst>
              <a:gd name="adj1" fmla="val 31220"/>
              <a:gd name="adj2" fmla="val -7389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/>
              <a:t>x coordinate</a:t>
            </a:r>
            <a:endParaRPr lang="zh-CN" altLang="en-US" sz="3200" b="1" dirty="0"/>
          </a:p>
        </p:txBody>
      </p:sp>
      <p:sp>
        <p:nvSpPr>
          <p:cNvPr id="5" name="圆角矩形标注 4"/>
          <p:cNvSpPr/>
          <p:nvPr/>
        </p:nvSpPr>
        <p:spPr>
          <a:xfrm>
            <a:off x="3671392" y="2420888"/>
            <a:ext cx="2880320" cy="576064"/>
          </a:xfrm>
          <a:prstGeom prst="wedgeRoundRectCallout">
            <a:avLst>
              <a:gd name="adj1" fmla="val -38293"/>
              <a:gd name="adj2" fmla="val -8635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y </a:t>
            </a:r>
            <a:r>
              <a:rPr lang="en-US" altLang="zh-CN" sz="3200" b="1" dirty="0" smtClean="0"/>
              <a:t>coordinate</a:t>
            </a:r>
            <a:endParaRPr lang="zh-CN" altLang="en-US" sz="2800" b="1" dirty="0"/>
          </a:p>
        </p:txBody>
      </p:sp>
      <p:sp>
        <p:nvSpPr>
          <p:cNvPr id="6" name="圆角矩形标注 5"/>
          <p:cNvSpPr/>
          <p:nvPr/>
        </p:nvSpPr>
        <p:spPr>
          <a:xfrm>
            <a:off x="6732240" y="2420888"/>
            <a:ext cx="2232248" cy="576064"/>
          </a:xfrm>
          <a:prstGeom prst="wedgeRoundRectCallout">
            <a:avLst>
              <a:gd name="adj1" fmla="val -46647"/>
              <a:gd name="adj2" fmla="val -9041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/>
              <a:t>data frame</a:t>
            </a:r>
            <a:endParaRPr lang="zh-CN" altLang="en-US" sz="3200" b="1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3068960"/>
            <a:ext cx="6192688" cy="3667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changing theme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the &lt;- </a:t>
            </a:r>
            <a:r>
              <a:rPr lang="en-US" altLang="zh-CN" b="1" dirty="0" err="1" smtClean="0"/>
              <a:t>theme_bw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base_size</a:t>
            </a:r>
            <a:r>
              <a:rPr lang="en-US" altLang="zh-CN" b="1" dirty="0" smtClean="0"/>
              <a:t>=30</a:t>
            </a:r>
            <a:r>
              <a:rPr lang="en-US" altLang="zh-CN" b="1" dirty="0" smtClean="0"/>
              <a:t>)</a:t>
            </a:r>
          </a:p>
          <a:p>
            <a:r>
              <a:rPr lang="en-US" altLang="zh-CN" b="1" dirty="0" err="1" smtClean="0"/>
              <a:t>qplot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carat,price,data</a:t>
            </a:r>
            <a:r>
              <a:rPr lang="en-US" altLang="zh-CN" b="1" dirty="0" smtClean="0"/>
              <a:t>=diamonds</a:t>
            </a:r>
            <a:r>
              <a:rPr lang="en-US" altLang="zh-CN" b="1" dirty="0" smtClean="0"/>
              <a:t>) + the</a:t>
            </a:r>
            <a:endParaRPr lang="zh-CN" altLang="en-US" b="1" dirty="0" smtClean="0"/>
          </a:p>
          <a:p>
            <a:endParaRPr lang="zh-CN" alt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708920"/>
            <a:ext cx="6696744" cy="3965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132856"/>
            <a:ext cx="7632848" cy="452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Modifying aesthetics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err="1" smtClean="0"/>
              <a:t>qplot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carat,price,data</a:t>
            </a:r>
            <a:r>
              <a:rPr lang="en-US" altLang="zh-CN" b="1" dirty="0" smtClean="0"/>
              <a:t>=</a:t>
            </a:r>
            <a:r>
              <a:rPr lang="en-US" altLang="zh-CN" b="1" dirty="0" err="1" smtClean="0"/>
              <a:t>diamonds,colour</a:t>
            </a:r>
            <a:r>
              <a:rPr lang="en-US" altLang="zh-CN" b="1" dirty="0" smtClean="0"/>
              <a:t>=color</a:t>
            </a:r>
            <a:r>
              <a:rPr lang="en-US" altLang="zh-CN" b="1" dirty="0" smtClean="0"/>
              <a:t>) + the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204864"/>
            <a:ext cx="7520740" cy="4453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Modifying aesthetics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 smtClean="0"/>
              <a:t>qplot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carat,price,data</a:t>
            </a:r>
            <a:r>
              <a:rPr lang="en-US" altLang="zh-CN" b="1" dirty="0" smtClean="0"/>
              <a:t>=</a:t>
            </a:r>
            <a:r>
              <a:rPr lang="en-US" altLang="zh-CN" b="1" dirty="0" err="1" smtClean="0"/>
              <a:t>diamonds,shape</a:t>
            </a:r>
            <a:r>
              <a:rPr lang="en-US" altLang="zh-CN" b="1" dirty="0" smtClean="0"/>
              <a:t>=cut)+the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132856"/>
            <a:ext cx="7344817" cy="4349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Modifying aesthetics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 smtClean="0"/>
              <a:t>qplot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carat,price,data</a:t>
            </a:r>
            <a:r>
              <a:rPr lang="en-US" altLang="zh-CN" b="1" dirty="0" smtClean="0"/>
              <a:t>=</a:t>
            </a:r>
            <a:r>
              <a:rPr lang="en-US" altLang="zh-CN" b="1" dirty="0" err="1" smtClean="0"/>
              <a:t>diamonds,size</a:t>
            </a:r>
            <a:r>
              <a:rPr lang="en-US" altLang="zh-CN" b="1" dirty="0" smtClean="0"/>
              <a:t>=color)+the</a:t>
            </a:r>
            <a:endParaRPr lang="zh-CN" alt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3772</TotalTime>
  <Words>564</Words>
  <Application>Microsoft Office PowerPoint</Application>
  <PresentationFormat>全屏显示(4:3)</PresentationFormat>
  <Paragraphs>119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Ggplot2 Elegant Graphics for Data analysis</vt:lpstr>
      <vt:lpstr>What is ggplot2</vt:lpstr>
      <vt:lpstr>幻灯片 3</vt:lpstr>
      <vt:lpstr>How to get help</vt:lpstr>
      <vt:lpstr>“Hello world” in ggplot2</vt:lpstr>
      <vt:lpstr>changing theme</vt:lpstr>
      <vt:lpstr>Modifying aesthetics</vt:lpstr>
      <vt:lpstr>Modifying aesthetics</vt:lpstr>
      <vt:lpstr>Modifying aesthetics</vt:lpstr>
      <vt:lpstr>alpha</vt:lpstr>
      <vt:lpstr>alpha</vt:lpstr>
      <vt:lpstr>Adding a geom</vt:lpstr>
      <vt:lpstr>Facet</vt:lpstr>
      <vt:lpstr>幻灯片 14</vt:lpstr>
      <vt:lpstr>幻灯片 15</vt:lpstr>
      <vt:lpstr>Practice 1</vt:lpstr>
      <vt:lpstr>Build a plot layer by layer</vt:lpstr>
      <vt:lpstr>Creating a plot</vt:lpstr>
      <vt:lpstr>Layer</vt:lpstr>
      <vt:lpstr>geom</vt:lpstr>
      <vt:lpstr>Stat</vt:lpstr>
      <vt:lpstr>position adjustments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Ggplot2 Elegant Graphics for Data analysis</dc:title>
  <cp:lastModifiedBy>yangyf</cp:lastModifiedBy>
  <cp:revision>97</cp:revision>
  <dcterms:modified xsi:type="dcterms:W3CDTF">2014-05-13T04:03:30Z</dcterms:modified>
</cp:coreProperties>
</file>