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62" r:id="rId6"/>
    <p:sldId id="260" r:id="rId7"/>
    <p:sldId id="354" r:id="rId8"/>
    <p:sldId id="258" r:id="rId9"/>
    <p:sldId id="281" r:id="rId10"/>
    <p:sldId id="330" r:id="rId11"/>
    <p:sldId id="353" r:id="rId12"/>
    <p:sldId id="269" r:id="rId13"/>
    <p:sldId id="300" r:id="rId14"/>
    <p:sldId id="372" r:id="rId15"/>
    <p:sldId id="272" r:id="rId16"/>
    <p:sldId id="350" r:id="rId17"/>
    <p:sldId id="351" r:id="rId18"/>
    <p:sldId id="367" r:id="rId19"/>
    <p:sldId id="355" r:id="rId20"/>
    <p:sldId id="368" r:id="rId21"/>
    <p:sldId id="369" r:id="rId22"/>
    <p:sldId id="370" r:id="rId23"/>
    <p:sldId id="356" r:id="rId24"/>
    <p:sldId id="371" r:id="rId25"/>
    <p:sldId id="361" r:id="rId26"/>
    <p:sldId id="357" r:id="rId27"/>
    <p:sldId id="358" r:id="rId28"/>
    <p:sldId id="271" r:id="rId29"/>
    <p:sldId id="296" r:id="rId30"/>
    <p:sldId id="297" r:id="rId31"/>
    <p:sldId id="299" r:id="rId32"/>
    <p:sldId id="365" r:id="rId33"/>
    <p:sldId id="366" r:id="rId34"/>
    <p:sldId id="373" r:id="rId35"/>
    <p:sldId id="374" r:id="rId36"/>
    <p:sldId id="298" r:id="rId37"/>
    <p:sldId id="344" r:id="rId38"/>
    <p:sldId id="345" r:id="rId39"/>
    <p:sldId id="375" r:id="rId40"/>
    <p:sldId id="346" r:id="rId41"/>
    <p:sldId id="348" r:id="rId42"/>
    <p:sldId id="349" r:id="rId43"/>
    <p:sldId id="362" r:id="rId44"/>
    <p:sldId id="363" r:id="rId45"/>
    <p:sldId id="273" r:id="rId46"/>
    <p:sldId id="274" r:id="rId47"/>
    <p:sldId id="275" r:id="rId48"/>
    <p:sldId id="277" r:id="rId49"/>
    <p:sldId id="352" r:id="rId50"/>
    <p:sldId id="376" r:id="rId51"/>
    <p:sldId id="334" r:id="rId52"/>
    <p:sldId id="332" r:id="rId53"/>
    <p:sldId id="333" r:id="rId54"/>
    <p:sldId id="335" r:id="rId55"/>
    <p:sldId id="318" r:id="rId56"/>
    <p:sldId id="377" r:id="rId57"/>
    <p:sldId id="337" r:id="rId58"/>
    <p:sldId id="336" r:id="rId59"/>
    <p:sldId id="276" r:id="rId60"/>
    <p:sldId id="279" r:id="rId61"/>
    <p:sldId id="378" r:id="rId62"/>
    <p:sldId id="379" r:id="rId63"/>
    <p:sldId id="380" r:id="rId64"/>
    <p:sldId id="381" r:id="rId65"/>
    <p:sldId id="283" r:id="rId66"/>
    <p:sldId id="286" r:id="rId67"/>
    <p:sldId id="287" r:id="rId68"/>
    <p:sldId id="284" r:id="rId69"/>
    <p:sldId id="288" r:id="rId70"/>
    <p:sldId id="289" r:id="rId71"/>
    <p:sldId id="285" r:id="rId72"/>
    <p:sldId id="295" r:id="rId73"/>
    <p:sldId id="290" r:id="rId74"/>
    <p:sldId id="291" r:id="rId75"/>
    <p:sldId id="294" r:id="rId76"/>
    <p:sldId id="293" r:id="rId77"/>
    <p:sldId id="301" r:id="rId78"/>
    <p:sldId id="302" r:id="rId79"/>
    <p:sldId id="303" r:id="rId80"/>
    <p:sldId id="306" r:id="rId81"/>
    <p:sldId id="382" r:id="rId82"/>
    <p:sldId id="307" r:id="rId83"/>
    <p:sldId id="308" r:id="rId84"/>
    <p:sldId id="309" r:id="rId85"/>
    <p:sldId id="384" r:id="rId86"/>
    <p:sldId id="385" r:id="rId87"/>
    <p:sldId id="312" r:id="rId88"/>
    <p:sldId id="313" r:id="rId89"/>
    <p:sldId id="317" r:id="rId90"/>
    <p:sldId id="321" r:id="rId91"/>
    <p:sldId id="324" r:id="rId92"/>
    <p:sldId id="325" r:id="rId93"/>
    <p:sldId id="326" r:id="rId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139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1366" max="1920" units="cm"/>
          <inkml:channel name="Y" type="integer" max="1080" units="cm"/>
        </inkml:traceFormat>
        <inkml:channelProperties>
          <inkml:channelProperty channel="X" name="resolution" value="48.53767" units="1/cm"/>
          <inkml:channelProperty channel="Y" name="resolution" value="28.34646" units="1/cm"/>
        </inkml:channelProperties>
      </inkml:inkSource>
      <inkml:timestamp xml:id="ts0" timeString="2015-03-30T13:06:16.190"/>
    </inkml:context>
    <inkml:brush xml:id="br0">
      <inkml:brushProperty name="width" value="0.05292" units="cm"/>
      <inkml:brushProperty name="height" value="0.05292" units="cm"/>
      <inkml:brushProperty name="color" value="#FF0000"/>
    </inkml:brush>
  </inkml:definitions>
  <inkml:trace contextRef="#ctx0" brushRef="#br0">8153 9696,'0'-25,"26"25,-26-25,-26 25,1 0,25-26,-25 52,25-1,0 0,0 1,0 0,-26 24,26-24,0 24,0 1,0 0,0 0,0-1,0 1,0 0,0 0,0-1,0 2,0-2,0 1,0-1,0-24,0 25,0-26,0 1,0-1,0 1,-25-26,25-26,0 26</inkml:trace>
  <inkml:trace contextRef="#ctx0" brushRef="#br0" timeOffset="1">7874 10230,'26'0,"-2"0,2 0,0-26,24 26,-24 0,25 0,-26 0,0 0,1-25,-1 25,-25 0</inkml:trace>
  <inkml:trace contextRef="#ctx0" brushRef="#br0" timeOffset="2">8306 10128,'0'26,"-26"-1,26 0,0 1,0 24,26-24,-26 0,25-1,-25 0,25 0,1 1,0-26,-26 0</inkml:trace>
  <inkml:trace contextRef="#ctx0" brushRef="#br0" timeOffset="3">8509 10103,'0'25,"25"-25,1 26,-1-1,1 0,-1 1,0 0,1-2,-1 2,-25 0,25-1,-25 0,0-25</inkml:trace>
  <inkml:trace contextRef="#ctx0" brushRef="#br0" timeOffset="4">8712 10103,'-25'25,"25"1,-26-1,1 0,25 1,-25 0,25-2,0 2,-26-26,26 26,0-26</inkml:trace>
  <inkml:trace contextRef="#ctx0" brushRef="#br0" timeOffset="5">8890 10027,'0'25,"0"0,0 1,26-1,-26 1,0-1,0 0,0 1,0 0,0-2,0 2,0 0,-26-1,26 0,-26 0,1-25,25 0</inkml:trace>
  <inkml:trace contextRef="#ctx0" brushRef="#br0" timeOffset="6">9245 9951,'26'0,"-1"0,1 0,-1 0,0-26,1 26,0 0,-2 0,-24 0</inkml:trace>
  <inkml:trace contextRef="#ctx0" brushRef="#br0" timeOffset="7">9296 10128,'26'0,"-1"0,0 0,1 0,0-25,-2 25,2 0,0 0,-1 0,-25-26,0 26</inkml:trace>
  <inkml:trace contextRef="#ctx0" brushRef="#br0" timeOffset="8">10033 10027,'-25'0,"50"0,0 0,1 0,-1 0,1-26,-1 26,0 0,1 0,24 0,-24 0,25 0,-26 0,26 0,-1 0,2 0,-2 0,1 0,25-25,-25 25,25 0,0 0,-24 0,24 0,0 0,0 0,0 0,-25 0,25 0,1 0,-1 0,0 0,0 0,0 0,26 0,-26 0,0 0,0 0,1 0,-1 0,0 0,0 0,1 0,-1 0,0 25,-25-25,-1 0,26 0,-25 0,-25 0,24 0,-24 0,0 0,-2 0,-48 0,24 0</inkml:trace>
  <inkml:trace contextRef="#ctx0" brushRef="#br0" timeOffset="9">10693 10459,'-25'24,"50"-24,1 0,-1 0,0-24,26 24,-25 0,24-26,2 26,-28 0,28-26,-2 26,1-25,0 25,0 0,-1 0,-24-25,-1 25,26 0,-26 0,1 0,0 0,-2 0,2 0,0 0,-1 0,0 0,1 0,-1 0,-25 25,0-25</inkml:trace>
  <inkml:trace contextRef="#ctx0" brushRef="#br0" timeOffset="10">10516 10535,'25'0,"-25"25,0 0,0 26,25-25,-25-1,0 0,0 26,0-26,0 26,0 0,0 0,0-25,0 24,0 1,0-26,0 26,0-25,0-1,0 0,0 1,0-1,-25-50,0-1,25 1,-26 0,0-1,26 1,-24-1,-2 1,26 0,0-1,0 26</inkml:trace>
  <inkml:trace contextRef="#ctx0" brushRef="#br0" timeOffset="11">10820 10865,'0'-26,"26"26,-1 0,0 0,1-25,0 25,-2 0,2 0,-26 25,26-25,-26 26,-26 24,0-24,2 24,-2-24,0 0,1-1,0-25,-1 25,1-25,50 0,1 0,-1 0,0 0,1 0,0 0,-2-25,2 25,0-25,-26 25</inkml:trace>
  <inkml:trace contextRef="#ctx0" brushRef="#br0" timeOffset="12">11176 10763,'25'0,"1"-25,24 25,-24-26,-1 26,26 0,-26 0,1 0,-52 26,1-26,0 25,-1 0,1 26,-1-25,1 24,-26 2,51-28,-25 28,0-52,25 25,0-25</inkml:trace>
  <inkml:trace contextRef="#ctx0" brushRef="#br0" timeOffset="13">11379 10788,'0'26,"0"-1,0 1,0-1,0 0,0 1,0 0,0-2,0 2,0 0,25-1,1-25,0 0,-2-25,28 25,-27-26,0 26,1-26,-26 2,0 24</inkml:trace>
  <inkml:trace contextRef="#ctx0" brushRef="#br0" timeOffset="14">12192 10738,'0'25,"0"0,25 26,-25-25,0 24,26 2,-26-28,0 28,0-27,0 0,0 1,-26-1,1 1,0-26,-1 0,1-26,-1 1,26-26,-25 0,25 1,0-2,0 2,0 24,0 1,0-1,0 1,25 0,1-1,-1 1,26 0,-26 25,26-26,0 26,0 0,-1 0,2 0,-28 0,2 0,0 0,-26 26,-26-26,26 0</inkml:trace>
  <inkml:trace contextRef="#ctx0" brushRef="#br0" timeOffset="15">11328 9112,'0'26,"0"-1,0 26,0 25,0 0,0 1,0-27,0 1,0 0,-25 0,25-26,0-50,0-1,0 26</inkml:trace>
  <inkml:trace contextRef="#ctx0" brushRef="#br0" timeOffset="16">13538 10103,'0'0</inkml:trace>
  <inkml:trace contextRef="#ctx0" brushRef="#br0" timeOffset="17">13970 10179,'-26'0,"52"25,0-25,-2 0,2 0,0 0,-1 0,26 0,-26 0,1-25,-1 25,0-25,1-1,-1 1,0-1,-25 1,26 0,-26-1,0 1,-26 25,26-25,-25 25,25-26,-25 26,-1 0,1 0,0 0,-1 0,1 26,-1-1,1-25,0 25,25 1,-26-1,26 0,-26 1,26 25,0-26,0 0,-24 27,24-28,0 2,0 0,0-1,24 0,-24 0,26 1,0 0,-26-2,25-24,0 26,26 0,-25-26,24 0,-24 0,24 0,-24 0,25 0,-26 0,0 0,-25 0</inkml:trace>
  <inkml:trace contextRef="#ctx0" brushRef="#br0" timeOffset="18">14783 9087,'-26'0,"1"0,50 0,1-26,24 26,-24-25,25 25,-26 0,26 0,-25 0,-2 0,2 0,0 25,-1-25,0 0,-25 0</inkml:trace>
  <inkml:trace contextRef="#ctx0" brushRef="#br0" timeOffset="19">15494 8985,'26'0,"24"0,-24 0,24 0,1 0,25 0,0 0,1 0,-1 0,26 0,-26 0,0 0,25 0,-24 0,-1 0,0 26,0-26,26 0,-51 25,25-25,0 25,-25-25,-1 26,-24-26,25 0,-26 25,1-25,-1 0,-50 26,25-26</inkml:trace>
  <inkml:trace contextRef="#ctx0" brushRef="#br0" timeOffset="20">15723 9468,'25'0,"0"0,1 0,-1 25,0-25,26 26,-25-26,-1 25,0-25,-25 25,26-25,-26 26,-26-26,1 25,0 1,-26-1,0 0,0 1,1 0,24-26,1 24,-1-24,52 26,-1-26,1 0,24 0,-24 0,24 0,-24 0,-1 0,1 0,-1 0,0 0,-25 0</inkml:trace>
  <inkml:trace contextRef="#ctx0" brushRef="#br0" timeOffset="21">16281 9569,'26'0,"-26"26,25-1,-25 1,25 24,-25-24,26 0,-26-2,0 2,0 0,0-1,-26 0,1-25,-26 0,26 0,0-25,-1 0,26-27,-25 28,25-28,0 2,0 24,0 1,0-1,25 1,1 25,-1 0,0 0,1 0,24 0,-24 25,-1-25,26 0,-26 0,1 26,0-26,-52-26,26 26</inkml:trace>
  <inkml:trace contextRef="#ctx0" brushRef="#br0" timeOffset="22">16637 9290,'25'0,"1"0,-1 0,1 26,-1-26,-25 25,25-25,-25 25,-25 1,0-26,-1 25,1-25,-1 0,1 0,50 26,1-26,-1 0,-25 25,26-25,-1 0,0 0,-25 0</inkml:trace>
  <inkml:trace contextRef="#ctx0" brushRef="#br0" timeOffset="23">15672 8096,'25'0,"-25"26,26-1,-26 0,25 27,0-2,1 1,-1-26,0 26,1 0,-1-26,-25 26,26-26,-26 1,25-26,-50 0,25-26,0 26</inkml:trace>
  <inkml:trace contextRef="#ctx0" brushRef="#br0" timeOffset="24">15951 8147,'-25'25,"-1"1,1 0,-1 24,1-24,0 24,-1-24,1-1,0 26,-1-26,1-25,25 26,0-26</inkml:trace>
  <inkml:trace contextRef="#ctx0" brushRef="#br0" timeOffset="25">16052 8376,'26'0,"0"0,-1 0,0-26,1 26,-1 0,1 0,-1 0,0 0,-25 0</inkml:trace>
  <inkml:trace contextRef="#ctx0" brushRef="#br0" timeOffset="26">16154 8706,'26'0,"-1"0,1-26,-26 1,25 25,0-51,-25 26,26-1,-1-24,0-1,1 26,-1-26,1 25,-26 1,25 0,-25-1,0 52,0-1,0 0,0 1,0-1,-25 26,25-26,0 1,25-26,-25 25,25-25,-25-25,26-1,-26 1,26 0,-2-1,2 1,-26-1,26 1,-26 0,0-1,25 26,-25-26,0 2,25 24,-50 24,25 2,0 0,0-1,0 0,0 1,0-1,0 1,0-1,0 0,0 1,0-1,0 0,0-25</inkml:trace>
  <inkml:trace contextRef="#ctx0" brushRef="#br0" timeOffset="27">15697 7868,'-25'0,"25"25,-26 1,26-1,-25 26,25-1,0 1,-25 25,25 0,0 1,0-1,0-25,0 0,0-1,0 1,0-25,25-1,-25 0,0 1,25 0,-25-26</inkml:trace>
  <inkml:trace contextRef="#ctx0" brushRef="#br0" timeOffset="28">16662 8045,'26'0,"-1"0,1 0,-1 26,-25-1,0 1,0-1,25 26,-25-25,0 24,0 1,0 0,0 0,0-1,0-24,-25 24,25 1,-25 0,25-26,-26 27,26-28,-25 2,-1 0,1-1,25-50,0-1,0 26</inkml:trace>
  <inkml:trace contextRef="#ctx0" brushRef="#br0" timeOffset="29">17044 7842,'24'0,"2"0,0 0,-1 26,0-26,1 25,-26 1,0-1,-26 0,1 1,0-26,-1 25,0-25,2 25,-2-25,0 26,26-1,26-25,0 0,-2 0,2 0,0 0,-26 26,25-26,0 0,1 0,-26-26,0 26</inkml:trace>
</inkml:ink>
</file>

<file path=ppt/ink/ink2.xml><?xml version="1.0" encoding="utf-8"?>
<inkml:ink xmlns:inkml="http://www.w3.org/2003/InkML">
  <inkml:definitions>
    <inkml:context xml:id="ctx0">
      <inkml:inkSource xml:id="inkSrc0">
        <inkml:traceFormat>
          <inkml:channel name="X" type="integer" min="-1366" max="1920" units="cm"/>
          <inkml:channel name="Y" type="integer" max="1080" units="cm"/>
        </inkml:traceFormat>
        <inkml:channelProperties>
          <inkml:channelProperty channel="X" name="resolution" value="48.53767" units="1/cm"/>
          <inkml:channelProperty channel="Y" name="resolution" value="28.34646" units="1/cm"/>
        </inkml:channelProperties>
      </inkml:inkSource>
      <inkml:timestamp xml:id="ts0" timeString="2014-04-22T06:52:49.714"/>
    </inkml:context>
    <inkml:brush xml:id="br0">
      <inkml:brushProperty name="width" value="0.05292" units="cm"/>
      <inkml:brushProperty name="height" value="0.05292" units="cm"/>
      <inkml:brushProperty name="color" value="#FF0000"/>
    </inkml:brush>
  </inkml:definitions>
  <inkml:trace contextRef="#ctx0" brushRef="#br0">6128 7493,'0'0</inkml:trace>
  <inkml:trace contextRef="#ctx0" brushRef="#br0" timeOffset="1181.0675">6191 7366,'0'32,"0"31,0-31,0 32,0-1,-32 1,32-33,0 33,0-32,0-1,0-62,0-1,0 32</inkml:trace>
  <inkml:trace contextRef="#ctx0" brushRef="#br0" timeOffset="1744.0997">6509 7493,'-32'0,"0"0,32 32,-32-32,32 32,32-32,-32 31,32-31,-32 32,32-32,-32 32,31-32,-31 32,0-1,0 1,-31-32,31 32,-32 0,32-64,0 32</inkml:trace>
  <inkml:trace contextRef="#ctx0" brushRef="#br0" timeOffset="2164.1238">6731 7398,'0'32,"0"-1,-32-31,32 32,0 0,0 0,0-1,0 1,0 0,0 0,0-1,32-31,-32 32,32-32,-1 0,1 0,0-32,-32 32</inkml:trace>
  <inkml:trace contextRef="#ctx0" brushRef="#br0" timeOffset="2419.1383">6699 7557,'32'0,"0"0,-1 0,1-32,0 32,31 0,-31-32,-32 32</inkml:trace>
  <inkml:trace contextRef="#ctx0" brushRef="#br0" timeOffset="2929.1675">7588 7398,'-32'0,"1"0,31 32,-32-1,32 1,0 32,-32-33,32 1,0 0,0 0,32-32,-32 31,32-31,-1 0,1 0,-32 0</inkml:trace>
  <inkml:trace contextRef="#ctx0" brushRef="#br0" timeOffset="3222.1843">7747 7461,'-32'32,"0"32,32-33,0 1,0 0,32-32,0 0,0-32,-32 0,31 1,-31-1,0 0,-31 32,31 0</inkml:trace>
  <inkml:trace contextRef="#ctx0" brushRef="#br0" timeOffset="3396.1942">7969 7493,'0'32,"0"0,0-1,0 1,0 0,0-32</inkml:trace>
  <inkml:trace contextRef="#ctx0" brushRef="#br0" timeOffset="3522.2014">8001 7334,'32'32,"-32"-32</inkml:trace>
  <inkml:trace contextRef="#ctx0" brushRef="#br0" timeOffset="3903.2232">8223 7493,'0'32,"0"0,0-1,0 1,32-32,-32-32,32 1,-32-1,31 32,-31-32,32 32,-32-32,32 32,0 0,-32 32,0 0,0 0,0-1,0 1,31 0,-31 0,0-32</inkml:trace>
  <inkml:trace contextRef="#ctx0" brushRef="#br0" timeOffset="5561.3181">10509 7049,'0'31,"0"1,0 32,0-1,0 32,-32 1,32-33,0 32,0-31,-31-32,31-1,0 1,0-64,31 1,-31-33,0 1,32-1,-32 32,32 1,-32-1,32 32,-32 32,31-32,-31 31,32 1,-32 0,32 0,-32-1,32 1,-1-32,1 0,0 0,-32-32,32 1,-1-1,-31 0,32 0,-32 1,0-1,-32 32,1 0,-1 32,32-1,0 1,0 0,0 0,0-1,0 1,32-32,-1 0,1 0,0 0,0 0,31-32,-31 1,0-1,-1 0,1 0,-32 32</inkml:trace>
  <inkml:trace contextRef="#ctx0" brushRef="#br0" timeOffset="6191.3541">11144 7398,'-32'0,"1"32,31 31,-32-31,32 0,0-1,0 1,0 0,32-32,-1-32,-31 0,32-31,-32 31,32 0,-32 64,0 0,0 0,32-32,-32 31,31-31,1-31,0 31,-32-32,32-32,-1 33,1-1,-64 32,32 63,-31-31,31 0,-32 31,32-31,0 0,32-32,-1 0,1 0,0-32,0-31,-1-1,33 1,-32-1,-32 1,31-33,-31 1,0 32,0-1,0 32,0 1,-31 31,31 31,-32 33,32-1,0 1,0-1,0 1,0 31,0-63,0 31,32-31,-32 0,31 0,1-32,-32 0</inkml:trace>
  <inkml:trace contextRef="#ctx0" brushRef="#br0" timeOffset="6821.3901">13716 7144,'-32'0,"32"32,0-1,-32 1,32 32,-31-33,31 33,-32-1,0-31,32 32,-32-33,32 1,0-64,0 32</inkml:trace>
  <inkml:trace contextRef="#ctx0" brushRef="#br0" timeOffset="7031.4022">13779 7080,'0'32,"32"32,-32-1,0 1,32-1,-32 1,32-33,-32 33,0-32,0-1,0 1,0-32</inkml:trace>
  <inkml:trace contextRef="#ctx0" brushRef="#br0" timeOffset="7173.4103">13748 7430,'31'0,"1"0,0 0,0 0,-32 0</inkml:trace>
  <inkml:trace contextRef="#ctx0" brushRef="#br0" timeOffset="7729.4421">14637 7366,'0'-32,"0"64,0 32,0-33,31 33,-31-32,0-1,32 1,0-32,0-32,-32 1,31-1,1-32,0 33,0 31,-32 31,0 1,0 0,31-32,1 0,-32-32,32 32,0-32,-32 1,31-1,1 0,-32 32</inkml:trace>
  <inkml:trace contextRef="#ctx0" brushRef="#br0" timeOffset="7849.4489">15113 7398,'32'0,"-32"32,0-1,0 1,-32-32,32-32,0 32</inkml:trace>
  <inkml:trace contextRef="#ctx0" brushRef="#br0" timeOffset="7961.4554">15176 7207,'0'0</inkml:trace>
  <inkml:trace contextRef="#ctx0" brushRef="#br0" timeOffset="8479.4849">15303 7366,'0'32,"0"0,0-1,0 1,32-64,-32 1,32 31,-32 31,32 1,-32 0,31-32,1 0,0 0,0-32,-1 0,1 1,32-1,-64 0,31 0,1 32,-64 32,32 0,0 0,32-1,0 1,0 0,-1 0,-31-1,-31 1,-1 0,-32 0,1-1,31-31,32 0</inkml:trace>
  <inkml:trace contextRef="#ctx0" brushRef="#br0" timeOffset="9572.5475">17050 7493,'31'0,"1"0,32 0,-1 0,1-32,-1 32,32 0,-31 0,-1 0,-31 0,0 0,0 0,-1 0,-62 0,31 0</inkml:trace>
  <inkml:trace contextRef="#ctx0" brushRef="#br0" timeOffset="9933.5682">17240 7747,'32'0,"0"0,-1 0,1 0,0 0,0 0,-32 32,31-32,-31 32,-31-32,31 31,-64 33,32-32,1-1,-1-31,0 32,64 0,0-32,31 0,-31 0,0 0,-1 0,1 0,0 0,-32-32,0 0,0 32</inkml:trace>
  <inkml:trace contextRef="#ctx0" brushRef="#br0" timeOffset="10263.587">17526 6731,'0'32,"0"0,0 31,0-31,0 31,0-31,0 32,0-33,-32 33,32-32,0-1,0-62,0-1,32 0,-32 32</inkml:trace>
  <inkml:trace contextRef="#ctx0" brushRef="#br0" timeOffset="13947.7978">11144 8509,'0'-32,"-32"32,32 32,0 0,0 0,0-1,-31 1,31 32,0-33,-32 33,32-32,0 31,0-31,0 0,0-1,0 1,0 0,32-32,-1 0,-31-32,32 0,-32 32</inkml:trace>
  <inkml:trace contextRef="#ctx0" brushRef="#br0" timeOffset="14462.8272">10922 8827,'32'0,"-1"0,1-32,0 32,0 0,31 0,-31 0,0 0,-1 0,1 0,0 0,-64 0,0 0,1 32,-1-1,32 1,0 32,0-33,0 1,32-32,-1-32,1 1,0-1,-32 0,0 0,32 64,-32 0,0 0,0-1,31-31,1-31,0 31,-32-32,0 32</inkml:trace>
  <inkml:trace contextRef="#ctx0" brushRef="#br0" timeOffset="14561.8329">11462 8890,'0'32,"0"0,0-1,0-31</inkml:trace>
  <inkml:trace contextRef="#ctx0" brushRef="#br0" timeOffset="14681.8397">11525 8795,'0'0</inkml:trace>
  <inkml:trace contextRef="#ctx0" brushRef="#br0" timeOffset="14883.8512">11684 8604,'-32'32,"32"0,0 31,0-31,0 32,-32-33,32 1,0 0,0 0,0-1,0 1,0-32</inkml:trace>
  <inkml:trace contextRef="#ctx0" brushRef="#br0" timeOffset="15597.8921">13557 8668,'0'32,"-32"-1,32 33,0 31,0-31,-31-1,31 1,0-33,0 1,0 0,0-64,0 32</inkml:trace>
  <inkml:trace contextRef="#ctx0" brushRef="#br0" timeOffset="16000.9152">13621 8668,'31'0,"1"0,0 0,0 32,-1-1,1 1,-32 0,0 0,0-1,-32-31,1 32,-1 0,0-32,0 0,64 0,0 0,0 0,-1 0,1 32,0-32,0 31,-32 1,31-32,-31 32,0 0,-31-1,-1-31,0 32,0-32,-31 0,31 0,0 0,1-32,-1 32,32-31,0 31</inkml:trace>
  <inkml:trace contextRef="#ctx0" brushRef="#br0" timeOffset="19137.0946">13208 8573,'-32'0,"32"31,-32-31,32 32,-31 0,31 31,-32 1,0-1,0 1,1-1,31 1,-32-32,32-1,-32 1,64-64,-32 1,32-65,-32 96</inkml:trace>
  <inkml:trace contextRef="#ctx0" brushRef="#br0" timeOffset="19323.1051">13271 8541,'0'32,"0"31,0 1,0-1,0 1,0-1,0 1,0-33,0 1,0 0,0 0,0-32</inkml:trace>
  <inkml:trace contextRef="#ctx0" brushRef="#br0" timeOffset="19473.1138">13144 8858,'32'0,"32"0,-33-31,-31 31</inkml:trace>
  <inkml:trace contextRef="#ctx0" brushRef="#br0" timeOffset="20007.1443">14573 8763,'0'64,"0"-33,0 33,-32-1,32-31,0 32,0-1,0-31,0 0,32-32,-32-64,0 64</inkml:trace>
  <inkml:trace contextRef="#ctx0" brushRef="#br0" timeOffset="20269.1589">14478 8922,'0'32,"32"-32,-1 0,1 0,0 0,31-32,-31 32,0 0,0 32,-1-32,-31 31,0 1,0 0,0 0,0-1,-31-31,31-31,0 31</inkml:trace>
  <inkml:trace contextRef="#ctx0" brushRef="#br0" timeOffset="20389.1662">14827 8827,'0'31,"32"1,-32-32</inkml:trace>
  <inkml:trace contextRef="#ctx0" brushRef="#br0" timeOffset="20883.1944">15049 9081,'32'0,"0"0,0 0,-32-32,31 0,-31 0,0 1,0-1,-31 32,-1 0,0 32,0-1,32 33,-31-32,31-1,0 1,31 0,-31 0,32-32,32 0,-33 0,33-64,-1 32,1 1,-1-33,1 32,-32 1,-1-1,-62 64,-1-1,32 1,-32-32,32 32,0 0,32-1,0 1,-1-32,-31 32,32-32,0 0,-32 32,-32-1,-31-31,-1 32,1 0,-1 0,64-32</inkml:trace>
  <inkml:trace contextRef="#ctx0" brushRef="#br0" timeOffset="26337.5064">15621 8827,'0'31,"0"1,-32 0,0 31,1 1,-1-1,0-31,0 0,1 0,31-1,31-31,1-31,0-33,0 32,-32 32</inkml:trace>
  <inkml:trace contextRef="#ctx0" brushRef="#br0" timeOffset="26495.5154">15653 8954,'0'31,"0"33,-32-1,0-31,32 32,-32-33,64-31,0-31,0-33,-1 32,-31 32</inkml:trace>
  <inkml:trace contextRef="#ctx0" brushRef="#br0" timeOffset="26578.5202">15780 8985,'0'32,"-32"0,0 31,0 1,-31-1,63-63</inkml:trace>
  <inkml:trace contextRef="#ctx0" brushRef="#br0" timeOffset="31266.7883">15811 9430,'32'0,"0"0,0 0,-1 0,1 0,0 0,0 0,-1 0,1 32,0-32,31 0,-31 0,32 31,-33-31,33 0,-32 32,31-32,-31 0,31 32,1-32,-32 0,-1 0,1 32,0-32,0 0,-64 0,32 0</inkml:trace>
  <inkml:trace contextRef="#ctx0" brushRef="#br0" timeOffset="31896.8244">17145 9525,'32'0,"-1"0,1 0,0 32,0 0,-1-32,1 31,-32 1,32-32,-32 32,-32 0,0-1,1 1,-33 0,1-32,31 32,0-32,0 0,64 0,0 0,0 0,-1 0,33 0,-32 0,31 0,-63 0</inkml:trace>
  <inkml:trace contextRef="#ctx0" brushRef="#br0" timeOffset="32712.8711">17875 9620,'-32'0,"32"32,0 32,0-33,-31 33,31-32,0-1,0 1,0 0,0-64,0 0,31 1,1-33,-32 1,32 31,0 0,-1 32,-31 32,0 0,0-1,0 1,0 0,0 0,32-32,-32 0</inkml:trace>
  <inkml:trace contextRef="#ctx0" brushRef="#br0" timeOffset="33036.8896">18193 9716,'-32'31,"0"1,0 0,32 0,32-32,0 0,0 0,-1-32,1-32,0 33,0-33,-32 32,31-31,-31-1,0 1,0-1,0 33,-31 31,31 31,0 33,0-1,-32 33,32-33,0 32,0-31,32-1,-1-31,1 0,-32-32</inkml:trace>
  <inkml:trace contextRef="#ctx0" brushRef="#br0" timeOffset="33486.9153">19113 9557,'-31'0,"-1"0,0 32,0-32,1 31,31 33,-32-32,32 31,0-31,0 31,32-63,-1 32,1-32,0 0,31-32,-31 1,-32 31</inkml:trace>
  <inkml:trace contextRef="#ctx0" brushRef="#br0" timeOffset="33756.9308">19304 9652,'-32'0,"0"32,1 0,31-1,0 1,31-32,1 0,0-32,0 1,-1 31,-31-32,0 0,0 0,0 1,-31 31,31-32,-32 32,64 0,-1 0,-31 0</inkml:trace>
  <inkml:trace contextRef="#ctx0" brushRef="#br0" timeOffset="33890.9384">19494 9620,'0'32,"0"0,0 0,0-1,0-31</inkml:trace>
  <inkml:trace contextRef="#ctx0" brushRef="#br0" timeOffset="34040.947">19558 9398,'0'32,"0"0,0-32</inkml:trace>
  <inkml:trace contextRef="#ctx0" brushRef="#br0" timeOffset="34362.9652">19621 9589,'-31'31,"31"1,0 0,0 0,0-1,31-31,-31-31,32 31,0-32,-32 0,32 0,-1 1,1 31,-32 31,0 1,0 0,0 0,32 31,-32-31,32 0,-32-1,31-31,-31 0</inkml:trace>
  <inkml:trace contextRef="#ctx0" brushRef="#br0" timeOffset="34792.99">20129 9589,'-31'0,"31"31,-32 1,32 0,0 0,-32-32,32 31,0 1,32-32,-32 32,32-32,-32 0</inkml:trace>
  <inkml:trace contextRef="#ctx0" brushRef="#br0" timeOffset="37177.1262">20161 9716,'-32'0,"1"0,31 31,-32-31,64 0,-32-31,31 31,1-32,0 0,31 0,-31 1,32-1,-33 0,33 0,-1 1,-31-1,32 0,-1 0,-31 1,31-33,1 32,-32 1,31-1,-31 32,31-32,-31 32,-32-32,32 32,-32-31,0 31</inkml:trace>
  <inkml:trace contextRef="#ctx0" brushRef="#br0" timeOffset="37933.1691">20129 9716,'-31'0,"62"31,-31 1,32 0,-32 0,32 31,31-31,-31 31,32 1,-1-1,-31 1,31-32,-31 31,0 1,0-33,-1 1,1 0,-32 0,0-1,0-31</inkml:trace>
  <inkml:trace contextRef="#ctx0" brushRef="#br0" timeOffset="39306.2482">20828 8922,'0'-32,"32"64,-32 0,0 31,0 32,0-31,0 31,0 0,0-31,0-1,0-31,-32-32,32-32,32 1,-32-33,0 1,31-1,1 1,-32 31,0 64,0-1,32 33,-32-32,0-1,32 33,-1-32,1-1,0 1,0-32,-1-32,1 1,0-1,-32 0,32-31,-32 31,0 0,-32 0,32 1,-32 31,0 31,32 1,-31 32,31-33,0 33,0-32,0-1,0 1,31 0,1-32,0 0,0-32,-1 0,-31 1,32-1,-32 0,0 0,0 64,0 32,-32-33,32 1,0 0,0 0,32-1,0-62,0-1,-32 0,31 0,-31 1,32-1,-32 0,0 64,0 0,0-1,0 1,32-32,0-32,-1 1,1-1,-32 0,32 0,-32 1,0 62,0 1,-32 0,32 31,-32-31,32 32,0-33,32-31,0-31,0-1,-1-32,1 1,0-32,0-1,-1 1,-31 0,32 0,-32 31,0 32,-32 96,32-1,-31 1,31 31,0 0,0 1,0-1,0-32,31 1,1-32,0-1,-32-31</inkml:trace>
  <inkml:trace contextRef="#ctx0" brushRef="#br0" timeOffset="39793.276">22447 9017,'0'32,"0"0,0 31,-32 32,1-31,-1 31,0-31,32-1,-32-31,32 0,0-64,0 0,32-31,-32-33,32 1,-32 95</inkml:trace>
  <inkml:trace contextRef="#ctx0" brushRef="#br0" timeOffset="39997.2875">22447 9017,'32'-95,"-32"63,0 64,32 0,-32 31,0 1,0-1,0 1,0-1,31 1,-31-1,0 1,0-1,0-31,0 0,-31-32,31 0</inkml:trace>
  <inkml:trace contextRef="#ctx0" brushRef="#br0" timeOffset="40123.2944">22384 9335,'31'0,"-31"0</inkml:trace>
  <inkml:trace contextRef="#ctx0" brushRef="#br0" timeOffset="40799.3336">22828 9303,'0'32,"0"-1,0 1,0 0,0 0,0-1,32-31,0-31,-1 31,-31-32,0 0,32 32,-32 32,32-32,0 32,-1-32,-31 31,32-31,-32-31,0-1,0 0,0 32</inkml:trace>
  <inkml:trace contextRef="#ctx0" brushRef="#br0" timeOffset="40903.3395">23114 9303,'32'0,"-32"0</inkml:trace>
  <inkml:trace contextRef="#ctx0" brushRef="#br0" timeOffset="41211.3571">23177 9430,'32'32,"0"-32,-32-32,32 64,-32-1,31 1,-31 0,32-32,0 0,0-32,-32 32</inkml:trace>
  <inkml:trace contextRef="#ctx0" brushRef="#br0" timeOffset="41617.3804">23654 9493,'31'-31,"1"31,0-32,31 32,1-32,-32 32,31 0,-31-32,31 32,-31 0,0 0,0 0,-32 0</inkml:trace>
  <inkml:trace contextRef="#ctx0" brushRef="#br0" timeOffset="41938.3987">24003 9430,'-32'32,"0"-1,1 1,-1 0,0-32,32 32,-32-32,32 31,32 1,0-32,0 0,31 0,-31 0,31 0,-31 0,0 0,0 0,-1 0,-31 0</inkml:trace>
  <inkml:trace contextRef="#ctx0" brushRef="#br0" timeOffset="42097.4078">24162 9525,'0'32,"-32"0,32 31,-32-31,0 31,32-31,0 32,-31-33,31-31</inkml:trace>
  <inkml:trace contextRef="#ctx0" brushRef="#br0" timeOffset="42298.4193">24225 8922,'0'32,"0"-1,-32 33,32-32,-31 31,31 1,0-33,0 1,0 0,-32 0,32-1,0-31</inkml:trace>
  <inkml:trace contextRef="#ctx0" brushRef="#br0" timeOffset="44000.5167">21145 10382,'0'-31,"0"-1,0 0,0 0,-31 64,31 0,-32 0,0 63,32-32,-32 33,1-33,31 32,0-31,0-32,0-1,31 1,1-32,0 0,-32-32,0 32</inkml:trace>
  <inkml:trace contextRef="#ctx0" brushRef="#br0" timeOffset="44503.5453">20955 10541,'-32'32,"64"0,0-32,-1 0,1 0,32 0,-1 0,-31-32,31 32,-31 0,0 0,-32 32,-32-1,32 1,-32 32,1-33,-1-31,32 32,32-32,-1-32,1 1,0-1,0 0,-1 32,-31 32,0 0,32-32,-32 31,32-31,0-31,-1 31,1 0,-32 31,32-31,-32 0</inkml:trace>
  <inkml:trace contextRef="#ctx0" brushRef="#br0" timeOffset="44820.5631">21749 10351,'0'31,"0"-31</inkml:trace>
  <inkml:trace contextRef="#ctx0" brushRef="#br0" timeOffset="45007.5743">21907 10224,'-31'63,"31"-31,0 31,-32 1,32-1,0 1,0-1,-32 1,32-32,0 31,32-31,-32-32</inkml:trace>
  <inkml:trace contextRef="#ctx0" brushRef="#br0" timeOffset="45598.6081">22288 10414,'0'32,"0"31,-31-31,31 32,0-33,-32 1,32 0,32-64,-32 0,31-31,1 31,0-31,0 31,-32 0,31 32,1 0,0 0,-32 32,0 0,0-1,-32-31,0 32,1-32,31 32,0 0,31-1,-31 1,32-32,-32 32,32 0,-64-1,0-31,-31 0,31 0,0 0,1 0,31 0</inkml:trace>
  <inkml:trace contextRef="#ctx0" brushRef="#br0" timeOffset="46131.6386">22796 10573,'-31'0,"-1"32,32-1,0 1,0 0,0 0,32-32,-1 0,-31-32,32 32,-32-32,0 64,0 0,0-1,0 1,32-32,0 0,-1 0,1-32,0 1,0-1,-1 32,1 0,0 32,-32-1,0 1,0-64,0 32</inkml:trace>
  <inkml:trace contextRef="#ctx0" brushRef="#br0" timeOffset="46243.6449">23209 10573,'0'32,"0"-32</inkml:trace>
  <inkml:trace contextRef="#ctx0" brushRef="#br0" timeOffset="46506.6599">23273 10732,'0'31,"0"1,31 0,-31 0,0-64,32 32,0 0,0 0,-1 0,-31 32,32-1,-32 1,32-32,-32 0</inkml:trace>
  <inkml:trace contextRef="#ctx0" brushRef="#br0" timeOffset="46752.674">23685 10890,'0'-31,"32"31,0 0,0 0,31-32,-31 32,31 0,-31 0,0 0,0 0,-1 0,1 0,-32 0</inkml:trace>
  <inkml:trace contextRef="#ctx0" brushRef="#br0" timeOffset="47022.6895">23939 10986,'-31'31,"-1"-31,0 32,0-32,32 32,-31-32,31 32,31-1,1-31,0 0,31 32,-31-32,0 0,0 32,-1-32,1 0,-32 0</inkml:trace>
  <inkml:trace contextRef="#ctx0" brushRef="#br0" timeOffset="47172.6976">24035 11144,'-32'32,"32"32,0-33,-32 1,32 0,0 0,0-32</inkml:trace>
  <inkml:trace contextRef="#ctx0" brushRef="#br0" timeOffset="47346.708">24162 10573,'-32'32,"32"31,-32 1,32-33,-32 1,32 0,0-32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2015/3/31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gif"/><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7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a:bodyPr>
          <a:lstStyle/>
          <a:p>
            <a:r>
              <a:rPr lang="en-US" sz="4000" dirty="0" smtClean="0"/>
              <a:t>Biostatistics</a:t>
            </a:r>
            <a:endParaRPr lang="en-US" sz="4000" dirty="0"/>
          </a:p>
        </p:txBody>
      </p:sp>
      <p:sp>
        <p:nvSpPr>
          <p:cNvPr id="3" name="副标题 2"/>
          <p:cNvSpPr>
            <a:spLocks noGrp="1"/>
          </p:cNvSpPr>
          <p:nvPr>
            <p:ph type="subTitle" idx="1"/>
          </p:nvPr>
        </p:nvSpPr>
        <p:spPr/>
        <p:txBody>
          <a:bodyPr/>
          <a:lstStyle/>
          <a:p>
            <a:r>
              <a:rPr lang="en-US" dirty="0" smtClean="0"/>
              <a:t>Qian, </a:t>
            </a:r>
            <a:r>
              <a:rPr lang="en-US" dirty="0" err="1" smtClean="0"/>
              <a:t>Wenfeng</a:t>
            </a:r>
            <a:endParaRPr lang="en-US" dirty="0"/>
          </a:p>
        </p:txBody>
      </p:sp>
    </p:spTree>
    <p:extLst>
      <p:ext uri="{BB962C8B-B14F-4D97-AF65-F5344CB8AC3E}">
        <p14:creationId xmlns:p14="http://schemas.microsoft.com/office/powerpoint/2010/main" val="2890399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Download R</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175311"/>
            <a:ext cx="5916141" cy="5682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479704" y="3068960"/>
            <a:ext cx="2664296" cy="369332"/>
          </a:xfrm>
          <a:prstGeom prst="rect">
            <a:avLst/>
          </a:prstGeom>
          <a:noFill/>
        </p:spPr>
        <p:txBody>
          <a:bodyPr wrap="square" rtlCol="0">
            <a:spAutoFit/>
          </a:bodyPr>
          <a:lstStyle/>
          <a:p>
            <a:r>
              <a:rPr lang="en-US" dirty="0"/>
              <a:t>http://www.r-project.org/</a:t>
            </a:r>
          </a:p>
        </p:txBody>
      </p:sp>
    </p:spTree>
    <p:extLst>
      <p:ext uri="{BB962C8B-B14F-4D97-AF65-F5344CB8AC3E}">
        <p14:creationId xmlns:p14="http://schemas.microsoft.com/office/powerpoint/2010/main" val="2061761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 studio</a:t>
            </a:r>
            <a:endParaRPr lang="en-US" dirty="0"/>
          </a:p>
        </p:txBody>
      </p:sp>
      <p:sp>
        <p:nvSpPr>
          <p:cNvPr id="3" name="内容占位符 2"/>
          <p:cNvSpPr>
            <a:spLocks noGrp="1"/>
          </p:cNvSpPr>
          <p:nvPr>
            <p:ph idx="1"/>
          </p:nvPr>
        </p:nvSpPr>
        <p:spPr/>
        <p:txBody>
          <a:bodyPr/>
          <a:lstStyle/>
          <a:p>
            <a:endParaRPr lang="en-US" dirty="0"/>
          </a:p>
        </p:txBody>
      </p:sp>
      <p:sp>
        <p:nvSpPr>
          <p:cNvPr id="4" name="矩形 3"/>
          <p:cNvSpPr/>
          <p:nvPr/>
        </p:nvSpPr>
        <p:spPr>
          <a:xfrm>
            <a:off x="5652120" y="6153417"/>
            <a:ext cx="2569999" cy="369332"/>
          </a:xfrm>
          <a:prstGeom prst="rect">
            <a:avLst/>
          </a:prstGeom>
        </p:spPr>
        <p:txBody>
          <a:bodyPr wrap="none">
            <a:spAutoFit/>
          </a:bodyPr>
          <a:lstStyle/>
          <a:p>
            <a:r>
              <a:rPr lang="en-US" dirty="0"/>
              <a:t>http://www.rstudio.com/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90" y="1340768"/>
            <a:ext cx="6709569" cy="4671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515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Exam</a:t>
            </a:r>
            <a:endParaRPr lang="en-US" dirty="0"/>
          </a:p>
        </p:txBody>
      </p:sp>
      <p:sp>
        <p:nvSpPr>
          <p:cNvPr id="3" name="内容占位符 2"/>
          <p:cNvSpPr>
            <a:spLocks noGrp="1"/>
          </p:cNvSpPr>
          <p:nvPr>
            <p:ph idx="1"/>
          </p:nvPr>
        </p:nvSpPr>
        <p:spPr/>
        <p:txBody>
          <a:bodyPr/>
          <a:lstStyle/>
          <a:p>
            <a:r>
              <a:rPr lang="en-US" dirty="0"/>
              <a:t>Final exam is a report based on the use of statistics in a </a:t>
            </a:r>
            <a:r>
              <a:rPr lang="en-US" dirty="0" smtClean="0"/>
              <a:t>small project</a:t>
            </a:r>
            <a:r>
              <a:rPr lang="en-US" dirty="0"/>
              <a:t>. The report should be between 1000 and 2000 words.</a:t>
            </a:r>
          </a:p>
          <a:p>
            <a:endParaRPr lang="en-US" dirty="0" smtClean="0"/>
          </a:p>
          <a:p>
            <a:r>
              <a:rPr lang="en-US" dirty="0" smtClean="0"/>
              <a:t>Ten-minute </a:t>
            </a:r>
            <a:r>
              <a:rPr lang="en-US" dirty="0"/>
              <a:t>(including 2 min Q &amp; A) oral defense of the report in front of the class.</a:t>
            </a:r>
          </a:p>
          <a:p>
            <a:endParaRPr lang="en-US" dirty="0"/>
          </a:p>
        </p:txBody>
      </p:sp>
    </p:spTree>
    <p:extLst>
      <p:ext uri="{BB962C8B-B14F-4D97-AF65-F5344CB8AC3E}">
        <p14:creationId xmlns:p14="http://schemas.microsoft.com/office/powerpoint/2010/main" val="1901415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PPT</a:t>
            </a:r>
            <a:endParaRPr lang="en-US" dirty="0"/>
          </a:p>
        </p:txBody>
      </p:sp>
      <p:sp>
        <p:nvSpPr>
          <p:cNvPr id="3" name="内容占位符 2"/>
          <p:cNvSpPr>
            <a:spLocks noGrp="1"/>
          </p:cNvSpPr>
          <p:nvPr>
            <p:ph idx="1"/>
          </p:nvPr>
        </p:nvSpPr>
        <p:spPr/>
        <p:txBody>
          <a:bodyPr/>
          <a:lstStyle/>
          <a:p>
            <a:r>
              <a:rPr lang="en-US" dirty="0" smtClean="0"/>
              <a:t>Will be uploaded to my lab website after each class</a:t>
            </a:r>
          </a:p>
          <a:p>
            <a:r>
              <a:rPr lang="en-US" dirty="0" smtClean="0"/>
              <a:t>qianlab.genetics.ac.cn</a:t>
            </a:r>
          </a:p>
          <a:p>
            <a:endParaRPr lang="en-US" dirty="0"/>
          </a:p>
          <a:p>
            <a:r>
              <a:rPr lang="en-US" dirty="0" smtClean="0">
                <a:solidFill>
                  <a:srgbClr val="FF0000"/>
                </a:solidFill>
              </a:rPr>
              <a:t>Words in red: waiting for your response</a:t>
            </a:r>
          </a:p>
          <a:p>
            <a:r>
              <a:rPr lang="en-US" dirty="0" smtClean="0">
                <a:solidFill>
                  <a:srgbClr val="92D050"/>
                </a:solidFill>
              </a:rPr>
              <a:t>Words in green: the beginning of a new example</a:t>
            </a:r>
            <a:endParaRPr lang="en-US" dirty="0">
              <a:solidFill>
                <a:srgbClr val="92D050"/>
              </a:solidFill>
            </a:endParaRPr>
          </a:p>
        </p:txBody>
      </p:sp>
    </p:spTree>
    <p:extLst>
      <p:ext uri="{BB962C8B-B14F-4D97-AF65-F5344CB8AC3E}">
        <p14:creationId xmlns:p14="http://schemas.microsoft.com/office/powerpoint/2010/main" val="220815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Textbook</a:t>
            </a:r>
            <a:endParaRPr lang="en-US" dirty="0"/>
          </a:p>
        </p:txBody>
      </p:sp>
      <p:sp>
        <p:nvSpPr>
          <p:cNvPr id="3" name="内容占位符 2"/>
          <p:cNvSpPr>
            <a:spLocks noGrp="1"/>
          </p:cNvSpPr>
          <p:nvPr>
            <p:ph idx="1"/>
          </p:nvPr>
        </p:nvSpPr>
        <p:spPr/>
        <p:txBody>
          <a:bodyPr>
            <a:normAutofit/>
          </a:bodyPr>
          <a:lstStyle/>
          <a:p>
            <a:r>
              <a:rPr lang="en-US" dirty="0" smtClean="0"/>
              <a:t>Statistics: an introduction using R</a:t>
            </a:r>
          </a:p>
          <a:p>
            <a:pPr lvl="1"/>
            <a:r>
              <a:rPr lang="en-US" dirty="0" smtClean="0"/>
              <a:t>By Michael J. Crawley</a:t>
            </a:r>
          </a:p>
          <a:p>
            <a:pPr lvl="1"/>
            <a:endParaRPr lang="en-US" dirty="0"/>
          </a:p>
          <a:p>
            <a:r>
              <a:rPr lang="en-US" dirty="0" smtClean="0"/>
              <a:t>Other reference:</a:t>
            </a:r>
          </a:p>
          <a:p>
            <a:r>
              <a:rPr lang="en-US" dirty="0" smtClean="0"/>
              <a:t>Biometry</a:t>
            </a:r>
          </a:p>
          <a:p>
            <a:pPr lvl="1"/>
            <a:r>
              <a:rPr lang="en-US" dirty="0"/>
              <a:t>by Robert R. </a:t>
            </a:r>
            <a:r>
              <a:rPr lang="en-US" dirty="0" err="1"/>
              <a:t>Sokal</a:t>
            </a:r>
            <a:r>
              <a:rPr lang="en-US" dirty="0"/>
              <a:t> </a:t>
            </a:r>
            <a:r>
              <a:rPr lang="en-US" dirty="0" smtClean="0"/>
              <a:t>&amp; F</a:t>
            </a:r>
            <a:r>
              <a:rPr lang="en-US" dirty="0"/>
              <a:t>. James </a:t>
            </a:r>
            <a:r>
              <a:rPr lang="en-US" dirty="0" err="1" smtClean="0"/>
              <a:t>Rohlf</a:t>
            </a:r>
            <a:endParaRPr lang="en-US" dirty="0" smtClean="0"/>
          </a:p>
          <a:p>
            <a:r>
              <a:rPr lang="en-US" dirty="0" smtClean="0"/>
              <a:t>What is a p-value anyway?</a:t>
            </a:r>
          </a:p>
          <a:p>
            <a:pPr lvl="1"/>
            <a:r>
              <a:rPr lang="en-US" dirty="0" smtClean="0"/>
              <a:t>By Andrew Vickers</a:t>
            </a:r>
            <a:endParaRPr lang="en-US" dirty="0"/>
          </a:p>
        </p:txBody>
      </p:sp>
    </p:spTree>
    <p:extLst>
      <p:ext uri="{BB962C8B-B14F-4D97-AF65-F5344CB8AC3E}">
        <p14:creationId xmlns:p14="http://schemas.microsoft.com/office/powerpoint/2010/main" val="664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FF0000"/>
                </a:solidFill>
              </a:rPr>
              <a:t>Your introduction</a:t>
            </a:r>
            <a:endParaRPr lang="en-US" dirty="0">
              <a:solidFill>
                <a:srgbClr val="FF0000"/>
              </a:solidFill>
            </a:endParaRPr>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3302401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Statistics is the base of all sciences</a:t>
            </a:r>
            <a:endParaRPr lang="en-US" dirty="0"/>
          </a:p>
        </p:txBody>
      </p:sp>
      <p:sp>
        <p:nvSpPr>
          <p:cNvPr id="3" name="内容占位符 2"/>
          <p:cNvSpPr>
            <a:spLocks noGrp="1"/>
          </p:cNvSpPr>
          <p:nvPr>
            <p:ph idx="1"/>
          </p:nvPr>
        </p:nvSpPr>
        <p:spPr/>
        <p:txBody>
          <a:bodyPr/>
          <a:lstStyle/>
          <a:p>
            <a:r>
              <a:rPr lang="en-US" dirty="0" smtClean="0">
                <a:solidFill>
                  <a:srgbClr val="FF0000"/>
                </a:solidFill>
              </a:rPr>
              <a:t>The definition of the modern science?</a:t>
            </a:r>
          </a:p>
          <a:p>
            <a:endParaRPr lang="en-US" dirty="0">
              <a:solidFill>
                <a:srgbClr val="FF0000"/>
              </a:solidFill>
            </a:endParaRPr>
          </a:p>
        </p:txBody>
      </p:sp>
    </p:spTree>
    <p:extLst>
      <p:ext uri="{BB962C8B-B14F-4D97-AF65-F5344CB8AC3E}">
        <p14:creationId xmlns:p14="http://schemas.microsoft.com/office/powerpoint/2010/main" val="120778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is science?</a:t>
            </a:r>
            <a:endParaRPr lang="en-US" dirty="0"/>
          </a:p>
        </p:txBody>
      </p:sp>
      <p:sp>
        <p:nvSpPr>
          <p:cNvPr id="3" name="内容占位符 2"/>
          <p:cNvSpPr>
            <a:spLocks noGrp="1"/>
          </p:cNvSpPr>
          <p:nvPr>
            <p:ph idx="1"/>
          </p:nvPr>
        </p:nvSpPr>
        <p:spPr>
          <a:xfrm>
            <a:off x="457200" y="1600200"/>
            <a:ext cx="4546848" cy="4525963"/>
          </a:xfrm>
        </p:spPr>
        <p:txBody>
          <a:bodyPr>
            <a:normAutofit/>
          </a:bodyPr>
          <a:lstStyle/>
          <a:p>
            <a:r>
              <a:rPr lang="en-US" dirty="0" smtClean="0"/>
              <a:t>A </a:t>
            </a:r>
            <a:r>
              <a:rPr lang="en-US" dirty="0"/>
              <a:t>theory in the empirical sciences can never be proven, but it can be falsified, meaning that it can and should be scrutinized by decisive experiments.</a:t>
            </a:r>
          </a:p>
        </p:txBody>
      </p:sp>
      <p:pic>
        <p:nvPicPr>
          <p:cNvPr id="10242" name="Picture 2" descr="http://upload.wikimedia.org/wikipedia/commons/4/43/Karl_Popp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551960"/>
            <a:ext cx="4139952" cy="530603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71600" y="6165304"/>
            <a:ext cx="3937973" cy="461665"/>
          </a:xfrm>
          <a:prstGeom prst="rect">
            <a:avLst/>
          </a:prstGeom>
        </p:spPr>
        <p:txBody>
          <a:bodyPr wrap="square">
            <a:spAutoFit/>
          </a:bodyPr>
          <a:lstStyle/>
          <a:p>
            <a:pPr algn="ctr"/>
            <a:r>
              <a:rPr lang="en-US" sz="2400" dirty="0"/>
              <a:t>Karl </a:t>
            </a:r>
            <a:r>
              <a:rPr lang="en-US" sz="2400" dirty="0" smtClean="0"/>
              <a:t>Popper 1902-1994</a:t>
            </a:r>
            <a:endParaRPr lang="en-US" sz="2400" dirty="0"/>
          </a:p>
        </p:txBody>
      </p:sp>
      <p:sp>
        <p:nvSpPr>
          <p:cNvPr id="5" name="TextBox 4"/>
          <p:cNvSpPr txBox="1"/>
          <p:nvPr/>
        </p:nvSpPr>
        <p:spPr>
          <a:xfrm>
            <a:off x="1115616" y="5601613"/>
            <a:ext cx="3096344" cy="461665"/>
          </a:xfrm>
          <a:prstGeom prst="rect">
            <a:avLst/>
          </a:prstGeom>
          <a:noFill/>
        </p:spPr>
        <p:txBody>
          <a:bodyPr wrap="square" rtlCol="0">
            <a:spAutoFit/>
          </a:bodyPr>
          <a:lstStyle/>
          <a:p>
            <a:r>
              <a:rPr lang="en-US" sz="2400" b="1" dirty="0" smtClean="0">
                <a:solidFill>
                  <a:schemeClr val="accent6"/>
                </a:solidFill>
              </a:rPr>
              <a:t>Hypothesis testing</a:t>
            </a:r>
            <a:endParaRPr lang="en-US" sz="2400" b="1" dirty="0">
              <a:solidFill>
                <a:schemeClr val="accent6"/>
              </a:solidFill>
            </a:endParaRPr>
          </a:p>
        </p:txBody>
      </p:sp>
    </p:spTree>
    <p:extLst>
      <p:ext uri="{BB962C8B-B14F-4D97-AF65-F5344CB8AC3E}">
        <p14:creationId xmlns:p14="http://schemas.microsoft.com/office/powerpoint/2010/main" val="2155523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r>
              <a:rPr lang="en-US" dirty="0" smtClean="0"/>
              <a:t>All swans are white</a:t>
            </a:r>
            <a:endParaRPr lang="en-US" dirty="0"/>
          </a:p>
        </p:txBody>
      </p:sp>
      <p:sp>
        <p:nvSpPr>
          <p:cNvPr id="4" name="AutoShape 2" descr="Image result for all swan are whi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all swan are whit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24944"/>
            <a:ext cx="26289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915419"/>
            <a:ext cx="261937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5132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Science is about rejecting </a:t>
            </a:r>
            <a:br>
              <a:rPr lang="en-US" dirty="0" smtClean="0"/>
            </a:br>
            <a:r>
              <a:rPr lang="en-US" dirty="0" smtClean="0"/>
              <a:t>null hypothesis</a:t>
            </a:r>
            <a:endParaRPr lang="en-US" dirty="0"/>
          </a:p>
        </p:txBody>
      </p:sp>
      <p:sp>
        <p:nvSpPr>
          <p:cNvPr id="3" name="内容占位符 2"/>
          <p:cNvSpPr>
            <a:spLocks noGrp="1"/>
          </p:cNvSpPr>
          <p:nvPr>
            <p:ph idx="1"/>
          </p:nvPr>
        </p:nvSpPr>
        <p:spPr/>
        <p:txBody>
          <a:bodyPr/>
          <a:lstStyle/>
          <a:p>
            <a:endParaRPr lang="en-US" dirty="0"/>
          </a:p>
        </p:txBody>
      </p:sp>
      <p:pic>
        <p:nvPicPr>
          <p:cNvPr id="6" name="Picture 2" descr="http://www.shuxueweb.com/2006/zlkf/UploadFiles_1595/200705/20075112349312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660" y="2680320"/>
            <a:ext cx="28575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254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Myself</a:t>
            </a:r>
            <a:endParaRPr lang="en-US" dirty="0"/>
          </a:p>
        </p:txBody>
      </p:sp>
      <p:sp>
        <p:nvSpPr>
          <p:cNvPr id="3" name="内容占位符 2"/>
          <p:cNvSpPr>
            <a:spLocks noGrp="1"/>
          </p:cNvSpPr>
          <p:nvPr>
            <p:ph idx="1"/>
          </p:nvPr>
        </p:nvSpPr>
        <p:spPr/>
        <p:txBody>
          <a:bodyPr/>
          <a:lstStyle/>
          <a:p>
            <a:r>
              <a:rPr lang="en-US" dirty="0" smtClean="0"/>
              <a:t>Qian, </a:t>
            </a:r>
            <a:r>
              <a:rPr lang="en-US" dirty="0" err="1" smtClean="0"/>
              <a:t>Wenfeng</a:t>
            </a:r>
            <a:r>
              <a:rPr lang="en-US" dirty="0" smtClean="0"/>
              <a:t> </a:t>
            </a:r>
            <a:r>
              <a:rPr lang="en-US" dirty="0"/>
              <a:t>(</a:t>
            </a:r>
            <a:r>
              <a:rPr lang="zh-CN" altLang="en-US" dirty="0"/>
              <a:t>钱文峰</a:t>
            </a:r>
            <a:r>
              <a:rPr lang="en-US" dirty="0"/>
              <a:t>)</a:t>
            </a:r>
          </a:p>
          <a:p>
            <a:r>
              <a:rPr lang="en-US" dirty="0" smtClean="0"/>
              <a:t>Institute of Genetics &amp; Developmental Biology, CAS</a:t>
            </a:r>
          </a:p>
          <a:p>
            <a:r>
              <a:rPr lang="en-US" dirty="0" smtClean="0"/>
              <a:t>Center for Molecular Systems Biology</a:t>
            </a:r>
          </a:p>
          <a:p>
            <a:endParaRPr lang="en-US" dirty="0"/>
          </a:p>
        </p:txBody>
      </p:sp>
    </p:spTree>
    <p:extLst>
      <p:ext uri="{BB962C8B-B14F-4D97-AF65-F5344CB8AC3E}">
        <p14:creationId xmlns:p14="http://schemas.microsoft.com/office/powerpoint/2010/main" val="3178395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Science is about rejecting </a:t>
            </a:r>
            <a:br>
              <a:rPr lang="en-US" dirty="0" smtClean="0"/>
            </a:br>
            <a:r>
              <a:rPr lang="en-US" dirty="0" smtClean="0"/>
              <a:t>null hypothesis</a:t>
            </a:r>
            <a:endParaRPr lang="en-US" dirty="0"/>
          </a:p>
        </p:txBody>
      </p:sp>
      <p:sp>
        <p:nvSpPr>
          <p:cNvPr id="3" name="内容占位符 2"/>
          <p:cNvSpPr>
            <a:spLocks noGrp="1"/>
          </p:cNvSpPr>
          <p:nvPr>
            <p:ph idx="1"/>
          </p:nvPr>
        </p:nvSpPr>
        <p:spPr/>
        <p:txBody>
          <a:bodyPr/>
          <a:lstStyle/>
          <a:p>
            <a:endParaRPr lang="en-US" dirty="0"/>
          </a:p>
        </p:txBody>
      </p:sp>
      <p:pic>
        <p:nvPicPr>
          <p:cNvPr id="4" name="Picture 4" descr="http://undsci.berkeley.edu/images/us101/starligh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1655" y="1622267"/>
            <a:ext cx="5000625" cy="2676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http://www.oglethorpe.edu/faculty/~m_rulison/Astronomy/Chap%2022/Relativity/Images/ben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342" y="4552528"/>
            <a:ext cx="23812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2453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 biology</a:t>
            </a:r>
            <a:endParaRPr lang="en-US" dirty="0"/>
          </a:p>
        </p:txBody>
      </p:sp>
      <p:sp>
        <p:nvSpPr>
          <p:cNvPr id="3" name="内容占位符 2"/>
          <p:cNvSpPr>
            <a:spLocks noGrp="1"/>
          </p:cNvSpPr>
          <p:nvPr>
            <p:ph idx="1"/>
          </p:nvPr>
        </p:nvSpPr>
        <p:spPr/>
        <p:txBody>
          <a:bodyPr/>
          <a:lstStyle/>
          <a:p>
            <a:r>
              <a:rPr lang="en-US" dirty="0" smtClean="0"/>
              <a:t>In genetics</a:t>
            </a:r>
          </a:p>
          <a:p>
            <a:pPr lvl="1"/>
            <a:r>
              <a:rPr lang="en-US" dirty="0" smtClean="0"/>
              <a:t>Mixing of traits</a:t>
            </a:r>
          </a:p>
          <a:p>
            <a:r>
              <a:rPr lang="en-US" dirty="0" err="1" smtClean="0"/>
              <a:t>Mendelian</a:t>
            </a:r>
            <a:r>
              <a:rPr lang="en-US" dirty="0" smtClean="0"/>
              <a:t> genetics</a:t>
            </a:r>
          </a:p>
          <a:p>
            <a:pPr lvl="1"/>
            <a:r>
              <a:rPr lang="en-US" dirty="0" smtClean="0"/>
              <a:t>Two copy of genes that can be separated in the next generation, generating the 3:1 ratio</a:t>
            </a:r>
          </a:p>
          <a:p>
            <a:r>
              <a:rPr lang="en-US" dirty="0" smtClean="0">
                <a:solidFill>
                  <a:srgbClr val="FF0000"/>
                </a:solidFill>
              </a:rPr>
              <a:t>Other examples?</a:t>
            </a:r>
            <a:endParaRPr lang="en-US" dirty="0">
              <a:solidFill>
                <a:srgbClr val="FF0000"/>
              </a:solidFill>
            </a:endParaRPr>
          </a:p>
        </p:txBody>
      </p:sp>
    </p:spTree>
    <p:extLst>
      <p:ext uri="{BB962C8B-B14F-4D97-AF65-F5344CB8AC3E}">
        <p14:creationId xmlns:p14="http://schemas.microsoft.com/office/powerpoint/2010/main" val="3374923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 tale of wild south China tiger</a:t>
            </a:r>
            <a:endParaRPr lang="en-US" dirty="0"/>
          </a:p>
        </p:txBody>
      </p:sp>
      <p:sp>
        <p:nvSpPr>
          <p:cNvPr id="3" name="内容占位符 2"/>
          <p:cNvSpPr>
            <a:spLocks noGrp="1"/>
          </p:cNvSpPr>
          <p:nvPr>
            <p:ph idx="1"/>
          </p:nvPr>
        </p:nvSpPr>
        <p:spPr/>
        <p:txBody>
          <a:bodyPr/>
          <a:lstStyle/>
          <a:p>
            <a:endParaRPr lang="en-US"/>
          </a:p>
        </p:txBody>
      </p:sp>
      <p:sp>
        <p:nvSpPr>
          <p:cNvPr id="4" name="TextBox 3"/>
          <p:cNvSpPr txBox="1"/>
          <p:nvPr/>
        </p:nvSpPr>
        <p:spPr>
          <a:xfrm>
            <a:off x="3131840" y="3354650"/>
            <a:ext cx="4752528" cy="646331"/>
          </a:xfrm>
          <a:prstGeom prst="rect">
            <a:avLst/>
          </a:prstGeom>
          <a:noFill/>
        </p:spPr>
        <p:txBody>
          <a:bodyPr wrap="square" rtlCol="0">
            <a:spAutoFit/>
          </a:bodyPr>
          <a:lstStyle/>
          <a:p>
            <a:r>
              <a:rPr lang="en-US" dirty="0" smtClean="0"/>
              <a:t>The null hypothesis:</a:t>
            </a:r>
          </a:p>
          <a:p>
            <a:r>
              <a:rPr lang="en-US" dirty="0" smtClean="0"/>
              <a:t>The wild south China tiger is </a:t>
            </a:r>
            <a:r>
              <a:rPr lang="en-US" dirty="0" smtClean="0"/>
              <a:t>extinct</a:t>
            </a:r>
            <a:endParaRPr lang="en-US" dirty="0"/>
          </a:p>
        </p:txBody>
      </p:sp>
    </p:spTree>
    <p:extLst>
      <p:ext uri="{BB962C8B-B14F-4D97-AF65-F5344CB8AC3E}">
        <p14:creationId xmlns:p14="http://schemas.microsoft.com/office/powerpoint/2010/main" val="2199220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…and rejecting null hypothesis</a:t>
            </a:r>
            <a:endParaRPr lang="en-US" dirty="0"/>
          </a:p>
        </p:txBody>
      </p:sp>
      <p:sp>
        <p:nvSpPr>
          <p:cNvPr id="3" name="内容占位符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254317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772816"/>
            <a:ext cx="3810000" cy="25336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131840" y="4509120"/>
            <a:ext cx="4752528" cy="646331"/>
          </a:xfrm>
          <a:prstGeom prst="rect">
            <a:avLst/>
          </a:prstGeom>
          <a:noFill/>
        </p:spPr>
        <p:txBody>
          <a:bodyPr wrap="square" rtlCol="0">
            <a:spAutoFit/>
          </a:bodyPr>
          <a:lstStyle/>
          <a:p>
            <a:r>
              <a:rPr lang="en-US" dirty="0" smtClean="0"/>
              <a:t>Rejecting the </a:t>
            </a:r>
            <a:r>
              <a:rPr lang="en-US" dirty="0" smtClean="0"/>
              <a:t>null hypothesis:</a:t>
            </a:r>
          </a:p>
          <a:p>
            <a:r>
              <a:rPr lang="en-US" dirty="0" smtClean="0"/>
              <a:t>The wild south China tiger is still present.</a:t>
            </a:r>
            <a:endParaRPr lang="en-US" dirty="0"/>
          </a:p>
        </p:txBody>
      </p:sp>
      <p:sp>
        <p:nvSpPr>
          <p:cNvPr id="5" name="TextBox 4"/>
          <p:cNvSpPr txBox="1"/>
          <p:nvPr/>
        </p:nvSpPr>
        <p:spPr>
          <a:xfrm>
            <a:off x="467544" y="5661248"/>
            <a:ext cx="2376264" cy="369332"/>
          </a:xfrm>
          <a:prstGeom prst="rect">
            <a:avLst/>
          </a:prstGeom>
          <a:noFill/>
        </p:spPr>
        <p:txBody>
          <a:bodyPr wrap="square" rtlCol="0">
            <a:spAutoFit/>
          </a:bodyPr>
          <a:lstStyle/>
          <a:p>
            <a:pPr algn="ctr"/>
            <a:r>
              <a:rPr lang="en-US" b="1" dirty="0" smtClean="0"/>
              <a:t>Real “dragon” Zhou</a:t>
            </a:r>
            <a:endParaRPr lang="en-US" b="1" dirty="0"/>
          </a:p>
        </p:txBody>
      </p:sp>
    </p:spTree>
    <p:extLst>
      <p:ext uri="{BB962C8B-B14F-4D97-AF65-F5344CB8AC3E}">
        <p14:creationId xmlns:p14="http://schemas.microsoft.com/office/powerpoint/2010/main" val="15552621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…and rejecting null hypothesis</a:t>
            </a:r>
            <a:endParaRPr lang="en-US" dirty="0"/>
          </a:p>
        </p:txBody>
      </p:sp>
      <p:sp>
        <p:nvSpPr>
          <p:cNvPr id="3" name="内容占位符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254317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340768"/>
            <a:ext cx="3810000" cy="253365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04248" y="1628800"/>
            <a:ext cx="2448272" cy="1477328"/>
          </a:xfrm>
          <a:prstGeom prst="rect">
            <a:avLst/>
          </a:prstGeom>
          <a:noFill/>
        </p:spPr>
        <p:txBody>
          <a:bodyPr wrap="square" rtlCol="0">
            <a:spAutoFit/>
          </a:bodyPr>
          <a:lstStyle/>
          <a:p>
            <a:r>
              <a:rPr lang="en-US" dirty="0" smtClean="0"/>
              <a:t>The </a:t>
            </a:r>
            <a:r>
              <a:rPr lang="en-US" dirty="0" smtClean="0"/>
              <a:t>new null </a:t>
            </a:r>
            <a:r>
              <a:rPr lang="en-US" dirty="0" smtClean="0"/>
              <a:t>hypothesis:</a:t>
            </a:r>
          </a:p>
          <a:p>
            <a:r>
              <a:rPr lang="en-US" dirty="0" smtClean="0"/>
              <a:t>The wild south China tiger is still </a:t>
            </a:r>
            <a:r>
              <a:rPr lang="en-US" dirty="0" smtClean="0"/>
              <a:t>present.</a:t>
            </a:r>
            <a:endParaRPr lang="en-US" dirty="0" smtClean="0"/>
          </a:p>
          <a:p>
            <a:endParaRPr lang="en-US" dirty="0"/>
          </a:p>
        </p:txBody>
      </p:sp>
    </p:spTree>
    <p:extLst>
      <p:ext uri="{BB962C8B-B14F-4D97-AF65-F5344CB8AC3E}">
        <p14:creationId xmlns:p14="http://schemas.microsoft.com/office/powerpoint/2010/main" val="2832860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…and rejecting null hypothesis</a:t>
            </a:r>
            <a:endParaRPr lang="en-US" dirty="0"/>
          </a:p>
        </p:txBody>
      </p:sp>
      <p:sp>
        <p:nvSpPr>
          <p:cNvPr id="3" name="内容占位符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254317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340768"/>
            <a:ext cx="3810000" cy="25336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861048"/>
            <a:ext cx="3810000" cy="26136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04248" y="1628800"/>
            <a:ext cx="2448272" cy="2308324"/>
          </a:xfrm>
          <a:prstGeom prst="rect">
            <a:avLst/>
          </a:prstGeom>
          <a:noFill/>
        </p:spPr>
        <p:txBody>
          <a:bodyPr wrap="square" rtlCol="0">
            <a:spAutoFit/>
          </a:bodyPr>
          <a:lstStyle/>
          <a:p>
            <a:r>
              <a:rPr lang="en-US" dirty="0" smtClean="0"/>
              <a:t>The </a:t>
            </a:r>
            <a:r>
              <a:rPr lang="en-US" dirty="0" smtClean="0"/>
              <a:t>new null </a:t>
            </a:r>
            <a:r>
              <a:rPr lang="en-US" dirty="0" smtClean="0"/>
              <a:t>hypothesis:</a:t>
            </a:r>
          </a:p>
          <a:p>
            <a:r>
              <a:rPr lang="en-US" dirty="0" smtClean="0"/>
              <a:t>The wild south China tiger is still present, which is rejected later by a poster printed earlier.</a:t>
            </a:r>
          </a:p>
          <a:p>
            <a:endParaRPr lang="en-US" dirty="0"/>
          </a:p>
        </p:txBody>
      </p:sp>
    </p:spTree>
    <p:extLst>
      <p:ext uri="{BB962C8B-B14F-4D97-AF65-F5344CB8AC3E}">
        <p14:creationId xmlns:p14="http://schemas.microsoft.com/office/powerpoint/2010/main" val="12748319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…and rejecting null hypothesis</a:t>
            </a:r>
            <a:endParaRPr lang="en-US" dirty="0"/>
          </a:p>
        </p:txBody>
      </p:sp>
      <p:sp>
        <p:nvSpPr>
          <p:cNvPr id="3" name="内容占位符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2543175"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340768"/>
            <a:ext cx="3810000" cy="25336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3861048"/>
            <a:ext cx="3810000" cy="26136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804248" y="1628800"/>
            <a:ext cx="2448272" cy="4247317"/>
          </a:xfrm>
          <a:prstGeom prst="rect">
            <a:avLst/>
          </a:prstGeom>
          <a:noFill/>
        </p:spPr>
        <p:txBody>
          <a:bodyPr wrap="square" rtlCol="0">
            <a:spAutoFit/>
          </a:bodyPr>
          <a:lstStyle/>
          <a:p>
            <a:r>
              <a:rPr lang="en-US" dirty="0" smtClean="0"/>
              <a:t>The null hypothesis:</a:t>
            </a:r>
          </a:p>
          <a:p>
            <a:r>
              <a:rPr lang="en-US" dirty="0" smtClean="0"/>
              <a:t>The wild south China tiger is still present, which is rejected later by a poster printed earlier.</a:t>
            </a:r>
          </a:p>
          <a:p>
            <a:endParaRPr lang="en-US" dirty="0"/>
          </a:p>
          <a:p>
            <a:r>
              <a:rPr lang="en-US" dirty="0" smtClean="0"/>
              <a:t>What is the probability of the observation (the poster) given the null hypothesis (p value)?</a:t>
            </a:r>
          </a:p>
          <a:p>
            <a:r>
              <a:rPr lang="en-US" dirty="0" smtClean="0"/>
              <a:t>P ≈ 0</a:t>
            </a:r>
          </a:p>
          <a:p>
            <a:r>
              <a:rPr lang="en-US" dirty="0" smtClean="0"/>
              <a:t>So the null hypothesis is rejected.</a:t>
            </a:r>
            <a:endParaRPr lang="en-US" dirty="0"/>
          </a:p>
        </p:txBody>
      </p:sp>
    </p:spTree>
    <p:extLst>
      <p:ext uri="{BB962C8B-B14F-4D97-AF65-F5344CB8AC3E}">
        <p14:creationId xmlns:p14="http://schemas.microsoft.com/office/powerpoint/2010/main" val="5808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…and rejecting null hypothesis</a:t>
            </a:r>
            <a:endParaRPr lang="en-US" dirty="0"/>
          </a:p>
        </p:txBody>
      </p:sp>
      <p:sp>
        <p:nvSpPr>
          <p:cNvPr id="3" name="内容占位符 2"/>
          <p:cNvSpPr>
            <a:spLocks noGrp="1"/>
          </p:cNvSpPr>
          <p:nvPr>
            <p:ph idx="1"/>
          </p:nvPr>
        </p:nvSpPr>
        <p:spPr/>
        <p:txBody>
          <a:bodyPr/>
          <a:lstStyle/>
          <a:p>
            <a:endParaRPr lang="en-US" dirty="0"/>
          </a:p>
        </p:txBody>
      </p:sp>
      <p:pic>
        <p:nvPicPr>
          <p:cNvPr id="3074" name="Picture 2" descr="http://pic.jxgdw.com/EasyCms_Images/2007-11-18/0009954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49094" y="2290614"/>
            <a:ext cx="4683146" cy="301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193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Deterministic vs stochastic events</a:t>
            </a:r>
            <a:endParaRPr lang="en-US" dirty="0"/>
          </a:p>
        </p:txBody>
      </p:sp>
      <p:sp>
        <p:nvSpPr>
          <p:cNvPr id="4" name="文本占位符 3"/>
          <p:cNvSpPr>
            <a:spLocks noGrp="1"/>
          </p:cNvSpPr>
          <p:nvPr>
            <p:ph type="body" idx="1"/>
          </p:nvPr>
        </p:nvSpPr>
        <p:spPr/>
        <p:txBody>
          <a:bodyPr/>
          <a:lstStyle/>
          <a:p>
            <a:r>
              <a:rPr lang="en-US" dirty="0"/>
              <a:t>Deterministic </a:t>
            </a:r>
            <a:r>
              <a:rPr lang="en-US" dirty="0" smtClean="0"/>
              <a:t>events</a:t>
            </a:r>
            <a:endParaRPr lang="en-US" dirty="0"/>
          </a:p>
        </p:txBody>
      </p:sp>
      <p:sp>
        <p:nvSpPr>
          <p:cNvPr id="3" name="内容占位符 2"/>
          <p:cNvSpPr>
            <a:spLocks noGrp="1"/>
          </p:cNvSpPr>
          <p:nvPr>
            <p:ph sz="half" idx="2"/>
          </p:nvPr>
        </p:nvSpPr>
        <p:spPr/>
        <p:txBody>
          <a:bodyPr/>
          <a:lstStyle/>
          <a:p>
            <a:r>
              <a:rPr lang="en-US" dirty="0" smtClean="0"/>
              <a:t>If I toss a coin, I will get a face up</a:t>
            </a:r>
          </a:p>
          <a:p>
            <a:r>
              <a:rPr lang="en-US" dirty="0" smtClean="0"/>
              <a:t>I will get up in the tomorrow morning</a:t>
            </a:r>
          </a:p>
          <a:p>
            <a:r>
              <a:rPr lang="en-US" dirty="0" smtClean="0"/>
              <a:t>A child will grow up</a:t>
            </a:r>
            <a:endParaRPr lang="en-US" dirty="0"/>
          </a:p>
        </p:txBody>
      </p:sp>
      <p:sp>
        <p:nvSpPr>
          <p:cNvPr id="5" name="文本占位符 4"/>
          <p:cNvSpPr>
            <a:spLocks noGrp="1"/>
          </p:cNvSpPr>
          <p:nvPr>
            <p:ph type="body" sz="quarter" idx="3"/>
          </p:nvPr>
        </p:nvSpPr>
        <p:spPr/>
        <p:txBody>
          <a:bodyPr/>
          <a:lstStyle/>
          <a:p>
            <a:r>
              <a:rPr lang="en-US" dirty="0"/>
              <a:t>Stochastic </a:t>
            </a:r>
            <a:r>
              <a:rPr lang="en-US" dirty="0" smtClean="0"/>
              <a:t>events</a:t>
            </a:r>
            <a:endParaRPr lang="en-US" dirty="0"/>
          </a:p>
        </p:txBody>
      </p:sp>
      <p:sp>
        <p:nvSpPr>
          <p:cNvPr id="6" name="内容占位符 5"/>
          <p:cNvSpPr>
            <a:spLocks noGrp="1"/>
          </p:cNvSpPr>
          <p:nvPr>
            <p:ph sz="quarter" idx="4"/>
          </p:nvPr>
        </p:nvSpPr>
        <p:spPr/>
        <p:txBody>
          <a:bodyPr/>
          <a:lstStyle/>
          <a:p>
            <a:r>
              <a:rPr lang="en-US" dirty="0" smtClean="0"/>
              <a:t>Head or tail?</a:t>
            </a:r>
          </a:p>
          <a:p>
            <a:r>
              <a:rPr lang="en-US" dirty="0" smtClean="0"/>
              <a:t>The exact time (minute and second) I wake up naturally</a:t>
            </a:r>
          </a:p>
          <a:p>
            <a:r>
              <a:rPr lang="en-US" dirty="0" smtClean="0"/>
              <a:t>The height and weight of the child</a:t>
            </a:r>
            <a:endParaRPr lang="en-US" dirty="0"/>
          </a:p>
        </p:txBody>
      </p:sp>
      <p:sp>
        <p:nvSpPr>
          <p:cNvPr id="7" name="TextBox 6"/>
          <p:cNvSpPr txBox="1"/>
          <p:nvPr/>
        </p:nvSpPr>
        <p:spPr>
          <a:xfrm>
            <a:off x="5652120" y="5157192"/>
            <a:ext cx="3024336" cy="369332"/>
          </a:xfrm>
          <a:prstGeom prst="rect">
            <a:avLst/>
          </a:prstGeom>
          <a:noFill/>
        </p:spPr>
        <p:txBody>
          <a:bodyPr wrap="square" rtlCol="0">
            <a:spAutoFit/>
          </a:bodyPr>
          <a:lstStyle/>
          <a:p>
            <a:r>
              <a:rPr lang="en-US" dirty="0" smtClean="0">
                <a:solidFill>
                  <a:srgbClr val="FF0000"/>
                </a:solidFill>
              </a:rPr>
              <a:t>Other examples?</a:t>
            </a:r>
            <a:endParaRPr lang="en-US" dirty="0">
              <a:solidFill>
                <a:srgbClr val="FF0000"/>
              </a:solidFill>
            </a:endParaRPr>
          </a:p>
        </p:txBody>
      </p:sp>
      <p:pic>
        <p:nvPicPr>
          <p:cNvPr id="2052" name="Picture 4" descr="http://upload.wikimedia.org/wikipedia/commons/8/8b/2010-07-20_Black_windup_alarm_clock_fac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686525"/>
            <a:ext cx="1080120" cy="13727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herbalgranny.com/wp-content/uploads/2010/09/get-taller-naturally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4508524"/>
            <a:ext cx="1190625" cy="172878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fj2.eastday.com/hdqxb/20081115_6/node301401/images/01439692.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6197" b="11380"/>
          <a:stretch/>
        </p:blipFill>
        <p:spPr bwMode="auto">
          <a:xfrm>
            <a:off x="32012" y="4523133"/>
            <a:ext cx="2124744" cy="169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1956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Phenomena in biology</a:t>
            </a:r>
            <a:endParaRPr lang="en-US" dirty="0"/>
          </a:p>
        </p:txBody>
      </p:sp>
      <p:sp>
        <p:nvSpPr>
          <p:cNvPr id="3" name="内容占位符 2"/>
          <p:cNvSpPr>
            <a:spLocks noGrp="1"/>
          </p:cNvSpPr>
          <p:nvPr>
            <p:ph idx="1"/>
          </p:nvPr>
        </p:nvSpPr>
        <p:spPr/>
        <p:txBody>
          <a:bodyPr/>
          <a:lstStyle/>
          <a:p>
            <a:r>
              <a:rPr lang="en-US" dirty="0" smtClean="0"/>
              <a:t>Are likely to be stochastic, compared to physical phenomena</a:t>
            </a:r>
          </a:p>
          <a:p>
            <a:r>
              <a:rPr lang="en-US" dirty="0" smtClean="0"/>
              <a:t>In physical world</a:t>
            </a:r>
          </a:p>
          <a:p>
            <a:pPr lvl="1"/>
            <a:r>
              <a:rPr lang="en-US" dirty="0" smtClean="0"/>
              <a:t>Sun rises</a:t>
            </a:r>
          </a:p>
          <a:p>
            <a:pPr lvl="1"/>
            <a:r>
              <a:rPr lang="en-US" dirty="0" smtClean="0"/>
              <a:t>Planet moves</a:t>
            </a:r>
          </a:p>
          <a:p>
            <a:pPr lvl="1"/>
            <a:r>
              <a:rPr lang="en-US" dirty="0" smtClean="0"/>
              <a:t>Water boils</a:t>
            </a:r>
            <a:endParaRPr lang="en-US" dirty="0"/>
          </a:p>
        </p:txBody>
      </p:sp>
    </p:spTree>
    <p:extLst>
      <p:ext uri="{BB962C8B-B14F-4D97-AF65-F5344CB8AC3E}">
        <p14:creationId xmlns:p14="http://schemas.microsoft.com/office/powerpoint/2010/main" val="3305434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My group</a:t>
            </a:r>
            <a:endParaRPr lang="en-US" dirty="0"/>
          </a:p>
        </p:txBody>
      </p:sp>
      <p:sp>
        <p:nvSpPr>
          <p:cNvPr id="3" name="内容占位符 2"/>
          <p:cNvSpPr>
            <a:spLocks noGrp="1"/>
          </p:cNvSpPr>
          <p:nvPr>
            <p:ph idx="1"/>
          </p:nvPr>
        </p:nvSpPr>
        <p:spPr/>
        <p:txBody>
          <a:bodyPr/>
          <a:lstStyle/>
          <a:p>
            <a:r>
              <a:rPr lang="en-US" dirty="0"/>
              <a:t>http://qianlab.genetics.ac.cn/</a:t>
            </a:r>
          </a:p>
        </p:txBody>
      </p:sp>
      <p:pic>
        <p:nvPicPr>
          <p:cNvPr id="1026" name="Picture 2" descr="http://qianlab.genetics.ac.cn/image/home_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348880"/>
            <a:ext cx="416242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940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 </a:t>
            </a:r>
            <a:r>
              <a:rPr lang="en-US" dirty="0"/>
              <a:t>B</a:t>
            </a:r>
            <a:r>
              <a:rPr lang="en-US" dirty="0" smtClean="0"/>
              <a:t>iology</a:t>
            </a:r>
            <a:endParaRPr lang="en-US" dirty="0"/>
          </a:p>
        </p:txBody>
      </p:sp>
      <p:sp>
        <p:nvSpPr>
          <p:cNvPr id="3" name="内容占位符 2"/>
          <p:cNvSpPr>
            <a:spLocks noGrp="1"/>
          </p:cNvSpPr>
          <p:nvPr>
            <p:ph idx="1"/>
          </p:nvPr>
        </p:nvSpPr>
        <p:spPr/>
        <p:txBody>
          <a:bodyPr/>
          <a:lstStyle/>
          <a:p>
            <a:r>
              <a:rPr lang="en-US" dirty="0" smtClean="0"/>
              <a:t>Weight and height</a:t>
            </a:r>
          </a:p>
          <a:p>
            <a:r>
              <a:rPr lang="en-US" dirty="0" smtClean="0"/>
              <a:t>Disease</a:t>
            </a:r>
          </a:p>
          <a:p>
            <a:r>
              <a:rPr lang="en-US" dirty="0" smtClean="0"/>
              <a:t>Life span</a:t>
            </a:r>
          </a:p>
          <a:p>
            <a:r>
              <a:rPr lang="en-US" dirty="0" smtClean="0"/>
              <a:t>The outcome of your exam</a:t>
            </a:r>
          </a:p>
          <a:p>
            <a:endParaRPr lang="en-US" dirty="0"/>
          </a:p>
          <a:p>
            <a:r>
              <a:rPr lang="en-US" dirty="0" smtClean="0">
                <a:solidFill>
                  <a:srgbClr val="FF0000"/>
                </a:solidFill>
              </a:rPr>
              <a:t>Reason?</a:t>
            </a:r>
            <a:endParaRPr lang="en-US" dirty="0">
              <a:solidFill>
                <a:srgbClr val="FF0000"/>
              </a:solidFill>
            </a:endParaRPr>
          </a:p>
        </p:txBody>
      </p:sp>
    </p:spTree>
    <p:extLst>
      <p:ext uri="{BB962C8B-B14F-4D97-AF65-F5344CB8AC3E}">
        <p14:creationId xmlns:p14="http://schemas.microsoft.com/office/powerpoint/2010/main" val="2591976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Reasons of </a:t>
            </a:r>
            <a:r>
              <a:rPr lang="en-US" dirty="0" err="1" smtClean="0"/>
              <a:t>stochasticity</a:t>
            </a:r>
            <a:r>
              <a:rPr lang="en-US" dirty="0" smtClean="0"/>
              <a:t> in life</a:t>
            </a:r>
            <a:endParaRPr lang="en-US" dirty="0"/>
          </a:p>
        </p:txBody>
      </p:sp>
      <p:sp>
        <p:nvSpPr>
          <p:cNvPr id="3" name="内容占位符 2"/>
          <p:cNvSpPr>
            <a:spLocks noGrp="1"/>
          </p:cNvSpPr>
          <p:nvPr>
            <p:ph idx="1"/>
          </p:nvPr>
        </p:nvSpPr>
        <p:spPr/>
        <p:txBody>
          <a:bodyPr>
            <a:normAutofit lnSpcReduction="10000"/>
          </a:bodyPr>
          <a:lstStyle/>
          <a:p>
            <a:r>
              <a:rPr lang="en-US" dirty="0" smtClean="0"/>
              <a:t>Traits are determined by both genes and environments</a:t>
            </a:r>
          </a:p>
          <a:p>
            <a:pPr lvl="1"/>
            <a:r>
              <a:rPr lang="en-US" dirty="0" smtClean="0"/>
              <a:t>Environment is heterogeneous</a:t>
            </a:r>
          </a:p>
          <a:p>
            <a:pPr lvl="1"/>
            <a:r>
              <a:rPr lang="en-US" dirty="0" smtClean="0"/>
              <a:t>Most traits are affected by multiple genes with minor effect each</a:t>
            </a:r>
          </a:p>
          <a:p>
            <a:r>
              <a:rPr lang="en-US" dirty="0" smtClean="0"/>
              <a:t>Developmental strategy (body plan)</a:t>
            </a:r>
          </a:p>
          <a:p>
            <a:r>
              <a:rPr lang="en-US" dirty="0">
                <a:solidFill>
                  <a:schemeClr val="accent5"/>
                </a:solidFill>
              </a:rPr>
              <a:t>Life sciences contains a huge number of factors, which makes </a:t>
            </a:r>
            <a:r>
              <a:rPr lang="en-US" dirty="0" err="1">
                <a:solidFill>
                  <a:schemeClr val="accent5"/>
                </a:solidFill>
              </a:rPr>
              <a:t>stochasticity</a:t>
            </a:r>
            <a:r>
              <a:rPr lang="en-US" dirty="0">
                <a:solidFill>
                  <a:schemeClr val="accent5"/>
                </a:solidFill>
              </a:rPr>
              <a:t> everywhere.  </a:t>
            </a:r>
          </a:p>
          <a:p>
            <a:endParaRPr lang="en-US" dirty="0"/>
          </a:p>
        </p:txBody>
      </p:sp>
    </p:spTree>
    <p:extLst>
      <p:ext uri="{BB962C8B-B14F-4D97-AF65-F5344CB8AC3E}">
        <p14:creationId xmlns:p14="http://schemas.microsoft.com/office/powerpoint/2010/main" val="31029920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92D050"/>
                </a:solidFill>
              </a:rPr>
              <a:t>Regression to the mean</a:t>
            </a:r>
            <a:endParaRPr lang="en-US" dirty="0">
              <a:solidFill>
                <a:srgbClr val="92D050"/>
              </a:solidFill>
            </a:endParaRPr>
          </a:p>
        </p:txBody>
      </p:sp>
      <p:sp>
        <p:nvSpPr>
          <p:cNvPr id="3" name="内容占位符 2"/>
          <p:cNvSpPr>
            <a:spLocks noGrp="1"/>
          </p:cNvSpPr>
          <p:nvPr>
            <p:ph idx="1"/>
          </p:nvPr>
        </p:nvSpPr>
        <p:spPr/>
        <p:txBody>
          <a:bodyPr>
            <a:normAutofit fontScale="92500" lnSpcReduction="10000"/>
          </a:bodyPr>
          <a:lstStyle/>
          <a:p>
            <a:r>
              <a:rPr lang="en-US" dirty="0"/>
              <a:t>In statistics, regression toward (or to) the mean is the phenomenon that if a variable is extreme on its first measurement, it will tend to be closer to the average on its second </a:t>
            </a:r>
            <a:r>
              <a:rPr lang="en-US" dirty="0" smtClean="0"/>
              <a:t>measurement</a:t>
            </a:r>
          </a:p>
          <a:p>
            <a:r>
              <a:rPr lang="en-US" dirty="0" smtClean="0"/>
              <a:t>An positive gene in your screen may not appear in the next time.</a:t>
            </a:r>
          </a:p>
          <a:p>
            <a:r>
              <a:rPr lang="en-US" dirty="0" smtClean="0"/>
              <a:t>The best student in the collage could become ordinary later in his/her career</a:t>
            </a:r>
          </a:p>
          <a:p>
            <a:r>
              <a:rPr lang="en-US" dirty="0" smtClean="0">
                <a:solidFill>
                  <a:srgbClr val="FF0000"/>
                </a:solidFill>
              </a:rPr>
              <a:t>Why? </a:t>
            </a:r>
            <a:endParaRPr lang="en-US" dirty="0">
              <a:solidFill>
                <a:srgbClr val="FF0000"/>
              </a:solidFill>
            </a:endParaRPr>
          </a:p>
        </p:txBody>
      </p:sp>
    </p:spTree>
    <p:extLst>
      <p:ext uri="{BB962C8B-B14F-4D97-AF65-F5344CB8AC3E}">
        <p14:creationId xmlns:p14="http://schemas.microsoft.com/office/powerpoint/2010/main" val="4232807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How do we describe </a:t>
            </a:r>
            <a:r>
              <a:rPr lang="en-US" dirty="0" err="1" smtClean="0"/>
              <a:t>stochastisity</a:t>
            </a:r>
            <a:r>
              <a:rPr lang="en-US" dirty="0" smtClean="0"/>
              <a:t>?</a:t>
            </a:r>
            <a:endParaRPr lang="en-US" dirty="0"/>
          </a:p>
        </p:txBody>
      </p:sp>
      <p:sp>
        <p:nvSpPr>
          <p:cNvPr id="3" name="内容占位符 2"/>
          <p:cNvSpPr>
            <a:spLocks noGrp="1"/>
          </p:cNvSpPr>
          <p:nvPr>
            <p:ph idx="1"/>
          </p:nvPr>
        </p:nvSpPr>
        <p:spPr/>
        <p:txBody>
          <a:bodyPr/>
          <a:lstStyle/>
          <a:p>
            <a:r>
              <a:rPr lang="en-US" dirty="0" smtClean="0"/>
              <a:t>Distribution!</a:t>
            </a:r>
            <a:endParaRPr lang="en-US" dirty="0"/>
          </a:p>
        </p:txBody>
      </p:sp>
    </p:spTree>
    <p:extLst>
      <p:ext uri="{BB962C8B-B14F-4D97-AF65-F5344CB8AC3E}">
        <p14:creationId xmlns:p14="http://schemas.microsoft.com/office/powerpoint/2010/main" val="12680935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pic>
        <p:nvPicPr>
          <p:cNvPr id="5122" name="Picture 2" descr="File:Normal Distribution PDF.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31" y="571093"/>
            <a:ext cx="5143500" cy="3286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72200" y="1844824"/>
            <a:ext cx="2304256" cy="369332"/>
          </a:xfrm>
          <a:prstGeom prst="rect">
            <a:avLst/>
          </a:prstGeom>
          <a:noFill/>
        </p:spPr>
        <p:txBody>
          <a:bodyPr wrap="square" rtlCol="0">
            <a:spAutoFit/>
          </a:bodyPr>
          <a:lstStyle/>
          <a:p>
            <a:r>
              <a:rPr lang="en-US" dirty="0" smtClean="0"/>
              <a:t>Density function</a:t>
            </a:r>
            <a:endParaRPr lang="en-US" dirty="0"/>
          </a:p>
        </p:txBody>
      </p:sp>
      <p:pic>
        <p:nvPicPr>
          <p:cNvPr id="1028" name="Picture 4" descr="http://www2.nau.edu/lrm22/lessons/polygenic/human_he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34401"/>
            <a:ext cx="6048672"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onlinecourses.science.psu.edu/stat414/sites/onlinecourses.science.psu.edu.stat414/files/lesson14/HamburgerDensity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215" y="4066176"/>
            <a:ext cx="332422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530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pic>
        <p:nvPicPr>
          <p:cNvPr id="5122" name="Picture 2" descr="File:Normal Distribution PDF.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521" y="266683"/>
            <a:ext cx="5143500" cy="32861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ile:Normal Distribution CDF.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84" y="3547899"/>
            <a:ext cx="5143500" cy="3286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72200" y="1844824"/>
            <a:ext cx="2304256" cy="369332"/>
          </a:xfrm>
          <a:prstGeom prst="rect">
            <a:avLst/>
          </a:prstGeom>
          <a:noFill/>
        </p:spPr>
        <p:txBody>
          <a:bodyPr wrap="square" rtlCol="0">
            <a:spAutoFit/>
          </a:bodyPr>
          <a:lstStyle/>
          <a:p>
            <a:r>
              <a:rPr lang="en-US" dirty="0" smtClean="0"/>
              <a:t>Density function</a:t>
            </a:r>
            <a:endParaRPr lang="en-US" dirty="0"/>
          </a:p>
        </p:txBody>
      </p:sp>
      <p:sp>
        <p:nvSpPr>
          <p:cNvPr id="7" name="TextBox 6"/>
          <p:cNvSpPr txBox="1"/>
          <p:nvPr/>
        </p:nvSpPr>
        <p:spPr>
          <a:xfrm>
            <a:off x="6372200" y="4437112"/>
            <a:ext cx="2304256" cy="646331"/>
          </a:xfrm>
          <a:prstGeom prst="rect">
            <a:avLst/>
          </a:prstGeom>
          <a:noFill/>
        </p:spPr>
        <p:txBody>
          <a:bodyPr wrap="square" rtlCol="0">
            <a:spAutoFit/>
          </a:bodyPr>
          <a:lstStyle/>
          <a:p>
            <a:r>
              <a:rPr lang="en-US" dirty="0" smtClean="0"/>
              <a:t>Cumulative density function</a:t>
            </a:r>
            <a:endParaRPr lang="en-US" dirty="0"/>
          </a:p>
        </p:txBody>
      </p:sp>
    </p:spTree>
    <p:extLst>
      <p:ext uri="{BB962C8B-B14F-4D97-AF65-F5344CB8AC3E}">
        <p14:creationId xmlns:p14="http://schemas.microsoft.com/office/powerpoint/2010/main" val="33693017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Normal distribution</a:t>
            </a:r>
            <a:endParaRPr lang="en-US" dirty="0"/>
          </a:p>
        </p:txBody>
      </p:sp>
      <p:sp>
        <p:nvSpPr>
          <p:cNvPr id="3" name="内容占位符 2"/>
          <p:cNvSpPr>
            <a:spLocks noGrp="1"/>
          </p:cNvSpPr>
          <p:nvPr>
            <p:ph idx="1"/>
          </p:nvPr>
        </p:nvSpPr>
        <p:spPr/>
        <p:txBody>
          <a:bodyPr>
            <a:normAutofit lnSpcReduction="10000"/>
          </a:bodyPr>
          <a:lstStyle/>
          <a:p>
            <a:r>
              <a:rPr lang="en-US" dirty="0" smtClean="0"/>
              <a:t>The bell shape</a:t>
            </a:r>
          </a:p>
          <a:p>
            <a:r>
              <a:rPr lang="en-US" dirty="0" smtClean="0"/>
              <a:t>Appears everywhere in biology</a:t>
            </a:r>
          </a:p>
          <a:p>
            <a:endParaRPr lang="en-US" dirty="0"/>
          </a:p>
          <a:p>
            <a:r>
              <a:rPr lang="en-US" dirty="0" smtClean="0"/>
              <a:t>Why?</a:t>
            </a:r>
          </a:p>
          <a:p>
            <a:pPr lvl="1"/>
            <a:r>
              <a:rPr lang="en-US" dirty="0" smtClean="0"/>
              <a:t>Traits are determined by both genes and environments</a:t>
            </a:r>
          </a:p>
          <a:p>
            <a:pPr lvl="1"/>
            <a:r>
              <a:rPr lang="en-US" dirty="0" smtClean="0"/>
              <a:t>Many genes with minor effects</a:t>
            </a:r>
          </a:p>
          <a:p>
            <a:pPr lvl="1"/>
            <a:r>
              <a:rPr lang="en-US" dirty="0" err="1" smtClean="0"/>
              <a:t>Additivity</a:t>
            </a:r>
            <a:endParaRPr lang="en-US" dirty="0" smtClean="0"/>
          </a:p>
          <a:p>
            <a:r>
              <a:rPr lang="en-US" dirty="0" smtClean="0">
                <a:solidFill>
                  <a:srgbClr val="FF0000"/>
                </a:solidFill>
              </a:rPr>
              <a:t>What if not?</a:t>
            </a:r>
            <a:endParaRPr lang="en-US" dirty="0">
              <a:solidFill>
                <a:srgbClr val="FF0000"/>
              </a:solidFill>
            </a:endParaRPr>
          </a:p>
        </p:txBody>
      </p:sp>
      <p:sp>
        <p:nvSpPr>
          <p:cNvPr id="4" name="AutoShape 2" descr="data:image/jpeg;base64,/9j/4AAQSkZJRgABAQAAAQABAAD/2wCEAAkGBxQTEhIUExQUFBUXGBYWGBgXGRUYFxgXGBweHBcbGBgcKCggGxsmGxgXITEiJSkrLi4uFx8zODMsNygtLysBCgoKDg0OGxAQGy8kICQsLDQvLCwwNCwsLzI3LCw1LywsLC8sLCwsLCwsLCwsLC8sMDQsLDQsLCw0LCwsLCwsLP/AABEIALMBGAMBEQACEQEDEQH/xAAbAAADAQEBAQEAAAAAAAAAAAAAAwUEAgYBB//EAEYQAAIBAgMCCQkGBQMDBQEAAAECAwARBBIhBTETIjJBQlFScZIGFDNTYXKBstIjYpGhscEVJDRDghZEc2Oi0QdUo8Phk//EABkBAQEBAQEBAAAAAAAAAAAAAAADAgQBBf/EADkRAQACAQEEBwYGAQMFAQAAAAABAgMREiExUQQTQWFxgZEUIjKhsdEzQlLB4fAjBVPxJENicpIV/9oADAMBAAIRAxEAPwD9xoCgKCLLjMQ+Ilii4FVjWJruHYkyZ+yQABlH40H1DjSWGbC6EDkS9QPa9tAqSbHKis3moJyArllNixA35tbX/KgafPswF8LaxJOWXQi1hbNz3Ph9tByr40hrHCkgkWyS6kf5UHyWTGqEucLxiFtll0v/AJUDAMdci+FtYEHLLqTe4tm5rD8aDgNjipKnCk62GWUXIJG/N7KD7K+NDIM2GOYkciXSwJ7Xs/Og6UY65u2FA5uLLrp72mtBwr40qGBwpvbTLL169Lq1oBpMaHVM2G1Vmvkl0ylRblc+f8qDtRjtbthRrpxZdR18qg4R8aVVgcLxrHky6A/5UAsmNLsmbDaKrXyS65iwtyubJ+dBxiZ8akckjHDcQO1gsuoUE9rntQOYY64scKQd5yy6ae9rrp8aDiN8aWdc2F4uXXJLrf8AyoBnxoW5OFGtrZZedrA8r40HRGOzAXwtrEk5ZdCLWFs3Pc/hQcwyY1i4zYUZTbkS66A9r20HwPjsqFjhQWygjLKbE7xfNrag7tjs1r4W1r3yy7+q2agWsuOKuQcMSpYAZZRmI3a5tL0HUr40MgzYXjEjkS6WBPa9lB2BjrkXwtrCxyy677i2bm0/GgVHLjWXMDhd5FssvM2Unley9B1JJjQ6LmwvGDHkS9G33vbQdqMdc3OFAG45ZddPe69PhQKw8uNeONwcNxwrWyy6Bhftc16BhONzBc2F1BPIl5iPve2g+4LGTjEcDNwRBiMgMYcEEMFIIYntUFigKCRKs95QA+UyKVOZL8HYZgvVqDv66DHsZJRiZwzLwghwgc5SQXtJmIsRz3oKsKyZpOMm8dBuyPvUD8knbTwN9VAZJO2ngb6qBGFWTj8ZOW3Qb6qB+STtp4G+qgMknbTwN9VAnCLJl5Sb26Ddo/eoHZJO2ngb6qAySdtPA31UCMGsmReMm7sN9VA/JJ208DfVQfCknbTwN9VArBrJwcfGTkr0G6veoHZJO2ngb6qDFttZPN8RdktwUnQPZP3qDZkk7aeBvqoPuSTtp4G+qgRi1ky8pN69Bu0PvUD8knbTwN9VAZJO2ngb6qBGKWTicZOWvQb6qB+STtp4G+qgMknbTwN9VAqXDyEoc6cUk8hucEdr20DcknbTwN9VAZJO2ngb6qBT4aQurZ04oYchulb73soG5JO2ngb6qAySdtPA31UCGWThF4ycl+g3Wv3qDEobz9cxB/ln3Aj+4nWTQW6AoCgi4Bf57Fm5tweG00t/c166CnBypO8fKKB9AUCMJ0/fagfQFAjB8n4t8xoH0BQIwPo17qB9B8NAnBejj91f0FA+gw7c/psR/wAUnymg3UBQIxnJ+KfMKB9AUCMX0PfWgnxbcvNweTT7clgSxtC0a8kC5JaQ6fcO/mDvHbbSMKcrsCHY6ZSqIVDsQ9jYZ10360FSg8+Nvu0pjSIWy4gq2Ys5MDohHB2Uas5sS/R/AKX8RVVJkuGRM72R8ost2sxFjz6XoM77btFJIYpLxmzJePMOKGGt8puCLAHebUGjam14sOivM2RWIUXBOpBNrD2A1qlJtOkM2tFeKX/rfBeu/wC1/wDxVPZ8nJnrac1HZ+0I5ykkTZkKyAGxGoZQd9TtWazpLcTExrDNlI2gupN8O9gbafaJu/8A2svVqgKAoIWEhDY7Fk30TDWsSPWbwN9BWg5UnePlFA+gKBGE6fvtQPoCgRg+T8W+Y0D6AoEYH0a91A+g+GgTgvRx+6v6CgfQeZ8uMe6xiCIgSTLMSxF8sUaXkNuvVVHvX5qrjrGk2twhO8zuiO1t8mce8iSRzEGaCQxOQLBrAFHA5sylT33HNXmSsRMTHCXtLTO6eMLNTbIxnJ+KfMKB9AUCMX0PfWglYCDCq7RKitJIZyxZFu1mVpMzW1UGRBr7OqgfjoMLGIlkVEAbiACwBuL6LoFva99N16ClDGFFhc795JOpvvPfQSDtjDpJJlUBiJGZwoUNwJVXu+l8pkUd5PtoN0GGia0vBIGdRclUzWI3Mw36ab7UE54sGIUf+3clSDLfMN504xIynXmA6qCxAgUaEkE31JO/qJ5qBl6GhDekX3H/AFWglxwBMeoF/wCmfeSf7iddBcoCgx/xSLj8fkEAgBibsSosLca5VhpfVT1UErZ+IiOMxMmZONFhirEjVSJDoTzHSgpw4yPNJ9om8dJeyKB/nsfrE8S0B57H6xPEtAjC4yPj/aJy26S0D/PY/WJ4loDz2P1ieJaBOExkeX0ib26S9o0DvPY/WJ4loDz2P1ieJaBGCxkeRftE3dpaB/nsfrE8S0Hw42P1ieJaBWDxkfBx/aJyV6S9VA7z2P1ieJaDyWPxKSYnHtmW0WEESajVpA7Pb2jKg+NWndijvlON957myDFJHtOTjrlnw6NyhbPCxH45ZB+FJ34vCfqcL+MPQ+ex+sTxLUVCMXjI8vpE3r0l7QoH+ex+sTxLQHnsfrE8S0CZ8SjFArqTnGgIJoMWD8n0GdpCXZzMDqSoSVwxAU6blS/u0Hc3k9EVRAWRVDrZcozI5BdTpuJVdRY6b6CpCpAsxzHXW1ufTTu0oMUWz4YWMvJPH1ZtFzsGky30GZgCfdFB1Fs+PhDOtszDlDKbgjQg215qDKdhfZqnDy8VpGDWizXkzZujbc7Ddz0DsRsSGWNYpkWVEN0VhooAsveQCRes2rFt0q4c+TDO1jnSe5j/ANF4D/2sPhrHU4+Tp/8A0ul/7k+rTDFh8KY0Xg4UyyWW4UXJUm16pWsVjSHLly3y22rzrLLBLE20AY2ja+HfMUKnXhEtmI/evU1+gKCZJsKE57hrPbMLm2jMwFt1szsbe2gybIRUxmJjW9liwoHKOiiQC7dfeb0FeDlSd4+UUD6AoEYTp++1A+gKBOE5Pxb5jQOoCgRguQvdQPoPhoE4L0cfur+lA+g8jszjYfakvrJMTbuiTgh8PsyfjVs27ZjlH8p49+s97b5QjJi9nS/9SWA90qX/AFiUfGmPfS0ef99S+61ZehqKhGM5PxT5hQPoCgRi+h760Hn9n7MmeV5Wyx64pU5Za8kiBWK2W3Fh0s2oagftLYUkqxBnR2XOCzBhlLFSJEBLHhEykDXpHUUF2FiRxgFOugN+fTXTm1oIGF8nDw7SuVvlnUOtxKwmdG1bQrkWMKLE7zuoN/8ADnzN9oODKFAlmFtLDXNb8FFBJ/07J5usOTDlVZiIySUAK5QCcgzWJL3IvcAe0Ba81do1QyOhWwzqVLOALXbMDa++351PJSbxpFpjw/nVqlorO+NSv4W//uZ//i+mo+zX/wBy3y+ynW1/RHz+5+HhKMil2c5X4zWvvXqAFXx1mtdJnXvlO1tZ1iNGLhAdoKNdMO97gj+4m4nf8K2ytUBQFBCwkhGOxYClrphtRbT0m+9BWg5UnePlFA+gKBGE6fvtQPoCgRg+T8W+Y0D6AoEYH0a91A+g+GgTgvRx+6v6CgZNIFVmO5QSe4amvYjUeW2BGRscFuU2Hkkb3nVmP61XP+JKeL4Ia/Lk5cMsnqpoJT7qyLm/7bj40wfFpzifoZfh1ehqKhGM5PxT5hQPoCgRi+h760EHBY6d5XZVdo186FjYKzK8axgEXNgFl5uegsRYqQorGE5iTdQw0+LZb/hQZdi45mL52c3ciPPE0baDXQgcXQkbzbn1oMcWGxTzPmZkW0411S5dBAVUEE2jEhNyNWG/mDd5xMgaNYs2SM5HLNx3VdAQRznnzGglzbRxAgJUyFg1wTE6u6BQSMojbKc5sLrzfGgtTzysgMATNezCXMLaaji84NvZWMm3p7mnmzbXsZs2O6sL+MtS/wCo/wDH5s/5O5pwpkzJwoTPlk5F8trrbfrVabWnvce5uNdN7FHKWx63Ur/LPvt6xOomtvVygKAoIuAJ8+xegtweGub63+05rfvQU4OVJ3j5RQPoCgRhOn77UD6AoEYPk/FvmNA+gKBGB9GvdQPoPhoE4L0cfur+goJvllieDwOLfqif8xb96rhjXJEd7GSdKTLvF4fg8C8fYw7J4Y7ftU7TrMy1EaRo+eV2F4XA4pOuGT8lJ/at4Z0vE97OSNazDbsrE8JDDJ240bxKD+9ZtGlphqs6xq7xnJ+KfMKy9PoCgRi+h760DUQAWAAGp0036n86DqgKAoCgKAoCgQ3pV9x/1WgmEn+ILcADzd7WJJP2ibxbT86Bu08ZiA4SCOLXpzOyqTa+VFUEubAk7rW59bA3ZmJnJKzxorDUNGxeNuveAVbXcfxOtgwSzYv7YAEarkOVGyjO+YqLjMMgjOp3lqDjZBlOJxBOVHMOELgjNZrSXFwRuN6CpCsmaTjJvHQbsj71A/JJ208DfVQGSTtp4G+qgRhVk4/GTlt0G+qgfkk7aeBvqoDJJ208DfVQJwiyZeUm9ug3aP3qB2STtp4G+qgMknbTwN9VAjBrJkXjJu7DfVQPySdtPA31UHwpJ208DfVQKwaycHHxk5K9Bur3qCN5aI5gjjLIeFngjsEI0Lgt0uyDVsHxa8olPJw074UttrJ5viLsluCk6B7J+9UVGuSF2BBZLEEHiNuP+VBD8hTIcDh1zLdFMZupJvGSp1zDqq2f8SU8XwQr4tZMvKTevQbtD71RUPySdtPA31UBkk7aeBvqoEYpZOJxk5a9BvqoH5JO2ngb6qAySdtPA31UC3MgKjMmpI5DdRPa9lAzJJ208DfVQGSTtp4G+qgWxkDKMya36Dc1vve2gZkk7aeBvqoDJJ208DfVQIZZOEXjJyX6Dda/eoMShvP1zEH+WfcCP7idZNBn8qcXAckWIxBwozBw5yJnsDpHKwIUg2vazW9hoGeSWKiMfBwusypmvKhZkYk6Xc8qQ72sTb2XFBfoIuAX+exZubcHhtNLf3Nev86CnBypO8fKKB9AUCMJ0/fagfQFAjB8n4t8xoH0EGVTi5XS5GHiOVrEjhZOdSR0F5xzk+yuSf8APeY/LHznl4Ql8c6dkM/mZwsazwXyAXlhuSpTnZB0WG/TfXl8fUe/j4dsfbv+pNdjfX0ejhlDKGU3UgEEc4O6uuJiY1hWJ1dGvQnBejj91f0FBF8oTmxezo/+pLN8Ioyv6yirY91LT5f30TvvtWFPbn9NiP8Aik+U1FRuoPPeSHF88i9Xipf/AJLS/wD2VbNv2Z5xH2Tx9sd61jOT8U+YVFQ+gKBGL6HvrQPoCgRPyo+8/KaB9AUCJfSJ3N+1A+gKBDelX3H/AFWgmFSNoLqTfDvYG2n2ibrfvQVsRHmVlvYkEA2BseY2O+1BP2Jjs5ljN80bWN8ugJYKDl3Gy31ANiDz0FSghYSENjsWSTomG3Egf3N4G+grQcqTvHyigfQFAjCdP32oH0BQIwfJ+LfMaDPtzHGGF3UXfRUHW7aIPxIqWfJsUmY49nj2MXts11d7IwIghSMa5Rqetjqx+Jua9w44x0ir2ldmNDcEPs17qo0l+T/2TzYY7oyHj/4nuQP8SCPwrmwe5M4uXDwn7JY90zVaNdKpOC9HH7q/oKCLJx9qJ/0cMx7mlcD9I6twxeMp8b+Sntz+mxH/ABSfKaio3UHndk8TaOOTmdMPKPaeOj/KlWvvx1nxTr8cx4LeM5PxT5hUVD6AoEYvoe+tA+gKBE/Kj7z8poH0BQIl9Inc37UD6AoEP6Rfcf8AVaCVHCFx6gFj/LPvJP8AcTroKG09orCFJV3LNlVUGZibEn8gaCdsOZ5JHlIJRhZS2UOmVmujLlVhvXQ3sb685Cj/ABSK0hzi0Yu5IIsLkX9ourDS+qkb6CXgZo/PcUxKC8WGyk2BseE3X1tQUocZHmk+0TeOkvZFA/z2P1ieJaA89j9YniWgRhcZHx/tE5bdJaB/nsfrE8S0B57H6xPEtAnCYyPL6RN7dJe0aCZj8UkuKgTOmSIGZjmFi54sY+Y/hXNf381a9kb5/b907b7xHJZ89j9YniWulQjBYyPIv2ibu0tBN2vikSfDzq6bzDJZhyJOST3OB4jXNm9y9cnlPn/Kd91ossHGx+sTxLXSoVgsZHwcf2iclekvVQRdiYpGxu0JS6WvBCOMP7aFjb/+v5Va+7HWPGf76J133tPh/fm3eUO1YFw84aaJSY5AAXQXOU6C51NQm0Rxl0Y8OTJOlKzPhGrbh9qwOLpNE461dCPyNItE8HmTFfHOl4mJ740RMXi0TaeHYOlpcPNGTmFgY2Rlv35j+Bq8b8U90whO68eCzi8ZHl9Im9ekvaFRUP8APY/WJ4loDz2P1ieJaBGKxkfE+0Tlr0loH+ex+sTxLQHnsfrE8S0CZsZHmj+0TeekvZNA7z2P1ieJaA89j9YniWgRJjI86faJubpL7KB/nsfrE8S0B57H6xPEtAhsZHwi/aJyX6S9a0GCNkO0AUym+He5W2p4RLXIoNu2tmDER5MxQghgcqOLjtI4KsNdxHdag42JsZcOuhLMb5m5IJJubIOKo7hQdNsSE57qSH5QzNbQswt1WZ2OnOaDHspVTGYlADYRYUDQkWAkAu3X3m9BWg5UnePlFA+gKBGE6fvtQPoCgRhDxfi/zGgmeTXHEuIP95yV/wCNOLH+Vz/lXN0b3onJ+qfl2ffzTx79bc1qulQjBche6gVtfBcNDJHuzKQD1Hon8bVPNj6yk15s3rtVmHGxMbw0Ech0Yrxh1MNGH4g15gydZjixS21WJaMF6OP3V/SqtPD7B2tJIJYsJlM0s80skrC6QRlysZI6TlFFlvzE81e9JtO3FK8YiPJ1dD6PSMfX5/h1nSO232iO2VrFeTcEWHxDleGlMUhaWXjyE5Tznki+4CwFSrirHe9y9Ny33ROzXsiN0R/ebVtDyZic54f5aYbpYgFPcy7nX2H8qWxRO+N0tYunZKxs396vKf27Ynweex2134fBJiQI8RFOoNuRNFKrR54782cpdd4NW6PeZ2qW46JdM6PWsVzYp1pM+cTyn9p7XtcZyfinzCsuc+gKBGL6HvrQPoCgTPyo+8/KaB1AUCJeWnc37UD6AoEN6Rfcf9VoJhcHaCjXTDvvBH9xNxO/4UFqgKAoIWElIx2KARmumG1FrD0m+5oK0HKk7x8ooH0BQIwnT99qB9AUEPbU7LhiicuVzEne7EE/AXPwrn6TaYppHGd0eaeSfd0jtV8NAI0VF0VQFHcBYVatYrERHY3EaRobWnpGB9GvdQPoImyjwWIxMJ3NadO59JAO5xf/ADrmxe5ktTzj9/n9U67rTXzZPKTbxwuFTgxmmaM8GvUFW7O33VGveQOerzPvRWOMy7cGCLxa9t1axrM/SPGWjyH2UmGwUCKLFkV3POWYAkn9PhVcuk5LTzlzRe00rEzwiIhQ25/TYj/ik+U1gbqDy3/qNgQ+DeUD7XD2mibnVkIP4aaj2VXDETkj09S2WaY7R2btY56Tq27J2wMTBcjJKjIkqdl8w3dakag84Irnpbajfx7XT0ro/U392dazviecffmuVtzCgRi+h760D6AoET8qPvPymgfQFAiX0idzftQPoCgQ/pF9x/1WgkxSlset0ZP5Z+Vb1idRNBdoCgKCLgCfPsXoLcHhtb63+05v/wBoKcHKk7x8ooH0BQIwnT99qB9AUHnsJ9ti/uYYP3GWRj+aoP8Au9tcv4mfurHzn+Pqn8V/B6GupQUCMD6Ne6gfQQPKqYQCLFndCSHtvMT6N3kEKfga5s8bM1yR2fSSuG+XJWtI1mZ0ebx+BkOBlnm0nxSxYdF9THIwVEHtObM3tPsrq6JWes27ePlDq/1DLWMfs+Kfdjt/VPP7dz9BRQAANANB3CvHKx7c/psR/wAUnymg3UGbaeF4WGWPto6eIEfvWqzpMS8mNY0eJgZlwmE2hGDcRRLiU55IkI41vWIQSPYSKx0muxkm0efg7ug3rnxR0fJ2/DPKeXhL3eGnWRFdGDKwDKRuIO4ikTExrDkvS1LTW0aTBleskYvoe+tA+gKBE/Kj7z8poH0BQIl9Inc37UD6AoEN6Vfcf9VoJhJ/iC3At5u9rG9/tE36afnQWqAoILTYocPdZDyeDyCG98z3yltMuTgjdgTct7BQcbLWTzrE3Zc3BYXMSh1a0lzYNprza0FOFZM0nGTeOg3ZH3qB+STtp4G+qgMknbTwN9VAjCrJx+MnLboN9VA/JJ208DfVQIxk7RRvI7oFUFjxDuH+VZveKVm09jyZ0jWWDyZw0ggDEorys0rgoSQzHUcobtB8Kj0ak1prbjO+fNnHGld/arZJO2ngb6q6Gxkk7aeBvqoEYNZMi8ZN3Yb6qB+STtp4G+qg8rLC20ZWBZThISVuFOWabcTytVj5je2Y+zTntEZZmJ+H6/8AD6Ux7Lh0/wC5eP8A5r97fTxTztBpBs+CSSNSkrM+YWsMOt1JJbnLxnmqnRMsUw2nJMRs7p1/vbD49YtbZrpv+39h6h9txj/cQnuVj+jVH27o/wCuHZ1GTkx7V2wrQTKJFN43GkUg3qee+nfXnt2Hn8pPZ78mr+OpzyqO+GX/AM09uw8/lJ7Pk5O021Gf9xAO9Sv6tXsdN6PP54+jycGT9KP5LuRFiIVkjIixLAcW/FdhItrNus9vhXdkvW+zeJ11iPs56RNdaz2S7wQfAzrhyyDDTEmAlWyxynVoeVop3rr1jqrlj/HbZ7J4fZ9XJ/1eLrY+Ovxd8dlvGO3yl6bJJ208DfVVnzSMUsnE4ycteg31UD8knbTwN9VAZJO2ngb6qBMyyZo+Mm89BuyfvUDsknbTwN9VAZJO2ngb6qBEiyZ04ybm6Dez71A/JJ208DfVQGSTtp4G+qgQyycIvGTkv0G61+9QYlDefpmIP8s+4Ef3E6yaC3QFAUEXAL/PYs3NuDw+mlj6TXdf86CnBypO8fKKB9AUCMJ0/fagfQRNs/bTRYYarpLN7iniKfeb8lNcub/JeMXZxnw5eaV/emK+qrhOT/k/zGupU6gRisZHGLu6p3kC/d11PJmx4/jtEeLVaWt8MJuE2tdFEUUkmm+2VPE1r/C9c/te1+HWbfKPWf2U6nT4piEbaWOxWJmODiaOLi3ndLu0KHcM2g4RtbC2gBNZi3SL22Z0iO7f89zvwYsOHH7RkiZ/TE7tqfDlHb6LGD8nI441jzysiCyrmyqAPYlvzvXtehRppe1p89Ppo48nSrXtN5iNZ/va8xgYol2iG4NTGsUUJY6qJ5Rn5+chQP8AIddXnDi6PStYrGl53+XD13uO2e85dZnue+SMDcAO4AVSKxHCFJmZ4sm3P6bEf8UnymtPG6g4eFW3qD3gGszSs8YexMxwePxOzIk2hIrItp4o3SwtZ4nyyZbc5WRSe4V7k6Liy4o2qx7s/V5XLemSdJ4/sq7T8l0mjaPhZlVubNmAI1BGa5BB1FjXHPQ/03tHnrHz3/N14emWxXi8RGsf3sT9kbUxaSNhZuCklQXUm8bTR9tTqCRuI5jXm30itprpE/KfXfDo6RgwWrGbFrFZ49uzPKf2VMRtcDJwsckVmBuy3XxrcVr2yK/iVmvjG71jWHF1Mz8MxKph8Ukgujq4+6Qf0rox5aZI1pMT4J2ravGDqoyRPyo+8/KaB9AUCJfSJ3N+1A+gKBDelX3H/VaCYVI2gupN8O+htp9om6wv+N6C1QFAUELCQBsdiiSwsmG3MQP7m8DfQVoOVJ3j5RQPoCgRhOn77UCNsbTTDxl21J0VRvduYD/zzVHNmrirtWeTOnCNUnZGOjjDFn4aeQ5pOCDPrzKtr8VRoPjXJi6TipGuu1aeOzv8t3ZCmPo2SI1tu157mvDYudl+zhCi7caVrc56K3P5iq9bnv8ABTTvtP7R94b2Mccba+Bv8Olf0s7e7EAg/HVj+Ip7Plv+JefCu77ydZWPhr67z8NsqGM3VFv2jxm8Ruarj6Lipviu/nxn1ZtlvbjKE22ZJwIMCQWGkk5F4oesDmeT7oOnPWrXm26nq7MXRqYYjJ0nh2V7Z+0d/ot7G2VHhoxHHc63Zm1d3O9nPOxrdKRWNIc3SOkXz32reUdkRyjuP2hjEhiklkNkRSzH2Ct1rNp0hzzMRGsoHk3sTNgcs44+IvLJberNbJY9aqEA92velVrk1p2cP5/dOtNa7+1R2NtBiTBNYToNeYSLzSL7DzjmNcuHLMzsX+KPn3w9pafhni0bc/psR/xSfKa6FG6gKDzfltDljixKg5sNIshtvMVwJV8OtutRVsM6zNZ7f7CeThtR2PQwyhlVlIKsAQRuIOoIqMxpuUYNubHXEooJKSIc0ci8uN+sezrG4isXpFodHR+k2w2nTfE8YnhMf30S8NttlePD4wCObMMri/BTgc8bHc3Wh1F+6s1vv2b8fqvm6LFq9bg317Y7a+Pd3rGI2RC5uUAbtLdW/FbGsX6JhvOs13843T6w5a5rxu1J8wmT0U5I7MoDjxCxqfUZqfh38rRr840l71lLfFX0KlxsysnCQE2J1iOa+h6Jsf1p1+anx49e+u/5bp+p1dJ+G3q0R7cgJsX4M9UgKH/utWo6bhndNtPHd9ScF44Rr4b29HBFwQR7Na6YmJ3wjMaFS+kTub9q9D6AoEP6Rfcf9VoJMUATHqAWP8s/KYt/cTroLtAUGL+LRcfjElCAQFcm5JAygC7aqw4t9VPVQScBjIfPMS5eMBosMUYlRdSJDoTzbqDnH+VmHgkdTJESbN6WFeYDpMDzc1RyXyVn3Mc28FKUrPG0QzN5cQndJhB72Jj/AEUGp7XS54YvWZ/aJa2cUcbfIiTy0i58bg090O5/W1ZmvTJ46R4VtJtYY7JlOPlVC2YJi8zEnVpIcPF3m/GPctRth6RfdG3Plsx9NfRic/6KR5/8t+y8Xs5ONNjcNPId5aVCq+xASTbvuath/wBNrXfes2nnMTPpq1GTLpvtHlpCuPLDZ6iwxWHA6lZf2rtjHMcKz6S82ZnjMesfdiXy+2ei64hWN20UMTvJ6q8mLR+WfSfs1XBM/mrHjav3IP8A6iQP6AK33ppoYFHfnOf8FNeaZZ+Gk+caK9Rgp+JmrH/rO1Py3fMo4yLEf1m0sKE9Rh5o0QjqkkLZ37hlH6U9mzW+KJ8Ihr27o2H8CI1/VaYmfKOEfNZ2Zt7ARRIi4nCIqiwUSwgD4XqkYLxGkVn0cN+kRe02tbWe+TJ/LDAr/uoW9iOJD+CXrXUZOUsdbTmktjlx0il2WHCRkOFkZVkncarmQm6xqdbHVj7K1uxxunWfp/Lzfee76vRYPaUPBpeWPkr016u+oKs+1PNpgLzIrrqjq6B0PsP7bjUsuKuSN/GOE9sM2rFkjaO23SGaOUxy3jdVlhZTe6kDPHe694uO6pRky4914174/eGdq1fijXwVI/KvCH+6F9jBl/UV77Xi7Z08Tra8z18o8Kf9xD8XUfrXsdKwz+aPV71tOZeL25hStvOIDqunCJuzC+l+qte04f1x6nWU5w89g9vQ4BjFwqS4QkmJo2V3gudY2UG5TXikDTUHmq/tGHLvi8bXjG/+UoyVpu13LkPljgG3YuAe86ofwa1bnDk/TKnXU5wz7X21s6dBHJicJIhYXUyxEW69+nfWLYrWjSaz6KYul9VbapfSfFLG1Uw/9NtLCSx+qxE8ZI9iTA5h/kGrHUZa/DE+cfu7PbOiZvxo0nnWY+deHpo7X/1Jwy6TgIeuOSKdT3GMk27wKf5I40n01edRht+HmpPjOzPz3eky1jy92exQ+coLE3zBhzH2VuItP5Z9J+yVsMx+as+Fq/dqbyv2c4scVhyOpmX968tim26az6T9mYrMcJj1j7sbbS2UdVxOHjPWkwT9CK5p/wBPx9lJjw1j6N9bk7ZifHSS22zhQy5NqRbm5ckDgbu6nseevw3t5xr+0HWVnjWPKdDP9VIP99s5++QKfmIrzq+mxynymD/DPOPOHX+tohvkwZ9zFQn9bV7tdLjji9J+8Q82Mc8LfJp2Z5T4eeTSSJcqG/2sLbyvZY9XPVcdrz8dJr49rF6xHCdTIZY22gDGyN/LvmKkHXhEte1UYXqAoJ/8GiuxAYFiCbMwsQWYW104zudO0aCLDisLhsXiElkhhURYZUEjovFUSDi5jrbSgZ/FNms7l5sC2osWkgOmUbrnrvXsWmOEvJiJKk2tsvIrK+BNyuhaAEBiL3HNYH8q927czZjkadp7KuBwmA1BN80FtLbzfQ67vYeqm3bmbMci4tobLAcmTA72I40FyPZrTbtzNmOT7LtTZYC2fAG5APGg0B3k91Nu3M2Y5OxtPZVyOEwGgBvmgtrfcb79PzHXTbtzNmORcW0dlqpJkwOhY2zQE2ubWF9dKbduZsxydybU2WCgEmAIJIJz4fi6E3/EW+NNu3M2Ydjamy9ftcBp97D/AJa6027czSCoNpbMVFvJgb6C2aC+p76bduZswcu3dnq6hZsEAVYlhJALEFQBoefMfDXkzM8TSDx5RYA3/mcJpprLD+Wu6vHpWH8ocAEjBxOEvZQftIbg259dKDpfKTA52XzjCZQqkNwsOpJYEb+bKPFQZ9qbfwLQThcRhSxjkUASRXJykCwvrc7qDU/lFs/Qec4Q3/6kJA0vrrpQKTb2zyzAzYKwtY8JDrffz81Z2K8nmkOJttbOK6T4O+YdOAHRhfn3afhTYryNmDDtzZtwOHwWoJvngtpbeb79fyPVTYryNmC49s7NYvmlwIsbAl4OMLA339ZI+Faj3eBpBT7T2YwjIkwIuVYgtACB7RzVrbtzNmDf4psu9uFwG6982Ht+N99Nu3M0gpdrbLs5Z8DxS1gGgJYDnA57027czZjk6lx+y7paXAWub8fD9R369dNu3M2Y5OhtLZVyOEwGgBvmw9tb7jf2fpTbtzNmORce1dl5bs+ABuRbNATyrA91rGm3bmbMcn18fsvOv2uAtZr8fD25rc9Nu3M2Y5GLtLZRJ+0wGn3sPrpfTXWm3bmbMcisPtbZZRGZ8CrMFJXNBdSRqD3Gm3bmbMcjY9rbNSQFJ8EoysCVkgHOtr2PfXk2meJERDrA4+CXHAwSRSAYdw3BMjAEyJa+Xdz149ejoCgKDlx7ATzXoJUS4jhxmA4MixVQpUaHUObMTewy2A130FXIOoUHMi6HKFJ5r6D4mxoJ+E4cztwiIIsgy5SCM19dSA1yD1W0oKWQdQoOJlNuIqk/e0H4gGgw4cS8OcwPBZD2Moe62ykANa2bffdzc4Ucg6hQLxCtbiKhP3iQLd4BoMmzxIZJs4YJcBAwj9typXXKeLo2ul+ewDfkHUKBeIVrcRUJ+8SBbvANBn2ZnIfhFIIdguYICU6PJ0tza66a0GzIOoUGXaavk+zBvcXyhMwW+uXNxb99B3gFbgo+FCiTIue1rZ7DNb2XvQPyDqFBj2rnCAxKS2ZNFCXK5hn5Wlst/bQbMg6hQGQdQoMG2hII/sQ2ckAFRGbe1g+hXrA1Ps3gN+QdQoDIOoUE/awkBi4IHlrmsI7ZbjNmza8nNusdPgQoZB1CgMg6hQYMbw3CwiNV4K54Q8W+420PMPZrqPbcN+QdQoDIOoUE5kl85FtYSNRlQAGx1zXzE3sLWtz3oKQFB9oCgKAoCgKAoCgKAoCgKAoCgKAoCgKCF5WbUeCMNFdpFvIYwL54ktwt9CQAGBuNb5Rre1BWwN+DS8nCnKDnAUBr84C6AUD6AoCgKAoCgKAoCgKAoCgKAoCgKAoCgKAoCgKAoCgKAoCgKAoCgKAoCgKAoCgKAoCgKAoCgKAoCgKAoCgKAo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365104"/>
            <a:ext cx="26670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6" name="墨迹 5"/>
              <p14:cNvContentPartPr>
                <a14:cpLocks xmlns:a14="http://schemas.microsoft.com/office/drawing/2010/main" noChangeAspect="1"/>
              </p14:cNvContentPartPr>
              <p14:nvPr/>
            </p14:nvContentPartPr>
            <p14:xfrm>
              <a:off x="5436096" y="2348880"/>
              <a:ext cx="3365280" cy="1234944"/>
            </p14:xfrm>
          </p:contentPart>
        </mc:Choice>
        <mc:Fallback xmlns="">
          <p:pic>
            <p:nvPicPr>
              <p:cNvPr id="6" name="墨迹 5"/>
              <p:cNvPicPr>
                <a:picLocks noChangeAspect="1"/>
              </p:cNvPicPr>
              <p:nvPr/>
            </p:nvPicPr>
            <p:blipFill>
              <a:blip r:embed="rId4"/>
              <a:stretch>
                <a:fillRect/>
              </a:stretch>
            </p:blipFill>
            <p:spPr>
              <a:xfrm>
                <a:off x="5426736" y="2339519"/>
                <a:ext cx="3384000" cy="1253666"/>
              </a:xfrm>
              <a:prstGeom prst="rect">
                <a:avLst/>
              </a:prstGeom>
            </p:spPr>
          </p:pic>
        </mc:Fallback>
      </mc:AlternateContent>
    </p:spTree>
    <p:extLst>
      <p:ext uri="{BB962C8B-B14F-4D97-AF65-F5344CB8AC3E}">
        <p14:creationId xmlns:p14="http://schemas.microsoft.com/office/powerpoint/2010/main" val="19173069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The probability of a person taller than 1.9 meter</a:t>
            </a:r>
            <a:endParaRPr lang="en-US" dirty="0"/>
          </a:p>
        </p:txBody>
      </p:sp>
      <p:sp>
        <p:nvSpPr>
          <p:cNvPr id="3" name="内容占位符 2"/>
          <p:cNvSpPr>
            <a:spLocks noGrp="1"/>
          </p:cNvSpPr>
          <p:nvPr>
            <p:ph idx="1"/>
          </p:nvPr>
        </p:nvSpPr>
        <p:spPr/>
        <p:txBody>
          <a:bodyPr/>
          <a:lstStyle/>
          <a:p>
            <a:r>
              <a:rPr lang="en-US" dirty="0" smtClean="0"/>
              <a:t>If the distribution of height follows normal distribution, with mean = 1.75 and standard deviation = 0.06</a:t>
            </a:r>
          </a:p>
        </p:txBody>
      </p:sp>
    </p:spTree>
    <p:extLst>
      <p:ext uri="{BB962C8B-B14F-4D97-AF65-F5344CB8AC3E}">
        <p14:creationId xmlns:p14="http://schemas.microsoft.com/office/powerpoint/2010/main" val="1486174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Descriptive statistics</a:t>
            </a:r>
            <a:endParaRPr lang="en-US" dirty="0"/>
          </a:p>
        </p:txBody>
      </p:sp>
      <p:sp>
        <p:nvSpPr>
          <p:cNvPr id="3" name="内容占位符 2"/>
          <p:cNvSpPr>
            <a:spLocks noGrp="1"/>
          </p:cNvSpPr>
          <p:nvPr>
            <p:ph idx="1"/>
          </p:nvPr>
        </p:nvSpPr>
        <p:spPr/>
        <p:txBody>
          <a:bodyPr>
            <a:normAutofit lnSpcReduction="10000"/>
          </a:bodyPr>
          <a:lstStyle/>
          <a:p>
            <a:r>
              <a:rPr lang="en-US" dirty="0" smtClean="0"/>
              <a:t>Algebraic Mean</a:t>
            </a:r>
            <a:r>
              <a:rPr lang="en-US" dirty="0"/>
              <a:t> </a:t>
            </a:r>
            <a:r>
              <a:rPr lang="en-US" dirty="0" smtClean="0"/>
              <a:t>(</a:t>
            </a:r>
            <a:r>
              <a:rPr lang="el-GR" dirty="0" smtClean="0"/>
              <a:t>μ</a:t>
            </a:r>
            <a:r>
              <a:rPr lang="en-US" dirty="0" smtClean="0"/>
              <a:t>)</a:t>
            </a:r>
          </a:p>
          <a:p>
            <a:r>
              <a:rPr lang="en-US" dirty="0" smtClean="0"/>
              <a:t>Variance (</a:t>
            </a:r>
            <a:r>
              <a:rPr lang="el-GR" dirty="0" smtClean="0"/>
              <a:t>σ</a:t>
            </a:r>
            <a:r>
              <a:rPr lang="en-US" baseline="30000" dirty="0" smtClean="0"/>
              <a:t>2</a:t>
            </a:r>
            <a:r>
              <a:rPr lang="en-US" dirty="0" smtClean="0"/>
              <a:t>)</a:t>
            </a:r>
          </a:p>
          <a:p>
            <a:endParaRPr lang="en-US" dirty="0"/>
          </a:p>
          <a:p>
            <a:endParaRPr lang="en-US" dirty="0" smtClean="0"/>
          </a:p>
          <a:p>
            <a:endParaRPr lang="en-US" dirty="0"/>
          </a:p>
          <a:p>
            <a:endParaRPr lang="en-US" dirty="0" smtClean="0"/>
          </a:p>
          <a:p>
            <a:endParaRPr lang="en-US" dirty="0"/>
          </a:p>
          <a:p>
            <a:r>
              <a:rPr lang="en-US" dirty="0" smtClean="0"/>
              <a:t>Standard deviation (</a:t>
            </a:r>
            <a:r>
              <a:rPr lang="el-GR" dirty="0" smtClean="0"/>
              <a:t>σ</a:t>
            </a:r>
            <a:r>
              <a:rPr lang="en-US" dirty="0" smtClean="0"/>
              <a:t>)</a:t>
            </a:r>
          </a:p>
          <a:p>
            <a:endParaRPr lang="en-US" dirty="0"/>
          </a:p>
        </p:txBody>
      </p:sp>
      <p:pic>
        <p:nvPicPr>
          <p:cNvPr id="13314" name="Picture 2" descr="http://www.cdn.sciencebuddies.org/Files/475/9/DerivVarEq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924944"/>
            <a:ext cx="4191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564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Normal distribution</a:t>
            </a:r>
            <a:endParaRPr lang="en-US" dirty="0"/>
          </a:p>
        </p:txBody>
      </p:sp>
      <p:sp>
        <p:nvSpPr>
          <p:cNvPr id="3" name="内容占位符 2"/>
          <p:cNvSpPr>
            <a:spLocks noGrp="1"/>
          </p:cNvSpPr>
          <p:nvPr>
            <p:ph idx="1"/>
          </p:nvPr>
        </p:nvSpPr>
        <p:spPr/>
        <p:txBody>
          <a:bodyPr/>
          <a:lstStyle/>
          <a:p>
            <a:endParaRPr lang="en-US"/>
          </a:p>
        </p:txBody>
      </p:sp>
      <p:pic>
        <p:nvPicPr>
          <p:cNvPr id="2050" name="Picture 2" descr="https://oscarlaiks.files.wordpress.com/2013/06/normal-distrubution-lar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28800"/>
            <a:ext cx="8624413"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93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My research</a:t>
            </a:r>
            <a:endParaRPr lang="en-US" dirty="0"/>
          </a:p>
        </p:txBody>
      </p:sp>
      <p:sp>
        <p:nvSpPr>
          <p:cNvPr id="3" name="内容占位符 2"/>
          <p:cNvSpPr>
            <a:spLocks noGrp="1"/>
          </p:cNvSpPr>
          <p:nvPr>
            <p:ph idx="1"/>
          </p:nvPr>
        </p:nvSpPr>
        <p:spPr/>
        <p:txBody>
          <a:bodyPr>
            <a:normAutofit/>
          </a:bodyPr>
          <a:lstStyle/>
          <a:p>
            <a:r>
              <a:rPr lang="en-US" dirty="0" smtClean="0"/>
              <a:t>Single cell genetics</a:t>
            </a:r>
          </a:p>
          <a:p>
            <a:pPr lvl="1"/>
            <a:r>
              <a:rPr lang="en-US" dirty="0" smtClean="0"/>
              <a:t>Variations among isogenic cells</a:t>
            </a:r>
          </a:p>
          <a:p>
            <a:r>
              <a:rPr lang="en-US" dirty="0" smtClean="0"/>
              <a:t>Kinetics of gene expression</a:t>
            </a:r>
          </a:p>
          <a:p>
            <a:pPr lvl="1"/>
            <a:r>
              <a:rPr lang="en-US" dirty="0" smtClean="0"/>
              <a:t>Protein synthesis/degradation</a:t>
            </a:r>
          </a:p>
          <a:p>
            <a:pPr lvl="1"/>
            <a:r>
              <a:rPr lang="en-US" dirty="0" smtClean="0"/>
              <a:t>Transcriptional/translational burst</a:t>
            </a:r>
          </a:p>
          <a:p>
            <a:r>
              <a:rPr lang="en-US" dirty="0" smtClean="0"/>
              <a:t>Quantitative functional genomics</a:t>
            </a:r>
          </a:p>
        </p:txBody>
      </p:sp>
    </p:spTree>
    <p:extLst>
      <p:ext uri="{BB962C8B-B14F-4D97-AF65-F5344CB8AC3E}">
        <p14:creationId xmlns:p14="http://schemas.microsoft.com/office/powerpoint/2010/main" val="4195286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The probability of a person taller than 1.9 meter</a:t>
            </a:r>
          </a:p>
        </p:txBody>
      </p:sp>
      <p:sp>
        <p:nvSpPr>
          <p:cNvPr id="3" name="内容占位符 2"/>
          <p:cNvSpPr>
            <a:spLocks noGrp="1"/>
          </p:cNvSpPr>
          <p:nvPr>
            <p:ph idx="1"/>
          </p:nvPr>
        </p:nvSpPr>
        <p:spPr>
          <a:xfrm>
            <a:off x="457200" y="1556792"/>
            <a:ext cx="8229600" cy="4525963"/>
          </a:xfrm>
        </p:spPr>
        <p:txBody>
          <a:bodyPr/>
          <a:lstStyle/>
          <a:p>
            <a:r>
              <a:rPr lang="en-US" dirty="0" smtClean="0"/>
              <a:t>If the distribution of height follows normal distribution, with mean = 1.75 and standard deviation = </a:t>
            </a:r>
            <a:r>
              <a:rPr lang="en-US" dirty="0" smtClean="0"/>
              <a:t>0.05</a:t>
            </a:r>
            <a:endParaRPr lang="en-US" dirty="0" smtClean="0"/>
          </a:p>
          <a:p>
            <a:r>
              <a:rPr lang="en-US" dirty="0"/>
              <a:t>P = 1- </a:t>
            </a:r>
            <a:r>
              <a:rPr lang="en-US" dirty="0" smtClean="0"/>
              <a:t>“NORMDIST(1.9</a:t>
            </a:r>
            <a:r>
              <a:rPr lang="en-US" dirty="0"/>
              <a:t>, 1.75, </a:t>
            </a:r>
            <a:r>
              <a:rPr lang="en-US" dirty="0" smtClean="0"/>
              <a:t>0.05, </a:t>
            </a:r>
            <a:r>
              <a:rPr lang="en-US" dirty="0"/>
              <a:t>1</a:t>
            </a:r>
            <a:r>
              <a:rPr lang="en-US" dirty="0" smtClean="0"/>
              <a:t>)”</a:t>
            </a:r>
          </a:p>
          <a:p>
            <a:r>
              <a:rPr lang="en-US" dirty="0" smtClean="0"/>
              <a:t>=0.6%</a:t>
            </a:r>
            <a:endParaRPr lang="en-US" dirty="0"/>
          </a:p>
        </p:txBody>
      </p:sp>
    </p:spTree>
    <p:extLst>
      <p:ext uri="{BB962C8B-B14F-4D97-AF65-F5344CB8AC3E}">
        <p14:creationId xmlns:p14="http://schemas.microsoft.com/office/powerpoint/2010/main" val="4049697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The height is more than 1.9 meter</a:t>
            </a:r>
            <a:endParaRPr lang="en-US" dirty="0"/>
          </a:p>
        </p:txBody>
      </p:sp>
      <p:sp>
        <p:nvSpPr>
          <p:cNvPr id="3" name="内容占位符 2"/>
          <p:cNvSpPr>
            <a:spLocks noGrp="1"/>
          </p:cNvSpPr>
          <p:nvPr>
            <p:ph idx="1"/>
          </p:nvPr>
        </p:nvSpPr>
        <p:spPr/>
        <p:txBody>
          <a:bodyPr/>
          <a:lstStyle/>
          <a:p>
            <a:r>
              <a:rPr lang="en-US" dirty="0" smtClean="0"/>
              <a:t>If the distribution of height follows normal distribution, with mean = 1.75 and standard deviation = </a:t>
            </a:r>
            <a:r>
              <a:rPr lang="en-US" dirty="0" smtClean="0"/>
              <a:t>0.05</a:t>
            </a:r>
            <a:endParaRPr lang="en-US" dirty="0" smtClean="0"/>
          </a:p>
          <a:p>
            <a:endParaRPr lang="en-US" dirty="0"/>
          </a:p>
          <a:p>
            <a:r>
              <a:rPr lang="en-US" dirty="0" smtClean="0">
                <a:solidFill>
                  <a:srgbClr val="FF0000"/>
                </a:solidFill>
              </a:rPr>
              <a:t>What is the probability of less than 1.2 meter?</a:t>
            </a:r>
          </a:p>
        </p:txBody>
      </p:sp>
    </p:spTree>
    <p:extLst>
      <p:ext uri="{BB962C8B-B14F-4D97-AF65-F5344CB8AC3E}">
        <p14:creationId xmlns:p14="http://schemas.microsoft.com/office/powerpoint/2010/main" val="488036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The height is more than 1.9 meter</a:t>
            </a:r>
            <a:endParaRPr lang="en-US" dirty="0"/>
          </a:p>
        </p:txBody>
      </p:sp>
      <p:sp>
        <p:nvSpPr>
          <p:cNvPr id="3" name="内容占位符 2"/>
          <p:cNvSpPr>
            <a:spLocks noGrp="1"/>
          </p:cNvSpPr>
          <p:nvPr>
            <p:ph idx="1"/>
          </p:nvPr>
        </p:nvSpPr>
        <p:spPr/>
        <p:txBody>
          <a:bodyPr/>
          <a:lstStyle/>
          <a:p>
            <a:r>
              <a:rPr lang="en-US" dirty="0" smtClean="0"/>
              <a:t>If the distribution of height follows normal distribution, with mean = 1.75 and standard deviation = </a:t>
            </a:r>
            <a:r>
              <a:rPr lang="en-US" dirty="0" smtClean="0"/>
              <a:t>0.05</a:t>
            </a:r>
            <a:endParaRPr lang="en-US" dirty="0" smtClean="0"/>
          </a:p>
          <a:p>
            <a:endParaRPr lang="en-US" dirty="0"/>
          </a:p>
          <a:p>
            <a:r>
              <a:rPr lang="en-US" dirty="0" smtClean="0">
                <a:solidFill>
                  <a:srgbClr val="FF0000"/>
                </a:solidFill>
              </a:rPr>
              <a:t>What is the probability of less than 1.2 meter?</a:t>
            </a:r>
          </a:p>
          <a:p>
            <a:r>
              <a:rPr lang="en-US" dirty="0" smtClean="0">
                <a:solidFill>
                  <a:srgbClr val="FF0000"/>
                </a:solidFill>
              </a:rPr>
              <a:t>What if this number is different from </a:t>
            </a:r>
            <a:r>
              <a:rPr lang="en-US" dirty="0" smtClean="0">
                <a:solidFill>
                  <a:srgbClr val="FF0000"/>
                </a:solidFill>
              </a:rPr>
              <a:t>your intuition?</a:t>
            </a:r>
            <a:endParaRPr lang="en-US" dirty="0" smtClean="0">
              <a:solidFill>
                <a:srgbClr val="FF0000"/>
              </a:solidFill>
            </a:endParaRPr>
          </a:p>
        </p:txBody>
      </p:sp>
    </p:spTree>
    <p:extLst>
      <p:ext uri="{BB962C8B-B14F-4D97-AF65-F5344CB8AC3E}">
        <p14:creationId xmlns:p14="http://schemas.microsoft.com/office/powerpoint/2010/main" val="18446903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Bill Gates’ visit to a bar</a:t>
            </a:r>
            <a:endParaRPr lang="en-US" dirty="0"/>
          </a:p>
        </p:txBody>
      </p:sp>
      <p:sp>
        <p:nvSpPr>
          <p:cNvPr id="3" name="内容占位符 2"/>
          <p:cNvSpPr>
            <a:spLocks noGrp="1"/>
          </p:cNvSpPr>
          <p:nvPr>
            <p:ph idx="1"/>
          </p:nvPr>
        </p:nvSpPr>
        <p:spPr/>
        <p:txBody>
          <a:bodyPr/>
          <a:lstStyle/>
          <a:p>
            <a:r>
              <a:rPr lang="en-US" dirty="0" smtClean="0"/>
              <a:t>Median</a:t>
            </a:r>
          </a:p>
          <a:p>
            <a:endParaRPr lang="en-US" dirty="0"/>
          </a:p>
        </p:txBody>
      </p:sp>
      <p:pic>
        <p:nvPicPr>
          <p:cNvPr id="6146" name="Picture 2" descr="http://faculty.elgin.edu/dkernler/statistics/ch03/images/med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780928"/>
            <a:ext cx="360045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992" y="2636328"/>
            <a:ext cx="3840000" cy="28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9588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Bill Gates’ revisit to a bar</a:t>
            </a:r>
            <a:endParaRPr lang="en-US" dirty="0"/>
          </a:p>
        </p:txBody>
      </p:sp>
      <p:sp>
        <p:nvSpPr>
          <p:cNvPr id="3" name="内容占位符 2"/>
          <p:cNvSpPr>
            <a:spLocks noGrp="1"/>
          </p:cNvSpPr>
          <p:nvPr>
            <p:ph idx="1"/>
          </p:nvPr>
        </p:nvSpPr>
        <p:spPr/>
        <p:txBody>
          <a:bodyPr/>
          <a:lstStyle/>
          <a:p>
            <a:r>
              <a:rPr lang="en-US" dirty="0" smtClean="0"/>
              <a:t>Interquartile range</a:t>
            </a:r>
          </a:p>
          <a:p>
            <a:endParaRPr lang="en-US" dirty="0"/>
          </a:p>
        </p:txBody>
      </p:sp>
      <p:pic>
        <p:nvPicPr>
          <p:cNvPr id="7170" name="Picture 2" descr="Image result for Interquartile range"/>
          <p:cNvPicPr>
            <a:picLocks noChangeAspect="1" noChangeArrowheads="1"/>
          </p:cNvPicPr>
          <p:nvPr/>
        </p:nvPicPr>
        <p:blipFill rotWithShape="1">
          <a:blip r:embed="rId2">
            <a:extLst>
              <a:ext uri="{28A0092B-C50C-407E-A947-70E740481C1C}">
                <a14:useLocalDpi xmlns:a14="http://schemas.microsoft.com/office/drawing/2010/main" val="0"/>
              </a:ext>
            </a:extLst>
          </a:blip>
          <a:srcRect b="14838"/>
          <a:stretch/>
        </p:blipFill>
        <p:spPr bwMode="auto">
          <a:xfrm>
            <a:off x="467544" y="2996952"/>
            <a:ext cx="3764990" cy="165573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upload.wikimedia.org/wikipedia/commons/thumb/1/1a/Boxplot_vs_PDF.svg/2000px-Boxplot_vs_PDF.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1556951"/>
            <a:ext cx="4032448" cy="43973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80312" y="1556951"/>
            <a:ext cx="1512168" cy="369332"/>
          </a:xfrm>
          <a:prstGeom prst="rect">
            <a:avLst/>
          </a:prstGeom>
          <a:noFill/>
        </p:spPr>
        <p:txBody>
          <a:bodyPr wrap="square" rtlCol="0">
            <a:spAutoFit/>
          </a:bodyPr>
          <a:lstStyle/>
          <a:p>
            <a:pPr algn="ctr"/>
            <a:r>
              <a:rPr lang="en-US" dirty="0" smtClean="0"/>
              <a:t>Boxplot</a:t>
            </a:r>
            <a:endParaRPr lang="en-US" dirty="0"/>
          </a:p>
        </p:txBody>
      </p:sp>
    </p:spTree>
    <p:extLst>
      <p:ext uri="{BB962C8B-B14F-4D97-AF65-F5344CB8AC3E}">
        <p14:creationId xmlns:p14="http://schemas.microsoft.com/office/powerpoint/2010/main" val="8347315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92D050"/>
                </a:solidFill>
              </a:rPr>
              <a:t>How do we treat stochastic data</a:t>
            </a:r>
            <a:endParaRPr lang="en-US" dirty="0">
              <a:solidFill>
                <a:srgbClr val="92D050"/>
              </a:solidFill>
            </a:endParaRPr>
          </a:p>
        </p:txBody>
      </p:sp>
      <p:sp>
        <p:nvSpPr>
          <p:cNvPr id="3" name="内容占位符 2"/>
          <p:cNvSpPr>
            <a:spLocks noGrp="1"/>
          </p:cNvSpPr>
          <p:nvPr>
            <p:ph idx="1"/>
          </p:nvPr>
        </p:nvSpPr>
        <p:spPr/>
        <p:txBody>
          <a:bodyPr/>
          <a:lstStyle/>
          <a:p>
            <a:r>
              <a:rPr lang="en-US" dirty="0"/>
              <a:t>At a summer tea party in Cambridge, England, a guest states that tea poured into milk tastes different from milk poured into tea. Her notion is shouted down by the scientific minds of the group. </a:t>
            </a:r>
            <a:endParaRPr lang="en-US" dirty="0" smtClean="0"/>
          </a:p>
          <a:p>
            <a:r>
              <a:rPr lang="en-US" dirty="0" smtClean="0"/>
              <a:t>But </a:t>
            </a:r>
            <a:r>
              <a:rPr lang="en-US" dirty="0"/>
              <a:t>one man, Ronald Fisher, proposes to scientifically test the hypothesis. </a:t>
            </a:r>
          </a:p>
        </p:txBody>
      </p:sp>
    </p:spTree>
    <p:extLst>
      <p:ext uri="{BB962C8B-B14F-4D97-AF65-F5344CB8AC3E}">
        <p14:creationId xmlns:p14="http://schemas.microsoft.com/office/powerpoint/2010/main" val="41480390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endParaRPr lang="en-US"/>
          </a:p>
        </p:txBody>
      </p:sp>
      <p:pic>
        <p:nvPicPr>
          <p:cNvPr id="4" name="Picture 4" descr="http://img3.douban.com/lpic/s80596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628800"/>
            <a:ext cx="2743200" cy="4400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 A. Fisch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122537"/>
            <a:ext cx="19050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340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FF0000"/>
                </a:solidFill>
              </a:rPr>
              <a:t>How to test the hypothesis?</a:t>
            </a:r>
            <a:endParaRPr lang="en-US" dirty="0">
              <a:solidFill>
                <a:srgbClr val="FF0000"/>
              </a:solidFill>
            </a:endParaRPr>
          </a:p>
        </p:txBody>
      </p:sp>
      <p:sp>
        <p:nvSpPr>
          <p:cNvPr id="3" name="内容占位符 2"/>
          <p:cNvSpPr>
            <a:spLocks noGrp="1"/>
          </p:cNvSpPr>
          <p:nvPr>
            <p:ph idx="1"/>
          </p:nvPr>
        </p:nvSpPr>
        <p:spPr/>
        <p:txBody>
          <a:bodyPr/>
          <a:lstStyle/>
          <a:p>
            <a:r>
              <a:rPr lang="en-US" dirty="0" smtClean="0"/>
              <a:t>H</a:t>
            </a:r>
            <a:r>
              <a:rPr lang="en-US" baseline="-25000" dirty="0" smtClean="0"/>
              <a:t>0</a:t>
            </a:r>
            <a:r>
              <a:rPr lang="en-US" dirty="0" smtClean="0"/>
              <a:t>: There is not difference on order of milk and tea</a:t>
            </a:r>
          </a:p>
          <a:p>
            <a:endParaRPr lang="en-US" dirty="0"/>
          </a:p>
        </p:txBody>
      </p:sp>
    </p:spTree>
    <p:extLst>
      <p:ext uri="{BB962C8B-B14F-4D97-AF65-F5344CB8AC3E}">
        <p14:creationId xmlns:p14="http://schemas.microsoft.com/office/powerpoint/2010/main" val="228742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to test the hypothesis?</a:t>
            </a:r>
            <a:endParaRPr lang="en-US" dirty="0"/>
          </a:p>
        </p:txBody>
      </p:sp>
      <p:sp>
        <p:nvSpPr>
          <p:cNvPr id="3" name="内容占位符 2"/>
          <p:cNvSpPr>
            <a:spLocks noGrp="1"/>
          </p:cNvSpPr>
          <p:nvPr>
            <p:ph idx="1"/>
          </p:nvPr>
        </p:nvSpPr>
        <p:spPr/>
        <p:txBody>
          <a:bodyPr/>
          <a:lstStyle/>
          <a:p>
            <a:r>
              <a:rPr lang="en-US" dirty="0" smtClean="0"/>
              <a:t>H</a:t>
            </a:r>
            <a:r>
              <a:rPr lang="en-US" baseline="-25000" dirty="0" smtClean="0"/>
              <a:t>0</a:t>
            </a:r>
            <a:r>
              <a:rPr lang="en-US" dirty="0" smtClean="0"/>
              <a:t>: There is not difference on order or milk and tea</a:t>
            </a:r>
          </a:p>
          <a:p>
            <a:r>
              <a:rPr lang="en-US" dirty="0" smtClean="0"/>
              <a:t>10 cups of drink</a:t>
            </a:r>
          </a:p>
          <a:p>
            <a:r>
              <a:rPr lang="en-US" dirty="0" smtClean="0"/>
              <a:t>Mixed blind to the lady</a:t>
            </a:r>
          </a:p>
          <a:p>
            <a:r>
              <a:rPr lang="en-US" dirty="0" smtClean="0"/>
              <a:t>Let the lady tell the order of milk and tea</a:t>
            </a:r>
          </a:p>
          <a:p>
            <a:r>
              <a:rPr lang="en-US" dirty="0" smtClean="0">
                <a:solidFill>
                  <a:srgbClr val="FF0000"/>
                </a:solidFill>
              </a:rPr>
              <a:t>If H</a:t>
            </a:r>
            <a:r>
              <a:rPr lang="en-US" baseline="-25000" dirty="0" smtClean="0">
                <a:solidFill>
                  <a:srgbClr val="FF0000"/>
                </a:solidFill>
              </a:rPr>
              <a:t>0</a:t>
            </a:r>
            <a:r>
              <a:rPr lang="en-US" dirty="0" smtClean="0">
                <a:solidFill>
                  <a:srgbClr val="FF0000"/>
                </a:solidFill>
              </a:rPr>
              <a:t> is correct, what is the probability the lady get all 10 guess correct?</a:t>
            </a:r>
            <a:endParaRPr lang="en-US" dirty="0">
              <a:solidFill>
                <a:srgbClr val="FF0000"/>
              </a:solidFill>
            </a:endParaRPr>
          </a:p>
        </p:txBody>
      </p:sp>
    </p:spTree>
    <p:extLst>
      <p:ext uri="{BB962C8B-B14F-4D97-AF65-F5344CB8AC3E}">
        <p14:creationId xmlns:p14="http://schemas.microsoft.com/office/powerpoint/2010/main" val="32553629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to test the hypothesis?</a:t>
            </a:r>
            <a:endParaRPr lang="en-US" dirty="0"/>
          </a:p>
        </p:txBody>
      </p:sp>
      <p:sp>
        <p:nvSpPr>
          <p:cNvPr id="3" name="内容占位符 2"/>
          <p:cNvSpPr>
            <a:spLocks noGrp="1"/>
          </p:cNvSpPr>
          <p:nvPr>
            <p:ph idx="1"/>
          </p:nvPr>
        </p:nvSpPr>
        <p:spPr/>
        <p:txBody>
          <a:bodyPr/>
          <a:lstStyle/>
          <a:p>
            <a:r>
              <a:rPr lang="en-US" dirty="0" smtClean="0">
                <a:solidFill>
                  <a:srgbClr val="FF0000"/>
                </a:solidFill>
              </a:rPr>
              <a:t>If H</a:t>
            </a:r>
            <a:r>
              <a:rPr lang="en-US" baseline="-25000" dirty="0" smtClean="0">
                <a:solidFill>
                  <a:srgbClr val="FF0000"/>
                </a:solidFill>
              </a:rPr>
              <a:t>0</a:t>
            </a:r>
            <a:r>
              <a:rPr lang="en-US" dirty="0" smtClean="0">
                <a:solidFill>
                  <a:srgbClr val="FF0000"/>
                </a:solidFill>
              </a:rPr>
              <a:t> is correct, what is the </a:t>
            </a:r>
            <a:r>
              <a:rPr lang="en-US" dirty="0" smtClean="0">
                <a:solidFill>
                  <a:srgbClr val="FF0000"/>
                </a:solidFill>
              </a:rPr>
              <a:t>probability that </a:t>
            </a:r>
            <a:r>
              <a:rPr lang="en-US" dirty="0" smtClean="0">
                <a:solidFill>
                  <a:srgbClr val="FF0000"/>
                </a:solidFill>
              </a:rPr>
              <a:t>the lady </a:t>
            </a:r>
            <a:r>
              <a:rPr lang="en-US" dirty="0" smtClean="0">
                <a:solidFill>
                  <a:srgbClr val="FF0000"/>
                </a:solidFill>
              </a:rPr>
              <a:t>got </a:t>
            </a:r>
            <a:r>
              <a:rPr lang="en-US" dirty="0" smtClean="0">
                <a:solidFill>
                  <a:srgbClr val="FF0000"/>
                </a:solidFill>
              </a:rPr>
              <a:t>all 10 </a:t>
            </a:r>
            <a:r>
              <a:rPr lang="en-US" dirty="0" smtClean="0">
                <a:solidFill>
                  <a:srgbClr val="FF0000"/>
                </a:solidFill>
              </a:rPr>
              <a:t>guesses </a:t>
            </a:r>
            <a:r>
              <a:rPr lang="en-US" dirty="0" smtClean="0">
                <a:solidFill>
                  <a:srgbClr val="FF0000"/>
                </a:solidFill>
              </a:rPr>
              <a:t>correct?</a:t>
            </a:r>
            <a:r>
              <a:rPr lang="en-US" dirty="0" smtClean="0"/>
              <a:t> </a:t>
            </a:r>
            <a:endParaRPr lang="en-US" dirty="0"/>
          </a:p>
        </p:txBody>
      </p:sp>
    </p:spTree>
    <p:extLst>
      <p:ext uri="{BB962C8B-B14F-4D97-AF65-F5344CB8AC3E}">
        <p14:creationId xmlns:p14="http://schemas.microsoft.com/office/powerpoint/2010/main" val="241860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My education</a:t>
            </a:r>
            <a:endParaRPr lang="en-US" dirty="0"/>
          </a:p>
        </p:txBody>
      </p:sp>
      <p:sp>
        <p:nvSpPr>
          <p:cNvPr id="3" name="内容占位符 2"/>
          <p:cNvSpPr>
            <a:spLocks noGrp="1"/>
          </p:cNvSpPr>
          <p:nvPr>
            <p:ph idx="1"/>
          </p:nvPr>
        </p:nvSpPr>
        <p:spPr/>
        <p:txBody>
          <a:bodyPr/>
          <a:lstStyle/>
          <a:p>
            <a:r>
              <a:rPr lang="en-US" dirty="0" smtClean="0"/>
              <a:t>2006, B.S., Peking University</a:t>
            </a:r>
          </a:p>
          <a:p>
            <a:pPr lvl="1"/>
            <a:r>
              <a:rPr lang="en-US" dirty="0" smtClean="0"/>
              <a:t>Biological Sciences</a:t>
            </a:r>
          </a:p>
          <a:p>
            <a:r>
              <a:rPr lang="en-US" dirty="0" smtClean="0"/>
              <a:t>2012, Ph.D., University of Michigan</a:t>
            </a:r>
          </a:p>
          <a:p>
            <a:pPr lvl="1"/>
            <a:r>
              <a:rPr lang="en-US" dirty="0" smtClean="0"/>
              <a:t>Evolutionary Genetics</a:t>
            </a:r>
          </a:p>
          <a:p>
            <a:pPr lvl="1"/>
            <a:endParaRPr lang="en-US" dirty="0"/>
          </a:p>
          <a:p>
            <a:r>
              <a:rPr lang="en-US" dirty="0"/>
              <a:t>Top 1% statistics among </a:t>
            </a:r>
            <a:r>
              <a:rPr lang="en-US" dirty="0" smtClean="0"/>
              <a:t>biologists</a:t>
            </a:r>
          </a:p>
          <a:p>
            <a:endParaRPr lang="en-US" dirty="0"/>
          </a:p>
        </p:txBody>
      </p:sp>
    </p:spTree>
    <p:extLst>
      <p:ext uri="{BB962C8B-B14F-4D97-AF65-F5344CB8AC3E}">
        <p14:creationId xmlns:p14="http://schemas.microsoft.com/office/powerpoint/2010/main" val="35816558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How to test the hypothesis?</a:t>
            </a:r>
            <a:endParaRPr lang="en-US" dirty="0"/>
          </a:p>
        </p:txBody>
      </p:sp>
      <p:sp>
        <p:nvSpPr>
          <p:cNvPr id="3" name="内容占位符 2"/>
          <p:cNvSpPr>
            <a:spLocks noGrp="1"/>
          </p:cNvSpPr>
          <p:nvPr>
            <p:ph idx="1"/>
          </p:nvPr>
        </p:nvSpPr>
        <p:spPr/>
        <p:txBody>
          <a:bodyPr/>
          <a:lstStyle/>
          <a:p>
            <a:r>
              <a:rPr lang="en-US" dirty="0" smtClean="0">
                <a:solidFill>
                  <a:srgbClr val="FF0000"/>
                </a:solidFill>
              </a:rPr>
              <a:t>If H</a:t>
            </a:r>
            <a:r>
              <a:rPr lang="en-US" baseline="-25000" dirty="0" smtClean="0">
                <a:solidFill>
                  <a:srgbClr val="FF0000"/>
                </a:solidFill>
              </a:rPr>
              <a:t>0</a:t>
            </a:r>
            <a:r>
              <a:rPr lang="en-US" dirty="0" smtClean="0">
                <a:solidFill>
                  <a:srgbClr val="FF0000"/>
                </a:solidFill>
              </a:rPr>
              <a:t> is correct, what is the probability the lady get all 10 </a:t>
            </a:r>
            <a:r>
              <a:rPr lang="en-US" dirty="0" smtClean="0">
                <a:solidFill>
                  <a:srgbClr val="FF0000"/>
                </a:solidFill>
              </a:rPr>
              <a:t>guesses </a:t>
            </a:r>
            <a:r>
              <a:rPr lang="en-US" dirty="0" smtClean="0">
                <a:solidFill>
                  <a:srgbClr val="FF0000"/>
                </a:solidFill>
              </a:rPr>
              <a:t>correct?</a:t>
            </a:r>
            <a:r>
              <a:rPr lang="en-US" dirty="0" smtClean="0"/>
              <a:t> 0.1%</a:t>
            </a:r>
          </a:p>
          <a:p>
            <a:r>
              <a:rPr lang="en-US" dirty="0" smtClean="0"/>
              <a:t>It is unlikely that event with such low probability happened in a single test. Thus, the most likely scenario is that H</a:t>
            </a:r>
            <a:r>
              <a:rPr lang="en-US" baseline="-25000" dirty="0" smtClean="0"/>
              <a:t>0</a:t>
            </a:r>
            <a:r>
              <a:rPr lang="en-US" dirty="0" smtClean="0"/>
              <a:t> is incorrect, and there is </a:t>
            </a:r>
            <a:r>
              <a:rPr lang="en-US" dirty="0" smtClean="0"/>
              <a:t>difference </a:t>
            </a:r>
            <a:r>
              <a:rPr lang="en-US" dirty="0" smtClean="0"/>
              <a:t>between two orders.</a:t>
            </a:r>
            <a:endParaRPr lang="en-US" dirty="0"/>
          </a:p>
        </p:txBody>
      </p:sp>
    </p:spTree>
    <p:extLst>
      <p:ext uri="{BB962C8B-B14F-4D97-AF65-F5344CB8AC3E}">
        <p14:creationId xmlns:p14="http://schemas.microsoft.com/office/powerpoint/2010/main" val="42301042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if…</a:t>
            </a:r>
            <a:endParaRPr lang="en-US" dirty="0"/>
          </a:p>
        </p:txBody>
      </p:sp>
      <p:sp>
        <p:nvSpPr>
          <p:cNvPr id="3" name="内容占位符 2"/>
          <p:cNvSpPr>
            <a:spLocks noGrp="1"/>
          </p:cNvSpPr>
          <p:nvPr>
            <p:ph idx="1"/>
          </p:nvPr>
        </p:nvSpPr>
        <p:spPr/>
        <p:txBody>
          <a:bodyPr/>
          <a:lstStyle/>
          <a:p>
            <a:r>
              <a:rPr lang="en-US" dirty="0" smtClean="0">
                <a:solidFill>
                  <a:srgbClr val="FF0000"/>
                </a:solidFill>
              </a:rPr>
              <a:t>Among 10 tests, the lady succeeded for 8 of them?</a:t>
            </a:r>
            <a:endParaRPr lang="en-US" dirty="0">
              <a:solidFill>
                <a:srgbClr val="FF0000"/>
              </a:solidFill>
            </a:endParaRPr>
          </a:p>
        </p:txBody>
      </p:sp>
    </p:spTree>
    <p:extLst>
      <p:ext uri="{BB962C8B-B14F-4D97-AF65-F5344CB8AC3E}">
        <p14:creationId xmlns:p14="http://schemas.microsoft.com/office/powerpoint/2010/main" val="11647284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Binomial distribution</a:t>
            </a:r>
            <a:endParaRPr lang="en-US" dirty="0"/>
          </a:p>
        </p:txBody>
      </p:sp>
      <p:sp>
        <p:nvSpPr>
          <p:cNvPr id="3" name="内容占位符 2"/>
          <p:cNvSpPr>
            <a:spLocks noGrp="1"/>
          </p:cNvSpPr>
          <p:nvPr>
            <p:ph idx="1"/>
          </p:nvPr>
        </p:nvSpPr>
        <p:spPr/>
        <p:txBody>
          <a:bodyPr/>
          <a:lstStyle/>
          <a:p>
            <a:r>
              <a:rPr lang="en-US" dirty="0" smtClean="0">
                <a:solidFill>
                  <a:srgbClr val="92D050"/>
                </a:solidFill>
              </a:rPr>
              <a:t>First child, Boy or Girl</a:t>
            </a:r>
          </a:p>
          <a:p>
            <a:r>
              <a:rPr lang="en-US" dirty="0" smtClean="0">
                <a:solidFill>
                  <a:srgbClr val="92D050"/>
                </a:solidFill>
              </a:rPr>
              <a:t>Second, B or G</a:t>
            </a:r>
          </a:p>
          <a:p>
            <a:r>
              <a:rPr lang="en-US" dirty="0" smtClean="0">
                <a:solidFill>
                  <a:srgbClr val="92D050"/>
                </a:solidFill>
              </a:rPr>
              <a:t>Third, B or G</a:t>
            </a:r>
          </a:p>
          <a:p>
            <a:r>
              <a:rPr lang="en-US" dirty="0" smtClean="0"/>
              <a:t>Eight possibilities:</a:t>
            </a:r>
          </a:p>
          <a:p>
            <a:pPr lvl="1"/>
            <a:r>
              <a:rPr lang="en-US" dirty="0" smtClean="0"/>
              <a:t>BBB, BBG, BGB, BGG, GBB, GBG, GGB, GGG</a:t>
            </a:r>
          </a:p>
          <a:p>
            <a:r>
              <a:rPr lang="en-US" dirty="0" smtClean="0">
                <a:solidFill>
                  <a:srgbClr val="FF0000"/>
                </a:solidFill>
              </a:rPr>
              <a:t>What is the probability of having 2 B in 3 children?</a:t>
            </a:r>
            <a:endParaRPr lang="en-US" dirty="0">
              <a:solidFill>
                <a:srgbClr val="FF0000"/>
              </a:solidFill>
            </a:endParaRPr>
          </a:p>
        </p:txBody>
      </p:sp>
    </p:spTree>
    <p:extLst>
      <p:ext uri="{BB962C8B-B14F-4D97-AF65-F5344CB8AC3E}">
        <p14:creationId xmlns:p14="http://schemas.microsoft.com/office/powerpoint/2010/main" val="36223414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Binomial distribution</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𝑘</m:t>
                        </m:r>
                      </m:e>
                    </m:d>
                    <m:r>
                      <a:rPr lang="en-US" b="0" i="1" smtClean="0">
                        <a:latin typeface="Cambria Math"/>
                      </a:rPr>
                      <m:t>=</m:t>
                    </m:r>
                    <m:d>
                      <m:dPr>
                        <m:ctrlPr>
                          <a:rPr lang="en-US" i="1" smtClean="0">
                            <a:latin typeface="Cambria Math"/>
                          </a:rPr>
                        </m:ctrlPr>
                      </m:dPr>
                      <m:e>
                        <m:f>
                          <m:fPr>
                            <m:type m:val="noBar"/>
                            <m:ctrlPr>
                              <a:rPr lang="en-US" i="1" smtClean="0">
                                <a:latin typeface="Cambria Math"/>
                              </a:rPr>
                            </m:ctrlPr>
                          </m:fPr>
                          <m:num>
                            <m:r>
                              <a:rPr lang="en-US" i="1" smtClean="0">
                                <a:latin typeface="Cambria Math"/>
                              </a:rPr>
                              <m:t>𝑛</m:t>
                            </m:r>
                          </m:num>
                          <m:den>
                            <m:r>
                              <a:rPr lang="en-US" i="1" smtClean="0">
                                <a:latin typeface="Cambria Math"/>
                              </a:rPr>
                              <m:t>𝑘</m:t>
                            </m:r>
                          </m:den>
                        </m:f>
                      </m:e>
                    </m:d>
                    <m:sSup>
                      <m:sSupPr>
                        <m:ctrlPr>
                          <a:rPr lang="en-US" i="1" smtClean="0">
                            <a:latin typeface="Cambria Math"/>
                          </a:rPr>
                        </m:ctrlPr>
                      </m:sSupPr>
                      <m:e>
                        <m:r>
                          <a:rPr lang="en-US" b="0" i="1" smtClean="0">
                            <a:latin typeface="Cambria Math"/>
                          </a:rPr>
                          <m:t>𝑝</m:t>
                        </m:r>
                      </m:e>
                      <m:sup>
                        <m:r>
                          <a:rPr lang="en-US" b="0" i="1" smtClean="0">
                            <a:latin typeface="Cambria Math"/>
                          </a:rPr>
                          <m:t>𝑘</m:t>
                        </m:r>
                      </m:sup>
                    </m:sSup>
                    <m:sSup>
                      <m:sSupPr>
                        <m:ctrlPr>
                          <a:rPr lang="en-US" b="0" i="1" smtClean="0">
                            <a:latin typeface="Cambria Math"/>
                          </a:rPr>
                        </m:ctrlPr>
                      </m:sSupPr>
                      <m:e>
                        <m:r>
                          <a:rPr lang="en-US" b="0" i="1" smtClean="0">
                            <a:latin typeface="Cambria Math"/>
                          </a:rPr>
                          <m:t>(1−</m:t>
                        </m:r>
                        <m:r>
                          <a:rPr lang="en-US" b="0" i="1" smtClean="0">
                            <a:latin typeface="Cambria Math"/>
                          </a:rPr>
                          <m:t>𝑝</m:t>
                        </m:r>
                        <m:r>
                          <a:rPr lang="en-US" b="0" i="1" smtClean="0">
                            <a:latin typeface="Cambria Math"/>
                          </a:rPr>
                          <m:t>)</m:t>
                        </m:r>
                      </m:e>
                      <m:sup>
                        <m:r>
                          <a:rPr lang="en-US" b="0" i="1" smtClean="0">
                            <a:latin typeface="Cambria Math"/>
                          </a:rPr>
                          <m:t>𝑛</m:t>
                        </m:r>
                        <m:r>
                          <a:rPr lang="en-US" b="0" i="1" smtClean="0">
                            <a:latin typeface="Cambria Math"/>
                          </a:rPr>
                          <m:t>−</m:t>
                        </m:r>
                        <m:r>
                          <a:rPr lang="en-US" b="0" i="1" smtClean="0">
                            <a:latin typeface="Cambria Math"/>
                          </a:rPr>
                          <m:t>𝑘</m:t>
                        </m:r>
                      </m:sup>
                    </m:sSup>
                  </m:oMath>
                </a14:m>
                <a:endParaRPr lang="en-US" dirty="0" smtClean="0"/>
              </a:p>
              <a:p>
                <a:r>
                  <a:rPr lang="en-US" dirty="0" smtClean="0"/>
                  <a:t>n=3</a:t>
                </a:r>
              </a:p>
              <a:p>
                <a:r>
                  <a:rPr lang="en-US" dirty="0" smtClean="0"/>
                  <a:t>k=2</a:t>
                </a:r>
              </a:p>
              <a:p>
                <a:r>
                  <a:rPr lang="en-US" dirty="0" smtClean="0"/>
                  <a:t>p=0.5</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en-US">
                    <a:noFill/>
                  </a:rPr>
                  <a:t> </a:t>
                </a:r>
              </a:p>
            </p:txBody>
          </p:sp>
        </mc:Fallback>
      </mc:AlternateContent>
    </p:spTree>
    <p:extLst>
      <p:ext uri="{BB962C8B-B14F-4D97-AF65-F5344CB8AC3E}">
        <p14:creationId xmlns:p14="http://schemas.microsoft.com/office/powerpoint/2010/main" val="12277785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What if…</a:t>
            </a:r>
            <a:endParaRPr lang="en-US" dirty="0"/>
          </a:p>
        </p:txBody>
      </p:sp>
      <p:sp>
        <p:nvSpPr>
          <p:cNvPr id="3" name="内容占位符 2"/>
          <p:cNvSpPr>
            <a:spLocks noGrp="1"/>
          </p:cNvSpPr>
          <p:nvPr>
            <p:ph idx="1"/>
          </p:nvPr>
        </p:nvSpPr>
        <p:spPr/>
        <p:txBody>
          <a:bodyPr/>
          <a:lstStyle/>
          <a:p>
            <a:r>
              <a:rPr lang="en-US" dirty="0" smtClean="0">
                <a:solidFill>
                  <a:srgbClr val="FF0000"/>
                </a:solidFill>
              </a:rPr>
              <a:t>Among 10 tests, the lady succeeded for 8 of them?</a:t>
            </a:r>
            <a:endParaRPr lang="en-US" dirty="0">
              <a:solidFill>
                <a:srgbClr val="FF0000"/>
              </a:solidFill>
            </a:endParaRPr>
          </a:p>
        </p:txBody>
      </p:sp>
    </p:spTree>
    <p:extLst>
      <p:ext uri="{BB962C8B-B14F-4D97-AF65-F5344CB8AC3E}">
        <p14:creationId xmlns:p14="http://schemas.microsoft.com/office/powerpoint/2010/main" val="5248736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Probability estimation</a:t>
            </a:r>
            <a:endParaRPr lang="en-US" dirty="0"/>
          </a:p>
        </p:txBody>
      </p:sp>
      <p:sp>
        <p:nvSpPr>
          <p:cNvPr id="3" name="内容占位符 2"/>
          <p:cNvSpPr>
            <a:spLocks noGrp="1"/>
          </p:cNvSpPr>
          <p:nvPr>
            <p:ph idx="1"/>
          </p:nvPr>
        </p:nvSpPr>
        <p:spPr/>
        <p:txBody>
          <a:bodyPr/>
          <a:lstStyle/>
          <a:p>
            <a:r>
              <a:rPr lang="en-US" dirty="0" smtClean="0"/>
              <a:t>Alternatively, we can estimate the probability of success (E)</a:t>
            </a:r>
          </a:p>
          <a:p>
            <a:pPr lvl="1"/>
            <a:r>
              <a:rPr lang="en-US" dirty="0" smtClean="0"/>
              <a:t>In this case 80%</a:t>
            </a:r>
          </a:p>
          <a:p>
            <a:r>
              <a:rPr lang="en-US" dirty="0" smtClean="0"/>
              <a:t>We </a:t>
            </a:r>
            <a:r>
              <a:rPr lang="en-US" dirty="0" smtClean="0"/>
              <a:t>can get 95% confidence interval (CI)</a:t>
            </a:r>
          </a:p>
          <a:p>
            <a:r>
              <a:rPr lang="en-US" dirty="0" smtClean="0"/>
              <a:t>If 0.5 </a:t>
            </a:r>
            <a:r>
              <a:rPr lang="en-US" dirty="0"/>
              <a:t>is out of </a:t>
            </a:r>
            <a:r>
              <a:rPr lang="en-US" dirty="0" smtClean="0"/>
              <a:t>CI, we conclude a difference between the order</a:t>
            </a:r>
          </a:p>
          <a:p>
            <a:endParaRPr lang="en-US" dirty="0"/>
          </a:p>
        </p:txBody>
      </p:sp>
    </p:spTree>
    <p:extLst>
      <p:ext uri="{BB962C8B-B14F-4D97-AF65-F5344CB8AC3E}">
        <p14:creationId xmlns:p14="http://schemas.microsoft.com/office/powerpoint/2010/main" val="19627014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Confidence interval</a:t>
            </a:r>
            <a:endParaRPr lang="en-US" dirty="0"/>
          </a:p>
        </p:txBody>
      </p:sp>
      <p:sp>
        <p:nvSpPr>
          <p:cNvPr id="3" name="内容占位符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0" y="2348880"/>
            <a:ext cx="7877175"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48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How to calculate confidence interval?</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en-US" dirty="0" smtClean="0"/>
                  <a:t>For binomial distribution, </a:t>
                </a:r>
              </a:p>
              <a:p>
                <a:pPr lvl="1"/>
                <a:r>
                  <a:rPr lang="en-US" dirty="0" smtClean="0"/>
                  <a:t>Variance </a:t>
                </a:r>
                <a14:m>
                  <m:oMath xmlns:m="http://schemas.openxmlformats.org/officeDocument/2006/math">
                    <m:sSup>
                      <m:sSupPr>
                        <m:ctrlPr>
                          <a:rPr lang="en-US" i="1" smtClean="0">
                            <a:latin typeface="Cambria Math"/>
                          </a:rPr>
                        </m:ctrlPr>
                      </m:sSupPr>
                      <m:e>
                        <m:r>
                          <a:rPr lang="en-US" i="1" smtClean="0">
                            <a:latin typeface="Cambria Math"/>
                            <a:ea typeface="Cambria Math"/>
                          </a:rPr>
                          <m:t>𝜎</m:t>
                        </m:r>
                      </m:e>
                      <m:sup>
                        <m:r>
                          <a:rPr lang="en-US" b="0" i="1" smtClean="0">
                            <a:latin typeface="Cambria Math"/>
                          </a:rPr>
                          <m:t>2</m:t>
                        </m:r>
                      </m:sup>
                    </m:sSup>
                    <m:r>
                      <a:rPr lang="en-US" b="0" i="1" smtClean="0">
                        <a:latin typeface="Cambria Math"/>
                      </a:rPr>
                      <m:t>=</m:t>
                    </m:r>
                    <m:r>
                      <a:rPr lang="en-US" b="0" i="1" smtClean="0">
                        <a:latin typeface="Cambria Math"/>
                      </a:rPr>
                      <m:t>𝑛𝑝𝑞</m:t>
                    </m:r>
                  </m:oMath>
                </a14:m>
                <a:endParaRPr lang="en-US" dirty="0" smtClean="0"/>
              </a:p>
              <a:p>
                <a:pPr lvl="1"/>
                <a:r>
                  <a:rPr lang="en-US" dirty="0" smtClean="0"/>
                  <a:t>Standard deviation  </a:t>
                </a:r>
                <a14:m>
                  <m:oMath xmlns:m="http://schemas.openxmlformats.org/officeDocument/2006/math">
                    <m:r>
                      <a:rPr lang="en-US" i="1" smtClean="0">
                        <a:latin typeface="Cambria Math"/>
                        <a:ea typeface="Cambria Math"/>
                      </a:rPr>
                      <m:t>𝜎</m:t>
                    </m:r>
                    <m:r>
                      <a:rPr lang="en-US" b="0" i="1" smtClean="0">
                        <a:latin typeface="Cambria Math"/>
                        <a:ea typeface="Cambria Math"/>
                      </a:rPr>
                      <m:t>=</m:t>
                    </m:r>
                    <m:rad>
                      <m:radPr>
                        <m:degHide m:val="on"/>
                        <m:ctrlPr>
                          <a:rPr lang="en-US" b="0" i="1" smtClean="0">
                            <a:latin typeface="Cambria Math"/>
                            <a:ea typeface="Cambria Math"/>
                          </a:rPr>
                        </m:ctrlPr>
                      </m:radPr>
                      <m:deg/>
                      <m:e>
                        <m:r>
                          <a:rPr lang="en-US" b="0" i="1" smtClean="0">
                            <a:latin typeface="Cambria Math"/>
                            <a:ea typeface="Cambria Math"/>
                          </a:rPr>
                          <m:t>𝑛𝑝𝑞</m:t>
                        </m:r>
                      </m:e>
                    </m:rad>
                  </m:oMath>
                </a14:m>
                <a:endParaRPr lang="en-US" b="0" dirty="0" smtClean="0">
                  <a:ea typeface="Cambria Math"/>
                </a:endParaRPr>
              </a:p>
              <a:p>
                <a:r>
                  <a:rPr lang="en-US" dirty="0" smtClean="0"/>
                  <a:t>In this case, </a:t>
                </a:r>
                <a:r>
                  <a:rPr lang="el-GR" i="1" dirty="0" smtClean="0"/>
                  <a:t>σ</a:t>
                </a:r>
                <a:r>
                  <a:rPr lang="en-US" dirty="0" smtClean="0"/>
                  <a:t> = </a:t>
                </a:r>
                <a:r>
                  <a:rPr lang="en-US" dirty="0" err="1" smtClean="0"/>
                  <a:t>sqrt</a:t>
                </a:r>
                <a:r>
                  <a:rPr lang="en-US" dirty="0" smtClean="0"/>
                  <a:t>(10 * 0.8 * 0.2) = 1.26</a:t>
                </a:r>
              </a:p>
              <a:p>
                <a:r>
                  <a:rPr lang="en-US" dirty="0" smtClean="0"/>
                  <a:t>If we use normal distribution to approximate the binomial distribution</a:t>
                </a:r>
              </a:p>
              <a:p>
                <a:pPr lvl="1"/>
                <a:r>
                  <a:rPr lang="en-US" dirty="0" smtClean="0"/>
                  <a:t>95% confidence interval = [</a:t>
                </a:r>
                <a:r>
                  <a:rPr lang="el-GR" dirty="0" smtClean="0"/>
                  <a:t>μ</a:t>
                </a:r>
                <a:r>
                  <a:rPr lang="en-US" dirty="0" smtClean="0"/>
                  <a:t>-2</a:t>
                </a:r>
                <a:r>
                  <a:rPr lang="el-GR" dirty="0" smtClean="0"/>
                  <a:t>σ</a:t>
                </a:r>
                <a:r>
                  <a:rPr lang="en-US" dirty="0" smtClean="0"/>
                  <a:t>, </a:t>
                </a:r>
                <a:r>
                  <a:rPr lang="el-GR" dirty="0" smtClean="0"/>
                  <a:t>μ</a:t>
                </a:r>
                <a:r>
                  <a:rPr lang="en-US" dirty="0" smtClean="0"/>
                  <a:t>+2</a:t>
                </a:r>
                <a:r>
                  <a:rPr lang="el-GR" dirty="0" smtClean="0"/>
                  <a:t>σ</a:t>
                </a:r>
                <a:r>
                  <a:rPr lang="en-US" dirty="0" smtClean="0"/>
                  <a:t>]</a:t>
                </a:r>
              </a:p>
              <a:p>
                <a:pPr lvl="1"/>
                <a:r>
                  <a:rPr lang="en-US" dirty="0" smtClean="0"/>
                  <a:t>=[8-2.5, 8+2.5] = [5.5, 10.5]</a:t>
                </a:r>
              </a:p>
              <a:p>
                <a:pPr lvl="1"/>
                <a:r>
                  <a:rPr lang="en-US" dirty="0" smtClean="0"/>
                  <a:t>5 is out of the 95% confidence interval</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t="-2830" b="-943"/>
                </a:stretch>
              </a:blipFill>
            </p:spPr>
            <p:txBody>
              <a:bodyPr/>
              <a:lstStyle/>
              <a:p>
                <a:r>
                  <a:rPr lang="en-US">
                    <a:noFill/>
                  </a:rPr>
                  <a:t> </a:t>
                </a:r>
              </a:p>
            </p:txBody>
          </p:sp>
        </mc:Fallback>
      </mc:AlternateContent>
      <p:sp>
        <p:nvSpPr>
          <p:cNvPr id="4" name="TextBox 3"/>
          <p:cNvSpPr txBox="1"/>
          <p:nvPr/>
        </p:nvSpPr>
        <p:spPr>
          <a:xfrm>
            <a:off x="6300192" y="6093296"/>
            <a:ext cx="1440160" cy="369332"/>
          </a:xfrm>
          <a:prstGeom prst="rect">
            <a:avLst/>
          </a:prstGeom>
          <a:noFill/>
        </p:spPr>
        <p:txBody>
          <a:bodyPr wrap="square" rtlCol="0">
            <a:spAutoFit/>
          </a:bodyPr>
          <a:lstStyle/>
          <a:p>
            <a:r>
              <a:rPr lang="en-US" dirty="0" smtClean="0">
                <a:solidFill>
                  <a:srgbClr val="FF0000"/>
                </a:solidFill>
              </a:rPr>
              <a:t>Implications </a:t>
            </a:r>
            <a:endParaRPr lang="en-US" dirty="0">
              <a:solidFill>
                <a:srgbClr val="FF0000"/>
              </a:solidFill>
            </a:endParaRPr>
          </a:p>
        </p:txBody>
      </p:sp>
    </p:spTree>
    <p:extLst>
      <p:ext uri="{BB962C8B-B14F-4D97-AF65-F5344CB8AC3E}">
        <p14:creationId xmlns:p14="http://schemas.microsoft.com/office/powerpoint/2010/main" val="4081367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Law of large number</a:t>
            </a:r>
            <a:endParaRPr lang="en-US" dirty="0"/>
          </a:p>
        </p:txBody>
      </p:sp>
      <p:sp>
        <p:nvSpPr>
          <p:cNvPr id="3" name="内容占位符 2"/>
          <p:cNvSpPr>
            <a:spLocks noGrp="1"/>
          </p:cNvSpPr>
          <p:nvPr>
            <p:ph idx="1"/>
          </p:nvPr>
        </p:nvSpPr>
        <p:spPr/>
        <p:txBody>
          <a:bodyPr/>
          <a:lstStyle/>
          <a:p>
            <a:r>
              <a:rPr lang="en-US" dirty="0" smtClean="0"/>
              <a:t>The estimate of the probability 0.8 may not be accurate …</a:t>
            </a:r>
          </a:p>
          <a:p>
            <a:r>
              <a:rPr lang="en-US" dirty="0" smtClean="0"/>
              <a:t>The larger the sample size, the more accurate our estimate is.</a:t>
            </a:r>
          </a:p>
          <a:p>
            <a:r>
              <a:rPr lang="en-US" dirty="0" smtClean="0"/>
              <a:t>So that we could potentially distinguish 50% from 60%</a:t>
            </a:r>
            <a:endParaRPr lang="en-US" dirty="0"/>
          </a:p>
        </p:txBody>
      </p:sp>
    </p:spTree>
    <p:extLst>
      <p:ext uri="{BB962C8B-B14F-4D97-AF65-F5344CB8AC3E}">
        <p14:creationId xmlns:p14="http://schemas.microsoft.com/office/powerpoint/2010/main" val="1775497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Applications of such idea</a:t>
            </a:r>
            <a:endParaRPr lang="en-US" dirty="0"/>
          </a:p>
        </p:txBody>
      </p:sp>
      <p:sp>
        <p:nvSpPr>
          <p:cNvPr id="3" name="内容占位符 2"/>
          <p:cNvSpPr>
            <a:spLocks noGrp="1"/>
          </p:cNvSpPr>
          <p:nvPr>
            <p:ph idx="1"/>
          </p:nvPr>
        </p:nvSpPr>
        <p:spPr/>
        <p:txBody>
          <a:bodyPr/>
          <a:lstStyle/>
          <a:p>
            <a:r>
              <a:rPr lang="en-US" dirty="0" smtClean="0"/>
              <a:t>Hold your nose, and you may not be able to tell coke from sprite</a:t>
            </a:r>
          </a:p>
          <a:p>
            <a:endParaRPr lang="en-US" dirty="0" smtClean="0"/>
          </a:p>
        </p:txBody>
      </p:sp>
      <p:pic>
        <p:nvPicPr>
          <p:cNvPr id="3074" name="Picture 2" descr="http://monoromcambodianrestaurant.com/wp-content/uploads/2011/10/cokesprite300x2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068960"/>
            <a:ext cx="28575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37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Course introduction</a:t>
            </a:r>
            <a:endParaRPr lang="en-US" dirty="0"/>
          </a:p>
        </p:txBody>
      </p:sp>
      <p:sp>
        <p:nvSpPr>
          <p:cNvPr id="3" name="内容占位符 2"/>
          <p:cNvSpPr>
            <a:spLocks noGrp="1"/>
          </p:cNvSpPr>
          <p:nvPr>
            <p:ph idx="1"/>
          </p:nvPr>
        </p:nvSpPr>
        <p:spPr/>
        <p:txBody>
          <a:bodyPr/>
          <a:lstStyle/>
          <a:p>
            <a:endParaRPr lang="en-US" dirty="0" smtClean="0"/>
          </a:p>
          <a:p>
            <a:r>
              <a:rPr lang="en-US" dirty="0" smtClean="0"/>
              <a:t>Applied biostatistics </a:t>
            </a:r>
          </a:p>
          <a:p>
            <a:r>
              <a:rPr lang="en-US" dirty="0" smtClean="0"/>
              <a:t>Examples, examples, and examples</a:t>
            </a:r>
          </a:p>
          <a:p>
            <a:r>
              <a:rPr lang="en-US" dirty="0" smtClean="0"/>
              <a:t>Try to make it not too heavy</a:t>
            </a:r>
          </a:p>
        </p:txBody>
      </p:sp>
    </p:spTree>
    <p:extLst>
      <p:ext uri="{BB962C8B-B14F-4D97-AF65-F5344CB8AC3E}">
        <p14:creationId xmlns:p14="http://schemas.microsoft.com/office/powerpoint/2010/main" val="1079490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en-US" dirty="0"/>
              <a:t>Is a drug </a:t>
            </a:r>
            <a:r>
              <a:rPr lang="en-US" dirty="0" smtClean="0"/>
              <a:t>effective </a:t>
            </a:r>
            <a:r>
              <a:rPr lang="en-US" dirty="0"/>
              <a:t>or not</a:t>
            </a:r>
            <a:r>
              <a:rPr lang="en-US" dirty="0" smtClean="0"/>
              <a:t>?</a:t>
            </a:r>
          </a:p>
          <a:p>
            <a:r>
              <a:rPr lang="en-US" dirty="0" smtClean="0">
                <a:solidFill>
                  <a:srgbClr val="FF0000"/>
                </a:solidFill>
              </a:rPr>
              <a:t>Other examples?</a:t>
            </a:r>
            <a:endParaRPr lang="en-US" dirty="0">
              <a:solidFill>
                <a:srgbClr val="FF0000"/>
              </a:solidFill>
            </a:endParaRPr>
          </a:p>
          <a:p>
            <a:endParaRPr lang="en-US" dirty="0" smtClean="0"/>
          </a:p>
          <a:p>
            <a:endParaRPr lang="en-US" dirty="0"/>
          </a:p>
        </p:txBody>
      </p:sp>
    </p:spTree>
    <p:extLst>
      <p:ext uri="{BB962C8B-B14F-4D97-AF65-F5344CB8AC3E}">
        <p14:creationId xmlns:p14="http://schemas.microsoft.com/office/powerpoint/2010/main" val="9827293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solidFill>
                  <a:srgbClr val="92D050"/>
                </a:solidFill>
              </a:rPr>
              <a:t>Number of left handed people</a:t>
            </a:r>
            <a:endParaRPr lang="en-US" dirty="0">
              <a:solidFill>
                <a:srgbClr val="92D050"/>
              </a:solidFill>
            </a:endParaRPr>
          </a:p>
        </p:txBody>
      </p:sp>
      <p:sp>
        <p:nvSpPr>
          <p:cNvPr id="3" name="内容占位符 2"/>
          <p:cNvSpPr>
            <a:spLocks noGrp="1"/>
          </p:cNvSpPr>
          <p:nvPr>
            <p:ph idx="1"/>
          </p:nvPr>
        </p:nvSpPr>
        <p:spPr/>
        <p:txBody>
          <a:bodyPr/>
          <a:lstStyle/>
          <a:p>
            <a:r>
              <a:rPr lang="en-US" dirty="0" smtClean="0"/>
              <a:t>If the probability of left handed people is 5% in a population, what is the probability of a 50-student class containing exact 1 left handed people?</a:t>
            </a:r>
            <a:endParaRPr lang="en-US" dirty="0"/>
          </a:p>
        </p:txBody>
      </p:sp>
    </p:spTree>
    <p:extLst>
      <p:ext uri="{BB962C8B-B14F-4D97-AF65-F5344CB8AC3E}">
        <p14:creationId xmlns:p14="http://schemas.microsoft.com/office/powerpoint/2010/main" val="29514080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Poisson distribution</a:t>
            </a:r>
            <a:endParaRPr lang="en-US" dirty="0"/>
          </a:p>
        </p:txBody>
      </p:sp>
      <p:sp>
        <p:nvSpPr>
          <p:cNvPr id="3" name="内容占位符 2"/>
          <p:cNvSpPr>
            <a:spLocks noGrp="1"/>
          </p:cNvSpPr>
          <p:nvPr>
            <p:ph idx="1"/>
          </p:nvPr>
        </p:nvSpPr>
        <p:spPr/>
        <p:txBody>
          <a:bodyPr/>
          <a:lstStyle/>
          <a:p>
            <a:endParaRPr lang="en-US" dirty="0"/>
          </a:p>
        </p:txBody>
      </p:sp>
      <p:pic>
        <p:nvPicPr>
          <p:cNvPr id="4098" name="Picture 2" descr="http://upload.wikimedia.org/wikipedia/commons/c/c1/Poisson_distribution_PM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5400600" cy="4050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k; \lambda)= \Pr(X=k)= \frac{\lambda^k e^{-\lambda}}{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340768"/>
            <a:ext cx="3783364" cy="647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092280" y="3284984"/>
            <a:ext cx="1296144" cy="646331"/>
          </a:xfrm>
          <a:prstGeom prst="rect">
            <a:avLst/>
          </a:prstGeom>
          <a:noFill/>
        </p:spPr>
        <p:txBody>
          <a:bodyPr wrap="square" rtlCol="0">
            <a:spAutoFit/>
          </a:bodyPr>
          <a:lstStyle/>
          <a:p>
            <a:r>
              <a:rPr lang="el-GR" dirty="0" smtClean="0"/>
              <a:t>λ</a:t>
            </a:r>
            <a:r>
              <a:rPr lang="en-US" dirty="0" smtClean="0"/>
              <a:t> = mean = variance</a:t>
            </a:r>
            <a:endParaRPr lang="en-US" dirty="0"/>
          </a:p>
        </p:txBody>
      </p:sp>
    </p:spTree>
    <p:extLst>
      <p:ext uri="{BB962C8B-B14F-4D97-AF65-F5344CB8AC3E}">
        <p14:creationId xmlns:p14="http://schemas.microsoft.com/office/powerpoint/2010/main" val="16152245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Number of left handed people</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0200"/>
                <a:ext cx="8507288" cy="4525963"/>
              </a:xfrm>
            </p:spPr>
            <p:txBody>
              <a:bodyPr>
                <a:normAutofit/>
              </a:bodyPr>
              <a:lstStyle/>
              <a:p>
                <a:r>
                  <a:rPr lang="en-US" dirty="0" smtClean="0"/>
                  <a:t>Poisson distribution</a:t>
                </a:r>
              </a:p>
              <a:p>
                <a:endParaRPr lang="en-US" dirty="0"/>
              </a:p>
              <a:p>
                <a:endParaRPr lang="en-US" dirty="0" smtClean="0"/>
              </a:p>
              <a:p>
                <a:r>
                  <a:rPr lang="el-GR" dirty="0" smtClean="0"/>
                  <a:t>λ</a:t>
                </a:r>
                <a:r>
                  <a:rPr lang="en-US" dirty="0" smtClean="0"/>
                  <a:t> = 50* 5% = 2.5</a:t>
                </a:r>
              </a:p>
              <a:p>
                <a:r>
                  <a:rPr lang="en-US" dirty="0" smtClean="0"/>
                  <a:t>P(X = 1) = </a:t>
                </a:r>
                <a14:m>
                  <m:oMath xmlns:m="http://schemas.openxmlformats.org/officeDocument/2006/math">
                    <m:f>
                      <m:fPr>
                        <m:ctrlPr>
                          <a:rPr lang="en-US" i="1" smtClean="0">
                            <a:latin typeface="Cambria Math"/>
                          </a:rPr>
                        </m:ctrlPr>
                      </m:fPr>
                      <m:num>
                        <m:r>
                          <a:rPr lang="en-US" b="0" i="1" smtClean="0">
                            <a:latin typeface="Cambria Math"/>
                          </a:rPr>
                          <m:t>2.5</m:t>
                        </m:r>
                        <m:r>
                          <a:rPr lang="en-US" b="0" i="1" smtClean="0">
                            <a:latin typeface="Cambria Math"/>
                            <a:ea typeface="Cambria Math"/>
                          </a:rPr>
                          <m:t>×</m:t>
                        </m:r>
                        <m:sSup>
                          <m:sSupPr>
                            <m:ctrlPr>
                              <a:rPr lang="en-US" b="0" i="1" smtClean="0">
                                <a:latin typeface="Cambria Math"/>
                                <a:ea typeface="Cambria Math"/>
                              </a:rPr>
                            </m:ctrlPr>
                          </m:sSupPr>
                          <m:e>
                            <m:r>
                              <a:rPr lang="en-US" b="0" i="1" smtClean="0">
                                <a:latin typeface="Cambria Math"/>
                                <a:ea typeface="Cambria Math"/>
                              </a:rPr>
                              <m:t>𝑒</m:t>
                            </m:r>
                          </m:e>
                          <m:sup>
                            <m:r>
                              <a:rPr lang="en-US" b="0" i="1" smtClean="0">
                                <a:latin typeface="Cambria Math"/>
                                <a:ea typeface="Cambria Math"/>
                              </a:rPr>
                              <m:t>−2.5</m:t>
                            </m:r>
                          </m:sup>
                        </m:sSup>
                      </m:num>
                      <m:den>
                        <m:r>
                          <a:rPr lang="en-US" b="0" i="1" smtClean="0">
                            <a:latin typeface="Cambria Math"/>
                          </a:rPr>
                          <m:t>1!</m:t>
                        </m:r>
                      </m:den>
                    </m:f>
                  </m:oMath>
                </a14:m>
                <a:r>
                  <a:rPr lang="en-US" dirty="0" smtClean="0"/>
                  <a:t> = 20%</a:t>
                </a:r>
              </a:p>
              <a:p>
                <a:r>
                  <a:rPr lang="en-US" dirty="0" smtClean="0">
                    <a:solidFill>
                      <a:srgbClr val="FF0000"/>
                    </a:solidFill>
                  </a:rPr>
                  <a:t>How about 0, 2, 3, 4 left handed people</a:t>
                </a:r>
                <a:r>
                  <a:rPr lang="en-US" dirty="0" smtClean="0">
                    <a:solidFill>
                      <a:srgbClr val="FF0000"/>
                    </a:solidFill>
                  </a:rPr>
                  <a:t>?</a:t>
                </a:r>
              </a:p>
              <a:p>
                <a:r>
                  <a:rPr lang="en-US" dirty="0" smtClean="0"/>
                  <a:t>Application: when the total # is not available</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0200"/>
                <a:ext cx="8507288" cy="4525963"/>
              </a:xfrm>
              <a:blipFill rotWithShape="1">
                <a:blip r:embed="rId2"/>
                <a:stretch>
                  <a:fillRect l="-1576" t="-1752" r="-501" b="-2022"/>
                </a:stretch>
              </a:blipFill>
            </p:spPr>
            <p:txBody>
              <a:bodyPr/>
              <a:lstStyle/>
              <a:p>
                <a:r>
                  <a:rPr lang="en-US">
                    <a:noFill/>
                  </a:rPr>
                  <a:t> </a:t>
                </a:r>
              </a:p>
            </p:txBody>
          </p:sp>
        </mc:Fallback>
      </mc:AlternateContent>
      <p:pic>
        <p:nvPicPr>
          <p:cNvPr id="4100" name="Picture 4" descr="\!f(k; \lambda)= \Pr(X=k)= \frac{\lambda^k e^{-\lambda}}{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348880"/>
            <a:ext cx="3783364" cy="64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0937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Intuition is extremely important in statistics</a:t>
            </a:r>
            <a:endParaRPr lang="en-US" dirty="0"/>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32812594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Blaise </a:t>
            </a:r>
            <a:r>
              <a:rPr lang="en-US" b="1" dirty="0" smtClean="0"/>
              <a:t>Pascal</a:t>
            </a:r>
            <a:endParaRPr 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1880" y="1484784"/>
            <a:ext cx="2095500" cy="1933575"/>
          </a:xfrm>
        </p:spPr>
      </p:pic>
      <p:pic>
        <p:nvPicPr>
          <p:cNvPr id="5122" name="Picture 2" descr="Blaise pasca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739608"/>
            <a:ext cx="2095500" cy="21907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3608" y="4930358"/>
            <a:ext cx="1296144" cy="369332"/>
          </a:xfrm>
          <a:prstGeom prst="rect">
            <a:avLst/>
          </a:prstGeom>
          <a:noFill/>
        </p:spPr>
        <p:txBody>
          <a:bodyPr wrap="square" rtlCol="0">
            <a:spAutoFit/>
          </a:bodyPr>
          <a:lstStyle/>
          <a:p>
            <a:r>
              <a:rPr lang="en-US" dirty="0" smtClean="0"/>
              <a:t>1623-1662</a:t>
            </a:r>
            <a:endParaRPr lang="en-US" dirty="0"/>
          </a:p>
        </p:txBody>
      </p:sp>
      <p:sp>
        <p:nvSpPr>
          <p:cNvPr id="8" name="矩形 7"/>
          <p:cNvSpPr/>
          <p:nvPr/>
        </p:nvSpPr>
        <p:spPr>
          <a:xfrm>
            <a:off x="3537681" y="6133946"/>
            <a:ext cx="2124299" cy="369332"/>
          </a:xfrm>
          <a:prstGeom prst="rect">
            <a:avLst/>
          </a:prstGeom>
        </p:spPr>
        <p:txBody>
          <a:bodyPr wrap="none">
            <a:spAutoFit/>
          </a:bodyPr>
          <a:lstStyle/>
          <a:p>
            <a:r>
              <a:rPr lang="en-US" b="1" dirty="0"/>
              <a:t>Pascal's principle</a:t>
            </a:r>
            <a:endParaRPr lang="en-US" dirty="0"/>
          </a:p>
        </p:txBody>
      </p:sp>
      <p:pic>
        <p:nvPicPr>
          <p:cNvPr id="5135" name="Picture 15" descr="D:\IGDB\courses\SDC\class 1\135X64c0U0-25W8.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861048"/>
            <a:ext cx="2935982" cy="213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1369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Geek’s joke</a:t>
            </a:r>
            <a:endParaRPr lang="en-US" dirty="0"/>
          </a:p>
        </p:txBody>
      </p:sp>
      <p:sp>
        <p:nvSpPr>
          <p:cNvPr id="3" name="内容占位符 2"/>
          <p:cNvSpPr>
            <a:spLocks noGrp="1"/>
          </p:cNvSpPr>
          <p:nvPr>
            <p:ph idx="1"/>
          </p:nvPr>
        </p:nvSpPr>
        <p:spPr/>
        <p:txBody>
          <a:bodyPr>
            <a:normAutofit fontScale="92500" lnSpcReduction="10000"/>
          </a:bodyPr>
          <a:lstStyle/>
          <a:p>
            <a:r>
              <a:rPr lang="en-US" dirty="0"/>
              <a:t>One day, Einstein, Newton, and Pascal meet up and decide to play a game of hide and seek. Einstein volunteered to be “It.” As Einstein counted, eyes closed, to 100, Pascal ran away and hid, but Newton stood right in front of Einstein and drew a one meter by one meter square on the floor around himself. When Einstein opened his eyes, he immediately saw Newton and said “I found you Newton,” but Newton replied, </a:t>
            </a:r>
          </a:p>
        </p:txBody>
      </p:sp>
    </p:spTree>
    <p:extLst>
      <p:ext uri="{BB962C8B-B14F-4D97-AF65-F5344CB8AC3E}">
        <p14:creationId xmlns:p14="http://schemas.microsoft.com/office/powerpoint/2010/main" val="32239913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a:t>Einstein, Newton, and Pascal Play Hide and Seek</a:t>
            </a:r>
          </a:p>
        </p:txBody>
      </p:sp>
      <p:sp>
        <p:nvSpPr>
          <p:cNvPr id="3" name="内容占位符 2"/>
          <p:cNvSpPr>
            <a:spLocks noGrp="1"/>
          </p:cNvSpPr>
          <p:nvPr>
            <p:ph idx="1"/>
          </p:nvPr>
        </p:nvSpPr>
        <p:spPr/>
        <p:txBody>
          <a:bodyPr/>
          <a:lstStyle/>
          <a:p>
            <a:endParaRPr lang="en-US" dirty="0" smtClean="0"/>
          </a:p>
          <a:p>
            <a:endParaRPr lang="en-US" dirty="0"/>
          </a:p>
          <a:p>
            <a:r>
              <a:rPr lang="en-US" dirty="0" smtClean="0"/>
              <a:t>“</a:t>
            </a:r>
            <a:r>
              <a:rPr lang="en-US" dirty="0"/>
              <a:t>No, you found one Newton per square meter. You found Pascal!”.</a:t>
            </a:r>
          </a:p>
          <a:p>
            <a:endParaRPr lang="en-US" dirty="0"/>
          </a:p>
        </p:txBody>
      </p:sp>
    </p:spTree>
    <p:extLst>
      <p:ext uri="{BB962C8B-B14F-4D97-AF65-F5344CB8AC3E}">
        <p14:creationId xmlns:p14="http://schemas.microsoft.com/office/powerpoint/2010/main" val="29499144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6419056" cy="1143000"/>
          </a:xfrm>
        </p:spPr>
        <p:txBody>
          <a:bodyPr/>
          <a:lstStyle/>
          <a:p>
            <a:r>
              <a:rPr lang="en-US" dirty="0" smtClean="0"/>
              <a:t>Pascal’s Problem</a:t>
            </a:r>
            <a:endParaRPr lang="en-US" dirty="0"/>
          </a:p>
        </p:txBody>
      </p:sp>
      <p:sp>
        <p:nvSpPr>
          <p:cNvPr id="3" name="内容占位符 2"/>
          <p:cNvSpPr>
            <a:spLocks noGrp="1"/>
          </p:cNvSpPr>
          <p:nvPr>
            <p:ph idx="1"/>
          </p:nvPr>
        </p:nvSpPr>
        <p:spPr/>
        <p:txBody>
          <a:bodyPr/>
          <a:lstStyle/>
          <a:p>
            <a:r>
              <a:rPr lang="en-US" dirty="0" smtClean="0"/>
              <a:t>The rule of the game</a:t>
            </a:r>
          </a:p>
          <a:p>
            <a:pPr lvl="1"/>
            <a:r>
              <a:rPr lang="en-US" dirty="0" smtClean="0"/>
              <a:t>Two people toss the coin </a:t>
            </a:r>
            <a:br>
              <a:rPr lang="en-US" dirty="0" smtClean="0"/>
            </a:br>
            <a:r>
              <a:rPr lang="en-US" dirty="0" smtClean="0"/>
              <a:t>one by one</a:t>
            </a:r>
          </a:p>
          <a:p>
            <a:pPr lvl="1"/>
            <a:r>
              <a:rPr lang="en-US" dirty="0" smtClean="0"/>
              <a:t>They both bet 12 coins</a:t>
            </a:r>
          </a:p>
          <a:p>
            <a:pPr lvl="1"/>
            <a:r>
              <a:rPr lang="en-US" dirty="0" smtClean="0"/>
              <a:t>Player A wins when s/he gets 3 “head”</a:t>
            </a:r>
          </a:p>
          <a:p>
            <a:pPr lvl="1"/>
            <a:r>
              <a:rPr lang="en-US" dirty="0" smtClean="0"/>
              <a:t>Player B wins when </a:t>
            </a:r>
            <a:r>
              <a:rPr lang="en-US" dirty="0"/>
              <a:t>s/he gets 3 </a:t>
            </a:r>
            <a:r>
              <a:rPr lang="en-US" dirty="0" smtClean="0"/>
              <a:t>“tail”</a:t>
            </a:r>
          </a:p>
          <a:p>
            <a:pPr lvl="1"/>
            <a:r>
              <a:rPr lang="en-US" dirty="0" smtClean="0"/>
              <a:t>The game has to stop when A gets 2 “head” and B gets 1 “tail” because of King’s call</a:t>
            </a:r>
          </a:p>
          <a:p>
            <a:pPr lvl="1"/>
            <a:r>
              <a:rPr lang="en-US" dirty="0" smtClean="0"/>
              <a:t>How to split the bet?</a:t>
            </a:r>
            <a:endParaRPr lang="en-US" dirty="0"/>
          </a:p>
          <a:p>
            <a:pPr lvl="1"/>
            <a:endParaRPr lang="en-US" dirty="0" smtClean="0"/>
          </a:p>
          <a:p>
            <a:pPr lvl="1"/>
            <a:endParaRPr lang="en-US" dirty="0" smtClean="0"/>
          </a:p>
          <a:p>
            <a:pPr lvl="1"/>
            <a:endParaRPr lang="en-US" dirty="0"/>
          </a:p>
        </p:txBody>
      </p:sp>
      <p:sp>
        <p:nvSpPr>
          <p:cNvPr id="4" name="AutoShape 4" descr="data:image/jpeg;base64,/9j/4AAQSkZJRgABAQAAAQABAAD/2wCEAAkGBhQSEBIPEhMWEREVFBYXFhgVFhQVFxQYGBgXGBQYFRQcHSYfGBojGRQVIDAgIycrLCwtGB4xNTAqNSYrLCkBCQoKBQUFDQUFDSkYEhgpKSkpKSkpKSkpKSkpKSkpKSkpKSkpKSkpKSkpKSkpKSkpKSkpKSkpKSkpKSkpKSkpKf/AABEIAMoA+gMBIgACEQEDEQH/xAAcAAEAAgMBAQEAAAAAAAAAAAAABgcEBQgDAgH/xABNEAACAQMCAwQFBQ0FBQkBAAABAgMABBEFEgYHIRMxQVEIImFxgRQycpGzIzQ1QlJic3SCkqGxsiVDU6LBFzNjk8IWGCRko9HS8PEV/8QAFAEBAAAAAAAAAAAAAAAAAAAAAP/EABQRAQAAAAAAAAAAAAAAAAAAAAD/2gAMAwEAAhEDEQA/ALxpSlApSlApSlApSlApSlApSlApSlApSlApSlApSlApSlApSlApSlApSlApSlApSlApSlApXjd3iRI0srrHGoyzOQqqPMsegFVzxFz90+3ysG+8kHd2Y2R58jI3h7VVqCzK0+u8XWlmCbm4jhwM7WbLn6MYyzfAVzpxPzu1C7yiSC0iP4sGVbHtlPrfulR7KgUspZizEsxOSSSST4kk99BevEvpHIMpY25c+Ek/qr8IlOT8WHuqtb3mZqt0wj+VzZZsKkJ7LJY4CgRgFupAAOaiNfUchUhlJVgQQQcEEdQQfA0FhDl7r8q5MdyQeuHuUB+KvKDn4VGtWsNQ09ws4uLZpMkEs678d+GBw2Mjx8R51tLLnFq0ShFvGYD/ABEilPxd0LH4mtBr3E11euJLqZ52Gdu49Fz37VGFXOB3DwFBsrDmZqUONl9P07g7mUfVJuFSSw9IDU4/nmCf6cW0n/llarWlBd1l6SzYAmsQT4mOYr9Ssh/nUk0v0htPkIEqT258SyB1HxQlv8tc20oOwdI5iafc7RDeQlm6BWYRuT5CN8Nn4VIq444b4Lu75sW0DOv4zn1Yl890hwo92c+yr14Vu5tHnt9PuJ/lenXG2O2uBgiGfrmBiCfVYj1evTp5NgLSpSlApSlApSlApSlApSlApSlApSlApSlApSsfUZykMkg71RmHvVSR/KgonjXje31HU5bGf5TNYxKUhSzCuZLgdDMVOC4XcwABI9UH8Y1BF5X6mx9Wxnwe7cmw48Mgn1T7M196JzGms7J7W1VYZpZC8tyOsrLgBUXI9UDDHPX53THUnXR8cagDuF9dZ/WJv/lQfN/wVfQZMtncRgeJik2/vYx/GtMVx0PSp7pfPHVIQFMyzgf40asT73Xax95Oa30fPtZgBfaZb3PtGP4LIr/zoKjpVzR8U8M3RAnsWtT4lUZVHu7B8kfs1kDgHh2662+oGFj3KZkX/JMoY/XQQTgrifTbZQt5pvyqTcSZe1J6eA7BsIce/rUyveYPDsiFTpLg47khgi/zpKCPfX1d+je5Aa2vo5FPdvjKjHsZWbP1Vg/93C+x98Wuc/lTYx7+z/0oKpmILMVBC5OATkgZ6AnxOPGvirh/2BrbQtdajfpDDGMv2SM3sADtjqSQANhJJxitAvHen2TH/wDmaeHkHQXF63avn8pYh6qH2gj3UGm0LlveXKCcotra4yZ7lhDEB5gt1Ye4Gth2uk2B9UPrFwvi4MNorfR6vLg+eFIqOcQcV3V8/aXU7zEdwOAq/RQYVfgK1NBIuIuP7y9URyy7IB82CICKFR4ARr34/Oya0UF0yFSrFSrBxg9zDubHmKlHBfLG81NXktwiRI20vKxVS2M7RgEk9V8Om4VGr+xeGWSCVdkkbsjqcdGU4YZHf1FB2jpd520EU2MdpGj48tyhsfxrKrUcHuTp1kx7zawE/GJK29ApSlApSlApSlApSlApSlApSlApSlArC1r72n/RSf0Gs2sLWvvaf9FJ/QaDimugeRvBdpNpbzz28U7yyupMirIVRMBVGfmddx6YJyD5Y5+qxeWHNs6VHLbyQmeF37QbWCsjEBW7wQQQq+WMe2gw+cfC8NhqRht17OJ4kkCZLBSSysASScZQnBPj5YqDVueL+J5NQvJbyUBS5G1QchEUYRQfHAHf4nJ8a01Ar3srGSZxFFG8sh7lRWdj7lAJNeFdC+jhYxiyuZwB2zXBRjgbgipGyjPll2P/AOUFN6JxLfaVOezaS3cEb4pAwVvZJC3f08cZHgRXTXL3juPVLXt0ASVDtmjzko3gR5qw6g+wjvBqvvSUtI+xspcfdu0kQHp1TaCwPnhguPLcfOoHyS4ga21aFM/c7jMLgnp63WMj271UftHzoJL6RPFDPcxacrfco0WWQDxkfdtDfRTBH6Q+yqcqcc6nzrl51zgxD3Ygi6VB6BSlKDpzkHOraMirjcs0ofH5RbcM/sstUVzL1KO41a8mhIaNpcKR1DbVVWYHxBZSQfI1o7LVZoQ4imkiDjDiN3QOOvRgpG4dT0PnWKKDsjgps6bYEd3yS3+ySt1Wh4C/BWn/AKnbfZJW+oFKUoFKUoFKUoFKUoFKUoFKUoFKUoFYWtfe0/6KT+g1m1ha197T/opP6DQcU1cnJDltaXtvNeXcZmxKYkQsyqMIjMx2kEn7pjr0GKpurQ5Qc1YdMjltblHMUkgkVowGKMQqtuUkdCFXqDnp3daDQc1+EU07UnghG2B0WWIEliqtkFcnqcOjgZz0xUOqXc0OM11PUGuY1KxKixx7hhiq5JLDJAyzt8MVEaBW/wCEeN7rTZWltXxuGHRhujfHduXzGTgjBGT16mtBVu8hOCLa8a5ubmNZ+xKKiP1TLBizOnc3QADPTv8AHGAgfGPHV1qciSXTKRGCERF2om7G4gZJycDJJPcK8uB7gpqdi4OMXUHt6GRQf4E1ZfPjgG1tIYLy1iWAtKY3VMhWyrMpCdy42MOmO8VVnC339afrMP2i0Eh5yj+3L36Uf2MVQqprzljxrl6M59aM+ffDGcfDOKhVBk6bZGaaKEHBkkRAe/G5gucePfXSnF3KuwXSbiKK3jikihZ0lCjtd0alhvkxuYNtwfefIVzXpt80M0U6/OjkR1z5owYfxFXdxrz4tptPeC2SQ3FxCUfcMLBvG2Qbvx2wWAI6ePsoKIr9FflfooOxOAvwVp/6nbfZJW+rRcB/grT/ANTt/skre0ClKUClKUClKUClKUClKUClKUClKUCvO4TKMvmpH1ivSvw0HDxqZ8uOWUurPIQ4ggjwHkK7juIJVUTI3Hp16jA+AMQu0KyOp6EMwPwJq8vRv1yPsrqyJAl7QSqCerqVCttH5pQZ+kKCrOO+CJdLuvk0pEild0cgBAkXu7vAgjBGTj4io3Vv+kdq6PeW1spy0MTM+D3GUqQpHgdqA+5hVQUCppyv5iNpVyzMpktpQBMq43ernY6ZIG4bj0JwQT7CIXW14Z4Ynv7hbW2TfIQScnCoo72dvADI+JA7yKCY81eaw1VYoIoWigjcvl2BZ2xtXKjouAW8T3+yoTw++Lu2PlPEe/H46+PhUg415W3mlxpNP2bxO23dEzMFbBIVgyqRkBvDHSo5ov3zB+lj/rFBLOdcW3XLz29ifrhj/wBc1BqsXn3CF1qQj8aKEn37dvX4KK2nIXgu3vHuprqJZkiEaor5I3OWJOM9cBAOv5VBU1KsHnbwpDY6iq26dlFLCsm0fNVtzq4UeA9VTj844qvqBX6or8qwOXHK++vHivYittEkiuk0q7tzI2cxxYPaYYeOF6EZ76DpDhjTzBZWtuxy0VvDG2PNI1U9PeK+NS4ts7fPb3UERHg0qBunkucn4CuU+LOIr6WeWO7nuHZXIKS7o9vlmAHbGcY6AfXUeoOn9S586XFkLJJOR/hRNj3ZfaKiOqekr3i2svc00n80Uf8AVVHUoLE1TnzqkvzJI7ceUUS/zk3n6sVH7nmPqUgw19cYzn1ZWT+nHT2VG6n+n8jdUlUOYUhBGQJZEVvioyQfYcGgj0HHmoI25b65z7Z5W/gWIqYaD6QGoQ4WcR3aeO9ezkx7HTA+JU1HuJuVl/YRNPPCOwUgGRHR1GSFGQDuGSQMkeIqJUHTnDnPfT7nCzM1nIcdJRlM+yVemPawWrCtbtJEEkbrIjdzIwZT7mHQ1xDWx0XiG4tJBLbTPC4/IYgH6S9zD2EEUHaVKoThr0jZV2pfQCUeMkOEf3mM+qx9xWrY4a5hWN/gW9wjSH+7b1JB5/c2wT71yPbQSOlKUClKUClKUHHPHGhmz1G6tiDhJW2Z7yjHdGfirLWlimZWDKSrA5BBIIPmCO6uqOZXK6LVUDhhDdoMJJjIZck7JB4jJOD3jPj1BovWuTep27lfk5uFAJ3wHtFIHkOjZ9mM0EMnnZ2Z3Yu7ElmYklie8knqTXnWVf6XLA2yaKSFvyZEZD9TAGsWgVZ/o/63DBqMkcpCNPCUjZiANwYNtJPduC9PMgDxFVhSg6C9IriCIWcNiHDTtMshUHJVEVxlvLLMAM9+G8qonRvvmD9LH/UKxCa23COkNdX1tbJnMkyDI71UHLt8FDH4UE39IWPGrqfyraI/5pB/pWByo5lrpTziWNpYZgpIQjcrpnaQCQCCGIPXwFZ/Pm6W41fZCO0aG2VZNnrYKmSR847tqsM+WDnuqsaCTcw+Mzqd811s7NAqxxqTkqi5IyfMszH2Zx1xmozUl4P5e3mpNi3j+5g4aV8rEv7X4x/NUE+yr94G5M2lhiWQC7ueh3yKNqH/AIUfUD6RyfLFBz7dcC3cViNRli7KAuqLv9V23AkMqHrt6d/j4ZFbyXnPqCiKO2kW1giijjSNEjcYRQMszqSScf8A3vNpekZIRpcIB6G7QH24imI/iBXOkMLOwRFLMxAVVBJYnoAAOpNBbUHNqxv0EOs2KM2AvyiEesvkcdHTz9ViD+T4V53fJq3u0M+jX0dyveYpSA6+zdgEH2Oq++qz1XRZ7ZxHcQyQOVDBZFZCVOQCAe8ZBHwNeFpevE4kidopF7mRirD3MOooM/XeF7qyfZdQSQnOAWHqtjv2OMq3wJrVVZWh88blU+T30Ueo25GGEqqHx7WwVb9pSfbW2j4a0LVzmznbTLlv7mQDazH8lWbB6+CP+yKCn63NjxnfQqFivLiNR3Ks0gUfs5xU5vPR41BSAj28oIbJDsu3GMAhl7zk93kc46Vg/wCwbVf8KL/nJQQ7U+J7u4G24up51znbJLI65+iTitZVof7AbqOPtrm6tLWMY3F5Gwo9rFQufZn41h/9ndCts/KNRnvnH4tpDsU+ze+VYe5hQV3WfpegXFydtvBLOf8Ahoz495AwPjU4HMPTbbIstHiY+El25nbPnsOdp9zVhajzp1OUbUmW2jxgJbxogHuJBYfvUGXpXInUZBvmEVnGOpaaRc489qbsfEis+Tl3o9tgXWshnB6i3QPj2er2hB99VxqOtT3B3TzSznzkkd/q3E4rCoL54X5jrYyxQNqKalp0j9msjb0ubU4ypkRxueLw3dcezG03VXDorsngzUGn06znf58lvEze0lBk/E9aDc0pSgUpSgUpSg8ri1SRSkiq6HvVgGU+8HpUT1flHpdx1a0SNvOHMP8AlQhT8QamNKCltY9GyM5NrdunksyK4J+mu3H7pqE6vyH1OHOyOO5UeMUi5/dfac+wZrp+lBxrecGX0XWWzuEHm0MgH72MVKuHeNrbTLY/IIZJdSmjCvPOqBYc/OWCMFiwB88ZIBOQNtdQYr820HKPBvD+qyXiXdpBKZS5JlkQiI7siTtHcbWBDNkdScnxq4dE5IwGY3d+sMsrY+42yGC1TAA6IMFz0z1wOp6GrOpQeVtbJGixxqsaKMKqgKqjyCjoBXrSlBVHpHn+zLcf+bX7Kb/3qs+RUSHWoN4yQkpTqPnbD1x4+qW/n4VZnpHfgy3/AFtfspq56sb6SGRJonaORDuVlOCpHiDQXd6S0CbLGTA7TdMufErhDj68fXVFVtuIuK7q+dZLuZpmUbVztAUeOFUAAnAycZOBmtTQKV+iujtZ5H2C6bIEiK3SQbhMHkJaRF3ElC23DEEYx3HpjAoI7yM5mP2iaTctuQg/J3Odyt1bsmPipG7aT3EY7iMW3xjxVHp1nJeS9QvRUyAZHPzUU+3v8cAE+FcpcDyldTsGHeLu3+1TI+qrL9JLVmNxaWfUKkTTHr0YuxQdPMCJv3jQVpxTxjdahKZbmVn6kqgJEcYPgidw6dM958Sa0letpatLIkUalpHZUVR3szEBQPaSQKsni7kZPY2Bve3WZowpmjVCNgOASj5O8KT1yF6ZPhigrGlKUH6iEkADJPQAd5Psqc8TcnL6xtBeSCN0ABkWNiWhzj54IAIBOCVJx7utajl3cRJqtk8+BEJ0JJIAU59RmJ6AB9pPsBrpbmfqscGkXrSEAPA8SA49Z5FKIFHicnPTwUnwoORq6y5Qj+xLHJJ+5t39f7x8D3AdB7AK5Nrq3kxJnQ7L2CUfVNKKCbUpSgUpSgUpSgUpSgUpSgUpSgUpSgUpSgqn0jh/ZcH64n2U9c5V0h6RY/sqL9bj+zmrm+gVIOFuBLzUe0NrF2gjA3EsqDJ7lDMQCxwelR+ujvR2u4jpksSsO1W4ZpF8RvVRGfcQhAP5p8qDne7tHikeKRSkiMVZWGCrA4II881c0fP9DpTQSRSG/wCxMQYY7NiV29qXzlT+MVx39x65EX58pENZk7PG4xRGXH+Jj+ezs6rug3HB34Rsv1q3+1Sp96R34Ug/U0+2nqveFpCt9aMO8XMJHwkWrB9Iw/2pD+px/az/AF0EI4E1NLfU7OeX/dpOhYnoFGcFj9HO74V0nzX1yKDSLrtGGZomijHeXdxgbfPAO7PkK5Or6aQkAEkgdwz3e7yoPk0pSgV6NOxAUsSo7gScDw6D3V50oFdT8j5QdDtQDkq04PsPbSNj6mB+NcsV1ByGjI0WInxlmI/fI/mDQWHSlKBSlKBSlKBSlKBSlKBSlKBSlKBSlKCtPSCTOkZ8riIn6nH+oqleWXAw1W8a3eQxRpE0jMoBJAZFCjPQEl+/r3Gr5526ZJNo04jG4xlJWHjsQ5cj3DJ9wNUfyi4yi03UDNPnsZImidlBOzLIyttHVhlMdOuGPuoPPmXy4fSZo17TtoZQxjfbtOVxvVlyeo3Kc+OajOla3PbOZLeaSByMExuyEjyOD1FWJzu5g2+oPbw2jdpFCHZpNrrlnwNqhgDgBM5x1z7Kq6g9Li4aR2kdi7sSzMxLMxJySSepJPjXnSsubSZkhS4eKRYZCQkhRgjkZyFcjB7j3eRoPXh5wLy2J6ATxE+4Ouasb0jvwnB+pp9tPVZ6WwE8RPQCRCf3hVp+khH/AOPtW8DbEfVI5/6hQVFSlKBSlKBSszRrDt7mC3J2iWWOPPft3sFzj2ZrpnjnlxZNpdwkdtDE8UDPE6IqOGiQld0gGSDtwck5znv60HLVdS8jPwJb/Tm+1euWq6l5GxFdEtyc+s8xGfLtXHT2dKCfUpSgUpSgUpSgUpSgUpSgUpSgUpSgUpSg+JoQ6sjAMrAgg9QQRggjyxXLXNDllLps7SRqz2LnMcmCRHk/7uQ+DDwJ+cMeOQOqK+JoVdSjKGVgQQwBBB7wQehFBw/Suk+LuQdnc5ktT8il78KN0LH2x5yn7JAHkapTi3lve6cSZ4sxZwJo8vEfe2Mp7mANBHLbbvTf8zcN3uz1/hXYHFeiQzaZcWpRRF8nYKABtj2KTGVHcNpVSPdXHVTB+a+oGxOnGYGEp2ZbaO0MeNuwv5Y6Z78eNBFLb56fSH86uH0lMfKLLu3dlLnzxvXH+v8AGqdgbDKfIg/xq2/SRB+W2h/F+Ttjzz2jZ/6aCrNH043FxBbA7TLLHGD34LsFBx7M102eSumC1e2WD12TAmZmMobHR93cDnrgAA92MVzDpt+0E0VwmN8UiSLnu3IwZc/ECr1130ibdrRxbRTC6dMLvCBI2IwSWDEtt7x069O6goORCCVPeDg+8d9fNKUH3FKVYOpIZSCCOhBHUEfGrP4n593F3ZNaLAlu8ilJZFctuQgh1RCvqZzjOW6Zx5ira3+gcCX16V+T20jq394VKx/GVsL/ABzQarTNNkuJo7eJS8sjhVA8STge4eZ8BmuyeH9JFrawWqnIhiSPPdu2qAW+JBPxqKctOVcWlp2jlZrxh60mOiAjqkWe4ZzluhPsHSp3QKUpQKUpQKUpQKUpQKUpQKUpQKUpQKUpQKUpQK+XQEEEZBGCD1BHiCK+qUFacZ8i7O7zLbYsp/zFBib6UQxtPtXHuNUrxXysv9Py0sPaQj+9hzInvbpuT9oCutaUHI/L/Q4Jbhbm7nhgtLd1eUSSASShcsEiiHrPkqAcDuJx16V78e8USazqYMKkqSsNshwGIJ6Z64DM7E9/TIGelX/xDyj028O57cQyY+fB9yPfnJUDax9pU1GR6OViGBFxdDB/KhyPj2dBz5fafJC5jmjeJx3q6shHwIrxjjLEKoJYnAAGST4ADxrqo8preUKt7cXeoKvzFuLhtqHzAj2knHTJJqR6Nwva2gAtreKHpjKIoY/Sf5zfE0HMeicodTuSNtq0K/lT/cQP2W9Y/BTVhaD6NqjDXl0T+Zbrj/1HBz+6Ku6lBFdA5X6dZkPFaoZBjDyZlYEeILkhT9ECpVilKBSlKBSlKBSlKBSlKBSlKBSlKBSlKBSlKBSlKBSlKBSlKBSlKBSlKBSlKBSlKBSlKBSlKBSlK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5" name="Picture 7" descr="http://media.cmgdigital.com/shared/img/photos/2013/11/18/02/ca/coin_fl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084" y="0"/>
            <a:ext cx="2928938" cy="302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3206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Opinions</a:t>
            </a:r>
            <a:endParaRPr lang="en-US" dirty="0"/>
          </a:p>
        </p:txBody>
      </p:sp>
      <p:sp>
        <p:nvSpPr>
          <p:cNvPr id="3" name="内容占位符 2"/>
          <p:cNvSpPr>
            <a:spLocks noGrp="1"/>
          </p:cNvSpPr>
          <p:nvPr>
            <p:ph idx="1"/>
          </p:nvPr>
        </p:nvSpPr>
        <p:spPr/>
        <p:txBody>
          <a:bodyPr>
            <a:normAutofit/>
          </a:bodyPr>
          <a:lstStyle/>
          <a:p>
            <a:r>
              <a:rPr lang="en-US" dirty="0" smtClean="0"/>
              <a:t>B: A gets 2/3 and B gets 1/3</a:t>
            </a:r>
          </a:p>
          <a:p>
            <a:pPr lvl="1"/>
            <a:r>
              <a:rPr lang="en-US" dirty="0" smtClean="0"/>
              <a:t>A needs one more “head”, P = 1/2</a:t>
            </a:r>
          </a:p>
          <a:p>
            <a:pPr lvl="1"/>
            <a:r>
              <a:rPr lang="en-US" dirty="0" smtClean="0"/>
              <a:t>B needs two more “tails”, P = 1/4</a:t>
            </a:r>
          </a:p>
          <a:p>
            <a:r>
              <a:rPr lang="en-US" dirty="0"/>
              <a:t>A: A gets 3/4 and B gets 1/4 </a:t>
            </a:r>
          </a:p>
          <a:p>
            <a:pPr lvl="1"/>
            <a:r>
              <a:rPr lang="en-US" dirty="0"/>
              <a:t>B wins only when B gets two “tails”</a:t>
            </a:r>
            <a:br>
              <a:rPr lang="en-US" dirty="0"/>
            </a:br>
            <a:r>
              <a:rPr lang="en-US" dirty="0"/>
              <a:t>P = 1/4</a:t>
            </a:r>
          </a:p>
          <a:p>
            <a:pPr lvl="1"/>
            <a:r>
              <a:rPr lang="en-US" dirty="0"/>
              <a:t>Otherwise, A wins P = </a:t>
            </a:r>
            <a:r>
              <a:rPr lang="en-US" dirty="0" smtClean="0"/>
              <a:t>3/4</a:t>
            </a:r>
          </a:p>
          <a:p>
            <a:r>
              <a:rPr lang="en-US" dirty="0">
                <a:solidFill>
                  <a:srgbClr val="FF0000"/>
                </a:solidFill>
              </a:rPr>
              <a:t>Who is correct</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72037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a:t>
            </a:r>
            <a:r>
              <a:rPr lang="en-US" dirty="0" smtClean="0"/>
              <a:t>tatistics</a:t>
            </a:r>
            <a:endParaRPr lang="en-US" dirty="0"/>
          </a:p>
        </p:txBody>
      </p:sp>
      <p:sp>
        <p:nvSpPr>
          <p:cNvPr id="3" name="内容占位符 2"/>
          <p:cNvSpPr>
            <a:spLocks noGrp="1"/>
          </p:cNvSpPr>
          <p:nvPr>
            <p:ph idx="1"/>
          </p:nvPr>
        </p:nvSpPr>
        <p:spPr/>
        <p:txBody>
          <a:bodyPr/>
          <a:lstStyle/>
          <a:p>
            <a:r>
              <a:rPr lang="en-US" dirty="0"/>
              <a:t>Statistics is the study of the collection, organization, analysis, interpretation and presentation of data.</a:t>
            </a:r>
          </a:p>
        </p:txBody>
      </p:sp>
    </p:spTree>
    <p:extLst>
      <p:ext uri="{BB962C8B-B14F-4D97-AF65-F5344CB8AC3E}">
        <p14:creationId xmlns:p14="http://schemas.microsoft.com/office/powerpoint/2010/main" val="39721905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a:t>
            </a:r>
            <a:endParaRPr lang="en-US" dirty="0"/>
          </a:p>
        </p:txBody>
      </p:sp>
      <p:sp>
        <p:nvSpPr>
          <p:cNvPr id="3" name="内容占位符 2"/>
          <p:cNvSpPr>
            <a:spLocks noGrp="1"/>
          </p:cNvSpPr>
          <p:nvPr>
            <p:ph idx="1"/>
          </p:nvPr>
        </p:nvSpPr>
        <p:spPr/>
        <p:txBody>
          <a:bodyPr>
            <a:normAutofit/>
          </a:bodyPr>
          <a:lstStyle/>
          <a:p>
            <a:r>
              <a:rPr lang="en-US" dirty="0"/>
              <a:t>A: A gets 3/4 and B gets 1/4 </a:t>
            </a:r>
          </a:p>
        </p:txBody>
      </p:sp>
      <mc:AlternateContent xmlns:mc="http://schemas.openxmlformats.org/markup-compatibility/2006" xmlns:p14="http://schemas.microsoft.com/office/powerpoint/2010/main">
        <mc:Choice Requires="p14">
          <p:contentPart p14:bwMode="auto" r:id="rId2">
            <p14:nvContentPartPr>
              <p14:cNvPr id="4" name="墨迹 3"/>
              <p14:cNvContentPartPr/>
              <p14:nvPr/>
            </p14:nvContentPartPr>
            <p14:xfrm>
              <a:off x="2206080" y="2423160"/>
              <a:ext cx="6515280" cy="1669320"/>
            </p14:xfrm>
          </p:contentPart>
        </mc:Choice>
        <mc:Fallback xmlns="">
          <p:pic>
            <p:nvPicPr>
              <p:cNvPr id="4" name="墨迹 3"/>
              <p:cNvPicPr/>
              <p:nvPr/>
            </p:nvPicPr>
            <p:blipFill>
              <a:blip r:embed="rId3"/>
              <a:stretch>
                <a:fillRect/>
              </a:stretch>
            </p:blipFill>
            <p:spPr>
              <a:xfrm>
                <a:off x="2196720" y="2413800"/>
                <a:ext cx="6534000" cy="1688040"/>
              </a:xfrm>
              <a:prstGeom prst="rect">
                <a:avLst/>
              </a:prstGeom>
            </p:spPr>
          </p:pic>
        </mc:Fallback>
      </mc:AlternateContent>
    </p:spTree>
    <p:extLst>
      <p:ext uri="{BB962C8B-B14F-4D97-AF65-F5344CB8AC3E}">
        <p14:creationId xmlns:p14="http://schemas.microsoft.com/office/powerpoint/2010/main" val="42415248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92D050"/>
                </a:solidFill>
              </a:rPr>
              <a:t>Monty Hall problem</a:t>
            </a:r>
          </a:p>
        </p:txBody>
      </p:sp>
      <p:sp>
        <p:nvSpPr>
          <p:cNvPr id="3" name="内容占位符 2"/>
          <p:cNvSpPr>
            <a:spLocks noGrp="1"/>
          </p:cNvSpPr>
          <p:nvPr>
            <p:ph idx="1"/>
          </p:nvPr>
        </p:nvSpPr>
        <p:spPr/>
        <p:txBody>
          <a:bodyPr/>
          <a:lstStyle/>
          <a:p>
            <a:r>
              <a:rPr lang="en-US" dirty="0"/>
              <a:t>Suppose you're on a game show, and you're given the choice of three doors: Behind one door is a car; behind the others, goats. You pick a door, say No. 1, and the host, who knows what's behind the doors, opens another door, say No. 3, which has a goat. He then says to you, "Do you want to pick door No. 2?" Is it to your advantage to switch your choice?</a:t>
            </a:r>
          </a:p>
        </p:txBody>
      </p:sp>
      <p:pic>
        <p:nvPicPr>
          <p:cNvPr id="6146" name="Picture 2" descr="File:Monty open do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495300"/>
            <a:ext cx="1714500" cy="95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49330" y="6093296"/>
            <a:ext cx="1944216" cy="461665"/>
          </a:xfrm>
          <a:prstGeom prst="rect">
            <a:avLst/>
          </a:prstGeom>
          <a:noFill/>
        </p:spPr>
        <p:txBody>
          <a:bodyPr wrap="square" rtlCol="0">
            <a:spAutoFit/>
          </a:bodyPr>
          <a:lstStyle/>
          <a:p>
            <a:r>
              <a:rPr lang="en-US" sz="2400" dirty="0" smtClean="0">
                <a:solidFill>
                  <a:srgbClr val="FF0000"/>
                </a:solidFill>
              </a:rPr>
              <a:t>Your guess?</a:t>
            </a:r>
            <a:endParaRPr lang="en-US" sz="2400" dirty="0">
              <a:solidFill>
                <a:srgbClr val="FF0000"/>
              </a:solidFill>
            </a:endParaRPr>
          </a:p>
        </p:txBody>
      </p:sp>
    </p:spTree>
    <p:extLst>
      <p:ext uri="{BB962C8B-B14F-4D97-AF65-F5344CB8AC3E}">
        <p14:creationId xmlns:p14="http://schemas.microsoft.com/office/powerpoint/2010/main" val="11156715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Monty Hall problem</a:t>
            </a:r>
          </a:p>
        </p:txBody>
      </p:sp>
      <p:sp>
        <p:nvSpPr>
          <p:cNvPr id="3" name="内容占位符 2"/>
          <p:cNvSpPr>
            <a:spLocks noGrp="1"/>
          </p:cNvSpPr>
          <p:nvPr>
            <p:ph idx="1"/>
          </p:nvPr>
        </p:nvSpPr>
        <p:spPr/>
        <p:txBody>
          <a:bodyPr/>
          <a:lstStyle/>
          <a:p>
            <a:r>
              <a:rPr lang="en-US" dirty="0" smtClean="0"/>
              <a:t>If the car is not behind door 3, the probabilities of being behind door 1 and door 2 are equal</a:t>
            </a:r>
          </a:p>
          <a:p>
            <a:r>
              <a:rPr lang="en-US" dirty="0" smtClean="0"/>
              <a:t>P = ½ for both.</a:t>
            </a:r>
            <a:endParaRPr lang="en-US" dirty="0"/>
          </a:p>
        </p:txBody>
      </p:sp>
      <p:pic>
        <p:nvPicPr>
          <p:cNvPr id="4" name="Picture 2" descr="File:Monty open doo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495300"/>
            <a:ext cx="1714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3808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8194" name="Picture 2" descr="Monty-CurlyPicksCar.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811" y="1412776"/>
            <a:ext cx="15525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Pfe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475" y="1424580"/>
            <a:ext cx="7620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fe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475" y="3398713"/>
            <a:ext cx="7620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Monty-DoubleSwitchfromCar.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1371" y="1412776"/>
            <a:ext cx="8382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onty-CurlyPicksGoatA.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6811" y="3212977"/>
            <a:ext cx="15525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Pfe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475" y="2049116"/>
            <a:ext cx="7620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Monty-SwitchfromGoatA.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6546" y="3212976"/>
            <a:ext cx="18478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8201" name="Picture 9" descr="Monty-CurlyPicksGoatB.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6811" y="4974679"/>
            <a:ext cx="15525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Pfe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475" y="5160416"/>
            <a:ext cx="7620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11" descr="Monty-SwitchfromGoatB.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6546" y="4974678"/>
            <a:ext cx="1847850" cy="119062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5"/>
          <p:cNvSpPr>
            <a:spLocks noGrp="1"/>
          </p:cNvSpPr>
          <p:nvPr>
            <p:ph type="title"/>
          </p:nvPr>
        </p:nvSpPr>
        <p:spPr/>
        <p:txBody>
          <a:bodyPr/>
          <a:lstStyle/>
          <a:p>
            <a:r>
              <a:rPr lang="en-US" dirty="0" smtClean="0"/>
              <a:t>Solution 1</a:t>
            </a:r>
            <a:endParaRPr lang="en-US" dirty="0"/>
          </a:p>
        </p:txBody>
      </p:sp>
      <p:sp>
        <p:nvSpPr>
          <p:cNvPr id="7" name="内容占位符 6"/>
          <p:cNvSpPr>
            <a:spLocks noGrp="1"/>
          </p:cNvSpPr>
          <p:nvPr>
            <p:ph idx="1"/>
          </p:nvPr>
        </p:nvSpPr>
        <p:spPr/>
        <p:txBody>
          <a:bodyPr/>
          <a:lstStyle/>
          <a:p>
            <a:r>
              <a:rPr lang="en-US" dirty="0" smtClean="0"/>
              <a:t>1/3</a:t>
            </a:r>
          </a:p>
          <a:p>
            <a:endParaRPr lang="en-US" dirty="0"/>
          </a:p>
          <a:p>
            <a:endParaRPr lang="en-US" dirty="0" smtClean="0"/>
          </a:p>
          <a:p>
            <a:r>
              <a:rPr lang="en-US" dirty="0" smtClean="0"/>
              <a:t>1/3</a:t>
            </a:r>
          </a:p>
          <a:p>
            <a:endParaRPr lang="en-US" dirty="0"/>
          </a:p>
          <a:p>
            <a:endParaRPr lang="en-US" dirty="0" smtClean="0"/>
          </a:p>
          <a:p>
            <a:r>
              <a:rPr lang="en-US" dirty="0" smtClean="0"/>
              <a:t>1/3</a:t>
            </a:r>
            <a:endParaRPr lang="en-US" dirty="0"/>
          </a:p>
        </p:txBody>
      </p:sp>
    </p:spTree>
    <p:extLst>
      <p:ext uri="{BB962C8B-B14F-4D97-AF65-F5344CB8AC3E}">
        <p14:creationId xmlns:p14="http://schemas.microsoft.com/office/powerpoint/2010/main" val="16935081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dirty="0" smtClean="0"/>
              <a:t>Solution 2</a:t>
            </a:r>
            <a:endParaRPr lang="en-US" dirty="0"/>
          </a:p>
        </p:txBody>
      </p:sp>
      <p:sp>
        <p:nvSpPr>
          <p:cNvPr id="7" name="内容占位符 6"/>
          <p:cNvSpPr>
            <a:spLocks noGrp="1"/>
          </p:cNvSpPr>
          <p:nvPr>
            <p:ph idx="1"/>
          </p:nvPr>
        </p:nvSpPr>
        <p:spPr/>
        <p:txBody>
          <a:bodyPr/>
          <a:lstStyle/>
          <a:p>
            <a:endParaRPr lang="en-US" dirty="0"/>
          </a:p>
        </p:txBody>
      </p:sp>
      <p:pic>
        <p:nvPicPr>
          <p:cNvPr id="9219" name="Picture 3" descr="File:Monty closed doors.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2569784"/>
            <a:ext cx="1932384" cy="1751224"/>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http://upload.wikimedia.org/wikipedia/commons/thumb/9/9e/Monty_open_door_chances.svg/197px-Monty_open_door_chances.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724" y="2237656"/>
            <a:ext cx="2379250" cy="241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2842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Intuition: Consider </a:t>
            </a:r>
            <a:r>
              <a:rPr lang="en-US" dirty="0" smtClean="0"/>
              <a:t>10000 doors …</a:t>
            </a:r>
            <a:endParaRPr lang="en-US" dirty="0"/>
          </a:p>
        </p:txBody>
      </p:sp>
      <p:sp>
        <p:nvSpPr>
          <p:cNvPr id="3" name="内容占位符 2"/>
          <p:cNvSpPr>
            <a:spLocks noGrp="1"/>
          </p:cNvSpPr>
          <p:nvPr>
            <p:ph idx="1"/>
          </p:nvPr>
        </p:nvSpPr>
        <p:spPr/>
        <p:txBody>
          <a:bodyPr/>
          <a:lstStyle/>
          <a:p>
            <a:r>
              <a:rPr lang="en-US" dirty="0" smtClean="0"/>
              <a:t>You chose door 1</a:t>
            </a:r>
          </a:p>
          <a:p>
            <a:r>
              <a:rPr lang="en-US" dirty="0" smtClean="0"/>
              <a:t>The host open 9998 doors for you, and none of them have cars behind</a:t>
            </a:r>
          </a:p>
          <a:p>
            <a:r>
              <a:rPr lang="en-US" dirty="0" smtClean="0"/>
              <a:t>Do you switch?</a:t>
            </a:r>
          </a:p>
        </p:txBody>
      </p:sp>
    </p:spTree>
    <p:extLst>
      <p:ext uri="{BB962C8B-B14F-4D97-AF65-F5344CB8AC3E}">
        <p14:creationId xmlns:p14="http://schemas.microsoft.com/office/powerpoint/2010/main" val="29694323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Monty Hall problem</a:t>
            </a:r>
          </a:p>
        </p:txBody>
      </p:sp>
      <p:sp>
        <p:nvSpPr>
          <p:cNvPr id="3" name="内容占位符 2"/>
          <p:cNvSpPr>
            <a:spLocks noGrp="1"/>
          </p:cNvSpPr>
          <p:nvPr>
            <p:ph idx="1"/>
          </p:nvPr>
        </p:nvSpPr>
        <p:spPr/>
        <p:txBody>
          <a:bodyPr/>
          <a:lstStyle/>
          <a:p>
            <a:r>
              <a:rPr lang="en-US" dirty="0" smtClean="0"/>
              <a:t>Switch it!</a:t>
            </a:r>
            <a:endParaRPr lang="en-US" dirty="0"/>
          </a:p>
        </p:txBody>
      </p:sp>
    </p:spTree>
    <p:extLst>
      <p:ext uri="{BB962C8B-B14F-4D97-AF65-F5344CB8AC3E}">
        <p14:creationId xmlns:p14="http://schemas.microsoft.com/office/powerpoint/2010/main" val="18210266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solidFill>
                  <a:srgbClr val="92D050"/>
                </a:solidFill>
              </a:rPr>
              <a:t>The probability of the same birthday in a class</a:t>
            </a:r>
            <a:endParaRPr lang="en-US" dirty="0">
              <a:solidFill>
                <a:srgbClr val="92D050"/>
              </a:solidFill>
            </a:endParaRPr>
          </a:p>
        </p:txBody>
      </p:sp>
      <p:sp>
        <p:nvSpPr>
          <p:cNvPr id="3" name="内容占位符 2"/>
          <p:cNvSpPr>
            <a:spLocks noGrp="1"/>
          </p:cNvSpPr>
          <p:nvPr>
            <p:ph idx="1"/>
          </p:nvPr>
        </p:nvSpPr>
        <p:spPr/>
        <p:txBody>
          <a:bodyPr/>
          <a:lstStyle/>
          <a:p>
            <a:r>
              <a:rPr lang="en-US" dirty="0" smtClean="0"/>
              <a:t>Consider a class with 50 people</a:t>
            </a:r>
          </a:p>
          <a:p>
            <a:r>
              <a:rPr lang="en-US" dirty="0" smtClean="0"/>
              <a:t>What is the probability that at least two students have the same birthday?</a:t>
            </a:r>
          </a:p>
          <a:p>
            <a:endParaRPr lang="en-US" dirty="0"/>
          </a:p>
        </p:txBody>
      </p:sp>
      <p:sp>
        <p:nvSpPr>
          <p:cNvPr id="4" name="TextBox 3"/>
          <p:cNvSpPr txBox="1"/>
          <p:nvPr/>
        </p:nvSpPr>
        <p:spPr>
          <a:xfrm>
            <a:off x="2915816" y="3645024"/>
            <a:ext cx="1944216" cy="461665"/>
          </a:xfrm>
          <a:prstGeom prst="rect">
            <a:avLst/>
          </a:prstGeom>
          <a:noFill/>
        </p:spPr>
        <p:txBody>
          <a:bodyPr wrap="square" rtlCol="0">
            <a:spAutoFit/>
          </a:bodyPr>
          <a:lstStyle/>
          <a:p>
            <a:r>
              <a:rPr lang="en-US" sz="2400" dirty="0" smtClean="0">
                <a:solidFill>
                  <a:srgbClr val="FF0000"/>
                </a:solidFill>
              </a:rPr>
              <a:t>Your guess?</a:t>
            </a:r>
            <a:endParaRPr lang="en-US" sz="2400" dirty="0">
              <a:solidFill>
                <a:srgbClr val="FF0000"/>
              </a:solidFill>
            </a:endParaRPr>
          </a:p>
        </p:txBody>
      </p:sp>
    </p:spTree>
    <p:extLst>
      <p:ext uri="{BB962C8B-B14F-4D97-AF65-F5344CB8AC3E}">
        <p14:creationId xmlns:p14="http://schemas.microsoft.com/office/powerpoint/2010/main" val="12101057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The probability that all have different birthday</a:t>
            </a:r>
            <a:endParaRPr lang="en-US" dirty="0"/>
          </a:p>
        </p:txBody>
      </p:sp>
      <p:sp>
        <p:nvSpPr>
          <p:cNvPr id="3" name="内容占位符 2"/>
          <p:cNvSpPr>
            <a:spLocks noGrp="1"/>
          </p:cNvSpPr>
          <p:nvPr>
            <p:ph idx="1"/>
          </p:nvPr>
        </p:nvSpPr>
        <p:spPr/>
        <p:txBody>
          <a:bodyPr/>
          <a:lstStyle/>
          <a:p>
            <a:r>
              <a:rPr lang="en-US" dirty="0" smtClean="0"/>
              <a:t>The first person: 1</a:t>
            </a:r>
          </a:p>
          <a:p>
            <a:r>
              <a:rPr lang="en-US" dirty="0" smtClean="0"/>
              <a:t>The second person: 364/365</a:t>
            </a:r>
          </a:p>
          <a:p>
            <a:r>
              <a:rPr lang="en-US" dirty="0" smtClean="0"/>
              <a:t>The third person: 363/365</a:t>
            </a:r>
          </a:p>
          <a:p>
            <a:r>
              <a:rPr lang="en-US" dirty="0" smtClean="0"/>
              <a:t>…</a:t>
            </a:r>
          </a:p>
          <a:p>
            <a:r>
              <a:rPr lang="en-US" dirty="0" smtClean="0"/>
              <a:t>The 50</a:t>
            </a:r>
            <a:r>
              <a:rPr lang="en-US" baseline="30000" dirty="0" smtClean="0"/>
              <a:t>th</a:t>
            </a:r>
            <a:r>
              <a:rPr lang="en-US" dirty="0" smtClean="0"/>
              <a:t> person: 316/365</a:t>
            </a:r>
          </a:p>
          <a:p>
            <a:endParaRPr lang="en-US" dirty="0"/>
          </a:p>
          <a:p>
            <a:r>
              <a:rPr lang="en-US" dirty="0" smtClean="0"/>
              <a:t>P = 0.03</a:t>
            </a:r>
          </a:p>
          <a:p>
            <a:endParaRPr lang="en-US" dirty="0"/>
          </a:p>
        </p:txBody>
      </p:sp>
    </p:spTree>
    <p:extLst>
      <p:ext uri="{BB962C8B-B14F-4D97-AF65-F5344CB8AC3E}">
        <p14:creationId xmlns:p14="http://schemas.microsoft.com/office/powerpoint/2010/main" val="17890046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The answer</a:t>
            </a:r>
            <a:endParaRPr lang="en-US" dirty="0"/>
          </a:p>
        </p:txBody>
      </p:sp>
      <p:sp>
        <p:nvSpPr>
          <p:cNvPr id="3" name="内容占位符 2"/>
          <p:cNvSpPr>
            <a:spLocks noGrp="1"/>
          </p:cNvSpPr>
          <p:nvPr>
            <p:ph idx="1"/>
          </p:nvPr>
        </p:nvSpPr>
        <p:spPr/>
        <p:txBody>
          <a:bodyPr/>
          <a:lstStyle/>
          <a:p>
            <a:r>
              <a:rPr lang="en-US" dirty="0"/>
              <a:t>The probability that all have different </a:t>
            </a:r>
            <a:r>
              <a:rPr lang="en-US" dirty="0" smtClean="0"/>
              <a:t>birthdays</a:t>
            </a:r>
            <a:endParaRPr lang="en-US" dirty="0"/>
          </a:p>
          <a:p>
            <a:r>
              <a:rPr lang="en-US" dirty="0" smtClean="0"/>
              <a:t>P = 0.03</a:t>
            </a:r>
          </a:p>
          <a:p>
            <a:endParaRPr lang="en-US" dirty="0" smtClean="0"/>
          </a:p>
          <a:p>
            <a:r>
              <a:rPr lang="en-US" dirty="0" smtClean="0"/>
              <a:t>The probability that at least two students have the same birthday</a:t>
            </a:r>
          </a:p>
          <a:p>
            <a:r>
              <a:rPr lang="en-US" dirty="0" smtClean="0"/>
              <a:t>1 – P =0.97</a:t>
            </a:r>
            <a:endParaRPr lang="en-US" dirty="0"/>
          </a:p>
        </p:txBody>
      </p:sp>
    </p:spTree>
    <p:extLst>
      <p:ext uri="{BB962C8B-B14F-4D97-AF65-F5344CB8AC3E}">
        <p14:creationId xmlns:p14="http://schemas.microsoft.com/office/powerpoint/2010/main" val="1907776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Schedule</a:t>
            </a:r>
            <a:endParaRPr lang="en-US" dirty="0"/>
          </a:p>
        </p:txBody>
      </p:sp>
      <p:sp>
        <p:nvSpPr>
          <p:cNvPr id="3" name="内容占位符 2"/>
          <p:cNvSpPr>
            <a:spLocks noGrp="1"/>
          </p:cNvSpPr>
          <p:nvPr>
            <p:ph idx="1"/>
          </p:nvPr>
        </p:nvSpPr>
        <p:spPr/>
        <p:txBody>
          <a:bodyPr/>
          <a:lstStyle/>
          <a:p>
            <a:r>
              <a:rPr lang="en-US" dirty="0" smtClean="0"/>
              <a:t>March 31: Probability</a:t>
            </a:r>
          </a:p>
          <a:p>
            <a:r>
              <a:rPr lang="en-US" dirty="0" smtClean="0">
                <a:solidFill>
                  <a:schemeClr val="accent5"/>
                </a:solidFill>
              </a:rPr>
              <a:t>April </a:t>
            </a:r>
            <a:r>
              <a:rPr lang="en-US" dirty="0">
                <a:solidFill>
                  <a:schemeClr val="accent5"/>
                </a:solidFill>
              </a:rPr>
              <a:t>2</a:t>
            </a:r>
            <a:r>
              <a:rPr lang="en-US" dirty="0" smtClean="0">
                <a:solidFill>
                  <a:schemeClr val="accent5"/>
                </a:solidFill>
              </a:rPr>
              <a:t>: Introduction to R</a:t>
            </a:r>
          </a:p>
          <a:p>
            <a:r>
              <a:rPr lang="en-US" dirty="0" smtClean="0"/>
              <a:t>April 9: Hypothesis testing</a:t>
            </a:r>
          </a:p>
          <a:p>
            <a:r>
              <a:rPr lang="en-US" dirty="0" smtClean="0"/>
              <a:t>April 14: Analysis of covariance</a:t>
            </a:r>
          </a:p>
          <a:p>
            <a:r>
              <a:rPr lang="en-US" dirty="0" smtClean="0"/>
              <a:t>April 16: Regression and correlation</a:t>
            </a:r>
          </a:p>
          <a:p>
            <a:r>
              <a:rPr lang="en-US" dirty="0" smtClean="0">
                <a:solidFill>
                  <a:schemeClr val="accent5"/>
                </a:solidFill>
              </a:rPr>
              <a:t>April 21: Plots with R</a:t>
            </a:r>
          </a:p>
          <a:p>
            <a:r>
              <a:rPr lang="en-US" dirty="0" smtClean="0"/>
              <a:t>April 23: Presentations (== final exam)</a:t>
            </a:r>
            <a:endParaRPr lang="en-US" dirty="0"/>
          </a:p>
        </p:txBody>
      </p:sp>
      <p:pic>
        <p:nvPicPr>
          <p:cNvPr id="4" name="Picture 2" descr="http://qianlab.genetics.ac.cn/image/yy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1556792"/>
            <a:ext cx="1181100" cy="1638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52320" y="3195092"/>
            <a:ext cx="1440160" cy="369332"/>
          </a:xfrm>
          <a:prstGeom prst="rect">
            <a:avLst/>
          </a:prstGeom>
          <a:noFill/>
        </p:spPr>
        <p:txBody>
          <a:bodyPr wrap="square" rtlCol="0">
            <a:spAutoFit/>
          </a:bodyPr>
          <a:lstStyle/>
          <a:p>
            <a:pPr algn="ctr"/>
            <a:r>
              <a:rPr lang="en-US" b="1" dirty="0" smtClean="0">
                <a:solidFill>
                  <a:schemeClr val="accent5"/>
                </a:solidFill>
              </a:rPr>
              <a:t>Prof. Yang</a:t>
            </a:r>
            <a:endParaRPr lang="en-US" b="1" dirty="0">
              <a:solidFill>
                <a:schemeClr val="accent5"/>
              </a:solidFill>
            </a:endParaRPr>
          </a:p>
        </p:txBody>
      </p:sp>
    </p:spTree>
    <p:extLst>
      <p:ext uri="{BB962C8B-B14F-4D97-AF65-F5344CB8AC3E}">
        <p14:creationId xmlns:p14="http://schemas.microsoft.com/office/powerpoint/2010/main" val="19630748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success of an experiment</a:t>
            </a:r>
            <a:endParaRPr lang="en-US" dirty="0"/>
          </a:p>
        </p:txBody>
      </p:sp>
      <p:sp>
        <p:nvSpPr>
          <p:cNvPr id="3" name="内容占位符 2"/>
          <p:cNvSpPr>
            <a:spLocks noGrp="1"/>
          </p:cNvSpPr>
          <p:nvPr>
            <p:ph idx="1"/>
          </p:nvPr>
        </p:nvSpPr>
        <p:spPr/>
        <p:txBody>
          <a:bodyPr/>
          <a:lstStyle/>
          <a:p>
            <a:r>
              <a:rPr lang="en-US" dirty="0" smtClean="0"/>
              <a:t>Two people A and B are doing an experiment in my lab</a:t>
            </a:r>
          </a:p>
          <a:p>
            <a:r>
              <a:rPr lang="en-US" dirty="0" smtClean="0"/>
              <a:t>According to the history records, the successful rate for A is 0.8, and that for B is 0.7</a:t>
            </a:r>
          </a:p>
          <a:p>
            <a:r>
              <a:rPr lang="en-US" dirty="0" smtClean="0"/>
              <a:t>Each of them does the experiment once</a:t>
            </a:r>
          </a:p>
          <a:p>
            <a:r>
              <a:rPr lang="en-US" dirty="0" smtClean="0">
                <a:solidFill>
                  <a:srgbClr val="FF0000"/>
                </a:solidFill>
              </a:rPr>
              <a:t>What is the probability of at least one success?</a:t>
            </a:r>
            <a:endParaRPr lang="en-US" dirty="0">
              <a:solidFill>
                <a:srgbClr val="FF0000"/>
              </a:solidFill>
            </a:endParaRPr>
          </a:p>
        </p:txBody>
      </p:sp>
    </p:spTree>
    <p:extLst>
      <p:ext uri="{BB962C8B-B14F-4D97-AF65-F5344CB8AC3E}">
        <p14:creationId xmlns:p14="http://schemas.microsoft.com/office/powerpoint/2010/main" val="33203023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success of an experiment</a:t>
            </a:r>
            <a:endParaRPr lang="en-US" dirty="0"/>
          </a:p>
        </p:txBody>
      </p:sp>
      <p:sp>
        <p:nvSpPr>
          <p:cNvPr id="3" name="内容占位符 2"/>
          <p:cNvSpPr>
            <a:spLocks noGrp="1"/>
          </p:cNvSpPr>
          <p:nvPr>
            <p:ph idx="1"/>
          </p:nvPr>
        </p:nvSpPr>
        <p:spPr/>
        <p:txBody>
          <a:bodyPr/>
          <a:lstStyle/>
          <a:p>
            <a:r>
              <a:rPr lang="en-US" dirty="0" smtClean="0"/>
              <a:t>Consider the probability both of them fail</a:t>
            </a:r>
          </a:p>
          <a:p>
            <a:r>
              <a:rPr lang="en-US" dirty="0" smtClean="0"/>
              <a:t>P = 1- 0.2 * 0.3 = 0.94</a:t>
            </a:r>
          </a:p>
          <a:p>
            <a:endParaRPr lang="en-US" dirty="0"/>
          </a:p>
          <a:p>
            <a:endParaRPr lang="en-US" dirty="0" smtClean="0"/>
          </a:p>
        </p:txBody>
      </p:sp>
    </p:spTree>
    <p:extLst>
      <p:ext uri="{BB962C8B-B14F-4D97-AF65-F5344CB8AC3E}">
        <p14:creationId xmlns:p14="http://schemas.microsoft.com/office/powerpoint/2010/main" val="9707901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success of an experiment</a:t>
            </a:r>
            <a:endParaRPr lang="en-US" dirty="0"/>
          </a:p>
        </p:txBody>
      </p:sp>
      <p:sp>
        <p:nvSpPr>
          <p:cNvPr id="3" name="内容占位符 2"/>
          <p:cNvSpPr>
            <a:spLocks noGrp="1"/>
          </p:cNvSpPr>
          <p:nvPr>
            <p:ph idx="1"/>
          </p:nvPr>
        </p:nvSpPr>
        <p:spPr/>
        <p:txBody>
          <a:bodyPr/>
          <a:lstStyle/>
          <a:p>
            <a:r>
              <a:rPr lang="en-US" dirty="0" smtClean="0"/>
              <a:t>Consider the probability both of them fail</a:t>
            </a:r>
          </a:p>
          <a:p>
            <a:r>
              <a:rPr lang="en-US" dirty="0" smtClean="0"/>
              <a:t>P = 1- 0.2 * 0.3 = 0.94</a:t>
            </a:r>
          </a:p>
          <a:p>
            <a:endParaRPr lang="en-US" dirty="0"/>
          </a:p>
          <a:p>
            <a:endParaRPr lang="en-US" dirty="0" smtClean="0"/>
          </a:p>
          <a:p>
            <a:r>
              <a:rPr lang="en-US" dirty="0" smtClean="0">
                <a:solidFill>
                  <a:srgbClr val="FF0000"/>
                </a:solidFill>
              </a:rPr>
              <a:t>Any problems here?</a:t>
            </a:r>
            <a:endParaRPr lang="en-US" dirty="0">
              <a:solidFill>
                <a:srgbClr val="FF0000"/>
              </a:solidFill>
            </a:endParaRPr>
          </a:p>
        </p:txBody>
      </p:sp>
    </p:spTree>
    <p:extLst>
      <p:ext uri="{BB962C8B-B14F-4D97-AF65-F5344CB8AC3E}">
        <p14:creationId xmlns:p14="http://schemas.microsoft.com/office/powerpoint/2010/main" val="22705889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success of an experiment</a:t>
            </a:r>
            <a:endParaRPr lang="en-US" dirty="0"/>
          </a:p>
        </p:txBody>
      </p:sp>
      <p:sp>
        <p:nvSpPr>
          <p:cNvPr id="3" name="内容占位符 2"/>
          <p:cNvSpPr>
            <a:spLocks noGrp="1"/>
          </p:cNvSpPr>
          <p:nvPr>
            <p:ph idx="1"/>
          </p:nvPr>
        </p:nvSpPr>
        <p:spPr/>
        <p:txBody>
          <a:bodyPr/>
          <a:lstStyle/>
          <a:p>
            <a:r>
              <a:rPr lang="en-US" dirty="0" smtClean="0"/>
              <a:t>Consider the probability both of them fail</a:t>
            </a:r>
          </a:p>
          <a:p>
            <a:r>
              <a:rPr lang="en-US" dirty="0" smtClean="0"/>
              <a:t>P = 1- 0.2 * 0.3 = 0.94</a:t>
            </a:r>
          </a:p>
          <a:p>
            <a:r>
              <a:rPr lang="en-US" dirty="0" smtClean="0">
                <a:solidFill>
                  <a:srgbClr val="FF0000"/>
                </a:solidFill>
              </a:rPr>
              <a:t>Any problems here?</a:t>
            </a:r>
          </a:p>
          <a:p>
            <a:r>
              <a:rPr lang="en-US" dirty="0" smtClean="0"/>
              <a:t>It depends on whether the two people are doing experiments independently!</a:t>
            </a:r>
          </a:p>
          <a:p>
            <a:pPr lvl="1"/>
            <a:r>
              <a:rPr lang="en-US" dirty="0" smtClean="0"/>
              <a:t>Do they use the same set of reagents?</a:t>
            </a:r>
          </a:p>
          <a:p>
            <a:pPr lvl="1"/>
            <a:r>
              <a:rPr lang="en-US" dirty="0" smtClean="0"/>
              <a:t>If true, then A’s failure increases the probability of B’s failure</a:t>
            </a:r>
          </a:p>
          <a:p>
            <a:endParaRPr lang="en-US" dirty="0" smtClean="0"/>
          </a:p>
          <a:p>
            <a:endParaRPr lang="en-US" dirty="0"/>
          </a:p>
        </p:txBody>
      </p:sp>
    </p:spTree>
    <p:extLst>
      <p:ext uri="{BB962C8B-B14F-4D97-AF65-F5344CB8AC3E}">
        <p14:creationId xmlns:p14="http://schemas.microsoft.com/office/powerpoint/2010/main" val="39717931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conditional probability</a:t>
            </a:r>
            <a:endParaRPr lang="en-US" dirty="0"/>
          </a:p>
        </p:txBody>
      </p:sp>
      <p:sp>
        <p:nvSpPr>
          <p:cNvPr id="3" name="内容占位符 2"/>
          <p:cNvSpPr>
            <a:spLocks noGrp="1"/>
          </p:cNvSpPr>
          <p:nvPr>
            <p:ph idx="1"/>
          </p:nvPr>
        </p:nvSpPr>
        <p:spPr/>
        <p:txBody>
          <a:bodyPr/>
          <a:lstStyle/>
          <a:p>
            <a:r>
              <a:rPr lang="en-US" dirty="0" smtClean="0"/>
              <a:t>P(A|B)</a:t>
            </a:r>
          </a:p>
          <a:p>
            <a:r>
              <a:rPr lang="en-US" dirty="0" smtClean="0"/>
              <a:t>The probability of A given B</a:t>
            </a:r>
          </a:p>
          <a:p>
            <a:r>
              <a:rPr lang="en-US" dirty="0" smtClean="0"/>
              <a:t>The probability of girl given the first child is a boy in the family</a:t>
            </a:r>
          </a:p>
          <a:p>
            <a:r>
              <a:rPr lang="en-US" dirty="0" smtClean="0"/>
              <a:t>P(the second child is a girl | the first child is a boy)</a:t>
            </a:r>
          </a:p>
          <a:p>
            <a:r>
              <a:rPr lang="en-US" dirty="0" smtClean="0"/>
              <a:t>If independent P (2</a:t>
            </a:r>
            <a:r>
              <a:rPr lang="en-US" baseline="30000" dirty="0" smtClean="0"/>
              <a:t>nd</a:t>
            </a:r>
            <a:r>
              <a:rPr lang="en-US" dirty="0" smtClean="0"/>
              <a:t> girl | 1</a:t>
            </a:r>
            <a:r>
              <a:rPr lang="en-US" baseline="30000" dirty="0" smtClean="0"/>
              <a:t>st</a:t>
            </a:r>
            <a:r>
              <a:rPr lang="en-US" dirty="0" smtClean="0"/>
              <a:t> boy) = P (girl)</a:t>
            </a:r>
            <a:endParaRPr lang="en-US" dirty="0"/>
          </a:p>
        </p:txBody>
      </p:sp>
    </p:spTree>
    <p:extLst>
      <p:ext uri="{BB962C8B-B14F-4D97-AF65-F5344CB8AC3E}">
        <p14:creationId xmlns:p14="http://schemas.microsoft.com/office/powerpoint/2010/main" val="15638601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solidFill>
                  <a:srgbClr val="92D050"/>
                </a:solidFill>
              </a:rPr>
              <a:t>Probability of infection</a:t>
            </a:r>
            <a:endParaRPr lang="en-US" dirty="0">
              <a:solidFill>
                <a:srgbClr val="92D050"/>
              </a:solidFill>
            </a:endParaRPr>
          </a:p>
        </p:txBody>
      </p:sp>
      <p:sp>
        <p:nvSpPr>
          <p:cNvPr id="3" name="内容占位符 2"/>
          <p:cNvSpPr>
            <a:spLocks noGrp="1"/>
          </p:cNvSpPr>
          <p:nvPr>
            <p:ph idx="1"/>
          </p:nvPr>
        </p:nvSpPr>
        <p:spPr/>
        <p:txBody>
          <a:bodyPr/>
          <a:lstStyle/>
          <a:p>
            <a:r>
              <a:rPr lang="en-US" dirty="0" smtClean="0"/>
              <a:t>A test can detect 95% of the people with infection (true positive)</a:t>
            </a:r>
          </a:p>
          <a:p>
            <a:r>
              <a:rPr lang="en-US" dirty="0" smtClean="0"/>
              <a:t>There is 1% probability of false positive</a:t>
            </a:r>
          </a:p>
          <a:p>
            <a:r>
              <a:rPr lang="en-US" dirty="0" smtClean="0"/>
              <a:t>The frequency of a infection is 0.5%</a:t>
            </a:r>
          </a:p>
          <a:p>
            <a:r>
              <a:rPr lang="en-US" dirty="0" smtClean="0"/>
              <a:t>What is the probability of infection, given a positive result in the test</a:t>
            </a:r>
          </a:p>
          <a:p>
            <a:endParaRPr lang="en-US" dirty="0"/>
          </a:p>
        </p:txBody>
      </p:sp>
    </p:spTree>
    <p:extLst>
      <p:ext uri="{BB962C8B-B14F-4D97-AF65-F5344CB8AC3E}">
        <p14:creationId xmlns:p14="http://schemas.microsoft.com/office/powerpoint/2010/main" val="154044831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Bayesian theorem</a:t>
            </a:r>
            <a:endParaRPr 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endParaRPr lang="en-US" b="0" i="1" dirty="0" smtClean="0">
                  <a:latin typeface="Cambria Math"/>
                </a:endParaRPr>
              </a:p>
              <a:p>
                <a14:m>
                  <m:oMath xmlns:m="http://schemas.openxmlformats.org/officeDocument/2006/math">
                    <m:r>
                      <a:rPr lang="en-US" b="0" i="1" smtClean="0">
                        <a:latin typeface="Cambria Math"/>
                      </a:rPr>
                      <m:t>𝑃</m:t>
                    </m:r>
                    <m:d>
                      <m:dPr>
                        <m:endChr m:val="|"/>
                        <m:ctrlPr>
                          <a:rPr lang="en-US" b="0" i="1" smtClean="0">
                            <a:latin typeface="Cambria Math"/>
                          </a:rPr>
                        </m:ctrlPr>
                      </m:dPr>
                      <m:e>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r>
                          <a:rPr lang="en-US" b="0" i="1" smtClean="0">
                            <a:latin typeface="Cambria Math"/>
                          </a:rPr>
                          <m:t> </m:t>
                        </m:r>
                      </m:e>
                    </m:d>
                    <m:r>
                      <a:rPr lang="en-US" b="0" i="1" smtClean="0">
                        <a:latin typeface="Cambria Math"/>
                      </a:rPr>
                      <m:t> </m:t>
                    </m:r>
                    <m:r>
                      <a:rPr lang="en-US" b="0" i="1" smtClean="0">
                        <a:latin typeface="Cambria Math"/>
                      </a:rPr>
                      <m:t>𝐵</m:t>
                    </m:r>
                    <m:r>
                      <a:rPr lang="en-US" b="0" i="1" smtClean="0">
                        <a:latin typeface="Cambria Math"/>
                      </a:rPr>
                      <m:t>)= </m:t>
                    </m:r>
                    <m:f>
                      <m:fPr>
                        <m:ctrlPr>
                          <a:rPr lang="en-US" b="0" i="1" smtClean="0">
                            <a:latin typeface="Cambria Math"/>
                          </a:rPr>
                        </m:ctrlPr>
                      </m:fPr>
                      <m:num>
                        <m:r>
                          <a:rPr lang="en-US" b="0" i="1" smtClean="0">
                            <a:latin typeface="Cambria Math"/>
                          </a:rPr>
                          <m:t>𝑃</m:t>
                        </m:r>
                        <m:d>
                          <m:dPr>
                            <m:ctrlPr>
                              <a:rPr lang="en-US" b="0" i="1" smtClean="0">
                                <a:latin typeface="Cambria Math"/>
                              </a:rPr>
                            </m:ctrlPr>
                          </m:dPr>
                          <m:e>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e>
                        </m:d>
                        <m:r>
                          <a:rPr lang="en-US" b="0" i="1" smtClean="0">
                            <a:latin typeface="Cambria Math"/>
                          </a:rPr>
                          <m:t>𝑃</m:t>
                        </m:r>
                        <m:d>
                          <m:dPr>
                            <m:endChr m:val="|"/>
                            <m:ctrlPr>
                              <a:rPr lang="en-US" i="1">
                                <a:latin typeface="Cambria Math"/>
                              </a:rPr>
                            </m:ctrlPr>
                          </m:dPr>
                          <m:e>
                            <m:r>
                              <a:rPr lang="en-US" i="1">
                                <a:latin typeface="Cambria Math"/>
                              </a:rPr>
                              <m:t>𝐵</m:t>
                            </m:r>
                            <m:r>
                              <a:rPr lang="en-US" i="1">
                                <a:latin typeface="Cambria Math"/>
                              </a:rPr>
                              <m:t> </m:t>
                            </m:r>
                          </m:e>
                        </m:d>
                        <m:r>
                          <a:rPr lang="en-US" i="1">
                            <a:latin typeface="Cambria Math"/>
                          </a:rPr>
                          <m:t> </m:t>
                        </m:r>
                        <m:sSub>
                          <m:sSubPr>
                            <m:ctrlPr>
                              <a:rPr lang="en-US" i="1">
                                <a:latin typeface="Cambria Math"/>
                              </a:rPr>
                            </m:ctrlPr>
                          </m:sSubPr>
                          <m:e>
                            <m:r>
                              <a:rPr lang="en-US" i="1">
                                <a:latin typeface="Cambria Math"/>
                              </a:rPr>
                              <m:t>𝐴</m:t>
                            </m:r>
                          </m:e>
                          <m:sub>
                            <m:r>
                              <a:rPr lang="en-US" i="1">
                                <a:latin typeface="Cambria Math"/>
                              </a:rPr>
                              <m:t>𝑖</m:t>
                            </m:r>
                          </m:sub>
                        </m:sSub>
                        <m:r>
                          <a:rPr lang="en-US" i="1">
                            <a:latin typeface="Cambria Math"/>
                          </a:rPr>
                          <m:t>)</m:t>
                        </m:r>
                      </m:num>
                      <m:den>
                        <m:nary>
                          <m:naryPr>
                            <m:chr m:val="∑"/>
                            <m:ctrlPr>
                              <a:rPr lang="en-US" b="0"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ea typeface="Cambria Math"/>
                              </a:rPr>
                              <m:t>∞</m:t>
                            </m:r>
                          </m:sup>
                          <m:e>
                            <m:r>
                              <a:rPr lang="en-US" i="1">
                                <a:latin typeface="Cambria Math"/>
                              </a:rPr>
                              <m:t>𝑃</m:t>
                            </m:r>
                            <m:d>
                              <m:dPr>
                                <m:ctrlPr>
                                  <a:rPr lang="en-US" i="1">
                                    <a:latin typeface="Cambria Math"/>
                                  </a:rPr>
                                </m:ctrlPr>
                              </m:dPr>
                              <m:e>
                                <m:sSub>
                                  <m:sSubPr>
                                    <m:ctrlPr>
                                      <a:rPr lang="en-US" i="1">
                                        <a:latin typeface="Cambria Math"/>
                                      </a:rPr>
                                    </m:ctrlPr>
                                  </m:sSubPr>
                                  <m:e>
                                    <m:r>
                                      <a:rPr lang="en-US" i="1">
                                        <a:latin typeface="Cambria Math"/>
                                      </a:rPr>
                                      <m:t>𝐴</m:t>
                                    </m:r>
                                  </m:e>
                                  <m:sub>
                                    <m:r>
                                      <a:rPr lang="en-US" i="1">
                                        <a:latin typeface="Cambria Math"/>
                                      </a:rPr>
                                      <m:t>𝑖</m:t>
                                    </m:r>
                                  </m:sub>
                                </m:sSub>
                              </m:e>
                            </m:d>
                            <m:r>
                              <a:rPr lang="en-US" i="1">
                                <a:latin typeface="Cambria Math"/>
                              </a:rPr>
                              <m:t>𝑃</m:t>
                            </m:r>
                            <m:d>
                              <m:dPr>
                                <m:endChr m:val="|"/>
                                <m:ctrlPr>
                                  <a:rPr lang="en-US" i="1">
                                    <a:latin typeface="Cambria Math"/>
                                  </a:rPr>
                                </m:ctrlPr>
                              </m:dPr>
                              <m:e>
                                <m:r>
                                  <a:rPr lang="en-US" i="1">
                                    <a:latin typeface="Cambria Math"/>
                                  </a:rPr>
                                  <m:t>𝐵</m:t>
                                </m:r>
                                <m:r>
                                  <a:rPr lang="en-US" i="1">
                                    <a:latin typeface="Cambria Math"/>
                                  </a:rPr>
                                  <m:t> </m:t>
                                </m:r>
                              </m:e>
                            </m:d>
                            <m:r>
                              <a:rPr lang="en-US" i="1">
                                <a:latin typeface="Cambria Math"/>
                              </a:rPr>
                              <m:t> </m:t>
                            </m:r>
                            <m:sSub>
                              <m:sSubPr>
                                <m:ctrlPr>
                                  <a:rPr lang="en-US" i="1">
                                    <a:latin typeface="Cambria Math"/>
                                  </a:rPr>
                                </m:ctrlPr>
                              </m:sSubPr>
                              <m:e>
                                <m:r>
                                  <a:rPr lang="en-US" i="1">
                                    <a:latin typeface="Cambria Math"/>
                                  </a:rPr>
                                  <m:t>𝐴</m:t>
                                </m:r>
                              </m:e>
                              <m:sub>
                                <m:r>
                                  <a:rPr lang="en-US" i="1">
                                    <a:latin typeface="Cambria Math"/>
                                  </a:rPr>
                                  <m:t>𝑖</m:t>
                                </m:r>
                              </m:sub>
                            </m:sSub>
                            <m:r>
                              <a:rPr lang="en-US" i="1">
                                <a:latin typeface="Cambria Math"/>
                              </a:rPr>
                              <m:t>)</m:t>
                            </m:r>
                          </m:e>
                        </m:nary>
                      </m:den>
                    </m:f>
                  </m:oMath>
                </a14:m>
                <a:endParaRPr lang="en-US" b="0" dirty="0" smtClean="0"/>
              </a:p>
              <a:p>
                <a:r>
                  <a:rPr lang="en-US" dirty="0" smtClean="0"/>
                  <a:t>A</a:t>
                </a:r>
                <a:r>
                  <a:rPr lang="en-US" baseline="-25000" dirty="0" smtClean="0"/>
                  <a:t>i</a:t>
                </a:r>
                <a:r>
                  <a:rPr lang="en-US" dirty="0" smtClean="0"/>
                  <a:t> = infected </a:t>
                </a:r>
              </a:p>
              <a:p>
                <a:r>
                  <a:rPr lang="en-US" dirty="0" smtClean="0"/>
                  <a:t>B = positive in the test</a:t>
                </a:r>
              </a:p>
              <a:p>
                <a:r>
                  <a:rPr lang="en-US" dirty="0" smtClean="0"/>
                  <a:t>P (A</a:t>
                </a:r>
                <a:r>
                  <a:rPr lang="en-US" baseline="-25000" dirty="0" smtClean="0"/>
                  <a:t>i</a:t>
                </a:r>
                <a:r>
                  <a:rPr lang="en-US" dirty="0" smtClean="0"/>
                  <a:t> | B)</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630"/>
                </a:stretch>
              </a:blipFill>
            </p:spPr>
            <p:txBody>
              <a:bodyPr/>
              <a:lstStyle/>
              <a:p>
                <a:r>
                  <a:rPr lang="en-US">
                    <a:noFill/>
                  </a:rPr>
                  <a:t> </a:t>
                </a:r>
              </a:p>
            </p:txBody>
          </p:sp>
        </mc:Fallback>
      </mc:AlternateContent>
      <p:pic>
        <p:nvPicPr>
          <p:cNvPr id="5122" name="Picture 2" descr="P(A|B) = \frac{P(B | A)\, P(A)}{P(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1556792"/>
            <a:ext cx="1990725" cy="45720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Bay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00" y="1543968"/>
            <a:ext cx="17145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573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92D050"/>
                </a:solidFill>
              </a:rPr>
              <a:t>Autosomal </a:t>
            </a:r>
            <a:r>
              <a:rPr lang="en-US" dirty="0" smtClean="0">
                <a:solidFill>
                  <a:srgbClr val="92D050"/>
                </a:solidFill>
              </a:rPr>
              <a:t>single-locus disease</a:t>
            </a:r>
            <a:endParaRPr lang="en-US" dirty="0">
              <a:solidFill>
                <a:srgbClr val="92D050"/>
              </a:solidFill>
            </a:endParaRPr>
          </a:p>
        </p:txBody>
      </p:sp>
      <p:sp>
        <p:nvSpPr>
          <p:cNvPr id="4" name="矩形 3"/>
          <p:cNvSpPr>
            <a:spLocks noChangeAspect="1"/>
          </p:cNvSpPr>
          <p:nvPr/>
        </p:nvSpPr>
        <p:spPr>
          <a:xfrm>
            <a:off x="2794007" y="1772816"/>
            <a:ext cx="576064"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椭圆 4"/>
          <p:cNvSpPr>
            <a:spLocks noChangeAspect="1"/>
          </p:cNvSpPr>
          <p:nvPr/>
        </p:nvSpPr>
        <p:spPr>
          <a:xfrm>
            <a:off x="4014775" y="1772816"/>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 name="直接连接符 6"/>
          <p:cNvCxnSpPr>
            <a:cxnSpLocks noChangeAspect="1"/>
            <a:stCxn id="4" idx="3"/>
            <a:endCxn id="5" idx="2"/>
          </p:cNvCxnSpPr>
          <p:nvPr/>
        </p:nvCxnSpPr>
        <p:spPr>
          <a:xfrm>
            <a:off x="3370071" y="2060848"/>
            <a:ext cx="644704" cy="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a:cxnSpLocks noChangeAspect="1"/>
          </p:cNvCxnSpPr>
          <p:nvPr/>
        </p:nvCxnSpPr>
        <p:spPr>
          <a:xfrm>
            <a:off x="3692423" y="2060848"/>
            <a:ext cx="0" cy="872346"/>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cxnSpLocks noChangeAspect="1"/>
          </p:cNvCxnSpPr>
          <p:nvPr/>
        </p:nvCxnSpPr>
        <p:spPr>
          <a:xfrm>
            <a:off x="3077250" y="2933196"/>
            <a:ext cx="1243473" cy="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cxnSpLocks noChangeAspect="1"/>
          </p:cNvCxnSpPr>
          <p:nvPr/>
        </p:nvCxnSpPr>
        <p:spPr>
          <a:xfrm>
            <a:off x="4320723" y="2933196"/>
            <a:ext cx="0" cy="872346"/>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cxnSpLocks noChangeAspect="1"/>
          </p:cNvCxnSpPr>
          <p:nvPr/>
        </p:nvCxnSpPr>
        <p:spPr>
          <a:xfrm>
            <a:off x="3077250" y="2933194"/>
            <a:ext cx="0" cy="872346"/>
          </a:xfrm>
          <a:prstGeom prst="line">
            <a:avLst/>
          </a:prstGeom>
        </p:spPr>
        <p:style>
          <a:lnRef idx="2">
            <a:schemeClr val="dk1"/>
          </a:lnRef>
          <a:fillRef idx="0">
            <a:schemeClr val="dk1"/>
          </a:fillRef>
          <a:effectRef idx="1">
            <a:schemeClr val="dk1"/>
          </a:effectRef>
          <a:fontRef idx="minor">
            <a:schemeClr val="tx1"/>
          </a:fontRef>
        </p:style>
      </p:cxnSp>
      <p:sp>
        <p:nvSpPr>
          <p:cNvPr id="28" name="矩形 27"/>
          <p:cNvSpPr>
            <a:spLocks noChangeAspect="1"/>
          </p:cNvSpPr>
          <p:nvPr/>
        </p:nvSpPr>
        <p:spPr>
          <a:xfrm>
            <a:off x="2789218" y="3805538"/>
            <a:ext cx="576064"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椭圆 28"/>
          <p:cNvSpPr>
            <a:spLocks noChangeAspect="1"/>
          </p:cNvSpPr>
          <p:nvPr/>
        </p:nvSpPr>
        <p:spPr>
          <a:xfrm>
            <a:off x="4020473" y="380553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p:cNvSpPr>
            <a:spLocks noChangeAspect="1"/>
          </p:cNvSpPr>
          <p:nvPr/>
        </p:nvSpPr>
        <p:spPr>
          <a:xfrm>
            <a:off x="5940152" y="5049998"/>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椭圆 46"/>
          <p:cNvSpPr>
            <a:spLocks noChangeAspect="1"/>
          </p:cNvSpPr>
          <p:nvPr/>
        </p:nvSpPr>
        <p:spPr>
          <a:xfrm>
            <a:off x="6667401" y="5049385"/>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p:cNvSpPr>
            <a:spLocks noChangeAspect="1"/>
          </p:cNvSpPr>
          <p:nvPr/>
        </p:nvSpPr>
        <p:spPr>
          <a:xfrm>
            <a:off x="5940152" y="5877272"/>
            <a:ext cx="576064"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椭圆 48"/>
          <p:cNvSpPr>
            <a:spLocks noChangeAspect="1"/>
          </p:cNvSpPr>
          <p:nvPr/>
        </p:nvSpPr>
        <p:spPr>
          <a:xfrm>
            <a:off x="6660232" y="5877272"/>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TextBox 49"/>
          <p:cNvSpPr txBox="1"/>
          <p:nvPr/>
        </p:nvSpPr>
        <p:spPr>
          <a:xfrm>
            <a:off x="7452320" y="5084787"/>
            <a:ext cx="1512168" cy="461665"/>
          </a:xfrm>
          <a:prstGeom prst="rect">
            <a:avLst/>
          </a:prstGeom>
          <a:noFill/>
        </p:spPr>
        <p:txBody>
          <a:bodyPr wrap="square" rtlCol="0">
            <a:spAutoFit/>
          </a:bodyPr>
          <a:lstStyle/>
          <a:p>
            <a:pPr algn="ctr"/>
            <a:r>
              <a:rPr lang="en-US" sz="2400" dirty="0" smtClean="0"/>
              <a:t>Patients</a:t>
            </a:r>
            <a:endParaRPr lang="en-US" sz="2400" dirty="0"/>
          </a:p>
        </p:txBody>
      </p:sp>
      <p:sp>
        <p:nvSpPr>
          <p:cNvPr id="51" name="TextBox 50"/>
          <p:cNvSpPr txBox="1"/>
          <p:nvPr/>
        </p:nvSpPr>
        <p:spPr>
          <a:xfrm>
            <a:off x="7308304" y="5733256"/>
            <a:ext cx="1656184" cy="830997"/>
          </a:xfrm>
          <a:prstGeom prst="rect">
            <a:avLst/>
          </a:prstGeom>
          <a:noFill/>
        </p:spPr>
        <p:txBody>
          <a:bodyPr wrap="square" rtlCol="0">
            <a:spAutoFit/>
          </a:bodyPr>
          <a:lstStyle/>
          <a:p>
            <a:pPr algn="ctr"/>
            <a:r>
              <a:rPr lang="en-US" sz="2400" dirty="0" smtClean="0"/>
              <a:t>Normal individuals</a:t>
            </a:r>
            <a:endParaRPr lang="en-US" sz="2400" dirty="0"/>
          </a:p>
        </p:txBody>
      </p:sp>
      <p:cxnSp>
        <p:nvCxnSpPr>
          <p:cNvPr id="58" name="直接连接符 57"/>
          <p:cNvCxnSpPr>
            <a:cxnSpLocks noChangeAspect="1"/>
          </p:cNvCxnSpPr>
          <p:nvPr/>
        </p:nvCxnSpPr>
        <p:spPr>
          <a:xfrm>
            <a:off x="2144514" y="4093570"/>
            <a:ext cx="644704" cy="0"/>
          </a:xfrm>
          <a:prstGeom prst="line">
            <a:avLst/>
          </a:prstGeom>
        </p:spPr>
        <p:style>
          <a:lnRef idx="2">
            <a:schemeClr val="dk1"/>
          </a:lnRef>
          <a:fillRef idx="0">
            <a:schemeClr val="dk1"/>
          </a:fillRef>
          <a:effectRef idx="1">
            <a:schemeClr val="dk1"/>
          </a:effectRef>
          <a:fontRef idx="minor">
            <a:schemeClr val="tx1"/>
          </a:fontRef>
        </p:style>
      </p:cxnSp>
      <p:cxnSp>
        <p:nvCxnSpPr>
          <p:cNvPr id="59" name="直接连接符 58"/>
          <p:cNvCxnSpPr>
            <a:cxnSpLocks noChangeAspect="1"/>
          </p:cNvCxnSpPr>
          <p:nvPr/>
        </p:nvCxnSpPr>
        <p:spPr>
          <a:xfrm>
            <a:off x="2442178" y="4093570"/>
            <a:ext cx="0" cy="872346"/>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cxnSpLocks noChangeAspect="1"/>
          </p:cNvCxnSpPr>
          <p:nvPr/>
        </p:nvCxnSpPr>
        <p:spPr>
          <a:xfrm>
            <a:off x="2073927" y="4988378"/>
            <a:ext cx="0" cy="872346"/>
          </a:xfrm>
          <a:prstGeom prst="line">
            <a:avLst/>
          </a:prstGeom>
        </p:spPr>
        <p:style>
          <a:lnRef idx="2">
            <a:schemeClr val="dk1"/>
          </a:lnRef>
          <a:fillRef idx="0">
            <a:schemeClr val="dk1"/>
          </a:fillRef>
          <a:effectRef idx="1">
            <a:schemeClr val="dk1"/>
          </a:effectRef>
          <a:fontRef idx="minor">
            <a:schemeClr val="tx1"/>
          </a:fontRef>
        </p:style>
      </p:cxnSp>
      <p:sp>
        <p:nvSpPr>
          <p:cNvPr id="62" name="矩形 61"/>
          <p:cNvSpPr>
            <a:spLocks noChangeAspect="1"/>
          </p:cNvSpPr>
          <p:nvPr/>
        </p:nvSpPr>
        <p:spPr>
          <a:xfrm>
            <a:off x="1778607" y="5860722"/>
            <a:ext cx="576064"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4" name="直接连接符 63"/>
          <p:cNvCxnSpPr>
            <a:cxnSpLocks noChangeAspect="1"/>
          </p:cNvCxnSpPr>
          <p:nvPr/>
        </p:nvCxnSpPr>
        <p:spPr>
          <a:xfrm>
            <a:off x="2073927" y="4988378"/>
            <a:ext cx="720080"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1893907" y="5920543"/>
            <a:ext cx="360040" cy="461665"/>
          </a:xfrm>
          <a:prstGeom prst="rect">
            <a:avLst/>
          </a:prstGeom>
          <a:noFill/>
        </p:spPr>
        <p:txBody>
          <a:bodyPr wrap="square" rtlCol="0">
            <a:spAutoFit/>
          </a:bodyPr>
          <a:lstStyle/>
          <a:p>
            <a:r>
              <a:rPr lang="en-US" sz="2400" b="1" dirty="0" smtClean="0"/>
              <a:t>?</a:t>
            </a:r>
            <a:endParaRPr lang="en-US" sz="2400" b="1" dirty="0"/>
          </a:p>
        </p:txBody>
      </p:sp>
      <p:sp>
        <p:nvSpPr>
          <p:cNvPr id="26" name="椭圆 25"/>
          <p:cNvSpPr>
            <a:spLocks noChangeAspect="1"/>
          </p:cNvSpPr>
          <p:nvPr/>
        </p:nvSpPr>
        <p:spPr>
          <a:xfrm>
            <a:off x="1568450" y="380553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34106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Autosomal </a:t>
            </a:r>
            <a:r>
              <a:rPr lang="en-US" dirty="0" smtClean="0"/>
              <a:t>single-locus disease</a:t>
            </a:r>
            <a:endParaRPr lang="en-US" dirty="0"/>
          </a:p>
        </p:txBody>
      </p:sp>
      <p:sp>
        <p:nvSpPr>
          <p:cNvPr id="4" name="矩形 3"/>
          <p:cNvSpPr>
            <a:spLocks noChangeAspect="1"/>
          </p:cNvSpPr>
          <p:nvPr/>
        </p:nvSpPr>
        <p:spPr>
          <a:xfrm>
            <a:off x="2794007" y="1772816"/>
            <a:ext cx="576064"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椭圆 4"/>
          <p:cNvSpPr>
            <a:spLocks noChangeAspect="1"/>
          </p:cNvSpPr>
          <p:nvPr/>
        </p:nvSpPr>
        <p:spPr>
          <a:xfrm>
            <a:off x="4014775" y="1772816"/>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 name="直接连接符 6"/>
          <p:cNvCxnSpPr>
            <a:cxnSpLocks noChangeAspect="1"/>
            <a:stCxn id="4" idx="3"/>
            <a:endCxn id="5" idx="2"/>
          </p:cNvCxnSpPr>
          <p:nvPr/>
        </p:nvCxnSpPr>
        <p:spPr>
          <a:xfrm>
            <a:off x="3370071" y="2060848"/>
            <a:ext cx="644704" cy="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a:cxnSpLocks noChangeAspect="1"/>
          </p:cNvCxnSpPr>
          <p:nvPr/>
        </p:nvCxnSpPr>
        <p:spPr>
          <a:xfrm>
            <a:off x="3692423" y="2060848"/>
            <a:ext cx="0" cy="872346"/>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cxnSpLocks noChangeAspect="1"/>
          </p:cNvCxnSpPr>
          <p:nvPr/>
        </p:nvCxnSpPr>
        <p:spPr>
          <a:xfrm>
            <a:off x="3077250" y="2933196"/>
            <a:ext cx="1243473" cy="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a:cxnSpLocks noChangeAspect="1"/>
          </p:cNvCxnSpPr>
          <p:nvPr/>
        </p:nvCxnSpPr>
        <p:spPr>
          <a:xfrm>
            <a:off x="4320723" y="2933196"/>
            <a:ext cx="0" cy="872346"/>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a:cxnSpLocks noChangeAspect="1"/>
          </p:cNvCxnSpPr>
          <p:nvPr/>
        </p:nvCxnSpPr>
        <p:spPr>
          <a:xfrm>
            <a:off x="3077250" y="2933194"/>
            <a:ext cx="0" cy="872346"/>
          </a:xfrm>
          <a:prstGeom prst="line">
            <a:avLst/>
          </a:prstGeom>
        </p:spPr>
        <p:style>
          <a:lnRef idx="2">
            <a:schemeClr val="dk1"/>
          </a:lnRef>
          <a:fillRef idx="0">
            <a:schemeClr val="dk1"/>
          </a:fillRef>
          <a:effectRef idx="1">
            <a:schemeClr val="dk1"/>
          </a:effectRef>
          <a:fontRef idx="minor">
            <a:schemeClr val="tx1"/>
          </a:fontRef>
        </p:style>
      </p:cxnSp>
      <p:sp>
        <p:nvSpPr>
          <p:cNvPr id="28" name="矩形 27"/>
          <p:cNvSpPr>
            <a:spLocks noChangeAspect="1"/>
          </p:cNvSpPr>
          <p:nvPr/>
        </p:nvSpPr>
        <p:spPr>
          <a:xfrm>
            <a:off x="2789218" y="3805538"/>
            <a:ext cx="576064"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椭圆 28"/>
          <p:cNvSpPr>
            <a:spLocks noChangeAspect="1"/>
          </p:cNvSpPr>
          <p:nvPr/>
        </p:nvSpPr>
        <p:spPr>
          <a:xfrm>
            <a:off x="4020473" y="380553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p:cNvSpPr>
            <a:spLocks noChangeAspect="1"/>
          </p:cNvSpPr>
          <p:nvPr/>
        </p:nvSpPr>
        <p:spPr>
          <a:xfrm>
            <a:off x="5940152" y="5049998"/>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椭圆 46"/>
          <p:cNvSpPr>
            <a:spLocks noChangeAspect="1"/>
          </p:cNvSpPr>
          <p:nvPr/>
        </p:nvSpPr>
        <p:spPr>
          <a:xfrm>
            <a:off x="6667401" y="5049385"/>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p:cNvSpPr>
            <a:spLocks noChangeAspect="1"/>
          </p:cNvSpPr>
          <p:nvPr/>
        </p:nvSpPr>
        <p:spPr>
          <a:xfrm>
            <a:off x="5940152" y="5877272"/>
            <a:ext cx="576064"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椭圆 48"/>
          <p:cNvSpPr>
            <a:spLocks noChangeAspect="1"/>
          </p:cNvSpPr>
          <p:nvPr/>
        </p:nvSpPr>
        <p:spPr>
          <a:xfrm>
            <a:off x="6660232" y="5877272"/>
            <a:ext cx="576064" cy="57606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TextBox 49"/>
          <p:cNvSpPr txBox="1"/>
          <p:nvPr/>
        </p:nvSpPr>
        <p:spPr>
          <a:xfrm>
            <a:off x="7452320" y="5084787"/>
            <a:ext cx="1512168" cy="461665"/>
          </a:xfrm>
          <a:prstGeom prst="rect">
            <a:avLst/>
          </a:prstGeom>
          <a:noFill/>
        </p:spPr>
        <p:txBody>
          <a:bodyPr wrap="square" rtlCol="0">
            <a:spAutoFit/>
          </a:bodyPr>
          <a:lstStyle/>
          <a:p>
            <a:pPr algn="ctr"/>
            <a:r>
              <a:rPr lang="en-US" sz="2400" dirty="0" smtClean="0"/>
              <a:t>Patients</a:t>
            </a:r>
            <a:endParaRPr lang="en-US" sz="2400" dirty="0"/>
          </a:p>
        </p:txBody>
      </p:sp>
      <p:sp>
        <p:nvSpPr>
          <p:cNvPr id="51" name="TextBox 50"/>
          <p:cNvSpPr txBox="1"/>
          <p:nvPr/>
        </p:nvSpPr>
        <p:spPr>
          <a:xfrm>
            <a:off x="7243465" y="5733256"/>
            <a:ext cx="1721023" cy="830997"/>
          </a:xfrm>
          <a:prstGeom prst="rect">
            <a:avLst/>
          </a:prstGeom>
          <a:noFill/>
        </p:spPr>
        <p:txBody>
          <a:bodyPr wrap="square" rtlCol="0">
            <a:spAutoFit/>
          </a:bodyPr>
          <a:lstStyle/>
          <a:p>
            <a:pPr algn="ctr"/>
            <a:r>
              <a:rPr lang="en-US" sz="2400" dirty="0" smtClean="0"/>
              <a:t>Normal individuals</a:t>
            </a:r>
            <a:endParaRPr lang="en-US" sz="2400" dirty="0"/>
          </a:p>
        </p:txBody>
      </p:sp>
      <p:cxnSp>
        <p:nvCxnSpPr>
          <p:cNvPr id="58" name="直接连接符 57"/>
          <p:cNvCxnSpPr>
            <a:cxnSpLocks noChangeAspect="1"/>
          </p:cNvCxnSpPr>
          <p:nvPr/>
        </p:nvCxnSpPr>
        <p:spPr>
          <a:xfrm>
            <a:off x="2144514" y="4094803"/>
            <a:ext cx="644704" cy="0"/>
          </a:xfrm>
          <a:prstGeom prst="line">
            <a:avLst/>
          </a:prstGeom>
        </p:spPr>
        <p:style>
          <a:lnRef idx="2">
            <a:schemeClr val="dk1"/>
          </a:lnRef>
          <a:fillRef idx="0">
            <a:schemeClr val="dk1"/>
          </a:fillRef>
          <a:effectRef idx="1">
            <a:schemeClr val="dk1"/>
          </a:effectRef>
          <a:fontRef idx="minor">
            <a:schemeClr val="tx1"/>
          </a:fontRef>
        </p:style>
      </p:cxnSp>
      <p:cxnSp>
        <p:nvCxnSpPr>
          <p:cNvPr id="59" name="直接连接符 58"/>
          <p:cNvCxnSpPr>
            <a:cxnSpLocks noChangeAspect="1"/>
          </p:cNvCxnSpPr>
          <p:nvPr/>
        </p:nvCxnSpPr>
        <p:spPr>
          <a:xfrm>
            <a:off x="2440253" y="4093570"/>
            <a:ext cx="0" cy="872346"/>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cxnSpLocks noChangeAspect="1"/>
          </p:cNvCxnSpPr>
          <p:nvPr/>
        </p:nvCxnSpPr>
        <p:spPr>
          <a:xfrm>
            <a:off x="2072002" y="4988378"/>
            <a:ext cx="0" cy="872346"/>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a:cxnSpLocks noChangeAspect="1"/>
          </p:cNvCxnSpPr>
          <p:nvPr/>
        </p:nvCxnSpPr>
        <p:spPr>
          <a:xfrm>
            <a:off x="2792082" y="4988378"/>
            <a:ext cx="0" cy="872346"/>
          </a:xfrm>
          <a:prstGeom prst="line">
            <a:avLst/>
          </a:prstGeom>
        </p:spPr>
        <p:style>
          <a:lnRef idx="2">
            <a:schemeClr val="dk1"/>
          </a:lnRef>
          <a:fillRef idx="0">
            <a:schemeClr val="dk1"/>
          </a:fillRef>
          <a:effectRef idx="1">
            <a:schemeClr val="dk1"/>
          </a:effectRef>
          <a:fontRef idx="minor">
            <a:schemeClr val="tx1"/>
          </a:fontRef>
        </p:style>
      </p:cxnSp>
      <p:sp>
        <p:nvSpPr>
          <p:cNvPr id="62" name="矩形 61"/>
          <p:cNvSpPr>
            <a:spLocks noChangeAspect="1"/>
          </p:cNvSpPr>
          <p:nvPr/>
        </p:nvSpPr>
        <p:spPr>
          <a:xfrm>
            <a:off x="1776682" y="5860722"/>
            <a:ext cx="576064" cy="5760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4" name="直接连接符 63"/>
          <p:cNvCxnSpPr>
            <a:cxnSpLocks noChangeAspect="1"/>
          </p:cNvCxnSpPr>
          <p:nvPr/>
        </p:nvCxnSpPr>
        <p:spPr>
          <a:xfrm>
            <a:off x="2072002" y="4988378"/>
            <a:ext cx="720080" cy="0"/>
          </a:xfrm>
          <a:prstGeom prst="line">
            <a:avLst/>
          </a:prstGeom>
        </p:spPr>
        <p:style>
          <a:lnRef idx="2">
            <a:schemeClr val="dk1"/>
          </a:lnRef>
          <a:fillRef idx="0">
            <a:schemeClr val="dk1"/>
          </a:fillRef>
          <a:effectRef idx="1">
            <a:schemeClr val="dk1"/>
          </a:effectRef>
          <a:fontRef idx="minor">
            <a:schemeClr val="tx1"/>
          </a:fontRef>
        </p:style>
      </p:cxnSp>
      <p:sp>
        <p:nvSpPr>
          <p:cNvPr id="44" name="矩形 43"/>
          <p:cNvSpPr>
            <a:spLocks noChangeAspect="1"/>
          </p:cNvSpPr>
          <p:nvPr/>
        </p:nvSpPr>
        <p:spPr>
          <a:xfrm>
            <a:off x="2505964" y="5860722"/>
            <a:ext cx="576064" cy="576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TextBox 44"/>
          <p:cNvSpPr txBox="1"/>
          <p:nvPr/>
        </p:nvSpPr>
        <p:spPr>
          <a:xfrm>
            <a:off x="2612062" y="5920543"/>
            <a:ext cx="360040" cy="461665"/>
          </a:xfrm>
          <a:prstGeom prst="rect">
            <a:avLst/>
          </a:prstGeom>
          <a:noFill/>
        </p:spPr>
        <p:txBody>
          <a:bodyPr wrap="square" rtlCol="0">
            <a:spAutoFit/>
          </a:bodyPr>
          <a:lstStyle/>
          <a:p>
            <a:r>
              <a:rPr lang="en-US" sz="2400" b="1" dirty="0" smtClean="0"/>
              <a:t>?</a:t>
            </a:r>
            <a:endParaRPr lang="en-US" sz="2400" b="1" dirty="0"/>
          </a:p>
        </p:txBody>
      </p:sp>
      <p:sp>
        <p:nvSpPr>
          <p:cNvPr id="30" name="椭圆 29"/>
          <p:cNvSpPr>
            <a:spLocks noChangeAspect="1"/>
          </p:cNvSpPr>
          <p:nvPr/>
        </p:nvSpPr>
        <p:spPr>
          <a:xfrm>
            <a:off x="1547664" y="3774508"/>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0613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solidFill>
                  <a:srgbClr val="92D050"/>
                </a:solidFill>
              </a:rPr>
              <a:t>The probability of 4</a:t>
            </a:r>
            <a:r>
              <a:rPr lang="en-US" baseline="30000" dirty="0" smtClean="0">
                <a:solidFill>
                  <a:srgbClr val="92D050"/>
                </a:solidFill>
              </a:rPr>
              <a:t>th</a:t>
            </a:r>
            <a:r>
              <a:rPr lang="en-US" dirty="0" smtClean="0">
                <a:solidFill>
                  <a:srgbClr val="92D050"/>
                </a:solidFill>
              </a:rPr>
              <a:t> girl in the family, given the first 3 are all girls</a:t>
            </a:r>
            <a:endParaRPr lang="en-US" dirty="0">
              <a:solidFill>
                <a:srgbClr val="92D050"/>
              </a:solidFill>
            </a:endParaRPr>
          </a:p>
        </p:txBody>
      </p:sp>
      <p:sp>
        <p:nvSpPr>
          <p:cNvPr id="3" name="内容占位符 2"/>
          <p:cNvSpPr>
            <a:spLocks noGrp="1"/>
          </p:cNvSpPr>
          <p:nvPr>
            <p:ph idx="1"/>
          </p:nvPr>
        </p:nvSpPr>
        <p:spPr/>
        <p:txBody>
          <a:bodyPr/>
          <a:lstStyle/>
          <a:p>
            <a:r>
              <a:rPr lang="en-US" dirty="0" smtClean="0">
                <a:solidFill>
                  <a:srgbClr val="FF0000"/>
                </a:solidFill>
              </a:rPr>
              <a:t>Your opinion?</a:t>
            </a:r>
            <a:endParaRPr lang="en-US" dirty="0">
              <a:solidFill>
                <a:srgbClr val="FF0000"/>
              </a:solidFill>
            </a:endParaRPr>
          </a:p>
        </p:txBody>
      </p:sp>
    </p:spTree>
    <p:extLst>
      <p:ext uri="{BB962C8B-B14F-4D97-AF65-F5344CB8AC3E}">
        <p14:creationId xmlns:p14="http://schemas.microsoft.com/office/powerpoint/2010/main" val="1440137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 language</a:t>
            </a:r>
            <a:endParaRPr lang="en-US" dirty="0"/>
          </a:p>
        </p:txBody>
      </p:sp>
      <p:sp>
        <p:nvSpPr>
          <p:cNvPr id="3" name="内容占位符 2"/>
          <p:cNvSpPr>
            <a:spLocks noGrp="1"/>
          </p:cNvSpPr>
          <p:nvPr>
            <p:ph idx="1"/>
          </p:nvPr>
        </p:nvSpPr>
        <p:spPr/>
        <p:txBody>
          <a:bodyPr/>
          <a:lstStyle/>
          <a:p>
            <a:r>
              <a:rPr lang="en-US" dirty="0" smtClean="0"/>
              <a:t>Standard statistical tool in science </a:t>
            </a:r>
          </a:p>
          <a:p>
            <a:endParaRPr lang="en-US" dirty="0"/>
          </a:p>
          <a:p>
            <a:r>
              <a:rPr lang="en-US" dirty="0" smtClean="0"/>
              <a:t>Will be introduced by Prof. Yang</a:t>
            </a:r>
          </a:p>
          <a:p>
            <a:endParaRPr lang="en-US" dirty="0"/>
          </a:p>
          <a:p>
            <a:r>
              <a:rPr lang="en-US" dirty="0" smtClean="0"/>
              <a:t>You will need to bring your laptop to the class, with R installed. </a:t>
            </a:r>
          </a:p>
          <a:p>
            <a:endParaRPr lang="en-US" dirty="0"/>
          </a:p>
          <a:p>
            <a:endParaRPr lang="en-US" dirty="0"/>
          </a:p>
        </p:txBody>
      </p:sp>
    </p:spTree>
    <p:extLst>
      <p:ext uri="{BB962C8B-B14F-4D97-AF65-F5344CB8AC3E}">
        <p14:creationId xmlns:p14="http://schemas.microsoft.com/office/powerpoint/2010/main" val="17822968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Genetics or </a:t>
            </a:r>
            <a:r>
              <a:rPr lang="en-US" dirty="0" err="1" smtClean="0"/>
              <a:t>stochasticity</a:t>
            </a:r>
            <a:endParaRPr lang="en-US" dirty="0"/>
          </a:p>
        </p:txBody>
      </p:sp>
      <p:sp>
        <p:nvSpPr>
          <p:cNvPr id="3" name="内容占位符 2"/>
          <p:cNvSpPr>
            <a:spLocks noGrp="1"/>
          </p:cNvSpPr>
          <p:nvPr>
            <p:ph idx="1"/>
          </p:nvPr>
        </p:nvSpPr>
        <p:spPr/>
        <p:txBody>
          <a:bodyPr/>
          <a:lstStyle/>
          <a:p>
            <a:r>
              <a:rPr lang="en-US" dirty="0" smtClean="0"/>
              <a:t>Model I: for some genetic reasons, only sperms with X chromosome survive.</a:t>
            </a:r>
          </a:p>
          <a:p>
            <a:r>
              <a:rPr lang="en-US" dirty="0" smtClean="0"/>
              <a:t>Model II: the birth of sons and daughters are equally likely</a:t>
            </a:r>
          </a:p>
          <a:p>
            <a:endParaRPr lang="en-US" dirty="0"/>
          </a:p>
          <a:p>
            <a:r>
              <a:rPr lang="en-US" dirty="0" smtClean="0">
                <a:solidFill>
                  <a:srgbClr val="FF0000"/>
                </a:solidFill>
              </a:rPr>
              <a:t>For a family with 3 daughters, which model is more likely?</a:t>
            </a:r>
            <a:endParaRPr lang="en-US" dirty="0">
              <a:solidFill>
                <a:srgbClr val="FF0000"/>
              </a:solidFill>
            </a:endParaRPr>
          </a:p>
        </p:txBody>
      </p:sp>
    </p:spTree>
    <p:extLst>
      <p:ext uri="{BB962C8B-B14F-4D97-AF65-F5344CB8AC3E}">
        <p14:creationId xmlns:p14="http://schemas.microsoft.com/office/powerpoint/2010/main" val="38141253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Genetics or </a:t>
            </a:r>
            <a:r>
              <a:rPr lang="en-US" dirty="0" err="1" smtClean="0"/>
              <a:t>stochasticity</a:t>
            </a:r>
            <a:endParaRPr lang="en-US" dirty="0"/>
          </a:p>
        </p:txBody>
      </p:sp>
      <p:sp>
        <p:nvSpPr>
          <p:cNvPr id="3" name="内容占位符 2"/>
          <p:cNvSpPr>
            <a:spLocks noGrp="1"/>
          </p:cNvSpPr>
          <p:nvPr>
            <p:ph idx="1"/>
          </p:nvPr>
        </p:nvSpPr>
        <p:spPr/>
        <p:txBody>
          <a:bodyPr/>
          <a:lstStyle/>
          <a:p>
            <a:r>
              <a:rPr lang="en-US" dirty="0" smtClean="0"/>
              <a:t>Model I: for some genetic reasons, only sperms with X chromosome survive.</a:t>
            </a:r>
          </a:p>
          <a:p>
            <a:r>
              <a:rPr lang="en-US" dirty="0" smtClean="0"/>
              <a:t>Model II: the birth of sons and daughters are equally likely</a:t>
            </a:r>
          </a:p>
          <a:p>
            <a:endParaRPr lang="en-US" dirty="0"/>
          </a:p>
          <a:p>
            <a:r>
              <a:rPr lang="en-US" dirty="0" smtClean="0">
                <a:solidFill>
                  <a:srgbClr val="FF0000"/>
                </a:solidFill>
              </a:rPr>
              <a:t>How to calculate it quantitatively?</a:t>
            </a:r>
            <a:endParaRPr lang="en-US" dirty="0">
              <a:solidFill>
                <a:srgbClr val="FF0000"/>
              </a:solidFill>
            </a:endParaRPr>
          </a:p>
        </p:txBody>
      </p:sp>
    </p:spTree>
    <p:extLst>
      <p:ext uri="{BB962C8B-B14F-4D97-AF65-F5344CB8AC3E}">
        <p14:creationId xmlns:p14="http://schemas.microsoft.com/office/powerpoint/2010/main" val="9937712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Genetics or </a:t>
            </a:r>
            <a:r>
              <a:rPr lang="en-US" dirty="0" err="1" smtClean="0"/>
              <a:t>stochasticity</a:t>
            </a:r>
            <a:endParaRPr lang="en-US" dirty="0"/>
          </a:p>
        </p:txBody>
      </p:sp>
      <p:sp>
        <p:nvSpPr>
          <p:cNvPr id="3" name="内容占位符 2"/>
          <p:cNvSpPr>
            <a:spLocks noGrp="1"/>
          </p:cNvSpPr>
          <p:nvPr>
            <p:ph idx="1"/>
          </p:nvPr>
        </p:nvSpPr>
        <p:spPr>
          <a:xfrm>
            <a:off x="457200" y="1600200"/>
            <a:ext cx="8363272" cy="4525963"/>
          </a:xfrm>
        </p:spPr>
        <p:txBody>
          <a:bodyPr>
            <a:normAutofit/>
          </a:bodyPr>
          <a:lstStyle/>
          <a:p>
            <a:r>
              <a:rPr lang="en-US" dirty="0" smtClean="0"/>
              <a:t>Model I: for some genetic reasons, only sperms with X chromosome survive.</a:t>
            </a:r>
          </a:p>
          <a:p>
            <a:r>
              <a:rPr lang="en-US" dirty="0" smtClean="0"/>
              <a:t>Model II: the birth of sons and daughters are equally likely</a:t>
            </a:r>
          </a:p>
          <a:p>
            <a:r>
              <a:rPr lang="en-US" dirty="0" smtClean="0"/>
              <a:t>LOD score: log</a:t>
            </a:r>
            <a:r>
              <a:rPr lang="en-US" baseline="-25000" dirty="0" smtClean="0"/>
              <a:t>10</a:t>
            </a:r>
            <a:r>
              <a:rPr lang="en-US" dirty="0" smtClean="0"/>
              <a:t> of odds</a:t>
            </a:r>
          </a:p>
          <a:p>
            <a:r>
              <a:rPr lang="en-US" dirty="0" smtClean="0"/>
              <a:t>LOD = log</a:t>
            </a:r>
            <a:r>
              <a:rPr lang="en-US" baseline="-25000" dirty="0" smtClean="0"/>
              <a:t>10</a:t>
            </a:r>
            <a:r>
              <a:rPr lang="en-US" dirty="0" smtClean="0"/>
              <a:t>(P(obs. | </a:t>
            </a:r>
            <a:r>
              <a:rPr lang="en-US" dirty="0"/>
              <a:t>model I</a:t>
            </a:r>
            <a:r>
              <a:rPr lang="en-US" dirty="0" smtClean="0"/>
              <a:t>)/</a:t>
            </a:r>
            <a:br>
              <a:rPr lang="en-US" dirty="0" smtClean="0"/>
            </a:br>
            <a:r>
              <a:rPr lang="en-US" dirty="0" smtClean="0"/>
              <a:t>			P(obs. </a:t>
            </a:r>
            <a:r>
              <a:rPr lang="en-US" dirty="0"/>
              <a:t>| model </a:t>
            </a:r>
            <a:r>
              <a:rPr lang="en-US" dirty="0" smtClean="0"/>
              <a:t>II</a:t>
            </a:r>
            <a:r>
              <a:rPr lang="en-US" dirty="0" smtClean="0"/>
              <a:t>))</a:t>
            </a:r>
            <a:endParaRPr lang="en-US" dirty="0"/>
          </a:p>
        </p:txBody>
      </p:sp>
    </p:spTree>
    <p:extLst>
      <p:ext uri="{BB962C8B-B14F-4D97-AF65-F5344CB8AC3E}">
        <p14:creationId xmlns:p14="http://schemas.microsoft.com/office/powerpoint/2010/main" val="220097254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Genetics or </a:t>
            </a:r>
            <a:r>
              <a:rPr lang="en-US" dirty="0" err="1" smtClean="0"/>
              <a:t>stochasticity</a:t>
            </a:r>
            <a:endParaRPr lang="en-US" dirty="0"/>
          </a:p>
        </p:txBody>
      </p:sp>
      <p:sp>
        <p:nvSpPr>
          <p:cNvPr id="3" name="内容占位符 2"/>
          <p:cNvSpPr>
            <a:spLocks noGrp="1"/>
          </p:cNvSpPr>
          <p:nvPr>
            <p:ph idx="1"/>
          </p:nvPr>
        </p:nvSpPr>
        <p:spPr>
          <a:xfrm>
            <a:off x="457200" y="1600200"/>
            <a:ext cx="8363272" cy="4525963"/>
          </a:xfrm>
        </p:spPr>
        <p:txBody>
          <a:bodyPr>
            <a:normAutofit lnSpcReduction="10000"/>
          </a:bodyPr>
          <a:lstStyle/>
          <a:p>
            <a:r>
              <a:rPr lang="en-US" dirty="0" smtClean="0"/>
              <a:t>Model I: Genetics</a:t>
            </a:r>
          </a:p>
          <a:p>
            <a:r>
              <a:rPr lang="en-US" dirty="0" smtClean="0"/>
              <a:t>Model II: By chance</a:t>
            </a:r>
          </a:p>
          <a:p>
            <a:r>
              <a:rPr lang="en-US" dirty="0"/>
              <a:t>LOD = log</a:t>
            </a:r>
            <a:r>
              <a:rPr lang="en-US" baseline="-25000" dirty="0"/>
              <a:t>10</a:t>
            </a:r>
            <a:r>
              <a:rPr lang="en-US" dirty="0"/>
              <a:t>(P(obs. | model I)/</a:t>
            </a:r>
            <a:br>
              <a:rPr lang="en-US" dirty="0"/>
            </a:br>
            <a:r>
              <a:rPr lang="en-US" dirty="0"/>
              <a:t>			P(obs. | model II))</a:t>
            </a:r>
          </a:p>
          <a:p>
            <a:r>
              <a:rPr lang="en-US" dirty="0" smtClean="0"/>
              <a:t>P(obs</a:t>
            </a:r>
            <a:r>
              <a:rPr lang="en-US" dirty="0"/>
              <a:t>. | model I</a:t>
            </a:r>
            <a:r>
              <a:rPr lang="en-US" dirty="0" smtClean="0"/>
              <a:t>) = 1</a:t>
            </a:r>
          </a:p>
          <a:p>
            <a:r>
              <a:rPr lang="en-US" dirty="0"/>
              <a:t>P(obs. | model </a:t>
            </a:r>
            <a:r>
              <a:rPr lang="en-US" dirty="0" smtClean="0"/>
              <a:t>II) </a:t>
            </a:r>
            <a:r>
              <a:rPr lang="en-US" dirty="0"/>
              <a:t>= </a:t>
            </a:r>
            <a:r>
              <a:rPr lang="en-US" dirty="0" smtClean="0"/>
              <a:t>1/8</a:t>
            </a:r>
          </a:p>
          <a:p>
            <a:r>
              <a:rPr lang="en-US" dirty="0" smtClean="0"/>
              <a:t>LOD =log</a:t>
            </a:r>
            <a:r>
              <a:rPr lang="en-US" baseline="-25000" dirty="0" smtClean="0"/>
              <a:t>10</a:t>
            </a:r>
            <a:r>
              <a:rPr lang="en-US" dirty="0" smtClean="0"/>
              <a:t>(1/8) = -0.9 </a:t>
            </a:r>
          </a:p>
          <a:p>
            <a:r>
              <a:rPr lang="en-US" dirty="0" smtClean="0">
                <a:solidFill>
                  <a:schemeClr val="accent5"/>
                </a:solidFill>
              </a:rPr>
              <a:t>Threshold: &gt;3 or &lt;-3</a:t>
            </a:r>
            <a:endParaRPr lang="en-US" dirty="0">
              <a:solidFill>
                <a:schemeClr val="accent5"/>
              </a:solidFill>
            </a:endParaRPr>
          </a:p>
          <a:p>
            <a:endParaRPr lang="en-US" dirty="0"/>
          </a:p>
        </p:txBody>
      </p:sp>
    </p:spTree>
    <p:extLst>
      <p:ext uri="{BB962C8B-B14F-4D97-AF65-F5344CB8AC3E}">
        <p14:creationId xmlns:p14="http://schemas.microsoft.com/office/powerpoint/2010/main" val="4008368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2199</TotalTime>
  <Words>2512</Words>
  <Application>Microsoft Office PowerPoint</Application>
  <PresentationFormat>全屏显示(4:3)</PresentationFormat>
  <Paragraphs>389</Paragraphs>
  <Slides>93</Slides>
  <Notes>0</Notes>
  <HiddenSlides>0</HiddenSlides>
  <MMClips>0</MMClips>
  <ScaleCrop>false</ScaleCrop>
  <HeadingPairs>
    <vt:vector size="4" baseType="variant">
      <vt:variant>
        <vt:lpstr>主题</vt:lpstr>
      </vt:variant>
      <vt:variant>
        <vt:i4>1</vt:i4>
      </vt:variant>
      <vt:variant>
        <vt:lpstr>幻灯片标题</vt:lpstr>
      </vt:variant>
      <vt:variant>
        <vt:i4>93</vt:i4>
      </vt:variant>
    </vt:vector>
  </HeadingPairs>
  <TitlesOfParts>
    <vt:vector size="94" baseType="lpstr">
      <vt:lpstr>Office 主题</vt:lpstr>
      <vt:lpstr>Biostatistics</vt:lpstr>
      <vt:lpstr>Myself</vt:lpstr>
      <vt:lpstr>My group</vt:lpstr>
      <vt:lpstr>My research</vt:lpstr>
      <vt:lpstr>My education</vt:lpstr>
      <vt:lpstr>Course introduction</vt:lpstr>
      <vt:lpstr>Statistics</vt:lpstr>
      <vt:lpstr>Schedule</vt:lpstr>
      <vt:lpstr>R language</vt:lpstr>
      <vt:lpstr>Download R</vt:lpstr>
      <vt:lpstr>R studio</vt:lpstr>
      <vt:lpstr>Exam</vt:lpstr>
      <vt:lpstr>PPT</vt:lpstr>
      <vt:lpstr>Textbook</vt:lpstr>
      <vt:lpstr>Your introduction</vt:lpstr>
      <vt:lpstr>Statistics is the base of all sciences</vt:lpstr>
      <vt:lpstr>What is science?</vt:lpstr>
      <vt:lpstr>PowerPoint 演示文稿</vt:lpstr>
      <vt:lpstr>Science is about rejecting  null hypothesis</vt:lpstr>
      <vt:lpstr>Science is about rejecting  null hypothesis</vt:lpstr>
      <vt:lpstr>In biology</vt:lpstr>
      <vt:lpstr>A tale of wild south China tiger</vt:lpstr>
      <vt:lpstr>…and rejecting null hypothesis</vt:lpstr>
      <vt:lpstr>…and rejecting null hypothesis</vt:lpstr>
      <vt:lpstr>…and rejecting null hypothesis</vt:lpstr>
      <vt:lpstr>…and rejecting null hypothesis</vt:lpstr>
      <vt:lpstr>…and rejecting null hypothesis</vt:lpstr>
      <vt:lpstr>Deterministic vs stochastic events</vt:lpstr>
      <vt:lpstr>Phenomena in biology</vt:lpstr>
      <vt:lpstr>In Biology</vt:lpstr>
      <vt:lpstr>Reasons of stochasticity in life</vt:lpstr>
      <vt:lpstr>Regression to the mean</vt:lpstr>
      <vt:lpstr>How do we describe stochastisity?</vt:lpstr>
      <vt:lpstr>PowerPoint 演示文稿</vt:lpstr>
      <vt:lpstr>PowerPoint 演示文稿</vt:lpstr>
      <vt:lpstr>Normal distribution</vt:lpstr>
      <vt:lpstr>The probability of a person taller than 1.9 meter</vt:lpstr>
      <vt:lpstr>Descriptive statistics</vt:lpstr>
      <vt:lpstr>Normal distribution</vt:lpstr>
      <vt:lpstr>The probability of a person taller than 1.9 meter</vt:lpstr>
      <vt:lpstr>The height is more than 1.9 meter</vt:lpstr>
      <vt:lpstr>The height is more than 1.9 meter</vt:lpstr>
      <vt:lpstr>Bill Gates’ visit to a bar</vt:lpstr>
      <vt:lpstr>Bill Gates’ revisit to a bar</vt:lpstr>
      <vt:lpstr>How do we treat stochastic data</vt:lpstr>
      <vt:lpstr>PowerPoint 演示文稿</vt:lpstr>
      <vt:lpstr>How to test the hypothesis?</vt:lpstr>
      <vt:lpstr>How to test the hypothesis?</vt:lpstr>
      <vt:lpstr>How to test the hypothesis?</vt:lpstr>
      <vt:lpstr>How to test the hypothesis?</vt:lpstr>
      <vt:lpstr>What if…</vt:lpstr>
      <vt:lpstr>Binomial distribution</vt:lpstr>
      <vt:lpstr>Binomial distribution</vt:lpstr>
      <vt:lpstr>What if…</vt:lpstr>
      <vt:lpstr>Probability estimation</vt:lpstr>
      <vt:lpstr>Confidence interval</vt:lpstr>
      <vt:lpstr>How to calculate confidence interval?</vt:lpstr>
      <vt:lpstr>Law of large number</vt:lpstr>
      <vt:lpstr>Applications of such idea</vt:lpstr>
      <vt:lpstr>PowerPoint 演示文稿</vt:lpstr>
      <vt:lpstr>Number of left handed people</vt:lpstr>
      <vt:lpstr>Poisson distribution</vt:lpstr>
      <vt:lpstr>Number of left handed people</vt:lpstr>
      <vt:lpstr>Intuition is extremely important in statistics</vt:lpstr>
      <vt:lpstr>Blaise Pascal</vt:lpstr>
      <vt:lpstr>Geek’s joke</vt:lpstr>
      <vt:lpstr>Einstein, Newton, and Pascal Play Hide and Seek</vt:lpstr>
      <vt:lpstr>Pascal’s Problem</vt:lpstr>
      <vt:lpstr>Opinions</vt:lpstr>
      <vt:lpstr>Conclusion</vt:lpstr>
      <vt:lpstr>Monty Hall problem</vt:lpstr>
      <vt:lpstr>Monty Hall problem</vt:lpstr>
      <vt:lpstr>Solution 1</vt:lpstr>
      <vt:lpstr>Solution 2</vt:lpstr>
      <vt:lpstr>Intuition: Consider 10000 doors …</vt:lpstr>
      <vt:lpstr>Monty Hall problem</vt:lpstr>
      <vt:lpstr>The probability of the same birthday in a class</vt:lpstr>
      <vt:lpstr>The probability that all have different birthday</vt:lpstr>
      <vt:lpstr>The answer</vt:lpstr>
      <vt:lpstr>The success of an experiment</vt:lpstr>
      <vt:lpstr>The success of an experiment</vt:lpstr>
      <vt:lpstr>The success of an experiment</vt:lpstr>
      <vt:lpstr>The success of an experiment</vt:lpstr>
      <vt:lpstr>The conditional probability</vt:lpstr>
      <vt:lpstr>Probability of infection</vt:lpstr>
      <vt:lpstr>Bayesian theorem</vt:lpstr>
      <vt:lpstr>Autosomal single-locus disease</vt:lpstr>
      <vt:lpstr>Autosomal single-locus disease</vt:lpstr>
      <vt:lpstr>The probability of 4th girl in the family, given the first 3 are all girls</vt:lpstr>
      <vt:lpstr>Genetics or stochasticity</vt:lpstr>
      <vt:lpstr>Genetics or stochasticity</vt:lpstr>
      <vt:lpstr>Genetics or stochasticity</vt:lpstr>
      <vt:lpstr>Genetics or stochasticity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Biostatistics &amp; Experimental Design</dc:title>
  <dc:creator>windwhere</dc:creator>
  <cp:lastModifiedBy>windwhere</cp:lastModifiedBy>
  <cp:revision>110</cp:revision>
  <dcterms:created xsi:type="dcterms:W3CDTF">2014-04-20T11:02:08Z</dcterms:created>
  <dcterms:modified xsi:type="dcterms:W3CDTF">2015-03-31T04:26:41Z</dcterms:modified>
</cp:coreProperties>
</file>