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431" r:id="rId3"/>
    <p:sldId id="435" r:id="rId4"/>
    <p:sldId id="436" r:id="rId5"/>
    <p:sldId id="354" r:id="rId6"/>
    <p:sldId id="440" r:id="rId7"/>
    <p:sldId id="438" r:id="rId8"/>
    <p:sldId id="317" r:id="rId9"/>
    <p:sldId id="439" r:id="rId10"/>
    <p:sldId id="318" r:id="rId11"/>
    <p:sldId id="355" r:id="rId12"/>
    <p:sldId id="389" r:id="rId13"/>
    <p:sldId id="294" r:id="rId14"/>
    <p:sldId id="298" r:id="rId15"/>
    <p:sldId id="441" r:id="rId16"/>
    <p:sldId id="360" r:id="rId17"/>
    <p:sldId id="364" r:id="rId18"/>
    <p:sldId id="395" r:id="rId19"/>
    <p:sldId id="368" r:id="rId20"/>
    <p:sldId id="369" r:id="rId21"/>
    <p:sldId id="370" r:id="rId22"/>
    <p:sldId id="394" r:id="rId23"/>
    <p:sldId id="380" r:id="rId24"/>
    <p:sldId id="442" r:id="rId25"/>
    <p:sldId id="402" r:id="rId26"/>
    <p:sldId id="403" r:id="rId27"/>
    <p:sldId id="404" r:id="rId28"/>
    <p:sldId id="407" r:id="rId29"/>
    <p:sldId id="420" r:id="rId30"/>
    <p:sldId id="443" r:id="rId31"/>
    <p:sldId id="444" r:id="rId32"/>
    <p:sldId id="445" r:id="rId33"/>
    <p:sldId id="446" r:id="rId34"/>
    <p:sldId id="381" r:id="rId35"/>
    <p:sldId id="385" r:id="rId36"/>
    <p:sldId id="383" r:id="rId37"/>
    <p:sldId id="423" r:id="rId38"/>
    <p:sldId id="320" r:id="rId39"/>
    <p:sldId id="448" r:id="rId40"/>
    <p:sldId id="323" r:id="rId41"/>
    <p:sldId id="322" r:id="rId42"/>
    <p:sldId id="330" r:id="rId43"/>
    <p:sldId id="339" r:id="rId44"/>
    <p:sldId id="427" r:id="rId45"/>
    <p:sldId id="425" r:id="rId46"/>
    <p:sldId id="450" r:id="rId47"/>
    <p:sldId id="388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68" autoAdjust="0"/>
  </p:normalViewPr>
  <p:slideViewPr>
    <p:cSldViewPr>
      <p:cViewPr varScale="1">
        <p:scale>
          <a:sx n="105" d="100"/>
          <a:sy n="105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AEA9-F0D8-4516-B35D-95B3176C0F2D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93267-E053-4E14-8B3A-C410EBA423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28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277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0276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3566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356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332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924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6494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6231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93267-E053-4E14-8B3A-C410EBA423AC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270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qianlab.genetics.ac.cn/Teaching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ata_analysis" TargetMode="External"/><Relationship Id="rId3" Type="http://schemas.openxmlformats.org/officeDocument/2006/relationships/hyperlink" Target="https://en.wikipedia.org/wiki/Programming_language" TargetMode="External"/><Relationship Id="rId7" Type="http://schemas.openxmlformats.org/officeDocument/2006/relationships/hyperlink" Target="https://en.wikipedia.org/wiki/Statistical_software" TargetMode="External"/><Relationship Id="rId2" Type="http://schemas.openxmlformats.org/officeDocument/2006/relationships/hyperlink" Target="https://en.wikipedia.org/wiki/Open_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ta_mining" TargetMode="External"/><Relationship Id="rId5" Type="http://schemas.openxmlformats.org/officeDocument/2006/relationships/hyperlink" Target="https://en.wikipedia.org/wiki/Statistician" TargetMode="External"/><Relationship Id="rId4" Type="http://schemas.openxmlformats.org/officeDocument/2006/relationships/hyperlink" Target="https://en.wikipedia.org/wiki/Statistical_computing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hihu.com/question/1961109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ustc.edu.cn/CRAN" TargetMode="External"/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R Programming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Wu </a:t>
            </a:r>
            <a:r>
              <a:rPr lang="en-US" altLang="zh-CN" dirty="0" err="1" smtClean="0">
                <a:solidFill>
                  <a:schemeClr val="tx1"/>
                </a:solidFill>
              </a:rPr>
              <a:t>Shaohuan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 studio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a powerful and </a:t>
            </a:r>
            <a:r>
              <a:rPr lang="en-US" altLang="zh-CN" b="1" dirty="0" smtClean="0"/>
              <a:t>user interface </a:t>
            </a:r>
            <a:r>
              <a:rPr lang="en-US" altLang="zh-CN" dirty="0" smtClean="0"/>
              <a:t>for R. </a:t>
            </a:r>
          </a:p>
          <a:p>
            <a:r>
              <a:rPr lang="en-US" altLang="zh-CN" dirty="0" smtClean="0"/>
              <a:t>It’s also free and open source</a:t>
            </a:r>
          </a:p>
          <a:p>
            <a:r>
              <a:rPr lang="en-US" altLang="zh-CN" dirty="0" smtClean="0"/>
              <a:t>It works great on Windows, Mac, and Linux.</a:t>
            </a:r>
          </a:p>
          <a:p>
            <a:r>
              <a:rPr lang="en-US" altLang="zh-CN" dirty="0" smtClean="0">
                <a:hlinkClick r:id="rId2"/>
              </a:rPr>
              <a:t>https://www.rstudio.com/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424" y="4221088"/>
            <a:ext cx="28289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Data types</a:t>
            </a:r>
          </a:p>
          <a:p>
            <a:pPr lvl="1"/>
            <a:r>
              <a:rPr lang="en-US" altLang="zh-CN" dirty="0" smtClean="0"/>
              <a:t>How to create</a:t>
            </a:r>
          </a:p>
          <a:p>
            <a:r>
              <a:rPr lang="en-US" altLang="zh-CN" dirty="0" smtClean="0"/>
              <a:t>Operations on data</a:t>
            </a:r>
          </a:p>
          <a:p>
            <a:pPr lvl="1"/>
            <a:r>
              <a:rPr lang="en-US" altLang="zh-CN" dirty="0" err="1" smtClean="0"/>
              <a:t>Subsetting</a:t>
            </a:r>
            <a:r>
              <a:rPr lang="en-US" altLang="zh-CN" dirty="0" smtClean="0"/>
              <a:t> (indexing)</a:t>
            </a:r>
          </a:p>
          <a:p>
            <a:pPr lvl="1"/>
            <a:r>
              <a:rPr lang="en-US" altLang="zh-CN" dirty="0" smtClean="0"/>
              <a:t>Arithmetic, statistic and logical operators</a:t>
            </a:r>
          </a:p>
          <a:p>
            <a:pPr lvl="1"/>
            <a:r>
              <a:rPr lang="en-US" altLang="zh-CN" dirty="0" smtClean="0"/>
              <a:t>Read/write data</a:t>
            </a:r>
          </a:p>
          <a:p>
            <a:pPr lvl="1"/>
            <a:r>
              <a:rPr lang="en-US" altLang="zh-CN" dirty="0" smtClean="0"/>
              <a:t>How </a:t>
            </a:r>
            <a:r>
              <a:rPr lang="en-US" altLang="zh-CN" dirty="0"/>
              <a:t>to get help …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Basic types of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</a:t>
            </a:r>
          </a:p>
          <a:p>
            <a:pPr lvl="1">
              <a:buNone/>
            </a:pPr>
            <a:r>
              <a:rPr lang="en-US" altLang="zh-CN" sz="3200" dirty="0"/>
              <a:t>1, 2, </a:t>
            </a:r>
            <a:r>
              <a:rPr lang="en-US" altLang="zh-CN" sz="3200" dirty="0" smtClean="0"/>
              <a:t>1.1</a:t>
            </a:r>
            <a:endParaRPr lang="en-US" altLang="zh-CN" sz="3200" dirty="0"/>
          </a:p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dirty="0" smtClean="0"/>
              <a:t> “a”, “b”, “</a:t>
            </a:r>
            <a:r>
              <a:rPr lang="en-US" altLang="zh-CN" dirty="0" err="1" smtClean="0"/>
              <a:t>ab</a:t>
            </a:r>
            <a:r>
              <a:rPr lang="en-US" altLang="zh-CN" dirty="0" smtClean="0"/>
              <a:t>”, “programming language”</a:t>
            </a:r>
          </a:p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Logical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TRUE or FALSE</a:t>
            </a:r>
          </a:p>
          <a:p>
            <a:pPr>
              <a:buNone/>
            </a:pPr>
            <a:endParaRPr lang="en-US" altLang="zh-CN" b="1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pPr marL="514350" indent="-51435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smtClean="0"/>
              <a:t>Only one data type</a:t>
            </a:r>
          </a:p>
          <a:p>
            <a:r>
              <a:rPr lang="en-US" altLang="zh-CN" dirty="0" smtClean="0"/>
              <a:t>e.g., </a:t>
            </a:r>
          </a:p>
          <a:p>
            <a:pPr lvl="1"/>
            <a:r>
              <a:rPr lang="en-US" altLang="zh-CN" dirty="0" smtClean="0"/>
              <a:t>c(1,1,1,1)</a:t>
            </a:r>
          </a:p>
          <a:p>
            <a:pPr lvl="1"/>
            <a:r>
              <a:rPr lang="en-US" altLang="zh-CN" dirty="0" smtClean="0"/>
              <a:t>c(“True”, “True”, “True”, “True”)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a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c()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a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seq()</a:t>
            </a:r>
          </a:p>
          <a:p>
            <a:r>
              <a:rPr lang="en-US" altLang="zh-CN" dirty="0" smtClean="0"/>
              <a:t>rep()</a:t>
            </a:r>
          </a:p>
          <a:p>
            <a:r>
              <a:rPr lang="en-US" altLang="zh-CN" dirty="0" smtClean="0"/>
              <a:t>rev()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Exercise of vector</a:t>
            </a:r>
            <a:endParaRPr lang="zh-CN" altLang="en-US" sz="48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/>
          <a:lstStyle/>
          <a:p>
            <a:r>
              <a:rPr lang="en-US" altLang="zh-CN" sz="3600" dirty="0"/>
              <a:t>Create the vector below:</a:t>
            </a:r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r>
              <a:rPr lang="en-US" altLang="zh-CN" dirty="0" smtClean="0"/>
              <a:t>1  2  3  4  5  6  7  8  9  10  11  12  13  14  15  16  17  18  19  20  21  21  21  21  21  21  21  21  21  21  20  18  16  14  12  10  8  6  4  2</a:t>
            </a:r>
          </a:p>
          <a:p>
            <a:pPr marL="0" indent="0">
              <a:buNone/>
            </a:pP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3552" y="4509120"/>
            <a:ext cx="77768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3200" b="1" dirty="0" smtClean="0">
              <a:solidFill>
                <a:srgbClr val="C00000"/>
              </a:solidFill>
            </a:endParaRPr>
          </a:p>
          <a:p>
            <a:r>
              <a:rPr lang="en-US" altLang="zh-CN" sz="3200" b="1" dirty="0" smtClean="0">
                <a:solidFill>
                  <a:srgbClr val="C00000"/>
                </a:solidFill>
              </a:rPr>
              <a:t>Relevant </a:t>
            </a:r>
            <a:r>
              <a:rPr lang="en-US" altLang="zh-CN" sz="3200" b="1" dirty="0">
                <a:solidFill>
                  <a:srgbClr val="C00000"/>
                </a:solidFill>
              </a:rPr>
              <a:t>commands and operators:</a:t>
            </a:r>
          </a:p>
          <a:p>
            <a:pPr lvl="1"/>
            <a:r>
              <a:rPr lang="en-US" altLang="zh-CN" sz="3200" b="1" dirty="0">
                <a:solidFill>
                  <a:srgbClr val="C00000"/>
                </a:solidFill>
              </a:rPr>
              <a:t>c, seq, 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rep, rev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Two-dimension</a:t>
            </a:r>
          </a:p>
          <a:p>
            <a:r>
              <a:rPr lang="en-US" altLang="zh-CN" b="1" dirty="0" smtClean="0"/>
              <a:t>Containing only one data type</a:t>
            </a:r>
          </a:p>
          <a:p>
            <a:r>
              <a:rPr lang="en-US" altLang="zh-CN" dirty="0" smtClean="0"/>
              <a:t>e.g.,</a:t>
            </a:r>
            <a:endParaRPr lang="zh-CN" altLang="en-US" dirty="0" smtClean="0"/>
          </a:p>
          <a:p>
            <a:endParaRPr lang="en-US" altLang="zh-CN" b="1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5640" y="3501008"/>
          <a:ext cx="3071664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5832"/>
                <a:gridCol w="15358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1</a:t>
                      </a:r>
                      <a:endParaRPr lang="zh-CN" altLang="en-US" sz="28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2</a:t>
                      </a:r>
                      <a:endParaRPr lang="zh-CN" altLang="en-US" sz="28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3</a:t>
                      </a:r>
                      <a:endParaRPr lang="zh-CN" altLang="en-US" sz="28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4</a:t>
                      </a:r>
                      <a:endParaRPr lang="zh-CN" altLang="en-US" sz="28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5</a:t>
                      </a:r>
                      <a:endParaRPr lang="zh-CN" altLang="en-US" sz="28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6</a:t>
                      </a:r>
                      <a:endParaRPr lang="zh-CN" altLang="en-US" sz="2800" b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Creating a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c() + dim()</a:t>
            </a:r>
          </a:p>
          <a:p>
            <a:r>
              <a:rPr lang="en-US" altLang="zh-CN" dirty="0" smtClean="0"/>
              <a:t>c() + </a:t>
            </a:r>
            <a:r>
              <a:rPr lang="en-US" altLang="zh-CN" dirty="0" err="1" smtClean="0"/>
              <a:t>cbind</a:t>
            </a:r>
            <a:r>
              <a:rPr lang="en-US" altLang="zh-CN" dirty="0" smtClean="0"/>
              <a:t>()/ </a:t>
            </a:r>
            <a:r>
              <a:rPr lang="en-US" altLang="zh-CN" dirty="0" err="1" smtClean="0"/>
              <a:t>rbind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matrix()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of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b="1" dirty="0" smtClean="0"/>
              <a:t>1. Creating a matrix below:</a:t>
            </a:r>
          </a:p>
          <a:p>
            <a:pPr marL="514350" indent="-514350">
              <a:buNone/>
            </a:pPr>
            <a:r>
              <a:rPr lang="en-US" altLang="zh-CN" b="1" dirty="0" smtClean="0"/>
              <a:t>     </a:t>
            </a:r>
          </a:p>
          <a:p>
            <a:pPr marL="514350" indent="-514350">
              <a:buNone/>
            </a:pPr>
            <a:endParaRPr lang="en-US" altLang="zh-CN" b="1" dirty="0" smtClean="0"/>
          </a:p>
          <a:p>
            <a:pPr marL="514350" indent="-514350">
              <a:buNone/>
            </a:pPr>
            <a:endParaRPr lang="en-US" altLang="zh-CN" b="1" dirty="0" smtClean="0"/>
          </a:p>
          <a:p>
            <a:pPr marL="514350" indent="-514350">
              <a:buNone/>
            </a:pPr>
            <a:endParaRPr lang="en-US" altLang="zh-CN" b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23792" y="2348880"/>
          <a:ext cx="21600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00"/>
                <a:gridCol w="720000"/>
                <a:gridCol w="72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5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9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2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6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3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7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11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4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8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12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207568" y="4797152"/>
            <a:ext cx="77768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</a:rPr>
              <a:t>Relevant commands and operators:</a:t>
            </a:r>
          </a:p>
          <a:p>
            <a:pPr lvl="1"/>
            <a:r>
              <a:rPr lang="en-US" altLang="zh-CN" sz="3200" b="1" dirty="0">
                <a:solidFill>
                  <a:srgbClr val="C00000"/>
                </a:solidFill>
              </a:rPr>
              <a:t>matrix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Slides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uploaded to our lab website after each class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http://qianlab.genetics.ac.cn/Teaching.html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7305018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Two-dimension</a:t>
            </a:r>
          </a:p>
          <a:p>
            <a:r>
              <a:rPr lang="en-US" altLang="zh-CN" b="1" dirty="0" smtClean="0"/>
              <a:t>Could containing different types of data</a:t>
            </a:r>
          </a:p>
          <a:p>
            <a:r>
              <a:rPr lang="en-US" altLang="zh-CN" b="1" dirty="0" smtClean="0"/>
              <a:t>e.g., </a:t>
            </a:r>
            <a:endParaRPr lang="zh-CN" altLang="en-US" b="1" dirty="0" smtClean="0"/>
          </a:p>
          <a:p>
            <a:endParaRPr lang="zh-CN" altLang="en-US" b="1" dirty="0"/>
          </a:p>
        </p:txBody>
      </p:sp>
      <p:graphicFrame>
        <p:nvGraphicFramePr>
          <p:cNvPr id="7" name="内容占位符 3"/>
          <p:cNvGraphicFramePr>
            <a:graphicFrameLocks/>
          </p:cNvGraphicFramePr>
          <p:nvPr/>
        </p:nvGraphicFramePr>
        <p:xfrm>
          <a:off x="1991544" y="3573016"/>
          <a:ext cx="698477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194"/>
                <a:gridCol w="1746194"/>
                <a:gridCol w="1746194"/>
                <a:gridCol w="17461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b="1" i="0" dirty="0" smtClean="0">
                          <a:latin typeface="+mn-lt"/>
                        </a:rPr>
                        <a:t>Course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 Ross 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Joey </a:t>
                      </a:r>
                      <a:endParaRPr lang="zh-CN" altLang="en-US" sz="2400" b="1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latin typeface="+mn-lt"/>
                        </a:rPr>
                        <a:t> Chandler</a:t>
                      </a:r>
                      <a:endParaRPr lang="zh-CN" altLang="en-US" sz="2400" b="1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n-lt"/>
                        </a:rPr>
                        <a:t>Biology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4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3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3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n-lt"/>
                        </a:rPr>
                        <a:t>History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5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3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2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n-lt"/>
                        </a:rPr>
                        <a:t>Math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4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2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5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b="0" dirty="0" smtClean="0">
                          <a:latin typeface="+mn-lt"/>
                        </a:rPr>
                        <a:t>Physics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3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2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atin typeface="+mn-lt"/>
                        </a:rPr>
                        <a:t>5</a:t>
                      </a:r>
                      <a:endParaRPr lang="zh-CN" altLang="en-US" sz="2400" b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1703512" y="3501008"/>
            <a:ext cx="7488832" cy="50405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703512" y="4077072"/>
            <a:ext cx="7488832" cy="172819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Creating a data 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7"/>
            <a:ext cx="8229600" cy="5073427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r>
              <a:rPr lang="en-US" altLang="zh-CN" b="1" dirty="0" err="1" smtClean="0"/>
              <a:t>data.frame</a:t>
            </a:r>
            <a:r>
              <a:rPr lang="en-US" altLang="zh-CN" b="1" dirty="0" smtClean="0"/>
              <a:t>()</a:t>
            </a:r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en-US" altLang="zh-CN" sz="2800" b="1" dirty="0"/>
          </a:p>
          <a:p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of data 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Record the grade, height and weight of 6 people.</a:t>
            </a:r>
          </a:p>
          <a:p>
            <a:r>
              <a:rPr lang="en-US" altLang="zh-CN" dirty="0" smtClean="0"/>
              <a:t>Names: Rachael, Ross, Monica, Chandler, Phoebe, Joey</a:t>
            </a:r>
          </a:p>
          <a:p>
            <a:r>
              <a:rPr lang="en-US" altLang="zh-CN" dirty="0" smtClean="0"/>
              <a:t>Grade: 93,94,91,88, 86, 90</a:t>
            </a:r>
          </a:p>
          <a:p>
            <a:r>
              <a:rPr lang="en-US" altLang="zh-CN" dirty="0" smtClean="0"/>
              <a:t>Height: 1.70, 1.80, 1.65, 1.75,  1.63, 1.80</a:t>
            </a:r>
          </a:p>
          <a:p>
            <a:r>
              <a:rPr lang="en-US" altLang="zh-CN" dirty="0" smtClean="0"/>
              <a:t>Weight: 48, 70, 55, 75, 50, 65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b="1" dirty="0" smtClean="0">
                <a:solidFill>
                  <a:srgbClr val="C00000"/>
                </a:solidFill>
              </a:rPr>
              <a:t>	Relevant commands and operators:</a:t>
            </a:r>
          </a:p>
          <a:p>
            <a:pPr lvl="1"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?</a:t>
            </a:r>
            <a:r>
              <a:rPr lang="en-US" altLang="zh-CN" sz="3200" b="1" dirty="0" err="1">
                <a:solidFill>
                  <a:srgbClr val="C00000"/>
                </a:solidFill>
              </a:rPr>
              <a:t>data.frame</a:t>
            </a:r>
            <a:endParaRPr lang="zh-CN" altLang="en-US" sz="3200" b="1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44144" y="2348880"/>
          <a:ext cx="44028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708"/>
                <a:gridCol w="1100708"/>
                <a:gridCol w="1100708"/>
                <a:gridCol w="11007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Course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Sheldon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+mn-lt"/>
                        </a:rPr>
                        <a:t>Leonard</a:t>
                      </a:r>
                      <a:endParaRPr lang="zh-CN" altLang="en-US" b="1" i="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+mn-lt"/>
                        </a:rPr>
                        <a:t> Penny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Biology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2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4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2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History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4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3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2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Math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5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4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1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Physics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5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4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i="0" dirty="0" smtClean="0">
                          <a:latin typeface="+mn-lt"/>
                        </a:rPr>
                        <a:t>1</a:t>
                      </a:r>
                      <a:endParaRPr lang="zh-CN" altLang="en-US" b="1" i="0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076906" y="2564904"/>
            <a:ext cx="4027478" cy="1728192"/>
            <a:chOff x="328498" y="1772816"/>
            <a:chExt cx="4027478" cy="1728192"/>
          </a:xfrm>
        </p:grpSpPr>
        <p:sp>
          <p:nvSpPr>
            <p:cNvPr id="6" name="矩形 5"/>
            <p:cNvSpPr/>
            <p:nvPr/>
          </p:nvSpPr>
          <p:spPr>
            <a:xfrm>
              <a:off x="3347864" y="1862832"/>
              <a:ext cx="1008112" cy="1638176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28498" y="1772816"/>
              <a:ext cx="12858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rgbClr val="7030A0"/>
                  </a:solidFill>
                </a:rPr>
                <a:t>Vector</a:t>
              </a:r>
              <a:endParaRPr lang="en-US" altLang="zh-CN" sz="28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0" idx="3"/>
              <a:endCxn id="6" idx="1"/>
            </p:cNvCxnSpPr>
            <p:nvPr/>
          </p:nvCxnSpPr>
          <p:spPr>
            <a:xfrm>
              <a:off x="1614363" y="2034426"/>
              <a:ext cx="1733501" cy="64749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775520" y="2708920"/>
            <a:ext cx="6713512" cy="2664296"/>
            <a:chOff x="27112" y="1916832"/>
            <a:chExt cx="6713512" cy="2664296"/>
          </a:xfrm>
        </p:grpSpPr>
        <p:sp>
          <p:nvSpPr>
            <p:cNvPr id="13" name="矩形 12"/>
            <p:cNvSpPr/>
            <p:nvPr/>
          </p:nvSpPr>
          <p:spPr>
            <a:xfrm>
              <a:off x="2123728" y="1916832"/>
              <a:ext cx="4616896" cy="166456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7112" y="4057908"/>
              <a:ext cx="18514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C00000"/>
                  </a:solidFill>
                </a:rPr>
                <a:t>Data frame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4" idx="0"/>
            </p:cNvCxnSpPr>
            <p:nvPr/>
          </p:nvCxnSpPr>
          <p:spPr>
            <a:xfrm flipV="1">
              <a:off x="952847" y="3073152"/>
              <a:ext cx="1170881" cy="9847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1855912" y="3284984"/>
            <a:ext cx="118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B050"/>
                </a:solidFill>
              </a:rPr>
              <a:t>Matrix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080048" y="3429000"/>
            <a:ext cx="1844333" cy="314454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52256" y="2780928"/>
            <a:ext cx="3384376" cy="14401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Add-ons (relatively harder to understand)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Factor</a:t>
            </a:r>
            <a:r>
              <a:rPr lang="en-US" altLang="zh-CN" dirty="0" smtClean="0"/>
              <a:t>, a certain type of vector</a:t>
            </a:r>
          </a:p>
          <a:p>
            <a:r>
              <a:rPr lang="en-US" altLang="zh-CN" b="1" dirty="0" smtClean="0"/>
              <a:t>Array</a:t>
            </a:r>
            <a:r>
              <a:rPr lang="en-US" altLang="zh-CN" dirty="0" smtClean="0"/>
              <a:t>, an data type which can store data in more than two dimensions</a:t>
            </a:r>
          </a:p>
          <a:p>
            <a:r>
              <a:rPr lang="en-US" altLang="zh-CN" b="1" dirty="0" smtClean="0"/>
              <a:t>List</a:t>
            </a:r>
            <a:r>
              <a:rPr lang="en-US" altLang="zh-CN" dirty="0" smtClean="0"/>
              <a:t>, an data type which can contain elements of different types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Subsetting</a:t>
            </a:r>
            <a:r>
              <a:rPr lang="en-US" altLang="zh-CN" dirty="0" smtClean="0"/>
              <a:t> (get elements from vector/matrix/data frames, etc)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[]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indexing, vector, matrix, data frame</a:t>
            </a:r>
          </a:p>
          <a:p>
            <a:r>
              <a:rPr lang="en-US" altLang="zh-CN" dirty="0" smtClean="0"/>
              <a:t>$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extract elements by name, data frame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Get </a:t>
            </a:r>
            <a:r>
              <a:rPr lang="en-US" altLang="zh-CN" dirty="0" smtClean="0"/>
              <a:t>elements from a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[]</a:t>
            </a:r>
          </a:p>
          <a:p>
            <a:endParaRPr lang="en-US" altLang="zh-CN" b="1" dirty="0"/>
          </a:p>
          <a:p>
            <a:endParaRPr lang="en-US" altLang="zh-CN" b="1" dirty="0" smtClean="0"/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Get </a:t>
            </a:r>
            <a:r>
              <a:rPr lang="en-US" altLang="zh-CN" dirty="0" smtClean="0"/>
              <a:t>elements from a matrix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[]</a:t>
            </a: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260648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Get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elements from a data frame</a:t>
            </a:r>
            <a:endParaRPr lang="zh-CN" altLang="en-US" sz="36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altLang="zh-CN" dirty="0" smtClean="0"/>
              <a:t>[]</a:t>
            </a:r>
          </a:p>
          <a:p>
            <a:r>
              <a:rPr lang="en-US" altLang="zh-CN" dirty="0" smtClean="0"/>
              <a:t>$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Editing a vector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Add, delete, or replace elements in a vector</a:t>
            </a:r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What is 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R</a:t>
            </a:r>
            <a:r>
              <a:rPr lang="en-US" altLang="zh-CN" dirty="0" smtClean="0"/>
              <a:t> is an </a:t>
            </a:r>
            <a:r>
              <a:rPr lang="en-US" altLang="zh-CN" dirty="0" smtClean="0">
                <a:hlinkClick r:id="rId2" tooltip="Open source"/>
              </a:rPr>
              <a:t>open source</a:t>
            </a:r>
            <a:r>
              <a:rPr lang="en-US" altLang="zh-CN" dirty="0" smtClean="0"/>
              <a:t> </a:t>
            </a:r>
            <a:r>
              <a:rPr lang="en-US" altLang="zh-CN" dirty="0" smtClean="0">
                <a:hlinkClick r:id="rId3" tooltip="Programming language"/>
              </a:rPr>
              <a:t>programming language</a:t>
            </a:r>
            <a:r>
              <a:rPr lang="en-US" altLang="zh-CN" dirty="0" smtClean="0"/>
              <a:t> and </a:t>
            </a:r>
            <a:r>
              <a:rPr lang="en-US" altLang="zh-CN" dirty="0" smtClean="0">
                <a:hlinkClick r:id="rId2" tooltip="Open source"/>
              </a:rPr>
              <a:t>software environment</a:t>
            </a:r>
            <a:r>
              <a:rPr lang="en-US" altLang="zh-CN" dirty="0" smtClean="0"/>
              <a:t> for </a:t>
            </a:r>
            <a:r>
              <a:rPr lang="en-US" altLang="zh-CN" dirty="0" smtClean="0">
                <a:hlinkClick r:id="rId4" tooltip="Statistical computing"/>
              </a:rPr>
              <a:t>statistical computing</a:t>
            </a:r>
            <a:r>
              <a:rPr lang="en-US" altLang="zh-CN" dirty="0" smtClean="0"/>
              <a:t> and </a:t>
            </a:r>
            <a:r>
              <a:rPr lang="en-US" altLang="zh-CN" dirty="0" smtClean="0">
                <a:hlinkClick r:id="rId2" tooltip="Open source"/>
              </a:rPr>
              <a:t>graphics</a:t>
            </a:r>
            <a:r>
              <a:rPr lang="en-US" altLang="zh-CN" dirty="0" smtClean="0"/>
              <a:t> that is supported by the R Foundation for Statistical Computing.</a:t>
            </a:r>
            <a:r>
              <a:rPr lang="en-US" altLang="zh-CN" baseline="30000" dirty="0" smtClean="0"/>
              <a:t> </a:t>
            </a:r>
            <a:r>
              <a:rPr lang="en-US" altLang="zh-CN" dirty="0" smtClean="0"/>
              <a:t> The R language is widely used among </a:t>
            </a:r>
            <a:r>
              <a:rPr lang="en-US" altLang="zh-CN" dirty="0" smtClean="0">
                <a:hlinkClick r:id="rId5" tooltip="Statistician"/>
              </a:rPr>
              <a:t>statisticians</a:t>
            </a:r>
            <a:r>
              <a:rPr lang="en-US" altLang="zh-CN" dirty="0" smtClean="0"/>
              <a:t> and </a:t>
            </a:r>
            <a:r>
              <a:rPr lang="en-US" altLang="zh-CN" dirty="0" smtClean="0">
                <a:hlinkClick r:id="rId6" tooltip="Data mining"/>
              </a:rPr>
              <a:t>data miners</a:t>
            </a:r>
            <a:r>
              <a:rPr lang="en-US" altLang="zh-CN" dirty="0" smtClean="0"/>
              <a:t> for developing </a:t>
            </a:r>
            <a:r>
              <a:rPr lang="en-US" altLang="zh-CN" dirty="0" smtClean="0">
                <a:hlinkClick r:id="rId7" tooltip="Statistical software"/>
              </a:rPr>
              <a:t>statistical software</a:t>
            </a:r>
            <a:r>
              <a:rPr lang="en-US" altLang="zh-CN" dirty="0" smtClean="0"/>
              <a:t> and </a:t>
            </a:r>
            <a:r>
              <a:rPr lang="en-US" altLang="zh-CN" dirty="0" smtClean="0">
                <a:hlinkClick r:id="rId8" tooltip="Data analysis"/>
              </a:rPr>
              <a:t>data analysis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       </a:t>
            </a:r>
          </a:p>
          <a:p>
            <a:pPr>
              <a:buNone/>
            </a:pPr>
            <a:r>
              <a:rPr lang="en-US" altLang="zh-CN" dirty="0" smtClean="0"/>
              <a:t>                                                                  - Wikipedia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Editing a 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Add, delete, or replace rows/columns/elements in a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Editing a data frame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Add, delete, or replace rows/columns/elements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brief background of R</a:t>
            </a:r>
          </a:p>
          <a:p>
            <a:pPr lvl="1"/>
            <a:r>
              <a:rPr lang="en-US" altLang="zh-CN" dirty="0" smtClean="0"/>
              <a:t>Data analysis, programming</a:t>
            </a:r>
          </a:p>
          <a:p>
            <a:r>
              <a:rPr lang="en-US" altLang="zh-CN" dirty="0" smtClean="0"/>
              <a:t>Basic data types</a:t>
            </a:r>
          </a:p>
          <a:p>
            <a:pPr lvl="1"/>
            <a:r>
              <a:rPr lang="en-US" altLang="zh-CN" dirty="0" smtClean="0"/>
              <a:t>Numeric, character, logical</a:t>
            </a:r>
          </a:p>
          <a:p>
            <a:pPr lvl="1"/>
            <a:r>
              <a:rPr lang="en-US" altLang="zh-CN" dirty="0" smtClean="0"/>
              <a:t>Vector, matrix, data frames</a:t>
            </a:r>
          </a:p>
          <a:p>
            <a:r>
              <a:rPr lang="en-US" altLang="zh-CN" dirty="0" smtClean="0"/>
              <a:t>Create each type of data</a:t>
            </a:r>
          </a:p>
          <a:p>
            <a:r>
              <a:rPr lang="en-US" altLang="zh-CN" dirty="0" smtClean="0"/>
              <a:t>Get elements from each type of data</a:t>
            </a:r>
          </a:p>
          <a:p>
            <a:r>
              <a:rPr lang="en-US" altLang="zh-CN" dirty="0" smtClean="0"/>
              <a:t>Edit elements from each type of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analysis with 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Statistical computing using R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Arithmetic operator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91544" y="1340768"/>
          <a:ext cx="82296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Operator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Description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 smtClean="0"/>
                        <a:t>Sample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+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Addition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4</a:t>
                      </a:r>
                      <a:r>
                        <a:rPr lang="en-US" altLang="zh-CN" sz="2800" b="0" baseline="0" dirty="0" smtClean="0"/>
                        <a:t> + 2 = 6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-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4 – 2</a:t>
                      </a:r>
                      <a:r>
                        <a:rPr lang="en-US" altLang="zh-CN" sz="2800" b="0" baseline="0" dirty="0" smtClean="0"/>
                        <a:t> = 2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*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2*4 = 8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/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8/2 =</a:t>
                      </a:r>
                      <a:r>
                        <a:rPr lang="en-US" altLang="zh-CN" sz="2800" b="0" baseline="0" dirty="0" smtClean="0"/>
                        <a:t> 4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** or ^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Exponentiation(</a:t>
                      </a:r>
                      <a:r>
                        <a:rPr lang="en-US" altLang="zh-CN" sz="2800" b="0" dirty="0" err="1" smtClean="0"/>
                        <a:t>x^y</a:t>
                      </a:r>
                      <a:r>
                        <a:rPr lang="en-US" altLang="zh-CN" sz="2800" b="0" dirty="0" smtClean="0"/>
                        <a:t> equal to </a:t>
                      </a:r>
                      <a:r>
                        <a:rPr lang="en-US" altLang="zh-CN" sz="2800" b="0" dirty="0" err="1" smtClean="0"/>
                        <a:t>x</a:t>
                      </a:r>
                      <a:r>
                        <a:rPr lang="en-US" altLang="zh-CN" sz="2800" b="0" baseline="30000" dirty="0" err="1" smtClean="0"/>
                        <a:t>y</a:t>
                      </a:r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2^3 =</a:t>
                      </a:r>
                      <a:r>
                        <a:rPr lang="en-US" altLang="zh-CN" sz="2800" b="0" baseline="0" dirty="0" smtClean="0"/>
                        <a:t> 8</a:t>
                      </a:r>
                      <a:endParaRPr lang="zh-CN" altLang="en-US" sz="2800" b="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%%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Modulus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5%%2 = 1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%/%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 division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5%/%2 = 2</a:t>
                      </a:r>
                      <a:endParaRPr lang="zh-CN" alt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logical operator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116612765"/>
              </p:ext>
            </p:extLst>
          </p:nvPr>
        </p:nvGraphicFramePr>
        <p:xfrm>
          <a:off x="1991544" y="1556792"/>
          <a:ext cx="813690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497"/>
                <a:gridCol w="51364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R command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/>
                        <a:t>meaning</a:t>
                      </a:r>
                      <a:endParaRPr lang="zh-CN" alt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&gt;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larger than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&lt;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less than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&gt;=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larger than or equal to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&lt;=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less</a:t>
                      </a:r>
                      <a:r>
                        <a:rPr lang="en-US" altLang="zh-CN" sz="2800" b="0" baseline="0" dirty="0" smtClean="0"/>
                        <a:t> than or equal to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==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equal</a:t>
                      </a:r>
                      <a:r>
                        <a:rPr lang="en-US" altLang="zh-CN" sz="2800" b="0" baseline="0" dirty="0" smtClean="0"/>
                        <a:t> to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!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not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&amp;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and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|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or</a:t>
                      </a:r>
                      <a:endParaRPr lang="zh-CN" alt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6632"/>
            <a:ext cx="11031016" cy="778098"/>
          </a:xfrm>
        </p:spPr>
        <p:txBody>
          <a:bodyPr/>
          <a:lstStyle/>
          <a:p>
            <a:r>
              <a:rPr lang="en-US" altLang="zh-CN" dirty="0" smtClean="0"/>
              <a:t>Statistic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/>
          </p:cNvGraphicFramePr>
          <p:nvPr/>
        </p:nvGraphicFramePr>
        <p:xfrm>
          <a:off x="2042864" y="908720"/>
          <a:ext cx="82296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528"/>
                <a:gridCol w="2016224"/>
                <a:gridCol w="45468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Functions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Description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Sample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mean()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Mean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mean(c(1,2,3,6)) returns 3.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median()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median(c(1,2,3,4)) returns 2.5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/>
                        <a:t>sd</a:t>
                      </a:r>
                      <a:r>
                        <a:rPr lang="en-US" altLang="zh-CN" sz="2800" b="0" dirty="0" smtClean="0"/>
                        <a:t>()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deviation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sd</a:t>
                      </a:r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(c(1,2,3,4)) returns 1.29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err="1" smtClean="0"/>
                        <a:t>var</a:t>
                      </a:r>
                      <a:r>
                        <a:rPr lang="en-US" altLang="zh-CN" sz="2800" b="0" dirty="0" smtClean="0"/>
                        <a:t>()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Variance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(c(1,2,3,4)) returns 1.67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sum()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sum(c(1,2,3,4)) returns 10</a:t>
                      </a:r>
                      <a:endParaRPr lang="zh-CN" altLang="en-US" sz="2800" b="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max()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min(c(1,2,3,4)) returns 1</a:t>
                      </a:r>
                      <a:endParaRPr lang="zh-CN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/>
                        <a:t>min()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  <a:endParaRPr lang="zh-CN" alt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max(c(1,2,3,4)) returns 4</a:t>
                      </a:r>
                      <a:endParaRPr lang="zh-CN" alt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/>
              <a:t>Exercise of operator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268761"/>
            <a:ext cx="8229600" cy="485740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endParaRPr lang="en-US" altLang="zh-CN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Creating </a:t>
            </a:r>
            <a:r>
              <a:rPr lang="en-US" altLang="zh-CN" sz="2400" dirty="0"/>
              <a:t>the data frame “</a:t>
            </a:r>
            <a:r>
              <a:rPr lang="en-US" altLang="zh-CN" sz="2400" dirty="0" err="1"/>
              <a:t>test.data</a:t>
            </a:r>
            <a:r>
              <a:rPr lang="en-US" altLang="zh-CN" sz="2400" dirty="0"/>
              <a:t>” below:</a:t>
            </a:r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/>
              <a:t>Adding a new column named “z”, z = x * y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/>
              <a:t>Calculating the mean of z – </a:t>
            </a:r>
            <a:r>
              <a:rPr lang="en-US" altLang="zh-CN" sz="2400" dirty="0" smtClean="0"/>
              <a:t>x</a:t>
            </a:r>
            <a:endParaRPr lang="en-US" altLang="zh-CN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783632" y="2233672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Setting working directory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 needs to read or write some files, you should told it a directory.</a:t>
            </a:r>
          </a:p>
          <a:p>
            <a:r>
              <a:rPr lang="en-US" altLang="zh-CN" dirty="0" err="1" smtClean="0"/>
              <a:t>setwd</a:t>
            </a:r>
            <a:r>
              <a:rPr lang="en-US" altLang="zh-CN" dirty="0" smtClean="0"/>
              <a:t>()</a:t>
            </a:r>
          </a:p>
          <a:p>
            <a:endParaRPr lang="en-US" altLang="zh-CN" b="1" dirty="0" smtClean="0"/>
          </a:p>
          <a:p>
            <a:r>
              <a:rPr lang="en-US" altLang="zh-CN" dirty="0" err="1" smtClean="0"/>
              <a:t>getwd</a:t>
            </a:r>
            <a:r>
              <a:rPr lang="en-US" altLang="zh-CN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Packages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install.packages</a:t>
            </a:r>
            <a:r>
              <a:rPr lang="en-US" altLang="zh-CN" dirty="0" smtClean="0"/>
              <a:t>(): install the package</a:t>
            </a:r>
          </a:p>
          <a:p>
            <a:r>
              <a:rPr lang="en-US" altLang="zh-CN" dirty="0" smtClean="0"/>
              <a:t>library() : load the package</a:t>
            </a:r>
          </a:p>
          <a:p>
            <a:r>
              <a:rPr lang="en-US" altLang="zh-CN" dirty="0" smtClean="0"/>
              <a:t>China (Beijing 3)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3592" y="3717032"/>
            <a:ext cx="640871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200" dirty="0" err="1"/>
              <a:t>install.packages</a:t>
            </a:r>
            <a:r>
              <a:rPr lang="en-US" altLang="zh-CN" sz="3200" dirty="0"/>
              <a:t>(“ggplot2")</a:t>
            </a:r>
          </a:p>
          <a:p>
            <a:r>
              <a:rPr lang="en-US" altLang="zh-CN" sz="3200" dirty="0"/>
              <a:t>library(“ggplot2")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is 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programming language (to develop software)</a:t>
            </a:r>
          </a:p>
          <a:p>
            <a:pPr lvl="1"/>
            <a:r>
              <a:rPr lang="en-US" altLang="zh-CN" dirty="0" smtClean="0"/>
              <a:t>Statisticians (Many of R's standard functions are written in R itself…, from </a:t>
            </a:r>
            <a:r>
              <a:rPr lang="en-US" altLang="zh-CN" b="1" dirty="0" smtClean="0"/>
              <a:t>Wikipedia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software environment (data analysis)</a:t>
            </a:r>
          </a:p>
          <a:p>
            <a:pPr lvl="1"/>
            <a:r>
              <a:rPr lang="en-US" altLang="zh-CN" dirty="0" smtClean="0"/>
              <a:t>Data scientists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Data 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read.table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“Reads a file in table format and creates a data frame from it.”</a:t>
            </a:r>
          </a:p>
          <a:p>
            <a:r>
              <a:rPr lang="en-US" altLang="zh-CN" dirty="0" err="1" smtClean="0"/>
              <a:t>read.table</a:t>
            </a:r>
            <a:r>
              <a:rPr lang="en-US" altLang="zh-CN" dirty="0" smtClean="0"/>
              <a:t>(file, header = FALSE, sep = "", quote = "\"'", </a:t>
            </a:r>
            <a:r>
              <a:rPr lang="en-US" altLang="zh-CN" dirty="0" err="1" smtClean="0"/>
              <a:t>as.is</a:t>
            </a:r>
            <a:r>
              <a:rPr lang="en-US" altLang="zh-CN" dirty="0" smtClean="0"/>
              <a:t> = !</a:t>
            </a:r>
            <a:r>
              <a:rPr lang="en-US" altLang="zh-CN" dirty="0" err="1" smtClean="0"/>
              <a:t>stringsAsFactors</a:t>
            </a:r>
            <a:r>
              <a:rPr lang="en-US" altLang="zh-CN" dirty="0" smtClean="0"/>
              <a:t>, skip = 0, </a:t>
            </a:r>
            <a:r>
              <a:rPr lang="en-US" altLang="zh-CN" dirty="0" err="1" smtClean="0"/>
              <a:t>comment.char</a:t>
            </a:r>
            <a:r>
              <a:rPr lang="en-US" altLang="zh-CN" dirty="0" smtClean="0"/>
              <a:t> = "#")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output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write.table</a:t>
            </a:r>
            <a:r>
              <a:rPr lang="en-US" altLang="zh-CN" dirty="0" smtClean="0"/>
              <a:t>()</a:t>
            </a:r>
          </a:p>
          <a:p>
            <a:r>
              <a:rPr lang="en-US" altLang="zh-CN" dirty="0" smtClean="0"/>
              <a:t>“prints its required argument x (after converting it to a data frame if it is not one nor a matrix) to a file ”</a:t>
            </a:r>
          </a:p>
          <a:p>
            <a:r>
              <a:rPr lang="en-US" altLang="zh-CN" dirty="0" err="1" smtClean="0"/>
              <a:t>write.table</a:t>
            </a:r>
            <a:r>
              <a:rPr lang="en-US" altLang="zh-CN" dirty="0" smtClean="0"/>
              <a:t>(x, file = "", append = FALSE, quote = FALSE, sep = “\t", </a:t>
            </a:r>
            <a:r>
              <a:rPr lang="en-US" altLang="zh-CN" dirty="0" err="1" smtClean="0"/>
              <a:t>row.names</a:t>
            </a:r>
            <a:r>
              <a:rPr lang="en-US" altLang="zh-CN" dirty="0" smtClean="0"/>
              <a:t> = FALSE, </a:t>
            </a:r>
            <a:r>
              <a:rPr lang="en-US" altLang="zh-CN" dirty="0" err="1" smtClean="0"/>
              <a:t>col.names</a:t>
            </a:r>
            <a:r>
              <a:rPr lang="en-US" altLang="zh-CN" dirty="0" smtClean="0"/>
              <a:t> = TRUE)</a:t>
            </a:r>
          </a:p>
          <a:p>
            <a:r>
              <a:rPr lang="en-US" altLang="zh-CN" dirty="0" err="1" smtClean="0"/>
              <a:t>getwd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 of output and input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Write a data frame to  a file called “test.txt”</a:t>
            </a:r>
          </a:p>
          <a:p>
            <a:r>
              <a:rPr lang="en-US" altLang="zh-CN" dirty="0" smtClean="0"/>
              <a:t>Read the data in this file</a:t>
            </a:r>
          </a:p>
          <a:p>
            <a:r>
              <a:rPr lang="en-US" altLang="zh-CN" dirty="0" smtClean="0"/>
              <a:t>Try the options of these two functions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get help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556793"/>
            <a:ext cx="8229600" cy="4525963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Built-in help system</a:t>
            </a:r>
          </a:p>
          <a:p>
            <a:pPr lvl="1"/>
            <a:r>
              <a:rPr lang="en-US" altLang="zh-CN" dirty="0" smtClean="0"/>
              <a:t>e.g., “?matrix”</a:t>
            </a:r>
          </a:p>
          <a:p>
            <a:r>
              <a:rPr lang="en-US" altLang="zh-CN" dirty="0" smtClean="0"/>
              <a:t>Google</a:t>
            </a:r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Run-time errors</a:t>
            </a:r>
          </a:p>
          <a:p>
            <a:pPr lvl="1"/>
            <a:r>
              <a:rPr lang="en-US" altLang="zh-CN" dirty="0" smtClean="0"/>
              <a:t>occur </a:t>
            </a:r>
            <a:r>
              <a:rPr lang="en-US" altLang="zh-CN" dirty="0"/>
              <a:t>while your program runs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Logic </a:t>
            </a:r>
            <a:r>
              <a:rPr lang="en-US" altLang="zh-CN" dirty="0"/>
              <a:t>errors: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prevent </a:t>
            </a:r>
            <a:r>
              <a:rPr lang="en-US" altLang="zh-CN" dirty="0"/>
              <a:t>your program from doing what you intended it to do.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2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altLang="zh-CN" dirty="0" smtClean="0"/>
          </a:p>
          <a:p>
            <a:pPr algn="ctr">
              <a:buNone/>
            </a:pPr>
            <a:r>
              <a:rPr lang="en-US" altLang="zh-CN" dirty="0" smtClean="0"/>
              <a:t>Behind every successful programmer </a:t>
            </a:r>
          </a:p>
          <a:p>
            <a:pPr algn="ctr">
              <a:buNone/>
            </a:pPr>
            <a:r>
              <a:rPr lang="en-US" altLang="zh-CN" dirty="0" smtClean="0"/>
              <a:t>there's a lot of unsuccessful scripts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386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Analyzing expression levels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Gene_expression_dataset.txt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Set working directory</a:t>
            </a:r>
          </a:p>
          <a:p>
            <a:pPr lvl="1"/>
            <a:r>
              <a:rPr lang="en-US" altLang="zh-CN" dirty="0" smtClean="0"/>
              <a:t>Read in the dataset</a:t>
            </a:r>
          </a:p>
          <a:p>
            <a:pPr lvl="1"/>
            <a:r>
              <a:rPr lang="en-US" altLang="zh-CN" dirty="0" smtClean="0"/>
              <a:t>Calculate the average expression levels of mRNA and Protein in each species (</a:t>
            </a:r>
            <a:r>
              <a:rPr lang="en-US" altLang="zh-CN" dirty="0" err="1" smtClean="0"/>
              <a:t>Scer</a:t>
            </a:r>
            <a:r>
              <a:rPr lang="en-US" altLang="zh-CN" dirty="0" smtClean="0"/>
              <a:t> and Spar)</a:t>
            </a:r>
          </a:p>
          <a:p>
            <a:pPr lvl="1"/>
            <a:r>
              <a:rPr lang="en-US" altLang="zh-CN" dirty="0" smtClean="0"/>
              <a:t>Examine if the average expression of mRNA/Protein is significantly different between 2 species</a:t>
            </a:r>
          </a:p>
          <a:p>
            <a:pPr lvl="1"/>
            <a:r>
              <a:rPr lang="en-US" altLang="zh-CN" dirty="0" smtClean="0"/>
              <a:t>Examine if the expression level of mRNA/Protein is correlated with CDS length in each species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463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Take home message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600" dirty="0" smtClean="0"/>
              <a:t>Three </a:t>
            </a:r>
            <a:r>
              <a:rPr lang="en-US" altLang="zh-CN" sz="3600" dirty="0"/>
              <a:t>data structure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Vector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Matrix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data frame</a:t>
            </a:r>
          </a:p>
          <a:p>
            <a:r>
              <a:rPr lang="en-US" altLang="zh-CN" sz="3600" dirty="0" err="1" smtClean="0"/>
              <a:t>Subsetting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and editing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[]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smtClean="0"/>
              <a:t>$</a:t>
            </a:r>
          </a:p>
          <a:p>
            <a:r>
              <a:rPr lang="en-US" altLang="zh-CN" sz="3600" dirty="0"/>
              <a:t>Input and output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read.table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en-US" altLang="zh-CN" dirty="0" err="1" smtClean="0"/>
              <a:t>write.table</a:t>
            </a:r>
            <a:endParaRPr lang="en-US" altLang="zh-CN" dirty="0" smtClean="0"/>
          </a:p>
          <a:p>
            <a:endParaRPr lang="en-US" altLang="zh-CN" sz="3600" dirty="0"/>
          </a:p>
          <a:p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What do we do with R (as biologists/ computational biologists)?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Data analysis</a:t>
            </a:r>
          </a:p>
          <a:p>
            <a:pPr lvl="1"/>
            <a:r>
              <a:rPr lang="en-US" altLang="zh-CN" dirty="0" smtClean="0"/>
              <a:t>Statistical computing</a:t>
            </a:r>
          </a:p>
          <a:p>
            <a:pPr lvl="1"/>
            <a:r>
              <a:rPr lang="en-US" altLang="zh-CN" dirty="0" smtClean="0"/>
              <a:t>Graphics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392" y="0"/>
            <a:ext cx="10972800" cy="850106"/>
          </a:xfrm>
        </p:spPr>
        <p:txBody>
          <a:bodyPr/>
          <a:lstStyle/>
          <a:p>
            <a:r>
              <a:rPr lang="en-US" altLang="zh-CN" dirty="0" smtClean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08720"/>
            <a:ext cx="10972800" cy="5217445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Examine the expression change when a gene is deleted.</a:t>
            </a:r>
          </a:p>
          <a:p>
            <a:pPr>
              <a:buNone/>
            </a:pPr>
            <a:r>
              <a:rPr lang="en-US" altLang="zh-CN" dirty="0" smtClean="0"/>
              <a:t>	                  wild-type		     knock-out	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43944" y="2132856"/>
            <a:ext cx="30575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0368" y="2142381"/>
            <a:ext cx="304800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408" y="4005064"/>
            <a:ext cx="9937104" cy="252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R?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Google: "statistical software”</a:t>
            </a:r>
          </a:p>
          <a:p>
            <a:r>
              <a:rPr lang="en-US" altLang="zh-CN" dirty="0" smtClean="0"/>
              <a:t>The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strengths and weaknesses of R</a:t>
            </a:r>
          </a:p>
          <a:p>
            <a:pPr lvl="1"/>
            <a:r>
              <a:rPr lang="en-US" altLang="zh-CN" dirty="0" smtClean="0">
                <a:hlinkClick r:id="rId2"/>
              </a:rPr>
              <a:t>https://www.zhihu.com/question/19611094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 source, free</a:t>
            </a:r>
          </a:p>
          <a:p>
            <a:pPr lvl="1"/>
            <a:r>
              <a:rPr lang="en-US" altLang="zh-CN" dirty="0" smtClean="0"/>
              <a:t>Specialized for statistics and data analysis</a:t>
            </a:r>
          </a:p>
          <a:p>
            <a:pPr lvl="1"/>
            <a:r>
              <a:rPr lang="en-US" altLang="zh-CN" dirty="0" smtClean="0"/>
              <a:t>Easy to learn</a:t>
            </a:r>
          </a:p>
          <a:p>
            <a:pPr lvl="1"/>
            <a:r>
              <a:rPr lang="en-US" altLang="zh-CN" dirty="0" smtClean="0"/>
              <a:t>Program is small, easy to install</a:t>
            </a:r>
          </a:p>
          <a:p>
            <a:pPr lvl="1"/>
            <a:r>
              <a:rPr lang="en-US" altLang="zh-CN" dirty="0" smtClean="0"/>
              <a:t>Compatible with various operating systems</a:t>
            </a:r>
          </a:p>
          <a:p>
            <a:pPr lvl="1"/>
            <a:r>
              <a:rPr lang="en-US" altLang="zh-CN" dirty="0" smtClean="0"/>
              <a:t>Graceful plotting</a:t>
            </a:r>
          </a:p>
          <a:p>
            <a:pPr lvl="1">
              <a:buNone/>
            </a:pPr>
            <a:r>
              <a:rPr lang="en-US" altLang="zh-CN" dirty="0" smtClean="0"/>
              <a:t>    …</a:t>
            </a:r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get 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 is freely available from the Comprehensive R Archive Network (CRAN) at </a:t>
            </a:r>
            <a:r>
              <a:rPr lang="en-US" altLang="zh-CN" dirty="0" smtClean="0">
                <a:hlinkClick r:id="rId2"/>
              </a:rPr>
              <a:t>http://cran.r-project.org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Choosing a mirror which locates in China (e.g., </a:t>
            </a:r>
            <a:r>
              <a:rPr lang="en-US" altLang="zh-CN" dirty="0" smtClean="0">
                <a:hlinkClick r:id="rId3"/>
              </a:rPr>
              <a:t>http://mirrors.ustc.edu.cn/CRAN</a:t>
            </a:r>
            <a:r>
              <a:rPr lang="en-US" altLang="zh-CN" dirty="0" smtClean="0"/>
              <a:t>). Select the version for your operating system.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to get R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97" y="1725167"/>
            <a:ext cx="406004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35960" y="2228081"/>
            <a:ext cx="49530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576" y="4533478"/>
            <a:ext cx="36957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91300" y="4749502"/>
            <a:ext cx="35909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7959</TotalTime>
  <Words>1069</Words>
  <Application>Microsoft Office PowerPoint</Application>
  <PresentationFormat>自定义</PresentationFormat>
  <Paragraphs>376</Paragraphs>
  <Slides>47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Office 主题</vt:lpstr>
      <vt:lpstr>R Programming</vt:lpstr>
      <vt:lpstr>Slides</vt:lpstr>
      <vt:lpstr>What is R?</vt:lpstr>
      <vt:lpstr>What is R?</vt:lpstr>
      <vt:lpstr>What do we do with R (as biologists/ computational biologists)?</vt:lpstr>
      <vt:lpstr>An example</vt:lpstr>
      <vt:lpstr>Why R?</vt:lpstr>
      <vt:lpstr>How to get R</vt:lpstr>
      <vt:lpstr>How to get R</vt:lpstr>
      <vt:lpstr>R studio</vt:lpstr>
      <vt:lpstr>Outline</vt:lpstr>
      <vt:lpstr>Basic types of data</vt:lpstr>
      <vt:lpstr>Vector</vt:lpstr>
      <vt:lpstr>Creating a vector</vt:lpstr>
      <vt:lpstr>Creating a vector</vt:lpstr>
      <vt:lpstr>Exercise of vector</vt:lpstr>
      <vt:lpstr>Matrix</vt:lpstr>
      <vt:lpstr>Creating a matrix</vt:lpstr>
      <vt:lpstr>Exercise of matrix</vt:lpstr>
      <vt:lpstr>Data frame</vt:lpstr>
      <vt:lpstr>Creating a data frame</vt:lpstr>
      <vt:lpstr>Exercise of data frame</vt:lpstr>
      <vt:lpstr>Summary</vt:lpstr>
      <vt:lpstr>Add-ons (relatively harder to understand)</vt:lpstr>
      <vt:lpstr>Subsetting (get elements from vector/matrix/data frames, etc)</vt:lpstr>
      <vt:lpstr>Get elements from a vector</vt:lpstr>
      <vt:lpstr>Get elements from a matrix</vt:lpstr>
      <vt:lpstr>Get elements from a data frame</vt:lpstr>
      <vt:lpstr>Editing a vector</vt:lpstr>
      <vt:lpstr>Editing a matrix</vt:lpstr>
      <vt:lpstr>Editing a data frame</vt:lpstr>
      <vt:lpstr>Summary</vt:lpstr>
      <vt:lpstr>Data analysis with R</vt:lpstr>
      <vt:lpstr>Arithmetic operator</vt:lpstr>
      <vt:lpstr>logical operator</vt:lpstr>
      <vt:lpstr>Statistic functions</vt:lpstr>
      <vt:lpstr>Exercise of operator</vt:lpstr>
      <vt:lpstr>Setting working directory</vt:lpstr>
      <vt:lpstr>Packages</vt:lpstr>
      <vt:lpstr>Data input</vt:lpstr>
      <vt:lpstr>Data output</vt:lpstr>
      <vt:lpstr>Exercise of output and input</vt:lpstr>
      <vt:lpstr>How to get help</vt:lpstr>
      <vt:lpstr>Bugs</vt:lpstr>
      <vt:lpstr>幻灯片 45</vt:lpstr>
      <vt:lpstr>Analyzing expression levels</vt:lpstr>
      <vt:lpstr>Take home message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YangYF</dc:creator>
  <cp:lastModifiedBy>Shaohuan Wu</cp:lastModifiedBy>
  <cp:revision>625</cp:revision>
  <dcterms:created xsi:type="dcterms:W3CDTF">2014-04-20T13:07:33Z</dcterms:created>
  <dcterms:modified xsi:type="dcterms:W3CDTF">2017-03-23T03:54:39Z</dcterms:modified>
</cp:coreProperties>
</file>