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7" r:id="rId3"/>
    <p:sldId id="309" r:id="rId4"/>
    <p:sldId id="310" r:id="rId5"/>
    <p:sldId id="311" r:id="rId6"/>
    <p:sldId id="313" r:id="rId7"/>
    <p:sldId id="312" r:id="rId8"/>
    <p:sldId id="257" r:id="rId9"/>
    <p:sldId id="271" r:id="rId10"/>
    <p:sldId id="274" r:id="rId11"/>
    <p:sldId id="279" r:id="rId12"/>
    <p:sldId id="314" r:id="rId13"/>
    <p:sldId id="273" r:id="rId14"/>
    <p:sldId id="277" r:id="rId15"/>
    <p:sldId id="315" r:id="rId16"/>
    <p:sldId id="267" r:id="rId17"/>
    <p:sldId id="269" r:id="rId18"/>
    <p:sldId id="31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8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9ACE4-35AA-4564-B968-44875B2FC376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EF58D-41F6-4DEE-AE4B-70F8954D0DB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9824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underscore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F58D-41F6-4DEE-AE4B-70F8954D0DB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335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underscore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F58D-41F6-4DEE-AE4B-70F8954D0DB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335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9EF58D-41F6-4DEE-AE4B-70F8954D0DB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2469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ggplot2.org/curren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1470025"/>
          </a:xfrm>
        </p:spPr>
        <p:txBody>
          <a:bodyPr/>
          <a:lstStyle/>
          <a:p>
            <a:r>
              <a:rPr lang="en-US" altLang="zh-CN" sz="4800" dirty="0" smtClean="0"/>
              <a:t>ggplot2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zh-CN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Wu </a:t>
            </a:r>
            <a:r>
              <a:rPr lang="en-US" altLang="zh-CN" dirty="0" err="1" smtClean="0">
                <a:solidFill>
                  <a:schemeClr val="tx1"/>
                </a:solidFill>
              </a:rPr>
              <a:t>Shaohuan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Aesthetic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x </a:t>
            </a:r>
            <a:r>
              <a:rPr lang="en-US" altLang="zh-CN" sz="3200" dirty="0"/>
              <a:t>and </a:t>
            </a:r>
            <a:r>
              <a:rPr lang="en-US" altLang="zh-CN" sz="3200" dirty="0" smtClean="0"/>
              <a:t>y</a:t>
            </a:r>
            <a:r>
              <a:rPr lang="en-US" altLang="zh-CN" sz="3200" dirty="0"/>
              <a:t> </a:t>
            </a:r>
            <a:r>
              <a:rPr lang="en-US" altLang="zh-CN" sz="3200" dirty="0" smtClean="0"/>
              <a:t>coordinates (names in a data frame)</a:t>
            </a:r>
            <a:endParaRPr lang="en-US" altLang="zh-CN" sz="3200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Colour, size, </a:t>
            </a:r>
            <a:r>
              <a:rPr lang="en-US" altLang="zh-CN" sz="3200" dirty="0" smtClean="0"/>
              <a:t>shape</a:t>
            </a:r>
            <a:endParaRPr lang="en-US" altLang="zh-CN" sz="3200" dirty="0"/>
          </a:p>
          <a:p>
            <a:pPr lvl="1"/>
            <a:r>
              <a:rPr lang="en-US" altLang="zh-CN" dirty="0" smtClean="0"/>
              <a:t>A variable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055440" y="4581128"/>
            <a:ext cx="853951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err="1" smtClean="0"/>
              <a:t>ggplot</a:t>
            </a:r>
            <a:r>
              <a:rPr lang="en-US" altLang="zh-CN" sz="3200" dirty="0" smtClean="0"/>
              <a:t>(data,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aes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(x=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x,y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=y)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+ geom_point</a:t>
            </a:r>
            <a:r>
              <a:rPr lang="en-US" altLang="zh-CN" sz="3200" dirty="0" smtClean="0"/>
              <a:t>()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346646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Geometry</a:t>
            </a:r>
            <a:endParaRPr lang="zh-CN" altLang="en-US" b="1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1919536" y="1628800"/>
          <a:ext cx="8568952" cy="3311171"/>
        </p:xfrm>
        <a:graphic>
          <a:graphicData uri="http://schemas.openxmlformats.org/drawingml/2006/table">
            <a:tbl>
              <a:tblPr/>
              <a:tblGrid>
                <a:gridCol w="2725546"/>
                <a:gridCol w="5843406"/>
              </a:tblGrid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name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4328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geom_point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Scatterplot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geom_bar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Bar plot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geom_histogram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Histogram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geom_density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Prabablity distribution plot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geom_boxplot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Box and whiskers plot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geom_text</a:t>
                      </a:r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Textual annotations in a plot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4111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geom_errorbar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Error bars </a:t>
                      </a:r>
                    </a:p>
                  </a:txBody>
                  <a:tcPr marL="17914" marR="17914" marT="17914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 practice of the choice of geom_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800" dirty="0" smtClean="0"/>
              <a:t>1, Plot the correlation between carat and price</a:t>
            </a:r>
          </a:p>
          <a:p>
            <a:pPr>
              <a:buNone/>
            </a:pPr>
            <a:r>
              <a:rPr lang="en-US" altLang="zh-CN" sz="2800" dirty="0" smtClean="0"/>
              <a:t>2, Plot the average price of diamonds with each kind of cut/color/clarity, and then add error bars</a:t>
            </a:r>
          </a:p>
          <a:p>
            <a:pPr>
              <a:buNone/>
            </a:pPr>
            <a:r>
              <a:rPr lang="en-US" altLang="zh-CN" sz="2800" dirty="0" smtClean="0"/>
              <a:t>3, Plot the distributions of carat/price</a:t>
            </a:r>
          </a:p>
          <a:p>
            <a:pPr>
              <a:buNone/>
            </a:pPr>
            <a:r>
              <a:rPr lang="en-US" altLang="zh-CN" sz="2800" dirty="0" smtClean="0"/>
              <a:t>4, Plot the rough price distributions of each kind of cut</a:t>
            </a:r>
          </a:p>
          <a:p>
            <a:pPr>
              <a:buNone/>
            </a:pPr>
            <a:r>
              <a:rPr lang="en-US" altLang="zh-CN" sz="2800" dirty="0" smtClean="0"/>
              <a:t>5, test if the prices between “fair” and “good” diamonds are significantly different</a:t>
            </a:r>
          </a:p>
          <a:p>
            <a:pPr>
              <a:buNone/>
            </a:pPr>
            <a:r>
              <a:rPr lang="en-US" altLang="zh-CN" sz="2800" dirty="0" smtClean="0"/>
              <a:t>6, Write the P value in plot 4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Take-home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Usually a data frame</a:t>
            </a:r>
          </a:p>
          <a:p>
            <a:pPr lvl="1"/>
            <a:r>
              <a:rPr lang="en-US" altLang="zh-CN" dirty="0" smtClean="0"/>
              <a:t>Can be vectors</a:t>
            </a:r>
          </a:p>
          <a:p>
            <a:r>
              <a:rPr lang="en-US" altLang="zh-CN" dirty="0" smtClean="0"/>
              <a:t>Aesthetic</a:t>
            </a:r>
          </a:p>
          <a:p>
            <a:pPr lvl="1"/>
            <a:r>
              <a:rPr lang="en-US" altLang="zh-CN" dirty="0" smtClean="0"/>
              <a:t>Mapping data to coordinate system(x, y)</a:t>
            </a:r>
          </a:p>
          <a:p>
            <a:pPr lvl="1"/>
            <a:r>
              <a:rPr lang="en-US" altLang="zh-CN" dirty="0" smtClean="0"/>
              <a:t>Distinguish between different groups of data(color, size, shape)</a:t>
            </a:r>
          </a:p>
          <a:p>
            <a:r>
              <a:rPr lang="en-US" altLang="zh-CN" dirty="0" smtClean="0"/>
              <a:t>Geometry</a:t>
            </a:r>
          </a:p>
          <a:p>
            <a:pPr lvl="1"/>
            <a:r>
              <a:rPr lang="en-US" altLang="zh-CN" dirty="0" smtClean="0"/>
              <a:t>Choose the right geometry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Add-on1, faceting (</a:t>
            </a:r>
            <a:r>
              <a:rPr lang="en-US" altLang="zh-CN" dirty="0" err="1" smtClean="0"/>
              <a:t>subgrouping</a:t>
            </a:r>
            <a:r>
              <a:rPr lang="en-US" altLang="zh-CN" dirty="0" smtClean="0"/>
              <a:t> and plot)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err="1" smtClean="0"/>
              <a:t>facet_grid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Add-on2, multiple plotting on one page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5480" y="1268760"/>
            <a:ext cx="9793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pushViewport</a:t>
            </a:r>
            <a:r>
              <a:rPr lang="en-US" altLang="zh-CN" sz="2800" dirty="0" smtClean="0"/>
              <a:t>(viewport(layout = </a:t>
            </a:r>
            <a:r>
              <a:rPr lang="en-US" altLang="zh-CN" sz="2800" dirty="0" err="1" smtClean="0"/>
              <a:t>grid.layout</a:t>
            </a:r>
            <a:r>
              <a:rPr lang="en-US" altLang="zh-CN" sz="2800" dirty="0" smtClean="0"/>
              <a:t>(2, 2)))</a:t>
            </a:r>
          </a:p>
          <a:p>
            <a:r>
              <a:rPr lang="en-US" altLang="zh-CN" sz="2800" dirty="0" err="1" smtClean="0"/>
              <a:t>vplayout</a:t>
            </a:r>
            <a:r>
              <a:rPr lang="en-US" altLang="zh-CN" sz="2800" dirty="0" smtClean="0"/>
              <a:t> &lt;- function(x, y) viewport(</a:t>
            </a:r>
            <a:r>
              <a:rPr lang="en-US" altLang="zh-CN" sz="2800" dirty="0" err="1" smtClean="0"/>
              <a:t>layout.pos.row</a:t>
            </a:r>
            <a:r>
              <a:rPr lang="en-US" altLang="zh-CN" sz="2800" dirty="0" smtClean="0"/>
              <a:t> = x, </a:t>
            </a:r>
            <a:r>
              <a:rPr lang="en-US" altLang="zh-CN" sz="2800" dirty="0" err="1" smtClean="0"/>
              <a:t>layout.pos.col</a:t>
            </a:r>
            <a:r>
              <a:rPr lang="en-US" altLang="zh-CN" sz="2800" dirty="0" smtClean="0"/>
              <a:t> = y)</a:t>
            </a:r>
          </a:p>
          <a:p>
            <a:r>
              <a:rPr lang="en-US" altLang="zh-CN" sz="2800" dirty="0" smtClean="0"/>
              <a:t>p1&lt;-</a:t>
            </a:r>
          </a:p>
          <a:p>
            <a:r>
              <a:rPr lang="en-US" altLang="zh-CN" sz="2800" dirty="0" smtClean="0"/>
              <a:t>p2&lt;-</a:t>
            </a:r>
          </a:p>
          <a:p>
            <a:r>
              <a:rPr lang="en-US" altLang="zh-CN" sz="2800" dirty="0" smtClean="0"/>
              <a:t>p3&lt;-</a:t>
            </a:r>
          </a:p>
          <a:p>
            <a:r>
              <a:rPr lang="en-US" altLang="zh-CN" sz="2800" dirty="0" smtClean="0"/>
              <a:t>p4&lt;-</a:t>
            </a:r>
          </a:p>
          <a:p>
            <a:r>
              <a:rPr lang="en-US" altLang="zh-CN" sz="2800" dirty="0" smtClean="0"/>
              <a:t>print(p1, </a:t>
            </a:r>
            <a:r>
              <a:rPr lang="en-US" altLang="zh-CN" sz="2800" dirty="0" err="1" smtClean="0"/>
              <a:t>vp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vplayout</a:t>
            </a:r>
            <a:r>
              <a:rPr lang="en-US" altLang="zh-CN" sz="2800" dirty="0" smtClean="0"/>
              <a:t>(1,1))</a:t>
            </a:r>
          </a:p>
          <a:p>
            <a:r>
              <a:rPr lang="en-US" altLang="zh-CN" sz="2800" dirty="0" smtClean="0"/>
              <a:t>print(p2, </a:t>
            </a:r>
            <a:r>
              <a:rPr lang="en-US" altLang="zh-CN" sz="2800" dirty="0" err="1" smtClean="0"/>
              <a:t>vp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vplayout</a:t>
            </a:r>
            <a:r>
              <a:rPr lang="en-US" altLang="zh-CN" sz="2800" dirty="0" smtClean="0"/>
              <a:t>(1,2))</a:t>
            </a:r>
          </a:p>
          <a:p>
            <a:r>
              <a:rPr lang="en-US" altLang="zh-CN" sz="2800" dirty="0" smtClean="0"/>
              <a:t>print(p3, </a:t>
            </a:r>
            <a:r>
              <a:rPr lang="en-US" altLang="zh-CN" sz="2800" dirty="0" err="1" smtClean="0"/>
              <a:t>vp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vplayout</a:t>
            </a:r>
            <a:r>
              <a:rPr lang="en-US" altLang="zh-CN" sz="2800" dirty="0" smtClean="0"/>
              <a:t>(2,1))</a:t>
            </a:r>
          </a:p>
          <a:p>
            <a:r>
              <a:rPr lang="en-US" altLang="zh-CN" sz="2800" dirty="0" smtClean="0"/>
              <a:t>print(p4, </a:t>
            </a:r>
            <a:r>
              <a:rPr lang="en-US" altLang="zh-CN" sz="2800" dirty="0" err="1" smtClean="0"/>
              <a:t>vp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vplayout</a:t>
            </a:r>
            <a:r>
              <a:rPr lang="en-US" altLang="zh-CN" sz="2800" dirty="0" smtClean="0"/>
              <a:t>(2,2))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960096" y="2924944"/>
          <a:ext cx="3240360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180"/>
                <a:gridCol w="1620180"/>
              </a:tblGrid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p2</a:t>
                      </a:r>
                      <a:endParaRPr lang="zh-CN" altLang="en-US" sz="2800" dirty="0"/>
                    </a:p>
                  </a:txBody>
                  <a:tcPr/>
                </a:tc>
              </a:tr>
              <a:tr h="11521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p4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Getting help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ggplot2 is well documented at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hlinkClick r:id="rId2"/>
              </a:rPr>
              <a:t>http://docs.ggplot2.org/current/</a:t>
            </a:r>
            <a:endParaRPr lang="en-US" altLang="zh-CN" b="1" dirty="0" smtClean="0"/>
          </a:p>
          <a:p>
            <a:r>
              <a:rPr lang="en-US" altLang="zh-CN" dirty="0" smtClean="0"/>
              <a:t>Google</a:t>
            </a:r>
          </a:p>
          <a:p>
            <a:r>
              <a:rPr lang="en-US" altLang="zh-CN" dirty="0" smtClean="0"/>
              <a:t>Try to post your problems to the community (stack overflow, mailing lists, etc.).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Polite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To check whether the question has been asked.</a:t>
            </a:r>
          </a:p>
          <a:p>
            <a:pPr lvl="1"/>
            <a:r>
              <a:rPr lang="en-US" altLang="zh-CN" dirty="0" smtClean="0"/>
              <a:t>Most people ignore repeated questions</a:t>
            </a:r>
          </a:p>
          <a:p>
            <a:r>
              <a:rPr lang="en-US" altLang="zh-CN" dirty="0" smtClean="0"/>
              <a:t>To give a brief and comprehensive description of your problem.</a:t>
            </a:r>
          </a:p>
          <a:p>
            <a:pPr lvl="1"/>
            <a:r>
              <a:rPr lang="en-US" altLang="zh-CN" dirty="0" smtClean="0"/>
              <a:t>Including a small sample of your data</a:t>
            </a:r>
          </a:p>
          <a:p>
            <a:pPr lvl="1"/>
            <a:r>
              <a:rPr lang="en-US" altLang="zh-CN" dirty="0" smtClean="0"/>
              <a:t>A precise description of your problem</a:t>
            </a:r>
          </a:p>
          <a:p>
            <a:r>
              <a:rPr lang="en-US" altLang="zh-CN" dirty="0" smtClean="0"/>
              <a:t>To tell what you have tried or what you think about the problem.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sz="4000" dirty="0" smtClean="0"/>
              <a:t>Happy plotting with ggplot2!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Packages we need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install.packages</a:t>
            </a:r>
            <a:r>
              <a:rPr lang="en-US" altLang="zh-CN" dirty="0" smtClean="0"/>
              <a:t>(“ggplot2”)</a:t>
            </a:r>
          </a:p>
          <a:p>
            <a:r>
              <a:rPr lang="en-US" altLang="zh-CN" dirty="0" err="1" smtClean="0"/>
              <a:t>install.pacakges</a:t>
            </a:r>
            <a:r>
              <a:rPr lang="en-US" altLang="zh-CN" dirty="0" smtClean="0"/>
              <a:t>(“grid”)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 of R (for data scientists)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analysis</a:t>
            </a:r>
          </a:p>
          <a:p>
            <a:r>
              <a:rPr lang="en-US" altLang="zh-CN" dirty="0" smtClean="0"/>
              <a:t>Plotting </a:t>
            </a:r>
          </a:p>
          <a:p>
            <a:pPr lvl="1"/>
            <a:r>
              <a:rPr lang="en-US" altLang="zh-CN" dirty="0" smtClean="0"/>
              <a:t>the results of data analysis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plotting systems in 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59008" cy="485313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base plotting system</a:t>
            </a:r>
          </a:p>
          <a:p>
            <a:pPr lvl="1"/>
            <a:r>
              <a:rPr lang="en-US" altLang="zh-CN" dirty="0" smtClean="0"/>
              <a:t>Pre-installed (no need to install extra packages)</a:t>
            </a:r>
          </a:p>
          <a:p>
            <a:pPr lvl="1"/>
            <a:r>
              <a:rPr lang="en-US" altLang="zh-CN" dirty="0" smtClean="0"/>
              <a:t>Plotting function &amp; parameters structure</a:t>
            </a:r>
          </a:p>
          <a:p>
            <a:pPr lvl="1"/>
            <a:r>
              <a:rPr lang="en-US" altLang="zh-CN" dirty="0" smtClean="0"/>
              <a:t>Different plotting functions may have different parameters</a:t>
            </a:r>
          </a:p>
          <a:p>
            <a:r>
              <a:rPr lang="en-US" altLang="zh-CN" dirty="0" smtClean="0"/>
              <a:t>ggplot2</a:t>
            </a:r>
          </a:p>
          <a:p>
            <a:pPr lvl="1"/>
            <a:r>
              <a:rPr lang="en-US" altLang="zh-CN" dirty="0" smtClean="0"/>
              <a:t>A grammaticalized plotting system</a:t>
            </a:r>
          </a:p>
          <a:p>
            <a:pPr lvl="1"/>
            <a:r>
              <a:rPr lang="en-US" altLang="zh-CN" dirty="0" smtClean="0"/>
              <a:t>Different plots have the similar grammar structure</a:t>
            </a:r>
          </a:p>
          <a:p>
            <a:pPr lvl="1"/>
            <a:r>
              <a:rPr lang="en-US" altLang="zh-CN" dirty="0" smtClean="0"/>
              <a:t>Names of the parameters are relatively more user-friendly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Anyone who can use both plotting systems?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 example to show the difference of two plotting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Scatter plot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Summary 1 (difference between base and ggplot2 plotting systems)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Function &amp; parameter based vs. grammaticalized</a:t>
            </a:r>
          </a:p>
          <a:p>
            <a:r>
              <a:rPr lang="en-US" altLang="zh-CN" dirty="0" smtClean="0"/>
              <a:t>Names of the parameters in ggplot2 are more user-friendly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</a:t>
            </a:r>
            <a:r>
              <a:rPr lang="en-US" altLang="zh-CN" smtClean="0"/>
              <a:t>2 </a:t>
            </a:r>
            <a:r>
              <a:rPr lang="en-US" altLang="zh-CN" smtClean="0"/>
              <a:t>(3 key </a:t>
            </a:r>
            <a:r>
              <a:rPr lang="en-US" altLang="zh-CN" dirty="0" smtClean="0"/>
              <a:t>elements for ggplot2)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927373"/>
            <a:ext cx="10972800" cy="4525963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Data- a data frame with the variables to be plotted.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Geometry-the kind of plot, scatter or histogram, or…?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Aesthetic-the x and y coordinates of the plot. </a:t>
            </a:r>
            <a:endParaRPr lang="en-US" altLang="zh-CN" dirty="0" smtClean="0"/>
          </a:p>
          <a:p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775520" y="4284385"/>
            <a:ext cx="8727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ggplot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Data, 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aes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(x=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A,y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=B)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+ </a:t>
            </a:r>
            <a:r>
              <a:rPr lang="en-US" altLang="zh-CN" sz="3200" b="1" dirty="0">
                <a:solidFill>
                  <a:srgbClr val="00B050"/>
                </a:solidFill>
              </a:rPr>
              <a:t>geom_point</a:t>
            </a:r>
            <a:r>
              <a:rPr lang="en-US" altLang="zh-CN" sz="3200" dirty="0" smtClean="0"/>
              <a:t>()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elements for ggplot2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Data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Geometry</a:t>
            </a:r>
            <a:endParaRPr lang="en-US" altLang="zh-CN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0070C0"/>
                </a:solidFill>
              </a:rPr>
              <a:t>Aesthetic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8586" y="1772816"/>
            <a:ext cx="3531710" cy="26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11424" y="4788441"/>
            <a:ext cx="87272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 smtClean="0"/>
              <a:t>ggplot</a:t>
            </a:r>
            <a:r>
              <a:rPr lang="en-US" altLang="zh-CN" sz="3200" dirty="0" smtClean="0"/>
              <a:t>(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Data,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aes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(x=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A,y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=B)</a:t>
            </a:r>
            <a:r>
              <a:rPr lang="en-US" altLang="zh-CN" sz="3200" dirty="0" smtClean="0"/>
              <a:t>) </a:t>
            </a:r>
            <a:r>
              <a:rPr lang="en-US" altLang="zh-CN" sz="3200" dirty="0"/>
              <a:t>+ </a:t>
            </a:r>
            <a:r>
              <a:rPr lang="en-US" altLang="zh-CN" sz="3200" b="1" dirty="0">
                <a:solidFill>
                  <a:srgbClr val="00B050"/>
                </a:solidFill>
              </a:rPr>
              <a:t>geom_point</a:t>
            </a:r>
            <a:r>
              <a:rPr lang="en-US" altLang="zh-CN" sz="3200" dirty="0" smtClean="0"/>
              <a:t>()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836912"/>
          </a:xfrm>
        </p:spPr>
        <p:txBody>
          <a:bodyPr/>
          <a:lstStyle/>
          <a:p>
            <a:r>
              <a:rPr lang="en-US" altLang="zh-CN" dirty="0" smtClean="0"/>
              <a:t>Usually a data frame</a:t>
            </a:r>
          </a:p>
          <a:p>
            <a:pPr lvl="1"/>
            <a:r>
              <a:rPr lang="en-US" altLang="zh-CN" dirty="0" smtClean="0"/>
              <a:t>A data frame containing the variables</a:t>
            </a:r>
          </a:p>
          <a:p>
            <a:r>
              <a:rPr lang="en-US" altLang="zh-CN" dirty="0" smtClean="0"/>
              <a:t>Vectors</a:t>
            </a:r>
          </a:p>
          <a:p>
            <a:pPr lvl="1"/>
            <a:r>
              <a:rPr lang="en-US" altLang="zh-CN" dirty="0" smtClean="0"/>
              <a:t>One vector</a:t>
            </a:r>
          </a:p>
          <a:p>
            <a:pPr lvl="1"/>
            <a:r>
              <a:rPr lang="en-US" altLang="zh-CN" dirty="0" smtClean="0"/>
              <a:t>Two vectors with the same length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sz="32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502</Words>
  <Application>Microsoft Office PowerPoint</Application>
  <PresentationFormat>自定义</PresentationFormat>
  <Paragraphs>128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ggplot2</vt:lpstr>
      <vt:lpstr>Packages we need</vt:lpstr>
      <vt:lpstr>Functions of R (for data scientists)</vt:lpstr>
      <vt:lpstr>Two plotting systems in R</vt:lpstr>
      <vt:lpstr>An example to show the difference of two plotting systems</vt:lpstr>
      <vt:lpstr>Summary 1 (difference between base and ggplot2 plotting systems)</vt:lpstr>
      <vt:lpstr>Summary 2 (3 key elements for ggplot2)</vt:lpstr>
      <vt:lpstr>Key elements for ggplot2</vt:lpstr>
      <vt:lpstr>Data</vt:lpstr>
      <vt:lpstr>Aesthetic</vt:lpstr>
      <vt:lpstr>Geometry</vt:lpstr>
      <vt:lpstr>A practice of the choice of geom_ functions</vt:lpstr>
      <vt:lpstr>Take-home message</vt:lpstr>
      <vt:lpstr>Add-on1, faceting (subgrouping and plot)</vt:lpstr>
      <vt:lpstr>Add-on2, multiple plotting on one page</vt:lpstr>
      <vt:lpstr>Getting help</vt:lpstr>
      <vt:lpstr>Polite questions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</dc:title>
  <dc:creator>YangYF</dc:creator>
  <cp:lastModifiedBy>Shaohuan Wu</cp:lastModifiedBy>
  <cp:revision>142</cp:revision>
  <dcterms:created xsi:type="dcterms:W3CDTF">2015-03-24T07:59:37Z</dcterms:created>
  <dcterms:modified xsi:type="dcterms:W3CDTF">2017-04-11T04:02:48Z</dcterms:modified>
</cp:coreProperties>
</file>