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B067F7-609F-44E0-BF8E-5A44FA763762}">
  <a:tblStyle styleId="{68B067F7-609F-44E0-BF8E-5A44FA763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afternoon, everyone. I’m going to talk about the project Randy and I were working on recently for course 252.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0cc989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0cc989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0cc989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0cc989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0cc989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0cc989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0cc989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0cc989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0cc989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0cc989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ec412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ec412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0cc989b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d0cc989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b4538a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b4538a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b2734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b2734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0cc98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0cc98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0cc989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0cc989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b4538a5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b4538a5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According to its definition,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data matrix, a dist object or a kNN object. </a:t>
            </a:r>
            <a:endParaRPr sz="10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number of neighbors to find. </a:t>
            </a:r>
            <a:endParaRPr sz="10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DBSCAN is a clustering algorithm that only has two parameters which are and minimum neighbor points. </a:t>
            </a:r>
            <a:r>
              <a:rPr lang="en" sz="1400">
                <a:solidFill>
                  <a:schemeClr val="dk1"/>
                </a:solidFill>
              </a:rPr>
              <a:t>Groups together points that are close to each other based on a </a:t>
            </a:r>
            <a:r>
              <a:rPr lang="en" sz="1400" u="sng">
                <a:solidFill>
                  <a:schemeClr val="dk1"/>
                </a:solidFill>
              </a:rPr>
              <a:t>distance </a:t>
            </a:r>
            <a:r>
              <a:rPr lang="en" sz="1400">
                <a:solidFill>
                  <a:schemeClr val="dk1"/>
                </a:solidFill>
              </a:rPr>
              <a:t>measurement (Euclidean distance) and </a:t>
            </a:r>
            <a:r>
              <a:rPr lang="en" sz="1400" u="sng">
                <a:solidFill>
                  <a:schemeClr val="dk1"/>
                </a:solidFill>
              </a:rPr>
              <a:t>a minimum number of points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Marks as </a:t>
            </a:r>
            <a:r>
              <a:rPr lang="en" sz="1400" u="sng">
                <a:solidFill>
                  <a:schemeClr val="dk1"/>
                </a:solidFill>
              </a:rPr>
              <a:t>outliers</a:t>
            </a:r>
            <a:r>
              <a:rPr lang="en" sz="1400">
                <a:solidFill>
                  <a:schemeClr val="dk1"/>
                </a:solidFill>
              </a:rPr>
              <a:t> the points that are in low-density regions.</a:t>
            </a:r>
            <a:endParaRPr sz="10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spectral clustering</a:t>
            </a:r>
            <a:r>
              <a:rPr lang="en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learned in the last lecture , DBSCAN</a:t>
            </a:r>
            <a:r>
              <a:rPr lang="en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can be used to deal with nonconvex components.</a:t>
            </a:r>
            <a:endParaRPr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number of clusters are sensitive to parameters. Epsilon and k</a:t>
            </a:r>
            <a:endParaRPr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密度不同，DBSCAN 表现不好</a:t>
            </a:r>
            <a:endParaRPr sz="10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因为对于高维数据，传统的欧几里得密度定义不能很好处理它们。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0cc989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0cc989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0cc989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0cc989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0cc989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0cc989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0cc989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0cc989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drr.io/cran/dbscan/man/kNN.html" TargetMode="External"/><Relationship Id="rId4" Type="http://schemas.openxmlformats.org/officeDocument/2006/relationships/hyperlink" Target="https://medium.com/@agarwalvibhor84/lets-cluster-data-points-using-dbsc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rdrr.io/cran/dbscan/man/kNN.html" TargetMode="External"/><Relationship Id="rId5" Type="http://schemas.openxmlformats.org/officeDocument/2006/relationships/hyperlink" Target="https://rdrr.io/r/base/NULL.html" TargetMode="External"/><Relationship Id="rId6" Type="http://schemas.openxmlformats.org/officeDocument/2006/relationships/hyperlink" Target="https://rdrr.io/r/base/sort.html" TargetMode="External"/><Relationship Id="rId7" Type="http://schemas.openxmlformats.org/officeDocument/2006/relationships/hyperlink" Target="https://rdrr.io/r/base/logical.html" TargetMode="External"/><Relationship Id="rId8" Type="http://schemas.openxmlformats.org/officeDocument/2006/relationships/hyperlink" Target="https://rdrr.io/r/base/search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Benchmarking in Clustering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K Medoids, Student T Model and DBSCAN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Qian Meng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November, 2020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Models’ Performance(Outliers)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0" y="1802150"/>
            <a:ext cx="4001700" cy="29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5050"/>
            <a:ext cx="4045129" cy="29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348750" y="1381075"/>
            <a:ext cx="547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00"/>
                </a:highlight>
              </a:rPr>
              <a:t>DBSCAN </a:t>
            </a:r>
            <a:r>
              <a:rPr b="1" lang="en" sz="1200">
                <a:solidFill>
                  <a:srgbClr val="0000FF"/>
                </a:solidFill>
                <a:highlight>
                  <a:srgbClr val="FFFF00"/>
                </a:highlight>
              </a:rPr>
              <a:t> finds outliers and omits them from clusters</a:t>
            </a:r>
            <a:endParaRPr b="1" sz="150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4683600" y="1718525"/>
            <a:ext cx="568800" cy="14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/>
          <p:nvPr/>
        </p:nvCxnSpPr>
        <p:spPr>
          <a:xfrm flipH="1">
            <a:off x="3715325" y="1718525"/>
            <a:ext cx="5205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-246975" y="1071750"/>
            <a:ext cx="607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A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ll three methods performed well with 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less or more 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outliers</a:t>
            </a:r>
            <a:r>
              <a:rPr b="1" lang="en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K-medoids line is overlap by Student T.</a:t>
            </a:r>
            <a:endParaRPr b="1" sz="110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537000" y="3642800"/>
            <a:ext cx="520500" cy="73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28425" y="3528950"/>
            <a:ext cx="520500" cy="73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Number of Clusters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78075" y="128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Simulated Dataset:  contaminated normal distribution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Cluster Number =5,10,...,30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Variables Number =10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Means: different between clusters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Variance = 100 (for most points)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Alpha =  0.05 ( the percent of ‘bad’ data points, sig = 1000 )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50" y="1815325"/>
            <a:ext cx="45613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Models’ Performance (Cluster Number)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0" y="1690213"/>
            <a:ext cx="4163150" cy="30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150" y="1688076"/>
            <a:ext cx="4163150" cy="3089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497575" y="914425"/>
            <a:ext cx="556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K medoids performed better than the student t. (no outliers, var stable) </a:t>
            </a:r>
            <a:endParaRPr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 flipH="1">
            <a:off x="3371525" y="1234450"/>
            <a:ext cx="1893000" cy="18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-427175" y="1336775"/>
            <a:ext cx="596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D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ownward sloping pattern 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— the m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ore classes, the worse the performance is. </a:t>
            </a:r>
            <a:endParaRPr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5542875" y="1149725"/>
            <a:ext cx="894900" cy="14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2638325" y="1440250"/>
            <a:ext cx="205800" cy="15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Simulated Dataset:  contaminated normal distribution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Cluster Number =5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Correlations = 0, 0.2,..., 1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Variance = 1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Means: different between clusters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Outliers :  ten times greater than the original variance.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IV) Correlation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75" y="1681600"/>
            <a:ext cx="45613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Models’ Performance(Correlation Far Clusters)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5" y="1721125"/>
            <a:ext cx="4260300" cy="32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950" y="1669864"/>
            <a:ext cx="4500750" cy="33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-59475" y="1071750"/>
            <a:ext cx="724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The SI and ARI values for k medoids and student t are close to 1 (not actually 1).</a:t>
            </a:r>
            <a:endParaRPr b="1" sz="110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S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tudent t model not converge when the correlation was 1. </a:t>
            </a:r>
            <a:endParaRPr b="1" sz="110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67" name="Google Shape;167;p26"/>
          <p:cNvCxnSpPr/>
          <p:nvPr/>
        </p:nvCxnSpPr>
        <p:spPr>
          <a:xfrm>
            <a:off x="2977175" y="1742750"/>
            <a:ext cx="738300" cy="8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4126925" y="1746075"/>
            <a:ext cx="3534000" cy="6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 txBox="1"/>
          <p:nvPr/>
        </p:nvSpPr>
        <p:spPr>
          <a:xfrm>
            <a:off x="5791525" y="3735600"/>
            <a:ext cx="353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DBSCAN looks for something circular,   (not suit correlation).</a:t>
            </a:r>
            <a:endParaRPr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Models’ Performance(Correlation Close Clusters)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540175"/>
            <a:ext cx="4221425" cy="34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980" l="0" r="-1040" t="0"/>
          <a:stretch/>
        </p:blipFill>
        <p:spPr>
          <a:xfrm>
            <a:off x="4514425" y="1540175"/>
            <a:ext cx="4536649" cy="3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98125"/>
            <a:ext cx="90675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K medoids and student t model seems to be more similar to each other than DBSCAN.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K medoids and student t performed well with outliers and correlation but poorly with high dimensions.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DBSCAN performed well with high dimensions and outliers but poorly with correlation. 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732675" y="262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{68B067F7-609F-44E0-BF8E-5A44FA763762}</a:tableStyleId>
              </a:tblPr>
              <a:tblGrid>
                <a:gridCol w="1593750"/>
                <a:gridCol w="1593750"/>
                <a:gridCol w="1593750"/>
                <a:gridCol w="1593750"/>
                <a:gridCol w="1593750"/>
              </a:tblGrid>
              <a:tr h="56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Dimensions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Outliers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Number of Clusters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 (more clusters)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K Medoids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Student T Model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DBSCAN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△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✓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Bibliography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 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https://rdrr.io/cran/dbscan/man/kNN.html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https://medium.com/@agarwalvibhor84/lets-cluster-data-points-using-dbscan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Purpose &amp; Background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Clustering Methods (DBSCAN)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Optimal Number of Clusters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4 experiments: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I）High Dim II) Outliers III) Clusters IV) Correlation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Summary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Background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</a:t>
            </a:r>
            <a:r>
              <a:rPr b="1" lang="en" sz="1300">
                <a:solidFill>
                  <a:schemeClr val="dk1"/>
                </a:solidFill>
              </a:rPr>
              <a:t>urpose</a:t>
            </a:r>
            <a:r>
              <a:rPr lang="en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Benchmark clustering methods by performing experiments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Using silhouette index(SI) and adjusted random index(ARI).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</a:t>
            </a:r>
            <a:r>
              <a:rPr b="1" lang="en" sz="1300">
                <a:solidFill>
                  <a:schemeClr val="dk1"/>
                </a:solidFill>
              </a:rPr>
              <a:t>Clustering methods</a:t>
            </a:r>
            <a:r>
              <a:rPr lang="en" sz="1300">
                <a:solidFill>
                  <a:schemeClr val="dk1"/>
                </a:solidFill>
              </a:rPr>
              <a:t> :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K-medoids, Student-t model,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DBSCAN (</a:t>
            </a:r>
            <a:r>
              <a:rPr lang="en" sz="1300">
                <a:solidFill>
                  <a:schemeClr val="dk1"/>
                </a:solidFill>
              </a:rPr>
              <a:t>density-based spatial clustering of applications with noise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</a:t>
            </a:r>
            <a:r>
              <a:rPr b="1" lang="en" sz="1300">
                <a:solidFill>
                  <a:schemeClr val="dk1"/>
                </a:solidFill>
              </a:rPr>
              <a:t>Datasets</a:t>
            </a:r>
            <a:r>
              <a:rPr lang="en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    Real data (</a:t>
            </a:r>
            <a:r>
              <a:rPr lang="en" sz="1300">
                <a:solidFill>
                  <a:schemeClr val="dk1"/>
                </a:solidFill>
              </a:rPr>
              <a:t>USPS MNIST handwritten digits) (-&gt; test  high dimension)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Simulated Contaminated data (-&gt; test outliers, </a:t>
            </a:r>
            <a:r>
              <a:rPr lang="en" sz="1300">
                <a:solidFill>
                  <a:schemeClr val="dk1"/>
                </a:solidFill>
              </a:rPr>
              <a:t>number of clusters and correlation</a:t>
            </a:r>
            <a:r>
              <a:rPr lang="en" sz="1300">
                <a:solidFill>
                  <a:schemeClr val="dk1"/>
                </a:solidFill>
              </a:rPr>
              <a:t>).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Methods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K-medoids: creates clusters by using a data point in the data set as the centroid.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Student t model : is an EM algorithm which maximizes the likelihood of t distribution to model data.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" sz="1400">
                <a:solidFill>
                  <a:schemeClr val="dk1"/>
                </a:solidFill>
              </a:rPr>
              <a:t>DBSCAN</a:t>
            </a:r>
            <a:r>
              <a:rPr lang="en" sz="1300">
                <a:solidFill>
                  <a:schemeClr val="dk1"/>
                </a:solidFill>
              </a:rPr>
              <a:t>(density-based spatial clustering of applications with noise)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400">
                <a:solidFill>
                  <a:srgbClr val="FFFFFF"/>
                </a:solidFill>
              </a:rPr>
              <a:t>groups points that are close to each other based on a </a:t>
            </a:r>
            <a:r>
              <a:rPr lang="en" sz="1400" u="sng">
                <a:solidFill>
                  <a:srgbClr val="FFFFFF"/>
                </a:solidFill>
              </a:rPr>
              <a:t>distance </a:t>
            </a:r>
            <a:r>
              <a:rPr lang="en" sz="1400">
                <a:solidFill>
                  <a:srgbClr val="FFFFFF"/>
                </a:solidFill>
              </a:rPr>
              <a:t>measurement (Euclidean distance) and </a:t>
            </a:r>
            <a:r>
              <a:rPr lang="en" sz="1400" u="sng">
                <a:solidFill>
                  <a:srgbClr val="FFFFFF"/>
                </a:solidFill>
              </a:rPr>
              <a:t>a minimum number of points</a:t>
            </a:r>
            <a:r>
              <a:rPr lang="en" sz="1400">
                <a:solidFill>
                  <a:srgbClr val="FFFFFF"/>
                </a:solidFill>
              </a:rPr>
              <a:t>. It also marks as </a:t>
            </a:r>
            <a:r>
              <a:rPr lang="en" sz="1400" u="sng">
                <a:solidFill>
                  <a:srgbClr val="FFFFFF"/>
                </a:solidFill>
              </a:rPr>
              <a:t>outliers</a:t>
            </a:r>
            <a:r>
              <a:rPr lang="en" sz="1400">
                <a:solidFill>
                  <a:srgbClr val="FFFFFF"/>
                </a:solidFill>
              </a:rPr>
              <a:t> the points that are in low-density regions.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** A</a:t>
            </a:r>
            <a:r>
              <a:rPr lang="en" sz="1400">
                <a:solidFill>
                  <a:schemeClr val="dk1"/>
                </a:solidFill>
              </a:rPr>
              <a:t>ll three methods are supposed to be resilient to </a:t>
            </a:r>
            <a:r>
              <a:rPr b="1" lang="en" sz="1400">
                <a:solidFill>
                  <a:schemeClr val="dk1"/>
                </a:solidFill>
              </a:rPr>
              <a:t>outliers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600" y="3066000"/>
            <a:ext cx="2857700" cy="1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(</a:t>
            </a:r>
            <a:r>
              <a:rPr lang="en" sz="1800"/>
              <a:t>D</a:t>
            </a:r>
            <a:r>
              <a:rPr lang="en" sz="1800"/>
              <a:t>ensity-based Spatial clustering of applications with noise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2 parameters:    </a:t>
            </a:r>
            <a:r>
              <a:rPr b="1" lang="en" sz="1400">
                <a:solidFill>
                  <a:schemeClr val="dk1"/>
                </a:solidFill>
              </a:rPr>
              <a:t>epsilon</a:t>
            </a:r>
            <a:r>
              <a:rPr lang="en" sz="1400">
                <a:solidFill>
                  <a:schemeClr val="dk1"/>
                </a:solidFill>
              </a:rPr>
              <a:t> (radius around the point )  and </a:t>
            </a:r>
            <a:r>
              <a:rPr b="1" lang="en" sz="1400">
                <a:solidFill>
                  <a:schemeClr val="dk1"/>
                </a:solidFill>
              </a:rPr>
              <a:t>k (</a:t>
            </a:r>
            <a:r>
              <a:rPr lang="en" sz="1400">
                <a:solidFill>
                  <a:schemeClr val="dk1"/>
                </a:solidFill>
              </a:rPr>
              <a:t>minimum neighbor points)           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2 properties: needn’t initiate the number of clusters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                  determine outliers (using the distance of k nearest neighbors.)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26" y="2648675"/>
            <a:ext cx="2999075" cy="197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323825" y="2886850"/>
            <a:ext cx="41922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</a:t>
            </a:r>
            <a:r>
              <a:rPr lang="en" sz="1300">
                <a:solidFill>
                  <a:srgbClr val="FFFFFF"/>
                </a:solidFill>
              </a:rPr>
              <a:t>In R 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(fpc package)</a:t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dbscan(data, eps, MinPts = k, ...)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Use knn to pick epsilon</a:t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kNN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(x, k, query =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NULL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sort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TRUE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search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"kdtree", …)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choose Optimal Number of Clusters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31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K-medoids: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based on SI or ARI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Student t model: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based on the BIC.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DBSCAN: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computed by DBSCAN algorithm </a:t>
            </a:r>
            <a:r>
              <a:rPr lang="en" sz="1400">
                <a:solidFill>
                  <a:schemeClr val="dk1"/>
                </a:solidFill>
              </a:rPr>
              <a:t>automated.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Raw Data</a:t>
            </a:r>
            <a:r>
              <a:rPr lang="en" sz="1400">
                <a:solidFill>
                  <a:schemeClr val="dk1"/>
                </a:solidFill>
              </a:rPr>
              <a:t> : USPS MNIST handwritten digits (70,000x784 matrix, 10 clusters)</a:t>
            </a:r>
            <a:endParaRPr sz="1400">
              <a:solidFill>
                <a:schemeClr val="dk1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 </a:t>
            </a:r>
            <a:r>
              <a:rPr lang="en" sz="1100">
                <a:solidFill>
                  <a:schemeClr val="dk1"/>
                </a:solidFill>
              </a:rPr>
              <a:t> Limited by R, a smaller subset was used to do the experient.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set preserving 70% to 99%  -&gt; subspace dims = c(24,31,40,53,77,130,276)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514075" y="2076300"/>
            <a:ext cx="5241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666666"/>
                </a:solidFill>
              </a:rPr>
              <a:t>   </a:t>
            </a:r>
            <a:r>
              <a:rPr lang="en" sz="1100">
                <a:solidFill>
                  <a:srgbClr val="666666"/>
                </a:solidFill>
              </a:rPr>
              <a:t>ordered eigenvalues of the covariance matrix of the dataset. 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p</a:t>
            </a:r>
            <a:r>
              <a:rPr lang="en" sz="1100">
                <a:solidFill>
                  <a:srgbClr val="666666"/>
                </a:solidFill>
              </a:rPr>
              <a:t> the number of total dimensions. </a:t>
            </a:r>
            <a:endParaRPr sz="11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k </a:t>
            </a:r>
            <a:r>
              <a:rPr lang="en" sz="1100">
                <a:solidFill>
                  <a:srgbClr val="666666"/>
                </a:solidFill>
              </a:rPr>
              <a:t>is the number of dimensions in a lower dimensional plane.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I）</a:t>
            </a:r>
            <a:r>
              <a:rPr lang="en"/>
              <a:t>High Dimension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30333"/>
          <a:stretch/>
        </p:blipFill>
        <p:spPr>
          <a:xfrm>
            <a:off x="787650" y="2002488"/>
            <a:ext cx="2847000" cy="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51075" y="1551175"/>
            <a:ext cx="777900" cy="34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 </a:t>
            </a:r>
            <a:r>
              <a:rPr b="1" lang="en" sz="1100"/>
              <a:t> </a:t>
            </a:r>
            <a:r>
              <a:rPr b="1" lang="en" sz="1100"/>
              <a:t>PCA</a:t>
            </a:r>
            <a:endParaRPr b="1" sz="110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370" l="41644" r="52990" t="40396"/>
          <a:stretch/>
        </p:blipFill>
        <p:spPr>
          <a:xfrm>
            <a:off x="3994850" y="2117963"/>
            <a:ext cx="171675" cy="29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Models’ Performance(</a:t>
            </a:r>
            <a:r>
              <a:rPr lang="en"/>
              <a:t>High Dim</a:t>
            </a:r>
            <a:r>
              <a:rPr lang="en"/>
              <a:t>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926"/>
            <a:ext cx="4032963" cy="3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75" y="1606874"/>
            <a:ext cx="4032976" cy="2987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520900" y="4354200"/>
            <a:ext cx="62058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(G are number of clusters found in the best model per method)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-28787" y="1041350"/>
            <a:ext cx="49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DBSCAN considered most data points to be an outlier</a:t>
            </a:r>
            <a:endParaRPr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 flipH="1">
            <a:off x="5322625" y="1380450"/>
            <a:ext cx="205800" cy="11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4648500" y="772575"/>
            <a:ext cx="4107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K-medoids was also able to pick out 10 clusters (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the true number of labels).</a:t>
            </a:r>
            <a:endParaRPr b="1" sz="110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2462250" y="1353900"/>
            <a:ext cx="2422500" cy="27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2077300" y="1290025"/>
            <a:ext cx="399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360300" y="4606075"/>
            <a:ext cx="421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** A</a:t>
            </a:r>
            <a:r>
              <a:rPr b="1" lang="en" sz="1100">
                <a:solidFill>
                  <a:srgbClr val="0000FF"/>
                </a:solidFill>
                <a:highlight>
                  <a:srgbClr val="FFFF00"/>
                </a:highlight>
              </a:rPr>
              <a:t>ll three methods performed poorly in high dimensions.</a:t>
            </a:r>
            <a:endParaRPr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Outliers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Simulated Dataset:  </a:t>
            </a:r>
            <a:r>
              <a:rPr lang="en" sz="1400">
                <a:solidFill>
                  <a:schemeClr val="dk1"/>
                </a:solidFill>
              </a:rPr>
              <a:t>contaminated normal distribution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Cluster</a:t>
            </a:r>
            <a:r>
              <a:rPr lang="en" sz="1200">
                <a:solidFill>
                  <a:schemeClr val="dk1"/>
                </a:solidFill>
              </a:rPr>
              <a:t> Number </a:t>
            </a:r>
            <a:r>
              <a:rPr lang="en" sz="1200">
                <a:solidFill>
                  <a:schemeClr val="dk1"/>
                </a:solidFill>
              </a:rPr>
              <a:t>=5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Means: different between clusters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Variance = 100, 1000 ( low sig = 100, high sig = 1000)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Alpha = </a:t>
            </a:r>
            <a:r>
              <a:rPr lang="en" sz="1200">
                <a:solidFill>
                  <a:schemeClr val="dk1"/>
                </a:solidFill>
              </a:rPr>
              <a:t> 0.05, 0.1,... , </a:t>
            </a:r>
            <a:r>
              <a:rPr lang="en" sz="1200">
                <a:solidFill>
                  <a:schemeClr val="dk1"/>
                </a:solidFill>
              </a:rPr>
              <a:t>0.3  ( the percent of ‘bad’ data points, high sig )</a:t>
            </a:r>
            <a:r>
              <a:rPr lang="en" sz="1400">
                <a:solidFill>
                  <a:schemeClr val="dk1"/>
                </a:solidFill>
              </a:rPr>
              <a:t>   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Outliers :  ten times greater than the original variance.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75" y="1681600"/>
            <a:ext cx="45613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