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Lst>
  <p:sldSz cx="12190095"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C0504D"/>
    <a:srgbClr val="262626"/>
    <a:srgbClr val="D9969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1" autoAdjust="0"/>
    <p:restoredTop sz="96314" autoAdjust="0"/>
  </p:normalViewPr>
  <p:slideViewPr>
    <p:cSldViewPr>
      <p:cViewPr varScale="1">
        <p:scale>
          <a:sx n="57" d="100"/>
          <a:sy n="57" d="100"/>
        </p:scale>
        <p:origin x="-102" y="-1200"/>
      </p:cViewPr>
      <p:guideLst>
        <p:guide orient="horz" pos="2165"/>
        <p:guide pos="37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0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1600201"/>
            <a:ext cx="10971372"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201"/>
            <a:ext cx="10971372"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521" y="1600201"/>
            <a:ext cx="10971372"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
        <p:nvSpPr>
          <p:cNvPr id="11" name="TextBox 10"/>
          <p:cNvSpPr txBox="1"/>
          <p:nvPr userDrawn="1"/>
        </p:nvSpPr>
        <p:spPr>
          <a:xfrm>
            <a:off x="2819912"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520" y="6356351"/>
            <a:ext cx="284443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2.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image" Target="../media/image3.png"/><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image" Target="../media/image4.png"/><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5.png"/><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02150" y="3851275"/>
            <a:ext cx="3168015" cy="1978025"/>
          </a:xfrm>
          <a:prstGeom prst="rect">
            <a:avLst/>
          </a:prstGeom>
          <a:noFill/>
          <a:ln w="57150">
            <a:solidFill>
              <a:srgbClr val="262626">
                <a:alpha val="4900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502150" y="878840"/>
            <a:ext cx="3168015" cy="1978025"/>
          </a:xfrm>
          <a:prstGeom prst="rect">
            <a:avLst/>
          </a:prstGeom>
          <a:noFill/>
          <a:ln w="57150">
            <a:solidFill>
              <a:srgbClr val="C00000">
                <a:alpha val="4100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512239">
            <a:off x="1813987" y="42035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rot="20371609">
            <a:off x="1569215" y="403352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等腰三角形 14"/>
          <p:cNvSpPr/>
          <p:nvPr/>
        </p:nvSpPr>
        <p:spPr>
          <a:xfrm rot="512239">
            <a:off x="8927879" y="164171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20371609">
            <a:off x="9579164" y="190980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p:cNvSpPr/>
          <p:nvPr/>
        </p:nvSpPr>
        <p:spPr>
          <a:xfrm rot="20371609">
            <a:off x="2449368" y="1306218"/>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rot="3761573">
            <a:off x="1816136" y="914409"/>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rot="20371609">
            <a:off x="9569873" y="152625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303395" y="751840"/>
            <a:ext cx="3168015" cy="197802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4303395" y="3724275"/>
            <a:ext cx="3168015" cy="1978025"/>
          </a:xfrm>
          <a:prstGeom prst="rect">
            <a:avLst/>
          </a:prstGeom>
          <a:noFill/>
          <a:ln w="57150">
            <a:solidFill>
              <a:srgbClr val="26262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4001135" y="2620645"/>
            <a:ext cx="3723640" cy="133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582545" y="2564765"/>
            <a:ext cx="7461885" cy="1568450"/>
          </a:xfrm>
          <a:prstGeom prst="rect">
            <a:avLst/>
          </a:prstGeom>
          <a:noFill/>
        </p:spPr>
        <p:txBody>
          <a:bodyPr wrap="square" rtlCol="0">
            <a:spAutoFit/>
          </a:bodyPr>
          <a:lstStyle/>
          <a:p>
            <a:r>
              <a:rPr lang="zh-CN" altLang="en-US" sz="4800" dirty="0">
                <a:latin typeface="方正细谭黑简体" panose="02000000000000000000" pitchFamily="2" charset="-122"/>
                <a:ea typeface="方正细谭黑简体" panose="02000000000000000000" pitchFamily="2" charset="-122"/>
                <a:cs typeface="+mn-ea"/>
                <a:sym typeface="+mn-ea"/>
              </a:rPr>
              <a:t>Capstone Project - The Battle of Neighborhoods</a:t>
            </a:r>
            <a:endParaRPr lang="zh-CN" altLang="en-US" sz="4800" dirty="0">
              <a:latin typeface="方正细谭黑简体" panose="02000000000000000000" pitchFamily="2" charset="-122"/>
              <a:ea typeface="方正细谭黑简体" panose="02000000000000000000" pitchFamily="2" charset="-122"/>
              <a:cs typeface="+mn-ea"/>
              <a:sym typeface="+mn-lt"/>
            </a:endParaRPr>
          </a:p>
        </p:txBody>
      </p:sp>
      <p:sp>
        <p:nvSpPr>
          <p:cNvPr id="14" name="文本框 13"/>
          <p:cNvSpPr txBox="1"/>
          <p:nvPr/>
        </p:nvSpPr>
        <p:spPr>
          <a:xfrm>
            <a:off x="5015086" y="1772816"/>
            <a:ext cx="2041986" cy="830997"/>
          </a:xfrm>
          <a:prstGeom prst="rect">
            <a:avLst/>
          </a:prstGeom>
          <a:noFill/>
        </p:spPr>
        <p:txBody>
          <a:bodyPr wrap="square" rtlCol="0">
            <a:spAutoFit/>
          </a:bodyPr>
          <a:lstStyle/>
          <a:p>
            <a:pPr algn="ctr"/>
            <a:r>
              <a:rPr lang="en-US" altLang="zh-CN" sz="4800" dirty="0" smtClean="0">
                <a:solidFill>
                  <a:srgbClr val="C00000"/>
                </a:solidFill>
                <a:latin typeface="方正细谭黑简体" panose="02000000000000000000" pitchFamily="2" charset="-122"/>
                <a:ea typeface="方正细谭黑简体" panose="02000000000000000000" pitchFamily="2" charset="-122"/>
                <a:cs typeface="+mn-ea"/>
                <a:sym typeface="+mn-lt"/>
              </a:rPr>
              <a:t>20</a:t>
            </a:r>
            <a:r>
              <a:rPr lang="en-US" altLang="zh-CN" sz="4800" dirty="0">
                <a:latin typeface="方正细谭黑简体" panose="02000000000000000000" pitchFamily="2" charset="-122"/>
                <a:ea typeface="方正细谭黑简体" panose="02000000000000000000" pitchFamily="2" charset="-122"/>
                <a:cs typeface="+mn-ea"/>
                <a:sym typeface="+mn-lt"/>
              </a:rPr>
              <a:t>XX</a:t>
            </a:r>
            <a:endParaRPr lang="en-US" altLang="zh-CN" sz="4800" dirty="0">
              <a:latin typeface="方正细谭黑简体" panose="02000000000000000000" pitchFamily="2" charset="-122"/>
              <a:ea typeface="方正细谭黑简体" panose="02000000000000000000" pitchFamily="2" charset="-122"/>
              <a:cs typeface="+mn-ea"/>
              <a:sym typeface="+mn-lt"/>
            </a:endParaRPr>
          </a:p>
        </p:txBody>
      </p:sp>
      <p:sp>
        <p:nvSpPr>
          <p:cNvPr id="4" name="文本框 3"/>
          <p:cNvSpPr txBox="1"/>
          <p:nvPr/>
        </p:nvSpPr>
        <p:spPr>
          <a:xfrm>
            <a:off x="1918970" y="6021070"/>
            <a:ext cx="8944610" cy="645160"/>
          </a:xfrm>
          <a:prstGeom prst="rect">
            <a:avLst/>
          </a:prstGeom>
          <a:noFill/>
        </p:spPr>
        <p:txBody>
          <a:bodyPr wrap="square" rtlCol="0">
            <a:spAutoFit/>
          </a:bodyPr>
          <a:p>
            <a:pPr algn="ctr"/>
            <a:r>
              <a:rPr lang="en-US" dirty="0" smtClean="0">
                <a:sym typeface="+mn-ea"/>
              </a:rPr>
              <a:t>Selecting the best location to open an </a:t>
            </a:r>
            <a:r>
              <a:rPr lang="tr-TR" dirty="0" smtClean="0">
                <a:sym typeface="+mn-ea"/>
              </a:rPr>
              <a:t>SUSHI BAR IN Manhattan, New York</a:t>
            </a:r>
            <a:r>
              <a:rPr lang="en-US" altLang="tr-TR" dirty="0" smtClean="0">
                <a:sym typeface="+mn-ea"/>
              </a:rPr>
              <a:t>.</a:t>
            </a:r>
            <a:endParaRPr lang="en-US" dirty="0"/>
          </a:p>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 calcmode="lin" valueType="num">
                                      <p:cBhvr>
                                        <p:cTn id="17" dur="1000" fill="hold"/>
                                        <p:tgtEl>
                                          <p:spTgt spid="44"/>
                                        </p:tgtEl>
                                        <p:attrNameLst>
                                          <p:attrName>style.rotation</p:attrName>
                                        </p:attrNameLst>
                                      </p:cBhvr>
                                      <p:tavLst>
                                        <p:tav tm="0">
                                          <p:val>
                                            <p:fltVal val="90"/>
                                          </p:val>
                                        </p:tav>
                                        <p:tav tm="100000">
                                          <p:val>
                                            <p:fltVal val="0"/>
                                          </p:val>
                                        </p:tav>
                                      </p:tavLst>
                                    </p:anim>
                                    <p:animEffect transition="in" filter="fade">
                                      <p:cBhvr>
                                        <p:cTn id="18" dur="1000"/>
                                        <p:tgtEl>
                                          <p:spTgt spid="44"/>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1000" fill="hold"/>
                                        <p:tgtEl>
                                          <p:spTgt spid="27"/>
                                        </p:tgtEl>
                                        <p:attrNameLst>
                                          <p:attrName>ppt_w</p:attrName>
                                        </p:attrNameLst>
                                      </p:cBhvr>
                                      <p:tavLst>
                                        <p:tav tm="0">
                                          <p:val>
                                            <p:fltVal val="0"/>
                                          </p:val>
                                        </p:tav>
                                        <p:tav tm="100000">
                                          <p:val>
                                            <p:strVal val="#ppt_w"/>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style.rotation</p:attrName>
                                        </p:attrNameLst>
                                      </p:cBhvr>
                                      <p:tavLst>
                                        <p:tav tm="0">
                                          <p:val>
                                            <p:fltVal val="90"/>
                                          </p:val>
                                        </p:tav>
                                        <p:tav tm="100000">
                                          <p:val>
                                            <p:fltVal val="0"/>
                                          </p:val>
                                        </p:tav>
                                      </p:tavLst>
                                    </p:anim>
                                    <p:animEffect transition="in" filter="fade">
                                      <p:cBhvr>
                                        <p:cTn id="24" dur="1000"/>
                                        <p:tgtEl>
                                          <p:spTgt spid="2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1000" fill="hold"/>
                                        <p:tgtEl>
                                          <p:spTgt spid="25"/>
                                        </p:tgtEl>
                                        <p:attrNameLst>
                                          <p:attrName>ppt_w</p:attrName>
                                        </p:attrNameLst>
                                      </p:cBhvr>
                                      <p:tavLst>
                                        <p:tav tm="0">
                                          <p:val>
                                            <p:fltVal val="0"/>
                                          </p:val>
                                        </p:tav>
                                        <p:tav tm="100000">
                                          <p:val>
                                            <p:strVal val="#ppt_w"/>
                                          </p:val>
                                        </p:tav>
                                      </p:tavLst>
                                    </p:anim>
                                    <p:anim calcmode="lin" valueType="num">
                                      <p:cBhvr>
                                        <p:cTn id="28" dur="1000" fill="hold"/>
                                        <p:tgtEl>
                                          <p:spTgt spid="25"/>
                                        </p:tgtEl>
                                        <p:attrNameLst>
                                          <p:attrName>ppt_h</p:attrName>
                                        </p:attrNameLst>
                                      </p:cBhvr>
                                      <p:tavLst>
                                        <p:tav tm="0">
                                          <p:val>
                                            <p:fltVal val="0"/>
                                          </p:val>
                                        </p:tav>
                                        <p:tav tm="100000">
                                          <p:val>
                                            <p:strVal val="#ppt_h"/>
                                          </p:val>
                                        </p:tav>
                                      </p:tavLst>
                                    </p:anim>
                                    <p:anim calcmode="lin" valueType="num">
                                      <p:cBhvr>
                                        <p:cTn id="29" dur="1000" fill="hold"/>
                                        <p:tgtEl>
                                          <p:spTgt spid="25"/>
                                        </p:tgtEl>
                                        <p:attrNameLst>
                                          <p:attrName>style.rotation</p:attrName>
                                        </p:attrNameLst>
                                      </p:cBhvr>
                                      <p:tavLst>
                                        <p:tav tm="0">
                                          <p:val>
                                            <p:fltVal val="90"/>
                                          </p:val>
                                        </p:tav>
                                        <p:tav tm="100000">
                                          <p:val>
                                            <p:fltVal val="0"/>
                                          </p:val>
                                        </p:tav>
                                      </p:tavLst>
                                    </p:anim>
                                    <p:animEffect transition="in" filter="fade">
                                      <p:cBhvr>
                                        <p:cTn id="30" dur="1000"/>
                                        <p:tgtEl>
                                          <p:spTgt spid="25"/>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fltVal val="0"/>
                                          </p:val>
                                        </p:tav>
                                        <p:tav tm="100000">
                                          <p:val>
                                            <p:strVal val="#ppt_w"/>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style.rotation</p:attrName>
                                        </p:attrNameLst>
                                      </p:cBhvr>
                                      <p:tavLst>
                                        <p:tav tm="0">
                                          <p:val>
                                            <p:fltVal val="90"/>
                                          </p:val>
                                        </p:tav>
                                        <p:tav tm="100000">
                                          <p:val>
                                            <p:fltVal val="0"/>
                                          </p:val>
                                        </p:tav>
                                      </p:tavLst>
                                    </p:anim>
                                    <p:animEffect transition="in" filter="fade">
                                      <p:cBhvr>
                                        <p:cTn id="36" dur="1000"/>
                                        <p:tgtEl>
                                          <p:spTgt spid="24"/>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fltVal val="0"/>
                                          </p:val>
                                        </p:tav>
                                        <p:tav tm="100000">
                                          <p:val>
                                            <p:strVal val="#ppt_w"/>
                                          </p:val>
                                        </p:tav>
                                      </p:tavLst>
                                    </p:anim>
                                    <p:anim calcmode="lin" valueType="num">
                                      <p:cBhvr>
                                        <p:cTn id="52" dur="1000" fill="hold"/>
                                        <p:tgtEl>
                                          <p:spTgt spid="22"/>
                                        </p:tgtEl>
                                        <p:attrNameLst>
                                          <p:attrName>ppt_h</p:attrName>
                                        </p:attrNameLst>
                                      </p:cBhvr>
                                      <p:tavLst>
                                        <p:tav tm="0">
                                          <p:val>
                                            <p:fltVal val="0"/>
                                          </p:val>
                                        </p:tav>
                                        <p:tav tm="100000">
                                          <p:val>
                                            <p:strVal val="#ppt_h"/>
                                          </p:val>
                                        </p:tav>
                                      </p:tavLst>
                                    </p:anim>
                                    <p:anim calcmode="lin" valueType="num">
                                      <p:cBhvr>
                                        <p:cTn id="53" dur="1000" fill="hold"/>
                                        <p:tgtEl>
                                          <p:spTgt spid="22"/>
                                        </p:tgtEl>
                                        <p:attrNameLst>
                                          <p:attrName>style.rotation</p:attrName>
                                        </p:attrNameLst>
                                      </p:cBhvr>
                                      <p:tavLst>
                                        <p:tav tm="0">
                                          <p:val>
                                            <p:fltVal val="90"/>
                                          </p:val>
                                        </p:tav>
                                        <p:tav tm="100000">
                                          <p:val>
                                            <p:fltVal val="0"/>
                                          </p:val>
                                        </p:tav>
                                      </p:tavLst>
                                    </p:anim>
                                    <p:animEffect transition="in" filter="fade">
                                      <p:cBhvr>
                                        <p:cTn id="54" dur="1000"/>
                                        <p:tgtEl>
                                          <p:spTgt spid="2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1000" fill="hold"/>
                                        <p:tgtEl>
                                          <p:spTgt spid="23"/>
                                        </p:tgtEl>
                                        <p:attrNameLst>
                                          <p:attrName>ppt_w</p:attrName>
                                        </p:attrNameLst>
                                      </p:cBhvr>
                                      <p:tavLst>
                                        <p:tav tm="0">
                                          <p:val>
                                            <p:fltVal val="0"/>
                                          </p:val>
                                        </p:tav>
                                        <p:tav tm="100000">
                                          <p:val>
                                            <p:strVal val="#ppt_w"/>
                                          </p:val>
                                        </p:tav>
                                      </p:tavLst>
                                    </p:anim>
                                    <p:anim calcmode="lin" valueType="num">
                                      <p:cBhvr>
                                        <p:cTn id="58" dur="1000" fill="hold"/>
                                        <p:tgtEl>
                                          <p:spTgt spid="23"/>
                                        </p:tgtEl>
                                        <p:attrNameLst>
                                          <p:attrName>ppt_h</p:attrName>
                                        </p:attrNameLst>
                                      </p:cBhvr>
                                      <p:tavLst>
                                        <p:tav tm="0">
                                          <p:val>
                                            <p:fltVal val="0"/>
                                          </p:val>
                                        </p:tav>
                                        <p:tav tm="100000">
                                          <p:val>
                                            <p:strVal val="#ppt_h"/>
                                          </p:val>
                                        </p:tav>
                                      </p:tavLst>
                                    </p:anim>
                                    <p:anim calcmode="lin" valueType="num">
                                      <p:cBhvr>
                                        <p:cTn id="59" dur="1000" fill="hold"/>
                                        <p:tgtEl>
                                          <p:spTgt spid="23"/>
                                        </p:tgtEl>
                                        <p:attrNameLst>
                                          <p:attrName>style.rotation</p:attrName>
                                        </p:attrNameLst>
                                      </p:cBhvr>
                                      <p:tavLst>
                                        <p:tav tm="0">
                                          <p:val>
                                            <p:fltVal val="90"/>
                                          </p:val>
                                        </p:tav>
                                        <p:tav tm="100000">
                                          <p:val>
                                            <p:fltVal val="0"/>
                                          </p:val>
                                        </p:tav>
                                      </p:tavLst>
                                    </p:anim>
                                    <p:animEffect transition="in" filter="fade">
                                      <p:cBhvr>
                                        <p:cTn id="60" dur="1000"/>
                                        <p:tgtEl>
                                          <p:spTgt spid="23"/>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style.rotation</p:attrName>
                                        </p:attrNameLst>
                                      </p:cBhvr>
                                      <p:tavLst>
                                        <p:tav tm="0">
                                          <p:val>
                                            <p:fltVal val="90"/>
                                          </p:val>
                                        </p:tav>
                                        <p:tav tm="100000">
                                          <p:val>
                                            <p:fltVal val="0"/>
                                          </p:val>
                                        </p:tav>
                                      </p:tavLst>
                                    </p:anim>
                                    <p:animEffect transition="in" filter="fade">
                                      <p:cBhvr>
                                        <p:cTn id="66" dur="10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linds(horizontal)">
                                      <p:cBhvr>
                                        <p:cTn id="71" dur="500"/>
                                        <p:tgtEl>
                                          <p:spTgt spid="1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linds(horizontal)">
                                      <p:cBhvr>
                                        <p:cTn id="74" dur="500"/>
                                        <p:tgtEl>
                                          <p:spTgt spid="1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blinds(horizontal)">
                                      <p:cBhvr>
                                        <p:cTn id="77" dur="500"/>
                                        <p:tgtEl>
                                          <p:spTgt spid="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blinds(horizontal)">
                                      <p:cBhvr>
                                        <p:cTn id="80" dur="500"/>
                                        <p:tgtEl>
                                          <p:spTgt spid="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linds(horizontal)">
                                      <p:cBhvr>
                                        <p:cTn id="83" dur="500"/>
                                        <p:tgtEl>
                                          <p:spTgt spid="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blinds(horizontal)">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4" grpId="0" bldLvl="0" animBg="1"/>
      <p:bldP spid="25" grpId="0" bldLvl="0" animBg="1"/>
      <p:bldP spid="27" grpId="0" animBg="1"/>
      <p:bldP spid="15" grpId="0" bldLvl="0" animBg="1"/>
      <p:bldP spid="21" grpId="0" bldLvl="0" animBg="1"/>
      <p:bldP spid="22" grpId="0" bldLvl="0" animBg="1"/>
      <p:bldP spid="23" grpId="0" bldLvl="0" animBg="1"/>
      <p:bldP spid="26" grpId="0" bldLvl="0" animBg="1"/>
      <p:bldP spid="44" grpId="0" animBg="1"/>
      <p:bldP spid="5" grpId="0" animBg="1"/>
      <p:bldP spid="8" grpId="0" animBg="1"/>
      <p:bldP spid="7" grpId="0" animBg="1"/>
      <p:bldP spid="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282700" cy="645160"/>
          </a:xfrm>
          <a:prstGeom prst="rect">
            <a:avLst/>
          </a:prstGeom>
        </p:spPr>
        <p:txBody>
          <a:bodyPr wrap="none">
            <a:spAutoFit/>
          </a:bodyPr>
          <a:lstStyle/>
          <a:p>
            <a:pPr algn="l"/>
            <a:r>
              <a:rPr lang="en-US" altLang="zh-CN" b="1" dirty="0">
                <a:solidFill>
                  <a:srgbClr val="C00000"/>
                </a:solidFill>
                <a:cs typeface="+mn-ea"/>
                <a:sym typeface="+mn-lt"/>
              </a:rPr>
              <a:t>9</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1198880"/>
          </a:xfrm>
          <a:prstGeom prst="rect">
            <a:avLst/>
          </a:prstGeom>
          <a:noFill/>
        </p:spPr>
        <p:txBody>
          <a:bodyPr wrap="square" rtlCol="0">
            <a:spAutoFit/>
          </a:bodyPr>
          <a:p>
            <a:pPr marL="285750" indent="-285750" algn="just">
              <a:buFont typeface="Arial" panose="020B0604020202020204" pitchFamily="34" charset="0"/>
              <a:buChar char="•"/>
            </a:pPr>
            <a:r>
              <a:rPr lang="en-US" dirty="0">
                <a:sym typeface="+mn-ea"/>
              </a:rPr>
              <a:t> </a:t>
            </a:r>
            <a:r>
              <a:rPr lang="en-US" dirty="0">
                <a:sym typeface="+mn-ea"/>
              </a:rPr>
              <a:t>Using K-mean to clustering data area with less number of sushi bars</a:t>
            </a:r>
            <a:endParaRPr lang="tr-TR" dirty="0"/>
          </a:p>
          <a:p>
            <a:pPr marL="0" indent="0">
              <a:buNone/>
            </a:pPr>
            <a:r>
              <a:rPr lang="en-US" dirty="0">
                <a:sym typeface="+mn-ea"/>
              </a:rPr>
              <a:t>Cluster 0</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2" name="Picture 4"/>
          <p:cNvPicPr/>
          <p:nvPr/>
        </p:nvPicPr>
        <p:blipFill>
          <a:blip r:embed="rId7"/>
          <a:stretch>
            <a:fillRect/>
          </a:stretch>
        </p:blipFill>
        <p:spPr>
          <a:xfrm>
            <a:off x="838332" y="2493308"/>
            <a:ext cx="10239096" cy="3070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10</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922020"/>
          </a:xfrm>
          <a:prstGeom prst="rect">
            <a:avLst/>
          </a:prstGeom>
          <a:noFill/>
        </p:spPr>
        <p:txBody>
          <a:bodyPr wrap="square" rtlCol="0">
            <a:spAutoFit/>
          </a:bodyPr>
          <a:p>
            <a:pPr marL="0" indent="0">
              <a:buNone/>
            </a:pPr>
            <a:r>
              <a:rPr lang="en-US" dirty="0">
                <a:sym typeface="+mn-ea"/>
              </a:rPr>
              <a:t>Cluster 1</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8" name="Picture 3"/>
          <p:cNvPicPr/>
          <p:nvPr/>
        </p:nvPicPr>
        <p:blipFill>
          <a:blip r:embed="rId7"/>
          <a:stretch>
            <a:fillRect/>
          </a:stretch>
        </p:blipFill>
        <p:spPr>
          <a:xfrm>
            <a:off x="852548" y="2196659"/>
            <a:ext cx="10352417" cy="3281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11</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922020"/>
          </a:xfrm>
          <a:prstGeom prst="rect">
            <a:avLst/>
          </a:prstGeom>
          <a:noFill/>
        </p:spPr>
        <p:txBody>
          <a:bodyPr wrap="square" rtlCol="0">
            <a:spAutoFit/>
          </a:bodyPr>
          <a:p>
            <a:pPr marL="0" indent="0">
              <a:buNone/>
            </a:pPr>
            <a:r>
              <a:rPr lang="en-US" dirty="0">
                <a:sym typeface="+mn-ea"/>
              </a:rPr>
              <a:t>Cluster 2</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8" name="Picture 4"/>
          <p:cNvPicPr/>
          <p:nvPr/>
        </p:nvPicPr>
        <p:blipFill>
          <a:blip r:embed="rId7"/>
          <a:stretch>
            <a:fillRect/>
          </a:stretch>
        </p:blipFill>
        <p:spPr>
          <a:xfrm>
            <a:off x="939690" y="1988527"/>
            <a:ext cx="10310214" cy="3432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12</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645160"/>
          </a:xfrm>
          <a:prstGeom prst="rect">
            <a:avLst/>
          </a:prstGeom>
          <a:noFill/>
        </p:spPr>
        <p:txBody>
          <a:bodyPr wrap="square" rtlCol="0">
            <a:spAutoFit/>
          </a:bodyPr>
          <a:p>
            <a:pPr marL="0" indent="0">
              <a:buNone/>
            </a:pPr>
            <a:r>
              <a:rPr lang="en-US" dirty="0">
                <a:sym typeface="+mn-ea"/>
              </a:rPr>
              <a:t>Cluster 3</a:t>
            </a:r>
            <a:endParaRPr lang="tr-TR" dirty="0"/>
          </a:p>
          <a:p>
            <a:pPr marL="285750" indent="-285750" algn="just">
              <a:buFont typeface="Arial" panose="020B0604020202020204" pitchFamily="34" charset="0"/>
              <a:buChar char="•"/>
            </a:pPr>
            <a:endParaRPr lang="zh-CN" altLang="en-US"/>
          </a:p>
        </p:txBody>
      </p:sp>
      <p:pic>
        <p:nvPicPr>
          <p:cNvPr id="8" name="Picture 4"/>
          <p:cNvPicPr/>
          <p:nvPr/>
        </p:nvPicPr>
        <p:blipFill>
          <a:blip r:embed="rId7"/>
          <a:stretch>
            <a:fillRect/>
          </a:stretch>
        </p:blipFill>
        <p:spPr>
          <a:xfrm>
            <a:off x="1154954" y="3032047"/>
            <a:ext cx="9339543" cy="14696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13</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645160"/>
          </a:xfrm>
          <a:prstGeom prst="rect">
            <a:avLst/>
          </a:prstGeom>
          <a:noFill/>
        </p:spPr>
        <p:txBody>
          <a:bodyPr wrap="square" rtlCol="0">
            <a:spAutoFit/>
          </a:bodyPr>
          <a:p>
            <a:pPr marL="0" indent="0">
              <a:buNone/>
            </a:pPr>
            <a:r>
              <a:rPr lang="en-US" dirty="0">
                <a:sym typeface="+mn-ea"/>
              </a:rPr>
              <a:t>Cluster 4</a:t>
            </a:r>
            <a:endParaRPr lang="tr-TR" dirty="0"/>
          </a:p>
          <a:p>
            <a:pPr marL="285750" indent="-285750" algn="just">
              <a:buFont typeface="Arial" panose="020B0604020202020204" pitchFamily="34" charset="0"/>
              <a:buChar char="•"/>
            </a:pPr>
            <a:endParaRPr lang="zh-CN" altLang="en-US"/>
          </a:p>
        </p:txBody>
      </p:sp>
      <p:pic>
        <p:nvPicPr>
          <p:cNvPr id="8" name="Picture 3"/>
          <p:cNvPicPr/>
          <p:nvPr/>
        </p:nvPicPr>
        <p:blipFill>
          <a:blip r:embed="rId7"/>
          <a:stretch>
            <a:fillRect/>
          </a:stretch>
        </p:blipFill>
        <p:spPr>
          <a:xfrm>
            <a:off x="1288365" y="3191188"/>
            <a:ext cx="9473419" cy="121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14</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pic>
        <p:nvPicPr>
          <p:cNvPr id="2" name="Picture 4"/>
          <p:cNvPicPr/>
          <p:nvPr/>
        </p:nvPicPr>
        <p:blipFill>
          <a:blip r:embed="rId7"/>
          <a:stretch>
            <a:fillRect/>
          </a:stretch>
        </p:blipFill>
        <p:spPr>
          <a:xfrm>
            <a:off x="1342097" y="1628702"/>
            <a:ext cx="9126562" cy="41021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15</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pic>
        <p:nvPicPr>
          <p:cNvPr id="2" name="Picture 2"/>
          <p:cNvPicPr>
            <a:picLocks noChangeAspect="1"/>
          </p:cNvPicPr>
          <p:nvPr/>
        </p:nvPicPr>
        <p:blipFill>
          <a:blip r:embed="rId7"/>
          <a:stretch>
            <a:fillRect/>
          </a:stretch>
        </p:blipFill>
        <p:spPr>
          <a:xfrm>
            <a:off x="1486340" y="1557069"/>
            <a:ext cx="6483154" cy="41218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753235" cy="645160"/>
          </a:xfrm>
          <a:prstGeom prst="rect">
            <a:avLst/>
          </a:prstGeom>
        </p:spPr>
        <p:txBody>
          <a:bodyPr wrap="none">
            <a:spAutoFit/>
          </a:bodyPr>
          <a:lstStyle/>
          <a:p>
            <a:pPr algn="l"/>
            <a:r>
              <a:rPr lang="en-US" altLang="zh-CN" b="1" dirty="0">
                <a:solidFill>
                  <a:srgbClr val="C00000"/>
                </a:solidFill>
                <a:cs typeface="+mn-ea"/>
                <a:sym typeface="+mn-lt"/>
              </a:rPr>
              <a:t>16</a:t>
            </a:r>
            <a:r>
              <a:rPr lang="en-US" altLang="zh-CN" b="1" dirty="0">
                <a:cs typeface="+mn-ea"/>
                <a:sym typeface="+mn-lt"/>
              </a:rPr>
              <a:t> D</a:t>
            </a:r>
            <a:r>
              <a:rPr lang="en-US" b="1" dirty="0" smtClean="0">
                <a:sym typeface="+mn-ea"/>
              </a:rPr>
              <a:t>iscussion</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2" name="文本框 1"/>
          <p:cNvSpPr txBox="1"/>
          <p:nvPr/>
        </p:nvSpPr>
        <p:spPr>
          <a:xfrm>
            <a:off x="1078865" y="1892935"/>
            <a:ext cx="9389745" cy="3138170"/>
          </a:xfrm>
          <a:prstGeom prst="rect">
            <a:avLst/>
          </a:prstGeom>
          <a:noFill/>
        </p:spPr>
        <p:txBody>
          <a:bodyPr wrap="square" rtlCol="0">
            <a:spAutoFit/>
          </a:bodyPr>
          <a:p>
            <a:pPr marL="285750" indent="-285750" algn="just">
              <a:buFont typeface="Arial" panose="020B0604020202020204" pitchFamily="34" charset="0"/>
              <a:buChar char="•"/>
            </a:pPr>
            <a:r>
              <a:rPr lang="en-US" dirty="0">
                <a:sym typeface="+mn-ea"/>
              </a:rPr>
              <a:t>This analysis is performed on limited data. This may be right or may be wrong. But if good amount of data is available there is scope to come up with better results.</a:t>
            </a:r>
            <a:endParaRPr lang="en-US" dirty="0">
              <a:sym typeface="+mn-ea"/>
            </a:endParaRPr>
          </a:p>
          <a:p>
            <a:pPr marL="28575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There is high competition in Midtown and </a:t>
            </a:r>
            <a:r>
              <a:rPr lang="en-US" dirty="0" err="1">
                <a:sym typeface="+mn-ea"/>
              </a:rPr>
              <a:t>Soho</a:t>
            </a:r>
            <a:r>
              <a:rPr lang="en-US" dirty="0">
                <a:sym typeface="+mn-ea"/>
              </a:rPr>
              <a:t> so it is very risky to open business in these areas.</a:t>
            </a:r>
            <a:endParaRPr lang="en-US" dirty="0">
              <a:sym typeface="+mn-ea"/>
            </a:endParaRPr>
          </a:p>
          <a:p>
            <a:pPr marL="285750" lvl="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Central Harlem has also potential where closes to </a:t>
            </a:r>
            <a:r>
              <a:rPr lang="tr-TR" dirty="0" err="1">
                <a:sym typeface="+mn-ea"/>
              </a:rPr>
              <a:t>Morningside</a:t>
            </a:r>
            <a:r>
              <a:rPr lang="tr-TR" dirty="0">
                <a:sym typeface="+mn-ea"/>
              </a:rPr>
              <a:t> </a:t>
            </a:r>
            <a:r>
              <a:rPr lang="tr-TR" dirty="0" err="1">
                <a:sym typeface="+mn-ea"/>
              </a:rPr>
              <a:t>Heights</a:t>
            </a:r>
            <a:r>
              <a:rPr lang="tr-TR" dirty="0">
                <a:sym typeface="+mn-ea"/>
              </a:rPr>
              <a:t> </a:t>
            </a:r>
            <a:r>
              <a:rPr lang="en-US" dirty="0">
                <a:sym typeface="+mn-ea"/>
              </a:rPr>
              <a:t>area.</a:t>
            </a:r>
            <a:endParaRPr lang="en-US" dirty="0">
              <a:sym typeface="+mn-ea"/>
            </a:endParaRPr>
          </a:p>
          <a:p>
            <a:pPr marL="285750" lvl="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It can be done more detailed analysis by adding other factors such as transportation, demographics of inhabitants.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798320" cy="645160"/>
          </a:xfrm>
          <a:prstGeom prst="rect">
            <a:avLst/>
          </a:prstGeom>
        </p:spPr>
        <p:txBody>
          <a:bodyPr wrap="none">
            <a:spAutoFit/>
          </a:bodyPr>
          <a:lstStyle/>
          <a:p>
            <a:pPr algn="l"/>
            <a:r>
              <a:rPr lang="en-US" altLang="zh-CN" b="1" dirty="0">
                <a:solidFill>
                  <a:srgbClr val="C00000"/>
                </a:solidFill>
                <a:cs typeface="+mn-ea"/>
                <a:sym typeface="+mn-lt"/>
              </a:rPr>
              <a:t>17</a:t>
            </a:r>
            <a:r>
              <a:rPr lang="en-US" altLang="zh-CN" b="1" dirty="0">
                <a:cs typeface="+mn-ea"/>
                <a:sym typeface="+mn-lt"/>
              </a:rPr>
              <a:t> Conclusion</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2" name="文本框 1"/>
          <p:cNvSpPr txBox="1"/>
          <p:nvPr/>
        </p:nvSpPr>
        <p:spPr>
          <a:xfrm>
            <a:off x="1078865" y="1892935"/>
            <a:ext cx="9389745" cy="216852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dirty="0">
                <a:sym typeface="+mn-ea"/>
              </a:rPr>
              <a:t>Although all of the goals of this project were met there is definitely room for further improvement and development as noted below. However, the goals of the project were met and, with some more work, could easily be </a:t>
            </a:r>
            <a:r>
              <a:rPr lang="en-US" dirty="0" err="1">
                <a:sym typeface="+mn-ea"/>
              </a:rPr>
              <a:t>devleoped</a:t>
            </a:r>
            <a:r>
              <a:rPr lang="en-US" dirty="0">
                <a:sym typeface="+mn-ea"/>
              </a:rPr>
              <a:t> into a fully </a:t>
            </a:r>
            <a:r>
              <a:rPr lang="en-US" dirty="0" err="1">
                <a:sym typeface="+mn-ea"/>
              </a:rPr>
              <a:t>phledged</a:t>
            </a:r>
            <a:r>
              <a:rPr lang="en-US" dirty="0">
                <a:sym typeface="+mn-ea"/>
              </a:rPr>
              <a:t> application that could support the opening a business idea in an unknown location.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4047490" cy="368300"/>
          </a:xfrm>
          <a:prstGeom prst="rect">
            <a:avLst/>
          </a:prstGeom>
        </p:spPr>
        <p:txBody>
          <a:bodyPr wrap="none">
            <a:spAutoFit/>
          </a:bodyPr>
          <a:lstStyle/>
          <a:p>
            <a:pPr algn="l"/>
            <a:r>
              <a:rPr lang="en-US" altLang="zh-CN" b="1" dirty="0">
                <a:solidFill>
                  <a:srgbClr val="C00000"/>
                </a:solidFill>
                <a:cs typeface="+mn-ea"/>
                <a:sym typeface="+mn-lt"/>
              </a:rPr>
              <a:t>1</a:t>
            </a:r>
            <a:r>
              <a:rPr lang="en-US" altLang="zh-CN" b="1" dirty="0">
                <a:cs typeface="+mn-ea"/>
                <a:sym typeface="+mn-lt"/>
              </a:rPr>
              <a:t>  </a:t>
            </a:r>
            <a:r>
              <a:rPr lang="en-US" b="1" dirty="0">
                <a:sym typeface="+mn-ea"/>
              </a:rPr>
              <a:t>Introduction/Business </a:t>
            </a:r>
            <a:r>
              <a:rPr lang="en-US" b="1" dirty="0" smtClean="0">
                <a:sym typeface="+mn-ea"/>
              </a:rPr>
              <a:t>Problem</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8" name="文本框 7"/>
          <p:cNvSpPr txBox="1"/>
          <p:nvPr/>
        </p:nvSpPr>
        <p:spPr>
          <a:xfrm>
            <a:off x="1126490" y="1557020"/>
            <a:ext cx="9619615" cy="3784600"/>
          </a:xfrm>
          <a:prstGeom prst="rect">
            <a:avLst/>
          </a:prstGeom>
          <a:noFill/>
        </p:spPr>
        <p:txBody>
          <a:bodyPr wrap="square" rtlCol="0">
            <a:spAutoFit/>
          </a:bodyPr>
          <a:p>
            <a:pPr marL="342900" indent="-342900" algn="just">
              <a:buFont typeface="Arial" panose="020B0604020202020204" pitchFamily="34" charset="0"/>
              <a:buChar char="•"/>
            </a:pPr>
            <a:r>
              <a:rPr lang="en-US" sz="2400" dirty="0" smtClean="0">
                <a:sym typeface="+mn-ea"/>
              </a:rPr>
              <a:t>The </a:t>
            </a:r>
            <a:r>
              <a:rPr lang="en-US" sz="2400" dirty="0">
                <a:sym typeface="+mn-ea"/>
              </a:rPr>
              <a:t>City of New York is famous for its </a:t>
            </a:r>
            <a:r>
              <a:rPr lang="en-US" sz="2400" dirty="0" err="1">
                <a:sym typeface="+mn-ea"/>
              </a:rPr>
              <a:t>excelllent</a:t>
            </a:r>
            <a:r>
              <a:rPr lang="en-US" sz="2400" dirty="0">
                <a:sym typeface="+mn-ea"/>
              </a:rPr>
              <a:t> cuisine. It's food culture includes an array of international cuisines influenced by the city's immigrant history. </a:t>
            </a:r>
            <a:endParaRPr lang="en-US" sz="2400" dirty="0">
              <a:sym typeface="+mn-ea"/>
            </a:endParaRPr>
          </a:p>
          <a:p>
            <a:pPr marL="342900" indent="-342900" algn="just">
              <a:buFont typeface="Arial" panose="020B0604020202020204" pitchFamily="34" charset="0"/>
              <a:buChar char="•"/>
            </a:pPr>
            <a:endParaRPr lang="zh-CN" altLang="en-US" sz="2400"/>
          </a:p>
          <a:p>
            <a:pPr marL="342900" indent="-342900" algn="just">
              <a:buFont typeface="Arial" panose="020B0604020202020204" pitchFamily="34" charset="0"/>
              <a:buChar char="•"/>
            </a:pPr>
            <a:r>
              <a:rPr lang="en-US" sz="2400" dirty="0" smtClean="0">
                <a:sym typeface="+mn-ea"/>
              </a:rPr>
              <a:t>Sushi </a:t>
            </a:r>
            <a:r>
              <a:rPr lang="en-US" sz="2400" dirty="0">
                <a:sym typeface="+mn-ea"/>
              </a:rPr>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sz="2400" dirty="0" smtClean="0">
                <a:sym typeface="+mn-ea"/>
              </a:rPr>
              <a:t>.</a:t>
            </a:r>
            <a:endParaRPr lang="tr-TR" sz="2400" dirty="0" smtClean="0"/>
          </a:p>
          <a:p>
            <a:pPr marL="342900" indent="-342900" algn="just">
              <a:buFont typeface="Arial" panose="020B0604020202020204" pitchFamily="34" charset="0"/>
              <a:buChar char="•"/>
            </a:pPr>
            <a:endParaRPr lang="tr-TR"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26970" cy="368300"/>
          </a:xfrm>
          <a:prstGeom prst="rect">
            <a:avLst/>
          </a:prstGeom>
        </p:spPr>
        <p:txBody>
          <a:bodyPr wrap="none">
            <a:spAutoFit/>
          </a:bodyPr>
          <a:lstStyle/>
          <a:p>
            <a:pPr algn="l"/>
            <a:r>
              <a:rPr lang="en-US" altLang="zh-CN" b="1" dirty="0">
                <a:solidFill>
                  <a:srgbClr val="C00000"/>
                </a:solidFill>
                <a:cs typeface="+mn-ea"/>
                <a:sym typeface="+mn-lt"/>
              </a:rPr>
              <a:t>2</a:t>
            </a:r>
            <a:r>
              <a:rPr lang="en-US" altLang="zh-CN" b="1" dirty="0">
                <a:cs typeface="+mn-ea"/>
                <a:sym typeface="+mn-lt"/>
              </a:rPr>
              <a:t> </a:t>
            </a:r>
            <a:r>
              <a:rPr lang="en-US" b="1" dirty="0">
                <a:sym typeface="+mn-ea"/>
              </a:rPr>
              <a:t>Business </a:t>
            </a:r>
            <a:r>
              <a:rPr lang="en-US" b="1" dirty="0" smtClean="0">
                <a:sym typeface="+mn-ea"/>
              </a:rPr>
              <a:t>Problem</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8" name="文本框 7"/>
          <p:cNvSpPr txBox="1"/>
          <p:nvPr/>
        </p:nvSpPr>
        <p:spPr>
          <a:xfrm>
            <a:off x="1126490" y="1557020"/>
            <a:ext cx="9858375" cy="3784600"/>
          </a:xfrm>
          <a:prstGeom prst="rect">
            <a:avLst/>
          </a:prstGeom>
          <a:noFill/>
        </p:spPr>
        <p:txBody>
          <a:bodyPr wrap="square" rtlCol="0">
            <a:spAutoFit/>
          </a:bodyPr>
          <a:p>
            <a:pPr marL="342900" indent="-342900" algn="just">
              <a:buFont typeface="Arial" panose="020B0604020202020204" pitchFamily="34" charset="0"/>
              <a:buChar char="•"/>
            </a:pPr>
            <a:r>
              <a:rPr lang="en-US" sz="2400" dirty="0" smtClean="0">
                <a:sym typeface="+mn-ea"/>
              </a:rPr>
              <a:t>My </a:t>
            </a:r>
            <a:r>
              <a:rPr lang="en-US" sz="2400" dirty="0">
                <a:sym typeface="+mn-ea"/>
              </a:rPr>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sz="2400" dirty="0" smtClean="0">
                <a:sym typeface="+mn-ea"/>
              </a:rPr>
              <a:t>.</a:t>
            </a:r>
            <a:endParaRPr lang="tr-TR"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118995" cy="645160"/>
          </a:xfrm>
          <a:prstGeom prst="rect">
            <a:avLst/>
          </a:prstGeom>
        </p:spPr>
        <p:txBody>
          <a:bodyPr wrap="none">
            <a:spAutoFit/>
          </a:bodyPr>
          <a:lstStyle/>
          <a:p>
            <a:pPr algn="l"/>
            <a:r>
              <a:rPr lang="en-US" altLang="zh-CN" b="1" dirty="0">
                <a:solidFill>
                  <a:srgbClr val="C00000"/>
                </a:solidFill>
                <a:cs typeface="+mn-ea"/>
                <a:sym typeface="+mn-lt"/>
              </a:rPr>
              <a:t>3</a:t>
            </a:r>
            <a:r>
              <a:rPr lang="en-US" altLang="zh-CN" b="1" dirty="0">
                <a:cs typeface="+mn-ea"/>
                <a:sym typeface="+mn-lt"/>
              </a:rPr>
              <a:t>  </a:t>
            </a:r>
            <a:r>
              <a:rPr lang="en-US" b="1" dirty="0">
                <a:sym typeface="+mn-ea"/>
              </a:rPr>
              <a:t>Data Selection</a:t>
            </a:r>
            <a:endParaRPr lang="en-US" dirty="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8" name="文本框 7"/>
          <p:cNvSpPr txBox="1"/>
          <p:nvPr/>
        </p:nvSpPr>
        <p:spPr>
          <a:xfrm>
            <a:off x="1126490" y="1557020"/>
            <a:ext cx="9619615" cy="3415030"/>
          </a:xfrm>
          <a:prstGeom prst="rect">
            <a:avLst/>
          </a:prstGeom>
          <a:noFill/>
        </p:spPr>
        <p:txBody>
          <a:bodyPr wrap="square" rtlCol="0">
            <a:spAutoFit/>
          </a:bodyPr>
          <a:p>
            <a:pPr marL="342900" indent="-342900" algn="just">
              <a:buFont typeface="Arial" panose="020B0604020202020204" pitchFamily="34" charset="0"/>
              <a:buChar char="•"/>
            </a:pPr>
            <a:r>
              <a:rPr lang="en-US" sz="2400" dirty="0" smtClean="0">
                <a:sym typeface="+mn-ea"/>
              </a:rPr>
              <a:t>To identify the characteristics of our competitors' venues in </a:t>
            </a:r>
            <a:r>
              <a:rPr lang="tr-TR" sz="2400" dirty="0" smtClean="0">
                <a:sym typeface="+mn-ea"/>
              </a:rPr>
              <a:t>Manhattan</a:t>
            </a:r>
            <a:r>
              <a:rPr lang="en-US" sz="2400" dirty="0" smtClean="0">
                <a:sym typeface="+mn-ea"/>
              </a:rPr>
              <a:t>, we would first need to find out the number of </a:t>
            </a:r>
            <a:r>
              <a:rPr lang="tr-TR" sz="2400" dirty="0" err="1" smtClean="0">
                <a:sym typeface="+mn-ea"/>
              </a:rPr>
              <a:t>sushi</a:t>
            </a:r>
            <a:r>
              <a:rPr lang="tr-TR" sz="2400" dirty="0" smtClean="0">
                <a:sym typeface="+mn-ea"/>
              </a:rPr>
              <a:t> </a:t>
            </a:r>
            <a:r>
              <a:rPr lang="tr-TR" sz="2400" dirty="0" err="1" smtClean="0">
                <a:sym typeface="+mn-ea"/>
              </a:rPr>
              <a:t>bars</a:t>
            </a:r>
            <a:r>
              <a:rPr lang="tr-TR" sz="2400" dirty="0" smtClean="0">
                <a:sym typeface="+mn-ea"/>
              </a:rPr>
              <a:t> in Manhattan </a:t>
            </a:r>
            <a:r>
              <a:rPr lang="en-US" sz="2400" dirty="0" smtClean="0">
                <a:sym typeface="+mn-ea"/>
              </a:rPr>
              <a:t>currently and their location.</a:t>
            </a:r>
            <a:endParaRPr lang="en-US" sz="2400" dirty="0" smtClean="0">
              <a:sym typeface="+mn-ea"/>
            </a:endParaRP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sym typeface="+mn-ea"/>
              </a:rPr>
              <a:t>We then used </a:t>
            </a:r>
            <a:r>
              <a:rPr lang="en-US" sz="2400" dirty="0">
                <a:sym typeface="+mn-ea"/>
              </a:rPr>
              <a:t>Google Map API to find their geographic coordinates based on their postal code addresses</a:t>
            </a:r>
            <a:r>
              <a:rPr lang="en-US" sz="2400" dirty="0" smtClean="0">
                <a:sym typeface="+mn-ea"/>
              </a:rPr>
              <a:t>.</a:t>
            </a:r>
            <a:endParaRPr lang="en-US" sz="2400" dirty="0" smtClean="0">
              <a:sym typeface="+mn-ea"/>
            </a:endParaRP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tr-TR" sz="2400" dirty="0" err="1" smtClean="0">
                <a:sym typeface="+mn-ea"/>
              </a:rPr>
              <a:t>In</a:t>
            </a:r>
            <a:r>
              <a:rPr lang="tr-TR" sz="2400" dirty="0" smtClean="0">
                <a:sym typeface="+mn-ea"/>
              </a:rPr>
              <a:t> Manhattan, </a:t>
            </a:r>
            <a:r>
              <a:rPr lang="tr-TR" sz="2400" dirty="0" err="1" smtClean="0">
                <a:sym typeface="+mn-ea"/>
              </a:rPr>
              <a:t>there</a:t>
            </a:r>
            <a:r>
              <a:rPr lang="tr-TR" sz="2400" dirty="0" smtClean="0">
                <a:sym typeface="+mn-ea"/>
              </a:rPr>
              <a:t> is 1763 </a:t>
            </a:r>
            <a:r>
              <a:rPr lang="tr-TR" sz="2400" dirty="0" err="1" smtClean="0">
                <a:sym typeface="+mn-ea"/>
              </a:rPr>
              <a:t>sushi</a:t>
            </a:r>
            <a:r>
              <a:rPr lang="tr-TR" sz="2400" dirty="0" smtClean="0">
                <a:sym typeface="+mn-ea"/>
              </a:rPr>
              <a:t> </a:t>
            </a:r>
            <a:r>
              <a:rPr lang="tr-TR" sz="2400" dirty="0" err="1" smtClean="0">
                <a:sym typeface="+mn-ea"/>
              </a:rPr>
              <a:t>bars</a:t>
            </a:r>
            <a:r>
              <a:rPr lang="tr-TR" sz="2400" dirty="0" smtClean="0">
                <a:sym typeface="+mn-ea"/>
              </a:rPr>
              <a:t> </a:t>
            </a:r>
            <a:r>
              <a:rPr lang="tr-TR" sz="2400" dirty="0" err="1" smtClean="0">
                <a:sym typeface="+mn-ea"/>
              </a:rPr>
              <a:t>are</a:t>
            </a:r>
            <a:r>
              <a:rPr lang="tr-TR" sz="2400" dirty="0" smtClean="0">
                <a:sym typeface="+mn-ea"/>
              </a:rPr>
              <a:t> </a:t>
            </a:r>
            <a:r>
              <a:rPr lang="tr-TR" sz="2400" dirty="0" err="1" smtClean="0">
                <a:sym typeface="+mn-ea"/>
              </a:rPr>
              <a:t>currently</a:t>
            </a:r>
            <a:r>
              <a:rPr lang="tr-TR" sz="2400" dirty="0" smtClean="0">
                <a:sym typeface="+mn-ea"/>
              </a:rPr>
              <a:t> </a:t>
            </a:r>
            <a:r>
              <a:rPr lang="tr-TR" sz="2400" dirty="0" err="1" smtClean="0">
                <a:sym typeface="+mn-ea"/>
              </a:rPr>
              <a:t>operating</a:t>
            </a:r>
            <a:r>
              <a:rPr lang="tr-TR" sz="2400" dirty="0" smtClean="0">
                <a:sym typeface="+mn-ea"/>
              </a:rPr>
              <a:t>. </a:t>
            </a:r>
            <a:endParaRPr lang="tr-TR" sz="2400" dirty="0" smtClean="0"/>
          </a:p>
          <a:p>
            <a:pPr marL="342900" indent="-342900" algn="just">
              <a:buFont typeface="Arial" panose="020B0604020202020204" pitchFamily="34" charset="0"/>
              <a:buChar char="•"/>
            </a:pPr>
            <a:endParaRPr lang="tr-TR" altLang="en-US" sz="2400" dirty="0" smtClean="0"/>
          </a:p>
        </p:txBody>
      </p:sp>
      <p:pic>
        <p:nvPicPr>
          <p:cNvPr id="2" name="Picture 4"/>
          <p:cNvPicPr>
            <a:picLocks noChangeAspect="1"/>
          </p:cNvPicPr>
          <p:nvPr/>
        </p:nvPicPr>
        <p:blipFill>
          <a:blip r:embed="rId7"/>
          <a:stretch>
            <a:fillRect/>
          </a:stretch>
        </p:blipFill>
        <p:spPr>
          <a:xfrm>
            <a:off x="1486478" y="4653539"/>
            <a:ext cx="4202256" cy="1592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118995" cy="645160"/>
          </a:xfrm>
          <a:prstGeom prst="rect">
            <a:avLst/>
          </a:prstGeom>
        </p:spPr>
        <p:txBody>
          <a:bodyPr wrap="none">
            <a:spAutoFit/>
          </a:bodyPr>
          <a:lstStyle/>
          <a:p>
            <a:pPr algn="l"/>
            <a:r>
              <a:rPr lang="en-US" altLang="zh-CN" b="1" dirty="0">
                <a:solidFill>
                  <a:srgbClr val="C00000"/>
                </a:solidFill>
                <a:cs typeface="+mn-ea"/>
                <a:sym typeface="+mn-lt"/>
              </a:rPr>
              <a:t>4</a:t>
            </a:r>
            <a:r>
              <a:rPr lang="en-US" altLang="zh-CN" b="1" dirty="0">
                <a:cs typeface="+mn-ea"/>
                <a:sym typeface="+mn-lt"/>
              </a:rPr>
              <a:t>  </a:t>
            </a:r>
            <a:r>
              <a:rPr lang="en-US" b="1" dirty="0">
                <a:sym typeface="+mn-ea"/>
              </a:rPr>
              <a:t>Data Selection</a:t>
            </a:r>
            <a:endParaRPr lang="en-US" b="1" dirty="0"/>
          </a:p>
          <a:p>
            <a:pPr algn="l"/>
            <a:endParaRPr lang="en-US" b="1" dirty="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8" name="文本框 7"/>
          <p:cNvSpPr txBox="1"/>
          <p:nvPr/>
        </p:nvSpPr>
        <p:spPr>
          <a:xfrm>
            <a:off x="1126490" y="1557020"/>
            <a:ext cx="9619615" cy="829945"/>
          </a:xfrm>
          <a:prstGeom prst="rect">
            <a:avLst/>
          </a:prstGeom>
          <a:noFill/>
        </p:spPr>
        <p:txBody>
          <a:bodyPr wrap="square" rtlCol="0">
            <a:spAutoFit/>
          </a:bodyPr>
          <a:p>
            <a:pPr marL="342900" indent="-342900" algn="just">
              <a:buFont typeface="Arial" panose="020B0604020202020204" pitchFamily="34" charset="0"/>
              <a:buChar char="•"/>
            </a:pPr>
            <a:r>
              <a:rPr lang="en-US" sz="2400" dirty="0" smtClean="0">
                <a:sym typeface="+mn-ea"/>
              </a:rPr>
              <a:t>Next, we also used Google Map API to </a:t>
            </a:r>
            <a:r>
              <a:rPr lang="en-US" sz="2400" dirty="0">
                <a:sym typeface="+mn-ea"/>
              </a:rPr>
              <a:t>find their geographic coordinates </a:t>
            </a:r>
            <a:r>
              <a:rPr lang="en-US" sz="2400" dirty="0" smtClean="0">
                <a:sym typeface="+mn-ea"/>
              </a:rPr>
              <a:t>of the 5 locations shortlisted for our </a:t>
            </a:r>
            <a:r>
              <a:rPr lang="tr-TR" sz="2400" dirty="0" err="1" smtClean="0">
                <a:sym typeface="+mn-ea"/>
              </a:rPr>
              <a:t>sushi</a:t>
            </a:r>
            <a:r>
              <a:rPr lang="tr-TR" sz="2400" dirty="0" smtClean="0">
                <a:sym typeface="+mn-ea"/>
              </a:rPr>
              <a:t> bar</a:t>
            </a:r>
            <a:r>
              <a:rPr lang="en-US" sz="2400" dirty="0" smtClean="0">
                <a:sym typeface="+mn-ea"/>
              </a:rPr>
              <a:t>:</a:t>
            </a:r>
            <a:endParaRPr lang="tr-TR" altLang="en-US" sz="2400" dirty="0" smtClean="0"/>
          </a:p>
        </p:txBody>
      </p:sp>
      <p:pic>
        <p:nvPicPr>
          <p:cNvPr id="7" name="Picture 6"/>
          <p:cNvPicPr>
            <a:picLocks noChangeAspect="1"/>
          </p:cNvPicPr>
          <p:nvPr/>
        </p:nvPicPr>
        <p:blipFill>
          <a:blip r:embed="rId7"/>
          <a:stretch>
            <a:fillRect/>
          </a:stretch>
        </p:blipFill>
        <p:spPr>
          <a:xfrm>
            <a:off x="1396137" y="2709200"/>
            <a:ext cx="9078649" cy="24134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645160"/>
          </a:xfrm>
          <a:prstGeom prst="rect">
            <a:avLst/>
          </a:prstGeom>
        </p:spPr>
        <p:txBody>
          <a:bodyPr wrap="none">
            <a:spAutoFit/>
          </a:bodyPr>
          <a:lstStyle/>
          <a:p>
            <a:pPr algn="l"/>
            <a:r>
              <a:rPr lang="en-US" altLang="zh-CN" b="1" dirty="0">
                <a:solidFill>
                  <a:srgbClr val="C00000"/>
                </a:solidFill>
                <a:cs typeface="+mn-ea"/>
                <a:sym typeface="+mn-lt"/>
              </a:rPr>
              <a:t>5</a:t>
            </a:r>
            <a:r>
              <a:rPr lang="en-US" altLang="zh-CN" b="1" dirty="0">
                <a:cs typeface="+mn-ea"/>
                <a:sym typeface="+mn-lt"/>
              </a:rPr>
              <a:t>  </a:t>
            </a:r>
            <a:r>
              <a:rPr lang="en-US" b="1" dirty="0">
                <a:sym typeface="+mn-ea"/>
              </a:rPr>
              <a:t>Methodology</a:t>
            </a:r>
            <a:endParaRPr lang="en-US" b="1" dirty="0"/>
          </a:p>
          <a:p>
            <a:pPr algn="l"/>
            <a:endParaRPr lang="en-US" b="1" dirty="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8" name="文本框 7"/>
          <p:cNvSpPr txBox="1"/>
          <p:nvPr/>
        </p:nvSpPr>
        <p:spPr>
          <a:xfrm>
            <a:off x="1126490" y="1557020"/>
            <a:ext cx="9619615" cy="3415030"/>
          </a:xfrm>
          <a:prstGeom prst="rect">
            <a:avLst/>
          </a:prstGeom>
          <a:noFill/>
        </p:spPr>
        <p:txBody>
          <a:bodyPr wrap="square" rtlCol="0">
            <a:spAutoFit/>
          </a:bodyPr>
          <a:p>
            <a:pPr marL="342900" indent="-342900" algn="just">
              <a:buFont typeface="Arial" panose="020B0604020202020204" pitchFamily="34" charset="0"/>
              <a:buChar char="•"/>
            </a:pPr>
            <a:r>
              <a:rPr lang="en-US" sz="2400" dirty="0">
                <a:sym typeface="+mn-ea"/>
              </a:rPr>
              <a:t> </a:t>
            </a:r>
            <a:r>
              <a:rPr lang="tr-TR" sz="2400" dirty="0" smtClean="0">
                <a:sym typeface="+mn-ea"/>
              </a:rPr>
              <a:t>A</a:t>
            </a:r>
            <a:r>
              <a:rPr lang="en-US" sz="2400" dirty="0" err="1" smtClean="0">
                <a:sym typeface="+mn-ea"/>
              </a:rPr>
              <a:t>ddresses</a:t>
            </a:r>
            <a:r>
              <a:rPr lang="tr-TR" sz="2400" dirty="0" smtClean="0">
                <a:sym typeface="+mn-ea"/>
              </a:rPr>
              <a:t> </a:t>
            </a:r>
            <a:r>
              <a:rPr lang="tr-TR" sz="2400" dirty="0" err="1" smtClean="0">
                <a:sym typeface="+mn-ea"/>
              </a:rPr>
              <a:t>are</a:t>
            </a:r>
            <a:r>
              <a:rPr lang="tr-TR" sz="2400" dirty="0" smtClean="0">
                <a:sym typeface="+mn-ea"/>
              </a:rPr>
              <a:t> </a:t>
            </a:r>
            <a:r>
              <a:rPr lang="tr-TR" sz="2400" dirty="0" err="1" smtClean="0">
                <a:sym typeface="+mn-ea"/>
              </a:rPr>
              <a:t>converted</a:t>
            </a:r>
            <a:r>
              <a:rPr lang="en-US" sz="2400" dirty="0" smtClean="0">
                <a:sym typeface="+mn-ea"/>
              </a:rPr>
              <a:t> </a:t>
            </a:r>
            <a:r>
              <a:rPr lang="en-US" sz="2400" dirty="0">
                <a:sym typeface="+mn-ea"/>
              </a:rPr>
              <a:t>into their equivalent latitude and longitude values. </a:t>
            </a:r>
            <a:endParaRPr lang="en-US" sz="2400" dirty="0">
              <a:sym typeface="+mn-ea"/>
            </a:endParaRP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en-US" sz="2400" dirty="0" smtClean="0">
                <a:sym typeface="+mn-ea"/>
              </a:rPr>
              <a:t>Foursquare </a:t>
            </a:r>
            <a:r>
              <a:rPr lang="en-US" sz="2400" dirty="0">
                <a:sym typeface="+mn-ea"/>
              </a:rPr>
              <a:t>API </a:t>
            </a:r>
            <a:r>
              <a:rPr lang="tr-TR" sz="2400" dirty="0" smtClean="0">
                <a:sym typeface="+mn-ea"/>
              </a:rPr>
              <a:t>is </a:t>
            </a:r>
            <a:r>
              <a:rPr lang="tr-TR" sz="2400" dirty="0" err="1" smtClean="0">
                <a:sym typeface="+mn-ea"/>
              </a:rPr>
              <a:t>used</a:t>
            </a:r>
            <a:r>
              <a:rPr lang="tr-TR" sz="2400" dirty="0" smtClean="0">
                <a:sym typeface="+mn-ea"/>
              </a:rPr>
              <a:t> </a:t>
            </a:r>
            <a:r>
              <a:rPr lang="en-US" sz="2400" dirty="0" smtClean="0">
                <a:sym typeface="+mn-ea"/>
              </a:rPr>
              <a:t>to </a:t>
            </a:r>
            <a:r>
              <a:rPr lang="en-US" sz="2400" dirty="0">
                <a:sym typeface="+mn-ea"/>
              </a:rPr>
              <a:t>explore neighborhoods in Manhattan, New York. </a:t>
            </a:r>
            <a:endParaRPr lang="en-US" sz="2400" dirty="0">
              <a:sym typeface="+mn-ea"/>
            </a:endParaRP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en-US" sz="2400" dirty="0" smtClean="0">
                <a:sym typeface="+mn-ea"/>
              </a:rPr>
              <a:t>After </a:t>
            </a:r>
            <a:r>
              <a:rPr lang="en-US" sz="2400" dirty="0">
                <a:sym typeface="+mn-ea"/>
              </a:rPr>
              <a:t>that, explore function to get sushi restaurant categories in each neighborhood</a:t>
            </a:r>
            <a:r>
              <a:rPr lang="en-US" sz="2400" dirty="0" smtClean="0">
                <a:sym typeface="+mn-ea"/>
              </a:rPr>
              <a:t>.</a:t>
            </a:r>
            <a:endParaRPr lang="tr-TR" sz="2400" dirty="0" smtClean="0"/>
          </a:p>
          <a:p>
            <a:pPr indent="0" algn="just">
              <a:buFont typeface="Arial" panose="020B0604020202020204" pitchFamily="34" charset="0"/>
              <a:buNone/>
            </a:pPr>
            <a:endParaRPr lang="tr-TR"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645160"/>
          </a:xfrm>
          <a:prstGeom prst="rect">
            <a:avLst/>
          </a:prstGeom>
        </p:spPr>
        <p:txBody>
          <a:bodyPr wrap="none">
            <a:spAutoFit/>
          </a:bodyPr>
          <a:lstStyle/>
          <a:p>
            <a:pPr algn="l"/>
            <a:r>
              <a:rPr lang="en-US" altLang="zh-CN" b="1" dirty="0">
                <a:solidFill>
                  <a:srgbClr val="C00000"/>
                </a:solidFill>
                <a:cs typeface="+mn-ea"/>
                <a:sym typeface="+mn-lt"/>
              </a:rPr>
              <a:t>6</a:t>
            </a:r>
            <a:r>
              <a:rPr lang="en-US" altLang="zh-CN" b="1" dirty="0">
                <a:cs typeface="+mn-ea"/>
                <a:sym typeface="+mn-lt"/>
              </a:rPr>
              <a:t>  </a:t>
            </a:r>
            <a:r>
              <a:rPr lang="en-US" b="1" dirty="0" smtClean="0">
                <a:sym typeface="+mn-ea"/>
              </a:rPr>
              <a:t>Methodology</a:t>
            </a:r>
            <a:endParaRPr lang="en-US" b="1" dirty="0" smtClean="0"/>
          </a:p>
          <a:p>
            <a:pPr algn="l"/>
            <a:endParaRPr lang="en-US" b="1" dirty="0" smtClean="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pic>
        <p:nvPicPr>
          <p:cNvPr id="2" name="Picture 3"/>
          <p:cNvPicPr/>
          <p:nvPr/>
        </p:nvPicPr>
        <p:blipFill>
          <a:blip r:embed="rId7"/>
          <a:stretch>
            <a:fillRect/>
          </a:stretch>
        </p:blipFill>
        <p:spPr>
          <a:xfrm>
            <a:off x="1126392" y="1988820"/>
            <a:ext cx="9228406" cy="2584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368300"/>
          </a:xfrm>
          <a:prstGeom prst="rect">
            <a:avLst/>
          </a:prstGeom>
        </p:spPr>
        <p:txBody>
          <a:bodyPr wrap="none">
            <a:spAutoFit/>
          </a:bodyPr>
          <a:lstStyle/>
          <a:p>
            <a:pPr algn="l"/>
            <a:r>
              <a:rPr lang="en-US" altLang="zh-CN" b="1" dirty="0">
                <a:solidFill>
                  <a:srgbClr val="C00000"/>
                </a:solidFill>
                <a:cs typeface="+mn-ea"/>
                <a:sym typeface="+mn-lt"/>
              </a:rPr>
              <a:t>7</a:t>
            </a:r>
            <a:r>
              <a:rPr lang="en-US" altLang="zh-CN" b="1" dirty="0">
                <a:cs typeface="+mn-ea"/>
                <a:sym typeface="+mn-lt"/>
              </a:rPr>
              <a:t>  </a:t>
            </a:r>
            <a:r>
              <a:rPr lang="en-US" b="1" dirty="0" smtClean="0">
                <a:sym typeface="+mn-ea"/>
              </a:rPr>
              <a:t>Methodology</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pic>
        <p:nvPicPr>
          <p:cNvPr id="2" name="Picture 3"/>
          <p:cNvPicPr/>
          <p:nvPr/>
        </p:nvPicPr>
        <p:blipFill>
          <a:blip r:embed="rId7"/>
          <a:stretch>
            <a:fillRect/>
          </a:stretch>
        </p:blipFill>
        <p:spPr>
          <a:xfrm>
            <a:off x="1126391" y="1485515"/>
            <a:ext cx="8004518" cy="4130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368300"/>
          </a:xfrm>
          <a:prstGeom prst="rect">
            <a:avLst/>
          </a:prstGeom>
        </p:spPr>
        <p:txBody>
          <a:bodyPr wrap="none">
            <a:spAutoFit/>
          </a:bodyPr>
          <a:lstStyle/>
          <a:p>
            <a:pPr algn="l"/>
            <a:r>
              <a:rPr lang="en-US" altLang="zh-CN" b="1" dirty="0">
                <a:solidFill>
                  <a:srgbClr val="C00000"/>
                </a:solidFill>
                <a:cs typeface="+mn-ea"/>
                <a:sym typeface="+mn-lt"/>
              </a:rPr>
              <a:t>8</a:t>
            </a:r>
            <a:r>
              <a:rPr lang="en-US" altLang="zh-CN" b="1" dirty="0">
                <a:cs typeface="+mn-ea"/>
                <a:sym typeface="+mn-lt"/>
              </a:rPr>
              <a:t>  </a:t>
            </a:r>
            <a:r>
              <a:rPr lang="en-US" b="1" dirty="0" smtClean="0">
                <a:sym typeface="+mn-ea"/>
              </a:rPr>
              <a:t>Methodology</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7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endParaRPr lang="zh-CN" altLang="en-US" sz="2000" dirty="0">
              <a:solidFill>
                <a:srgbClr val="FFFFFF"/>
              </a:solidFill>
              <a:latin typeface="+mn-lt"/>
              <a:ea typeface="+mn-ea"/>
              <a:cs typeface="+mn-ea"/>
              <a:sym typeface="+mn-lt"/>
            </a:endParaRPr>
          </a:p>
        </p:txBody>
      </p:sp>
      <p:sp>
        <p:nvSpPr>
          <p:cNvPr id="7" name="文本框 6"/>
          <p:cNvSpPr txBox="1"/>
          <p:nvPr/>
        </p:nvSpPr>
        <p:spPr>
          <a:xfrm>
            <a:off x="1078865" y="1336675"/>
            <a:ext cx="9840595" cy="1198880"/>
          </a:xfrm>
          <a:prstGeom prst="rect">
            <a:avLst/>
          </a:prstGeom>
          <a:noFill/>
        </p:spPr>
        <p:txBody>
          <a:bodyPr wrap="square" rtlCol="0">
            <a:spAutoFit/>
          </a:bodyPr>
          <a:p>
            <a:pPr marL="285750" indent="-285750" algn="just">
              <a:buFont typeface="Arial" panose="020B0604020202020204" pitchFamily="34" charset="0"/>
              <a:buChar char="•"/>
            </a:pPr>
            <a:r>
              <a:rPr lang="en-US" dirty="0">
                <a:sym typeface="+mn-ea"/>
              </a:rPr>
              <a:t> Then </a:t>
            </a:r>
            <a:r>
              <a:rPr lang="en-US" dirty="0" smtClean="0">
                <a:sym typeface="+mn-ea"/>
              </a:rPr>
              <a:t>us</a:t>
            </a:r>
            <a:r>
              <a:rPr lang="tr-TR" dirty="0" err="1" smtClean="0">
                <a:sym typeface="+mn-ea"/>
              </a:rPr>
              <a:t>ing</a:t>
            </a:r>
            <a:r>
              <a:rPr lang="en-US" dirty="0" smtClean="0">
                <a:sym typeface="+mn-ea"/>
              </a:rPr>
              <a:t> </a:t>
            </a:r>
            <a:r>
              <a:rPr lang="en-US" dirty="0">
                <a:sym typeface="+mn-ea"/>
              </a:rPr>
              <a:t>this feature to group the neighborhoods into clusters K-means clustering algorithm will be use to complete this task. And also, the Folium library to visualize the neighborhoods in Manhattan and its emerging clusters.</a:t>
            </a:r>
            <a:endParaRPr lang="tr-TR" dirty="0"/>
          </a:p>
          <a:p>
            <a:pPr marL="285750" indent="-285750" algn="just">
              <a:buFont typeface="Arial" panose="020B0604020202020204" pitchFamily="34" charset="0"/>
              <a:buChar char="•"/>
            </a:pPr>
            <a:endParaRPr lang="zh-CN" altLang="en-US"/>
          </a:p>
        </p:txBody>
      </p:sp>
      <p:pic>
        <p:nvPicPr>
          <p:cNvPr id="9" name="Picture 3"/>
          <p:cNvPicPr/>
          <p:nvPr/>
        </p:nvPicPr>
        <p:blipFill>
          <a:blip r:embed="rId7"/>
          <a:stretch>
            <a:fillRect/>
          </a:stretch>
        </p:blipFill>
        <p:spPr>
          <a:xfrm>
            <a:off x="550786" y="2709019"/>
            <a:ext cx="10480483" cy="2954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tags/tag1.xml><?xml version="1.0" encoding="utf-8"?>
<p:tagLst xmlns:p="http://schemas.openxmlformats.org/presentationml/2006/main">
  <p:tag name="MH" val="20170507075319"/>
  <p:tag name="MH_LIBRARY" val="GRAPHIC"/>
  <p:tag name="MH_TYPE" val="Other"/>
  <p:tag name="MH_ORDER" val="3"/>
</p:tagLst>
</file>

<file path=ppt/tags/tag10.xml><?xml version="1.0" encoding="utf-8"?>
<p:tagLst xmlns:p="http://schemas.openxmlformats.org/presentationml/2006/main">
  <p:tag name="MH" val="20170507075319"/>
  <p:tag name="MH_LIBRARY" val="GRAPHIC"/>
  <p:tag name="MH_TYPE" val="SubTitle"/>
  <p:tag name="MH_ORDER" val="2"/>
</p:tagLst>
</file>

<file path=ppt/tags/tag100.xml><?xml version="1.0" encoding="utf-8"?>
<p:tagLst xmlns:p="http://schemas.openxmlformats.org/presentationml/2006/main">
  <p:tag name="MH" val="20170507075319"/>
  <p:tag name="MH_LIBRARY" val="GRAPHIC"/>
  <p:tag name="MH_TYPE" val="SubTitle"/>
  <p:tag name="MH_ORDER" val="2"/>
</p:tagLst>
</file>

<file path=ppt/tags/tag101.xml><?xml version="1.0" encoding="utf-8"?>
<p:tagLst xmlns:p="http://schemas.openxmlformats.org/presentationml/2006/main">
  <p:tag name="MH" val="20170507075319"/>
  <p:tag name="MH_LIBRARY" val="GRAPHIC"/>
  <p:tag name="MH_TYPE" val="Other"/>
  <p:tag name="MH_ORDER" val="9"/>
</p:tagLst>
</file>

<file path=ppt/tags/tag102.xml><?xml version="1.0" encoding="utf-8"?>
<p:tagLst xmlns:p="http://schemas.openxmlformats.org/presentationml/2006/main">
  <p:tag name="MH" val="20170507075319"/>
  <p:tag name="MH_LIBRARY" val="GRAPHIC"/>
  <p:tag name="MH_TYPE" val="SubTitle"/>
  <p:tag name="MH_ORDER" val="3"/>
</p:tagLst>
</file>

<file path=ppt/tags/tag103.xml><?xml version="1.0" encoding="utf-8"?>
<p:tagLst xmlns:p="http://schemas.openxmlformats.org/presentationml/2006/main">
  <p:tag name="ISPRING_PRESENTATION_TITLE" val="145"/>
</p:tagLst>
</file>

<file path=ppt/tags/tag11.xml><?xml version="1.0" encoding="utf-8"?>
<p:tagLst xmlns:p="http://schemas.openxmlformats.org/presentationml/2006/main">
  <p:tag name="MH" val="20170507075319"/>
  <p:tag name="MH_LIBRARY" val="GRAPHIC"/>
  <p:tag name="MH_TYPE" val="Other"/>
  <p:tag name="MH_ORDER" val="9"/>
</p:tagLst>
</file>

<file path=ppt/tags/tag12.xml><?xml version="1.0" encoding="utf-8"?>
<p:tagLst xmlns:p="http://schemas.openxmlformats.org/presentationml/2006/main">
  <p:tag name="MH" val="20170507075319"/>
  <p:tag name="MH_LIBRARY" val="GRAPHIC"/>
  <p:tag name="MH_TYPE" val="SubTitle"/>
  <p:tag name="MH_ORDER" val="3"/>
</p:tagLst>
</file>

<file path=ppt/tags/tag13.xml><?xml version="1.0" encoding="utf-8"?>
<p:tagLst xmlns:p="http://schemas.openxmlformats.org/presentationml/2006/main">
  <p:tag name="MH" val="20170507075319"/>
  <p:tag name="MH_LIBRARY" val="GRAPHIC"/>
  <p:tag name="MH_TYPE" val="Other"/>
  <p:tag name="MH_ORDER" val="3"/>
</p:tagLst>
</file>

<file path=ppt/tags/tag14.xml><?xml version="1.0" encoding="utf-8"?>
<p:tagLst xmlns:p="http://schemas.openxmlformats.org/presentationml/2006/main">
  <p:tag name="MH" val="20170507075319"/>
  <p:tag name="MH_LIBRARY" val="GRAPHIC"/>
  <p:tag name="MH_TYPE" val="SubTitle"/>
  <p:tag name="MH_ORDER" val="1"/>
</p:tagLst>
</file>

<file path=ppt/tags/tag15.xml><?xml version="1.0" encoding="utf-8"?>
<p:tagLst xmlns:p="http://schemas.openxmlformats.org/presentationml/2006/main">
  <p:tag name="MH" val="20170507075319"/>
  <p:tag name="MH_LIBRARY" val="GRAPHIC"/>
  <p:tag name="MH_TYPE" val="Other"/>
  <p:tag name="MH_ORDER" val="6"/>
</p:tagLst>
</file>

<file path=ppt/tags/tag16.xml><?xml version="1.0" encoding="utf-8"?>
<p:tagLst xmlns:p="http://schemas.openxmlformats.org/presentationml/2006/main">
  <p:tag name="MH" val="20170507075319"/>
  <p:tag name="MH_LIBRARY" val="GRAPHIC"/>
  <p:tag name="MH_TYPE" val="SubTitle"/>
  <p:tag name="MH_ORDER" val="2"/>
</p:tagLst>
</file>

<file path=ppt/tags/tag17.xml><?xml version="1.0" encoding="utf-8"?>
<p:tagLst xmlns:p="http://schemas.openxmlformats.org/presentationml/2006/main">
  <p:tag name="MH" val="20170507075319"/>
  <p:tag name="MH_LIBRARY" val="GRAPHIC"/>
  <p:tag name="MH_TYPE" val="Other"/>
  <p:tag name="MH_ORDER" val="9"/>
</p:tagLst>
</file>

<file path=ppt/tags/tag18.xml><?xml version="1.0" encoding="utf-8"?>
<p:tagLst xmlns:p="http://schemas.openxmlformats.org/presentationml/2006/main">
  <p:tag name="MH" val="20170507075319"/>
  <p:tag name="MH_LIBRARY" val="GRAPHIC"/>
  <p:tag name="MH_TYPE" val="SubTitle"/>
  <p:tag name="MH_ORDER" val="3"/>
</p:tagLst>
</file>

<file path=ppt/tags/tag19.xml><?xml version="1.0" encoding="utf-8"?>
<p:tagLst xmlns:p="http://schemas.openxmlformats.org/presentationml/2006/main">
  <p:tag name="MH" val="20170507075319"/>
  <p:tag name="MH_LIBRARY" val="GRAPHIC"/>
  <p:tag name="MH_TYPE" val="Other"/>
  <p:tag name="MH_ORDER" val="3"/>
</p:tagLst>
</file>

<file path=ppt/tags/tag2.xml><?xml version="1.0" encoding="utf-8"?>
<p:tagLst xmlns:p="http://schemas.openxmlformats.org/presentationml/2006/main">
  <p:tag name="MH" val="20170507075319"/>
  <p:tag name="MH_LIBRARY" val="GRAPHIC"/>
  <p:tag name="MH_TYPE" val="SubTitle"/>
  <p:tag name="MH_ORDER" val="1"/>
</p:tagLst>
</file>

<file path=ppt/tags/tag20.xml><?xml version="1.0" encoding="utf-8"?>
<p:tagLst xmlns:p="http://schemas.openxmlformats.org/presentationml/2006/main">
  <p:tag name="MH" val="20170507075319"/>
  <p:tag name="MH_LIBRARY" val="GRAPHIC"/>
  <p:tag name="MH_TYPE" val="SubTitle"/>
  <p:tag name="MH_ORDER" val="1"/>
</p:tagLst>
</file>

<file path=ppt/tags/tag21.xml><?xml version="1.0" encoding="utf-8"?>
<p:tagLst xmlns:p="http://schemas.openxmlformats.org/presentationml/2006/main">
  <p:tag name="MH" val="20170507075319"/>
  <p:tag name="MH_LIBRARY" val="GRAPHIC"/>
  <p:tag name="MH_TYPE" val="Other"/>
  <p:tag name="MH_ORDER" val="6"/>
</p:tagLst>
</file>

<file path=ppt/tags/tag22.xml><?xml version="1.0" encoding="utf-8"?>
<p:tagLst xmlns:p="http://schemas.openxmlformats.org/presentationml/2006/main">
  <p:tag name="MH" val="20170507075319"/>
  <p:tag name="MH_LIBRARY" val="GRAPHIC"/>
  <p:tag name="MH_TYPE" val="SubTitle"/>
  <p:tag name="MH_ORDER" val="2"/>
</p:tagLst>
</file>

<file path=ppt/tags/tag23.xml><?xml version="1.0" encoding="utf-8"?>
<p:tagLst xmlns:p="http://schemas.openxmlformats.org/presentationml/2006/main">
  <p:tag name="MH" val="20170507075319"/>
  <p:tag name="MH_LIBRARY" val="GRAPHIC"/>
  <p:tag name="MH_TYPE" val="Other"/>
  <p:tag name="MH_ORDER" val="9"/>
</p:tagLst>
</file>

<file path=ppt/tags/tag24.xml><?xml version="1.0" encoding="utf-8"?>
<p:tagLst xmlns:p="http://schemas.openxmlformats.org/presentationml/2006/main">
  <p:tag name="MH" val="20170507075319"/>
  <p:tag name="MH_LIBRARY" val="GRAPHIC"/>
  <p:tag name="MH_TYPE" val="SubTitle"/>
  <p:tag name="MH_ORDER" val="3"/>
</p:tagLst>
</file>

<file path=ppt/tags/tag25.xml><?xml version="1.0" encoding="utf-8"?>
<p:tagLst xmlns:p="http://schemas.openxmlformats.org/presentationml/2006/main">
  <p:tag name="MH" val="20170507075319"/>
  <p:tag name="MH_LIBRARY" val="GRAPHIC"/>
  <p:tag name="MH_TYPE" val="Other"/>
  <p:tag name="MH_ORDER" val="3"/>
</p:tagLst>
</file>

<file path=ppt/tags/tag26.xml><?xml version="1.0" encoding="utf-8"?>
<p:tagLst xmlns:p="http://schemas.openxmlformats.org/presentationml/2006/main">
  <p:tag name="MH" val="20170507075319"/>
  <p:tag name="MH_LIBRARY" val="GRAPHIC"/>
  <p:tag name="MH_TYPE" val="SubTitle"/>
  <p:tag name="MH_ORDER" val="1"/>
</p:tagLst>
</file>

<file path=ppt/tags/tag27.xml><?xml version="1.0" encoding="utf-8"?>
<p:tagLst xmlns:p="http://schemas.openxmlformats.org/presentationml/2006/main">
  <p:tag name="MH" val="20170507075319"/>
  <p:tag name="MH_LIBRARY" val="GRAPHIC"/>
  <p:tag name="MH_TYPE" val="Other"/>
  <p:tag name="MH_ORDER" val="6"/>
</p:tagLst>
</file>

<file path=ppt/tags/tag28.xml><?xml version="1.0" encoding="utf-8"?>
<p:tagLst xmlns:p="http://schemas.openxmlformats.org/presentationml/2006/main">
  <p:tag name="MH" val="20170507075319"/>
  <p:tag name="MH_LIBRARY" val="GRAPHIC"/>
  <p:tag name="MH_TYPE" val="SubTitle"/>
  <p:tag name="MH_ORDER" val="2"/>
</p:tagLst>
</file>

<file path=ppt/tags/tag29.xml><?xml version="1.0" encoding="utf-8"?>
<p:tagLst xmlns:p="http://schemas.openxmlformats.org/presentationml/2006/main">
  <p:tag name="MH" val="20170507075319"/>
  <p:tag name="MH_LIBRARY" val="GRAPHIC"/>
  <p:tag name="MH_TYPE" val="Other"/>
  <p:tag name="MH_ORDER" val="9"/>
</p:tagLst>
</file>

<file path=ppt/tags/tag3.xml><?xml version="1.0" encoding="utf-8"?>
<p:tagLst xmlns:p="http://schemas.openxmlformats.org/presentationml/2006/main">
  <p:tag name="MH" val="20170507075319"/>
  <p:tag name="MH_LIBRARY" val="GRAPHIC"/>
  <p:tag name="MH_TYPE" val="Other"/>
  <p:tag name="MH_ORDER" val="6"/>
</p:tagLst>
</file>

<file path=ppt/tags/tag30.xml><?xml version="1.0" encoding="utf-8"?>
<p:tagLst xmlns:p="http://schemas.openxmlformats.org/presentationml/2006/main">
  <p:tag name="MH" val="20170507075319"/>
  <p:tag name="MH_LIBRARY" val="GRAPHIC"/>
  <p:tag name="MH_TYPE" val="SubTitle"/>
  <p:tag name="MH_ORDER" val="3"/>
</p:tagLst>
</file>

<file path=ppt/tags/tag31.xml><?xml version="1.0" encoding="utf-8"?>
<p:tagLst xmlns:p="http://schemas.openxmlformats.org/presentationml/2006/main">
  <p:tag name="MH" val="20170507075319"/>
  <p:tag name="MH_LIBRARY" val="GRAPHIC"/>
  <p:tag name="MH_TYPE" val="Other"/>
  <p:tag name="MH_ORDER" val="3"/>
</p:tagLst>
</file>

<file path=ppt/tags/tag32.xml><?xml version="1.0" encoding="utf-8"?>
<p:tagLst xmlns:p="http://schemas.openxmlformats.org/presentationml/2006/main">
  <p:tag name="MH" val="20170507075319"/>
  <p:tag name="MH_LIBRARY" val="GRAPHIC"/>
  <p:tag name="MH_TYPE" val="SubTitle"/>
  <p:tag name="MH_ORDER" val="1"/>
</p:tagLst>
</file>

<file path=ppt/tags/tag33.xml><?xml version="1.0" encoding="utf-8"?>
<p:tagLst xmlns:p="http://schemas.openxmlformats.org/presentationml/2006/main">
  <p:tag name="MH" val="20170507075319"/>
  <p:tag name="MH_LIBRARY" val="GRAPHIC"/>
  <p:tag name="MH_TYPE" val="Other"/>
  <p:tag name="MH_ORDER" val="6"/>
</p:tagLst>
</file>

<file path=ppt/tags/tag34.xml><?xml version="1.0" encoding="utf-8"?>
<p:tagLst xmlns:p="http://schemas.openxmlformats.org/presentationml/2006/main">
  <p:tag name="MH" val="20170507075319"/>
  <p:tag name="MH_LIBRARY" val="GRAPHIC"/>
  <p:tag name="MH_TYPE" val="SubTitle"/>
  <p:tag name="MH_ORDER" val="2"/>
</p:tagLst>
</file>

<file path=ppt/tags/tag35.xml><?xml version="1.0" encoding="utf-8"?>
<p:tagLst xmlns:p="http://schemas.openxmlformats.org/presentationml/2006/main">
  <p:tag name="MH" val="20170507075319"/>
  <p:tag name="MH_LIBRARY" val="GRAPHIC"/>
  <p:tag name="MH_TYPE" val="Other"/>
  <p:tag name="MH_ORDER" val="9"/>
</p:tagLst>
</file>

<file path=ppt/tags/tag36.xml><?xml version="1.0" encoding="utf-8"?>
<p:tagLst xmlns:p="http://schemas.openxmlformats.org/presentationml/2006/main">
  <p:tag name="MH" val="20170507075319"/>
  <p:tag name="MH_LIBRARY" val="GRAPHIC"/>
  <p:tag name="MH_TYPE" val="SubTitle"/>
  <p:tag name="MH_ORDER" val="3"/>
</p:tagLst>
</file>

<file path=ppt/tags/tag37.xml><?xml version="1.0" encoding="utf-8"?>
<p:tagLst xmlns:p="http://schemas.openxmlformats.org/presentationml/2006/main">
  <p:tag name="MH" val="20170507075319"/>
  <p:tag name="MH_LIBRARY" val="GRAPHIC"/>
  <p:tag name="MH_TYPE" val="Other"/>
  <p:tag name="MH_ORDER" val="3"/>
</p:tagLst>
</file>

<file path=ppt/tags/tag38.xml><?xml version="1.0" encoding="utf-8"?>
<p:tagLst xmlns:p="http://schemas.openxmlformats.org/presentationml/2006/main">
  <p:tag name="MH" val="20170507075319"/>
  <p:tag name="MH_LIBRARY" val="GRAPHIC"/>
  <p:tag name="MH_TYPE" val="SubTitle"/>
  <p:tag name="MH_ORDER" val="1"/>
</p:tagLst>
</file>

<file path=ppt/tags/tag39.xml><?xml version="1.0" encoding="utf-8"?>
<p:tagLst xmlns:p="http://schemas.openxmlformats.org/presentationml/2006/main">
  <p:tag name="MH" val="20170507075319"/>
  <p:tag name="MH_LIBRARY" val="GRAPHIC"/>
  <p:tag name="MH_TYPE" val="Other"/>
  <p:tag name="MH_ORDER" val="6"/>
</p:tagLst>
</file>

<file path=ppt/tags/tag4.xml><?xml version="1.0" encoding="utf-8"?>
<p:tagLst xmlns:p="http://schemas.openxmlformats.org/presentationml/2006/main">
  <p:tag name="MH" val="20170507075319"/>
  <p:tag name="MH_LIBRARY" val="GRAPHIC"/>
  <p:tag name="MH_TYPE" val="SubTitle"/>
  <p:tag name="MH_ORDER" val="2"/>
</p:tagLst>
</file>

<file path=ppt/tags/tag40.xml><?xml version="1.0" encoding="utf-8"?>
<p:tagLst xmlns:p="http://schemas.openxmlformats.org/presentationml/2006/main">
  <p:tag name="MH" val="20170507075319"/>
  <p:tag name="MH_LIBRARY" val="GRAPHIC"/>
  <p:tag name="MH_TYPE" val="SubTitle"/>
  <p:tag name="MH_ORDER" val="2"/>
</p:tagLst>
</file>

<file path=ppt/tags/tag41.xml><?xml version="1.0" encoding="utf-8"?>
<p:tagLst xmlns:p="http://schemas.openxmlformats.org/presentationml/2006/main">
  <p:tag name="MH" val="20170507075319"/>
  <p:tag name="MH_LIBRARY" val="GRAPHIC"/>
  <p:tag name="MH_TYPE" val="Other"/>
  <p:tag name="MH_ORDER" val="9"/>
</p:tagLst>
</file>

<file path=ppt/tags/tag42.xml><?xml version="1.0" encoding="utf-8"?>
<p:tagLst xmlns:p="http://schemas.openxmlformats.org/presentationml/2006/main">
  <p:tag name="MH" val="20170507075319"/>
  <p:tag name="MH_LIBRARY" val="GRAPHIC"/>
  <p:tag name="MH_TYPE" val="SubTitle"/>
  <p:tag name="MH_ORDER" val="3"/>
</p:tagLst>
</file>

<file path=ppt/tags/tag43.xml><?xml version="1.0" encoding="utf-8"?>
<p:tagLst xmlns:p="http://schemas.openxmlformats.org/presentationml/2006/main">
  <p:tag name="MH" val="20170507075319"/>
  <p:tag name="MH_LIBRARY" val="GRAPHIC"/>
  <p:tag name="MH_TYPE" val="Other"/>
  <p:tag name="MH_ORDER" val="3"/>
</p:tagLst>
</file>

<file path=ppt/tags/tag44.xml><?xml version="1.0" encoding="utf-8"?>
<p:tagLst xmlns:p="http://schemas.openxmlformats.org/presentationml/2006/main">
  <p:tag name="MH" val="20170507075319"/>
  <p:tag name="MH_LIBRARY" val="GRAPHIC"/>
  <p:tag name="MH_TYPE" val="SubTitle"/>
  <p:tag name="MH_ORDER" val="1"/>
</p:tagLst>
</file>

<file path=ppt/tags/tag45.xml><?xml version="1.0" encoding="utf-8"?>
<p:tagLst xmlns:p="http://schemas.openxmlformats.org/presentationml/2006/main">
  <p:tag name="MH" val="20170507075319"/>
  <p:tag name="MH_LIBRARY" val="GRAPHIC"/>
  <p:tag name="MH_TYPE" val="Other"/>
  <p:tag name="MH_ORDER" val="6"/>
</p:tagLst>
</file>

<file path=ppt/tags/tag46.xml><?xml version="1.0" encoding="utf-8"?>
<p:tagLst xmlns:p="http://schemas.openxmlformats.org/presentationml/2006/main">
  <p:tag name="MH" val="20170507075319"/>
  <p:tag name="MH_LIBRARY" val="GRAPHIC"/>
  <p:tag name="MH_TYPE" val="SubTitle"/>
  <p:tag name="MH_ORDER" val="2"/>
</p:tagLst>
</file>

<file path=ppt/tags/tag47.xml><?xml version="1.0" encoding="utf-8"?>
<p:tagLst xmlns:p="http://schemas.openxmlformats.org/presentationml/2006/main">
  <p:tag name="MH" val="20170507075319"/>
  <p:tag name="MH_LIBRARY" val="GRAPHIC"/>
  <p:tag name="MH_TYPE" val="Other"/>
  <p:tag name="MH_ORDER" val="9"/>
</p:tagLst>
</file>

<file path=ppt/tags/tag48.xml><?xml version="1.0" encoding="utf-8"?>
<p:tagLst xmlns:p="http://schemas.openxmlformats.org/presentationml/2006/main">
  <p:tag name="MH" val="20170507075319"/>
  <p:tag name="MH_LIBRARY" val="GRAPHIC"/>
  <p:tag name="MH_TYPE" val="SubTitle"/>
  <p:tag name="MH_ORDER" val="3"/>
</p:tagLst>
</file>

<file path=ppt/tags/tag49.xml><?xml version="1.0" encoding="utf-8"?>
<p:tagLst xmlns:p="http://schemas.openxmlformats.org/presentationml/2006/main">
  <p:tag name="MH" val="20170507075319"/>
  <p:tag name="MH_LIBRARY" val="GRAPHIC"/>
  <p:tag name="MH_TYPE" val="Other"/>
  <p:tag name="MH_ORDER" val="3"/>
</p:tagLst>
</file>

<file path=ppt/tags/tag5.xml><?xml version="1.0" encoding="utf-8"?>
<p:tagLst xmlns:p="http://schemas.openxmlformats.org/presentationml/2006/main">
  <p:tag name="MH" val="20170507075319"/>
  <p:tag name="MH_LIBRARY" val="GRAPHIC"/>
  <p:tag name="MH_TYPE" val="Other"/>
  <p:tag name="MH_ORDER" val="9"/>
</p:tagLst>
</file>

<file path=ppt/tags/tag50.xml><?xml version="1.0" encoding="utf-8"?>
<p:tagLst xmlns:p="http://schemas.openxmlformats.org/presentationml/2006/main">
  <p:tag name="MH" val="20170507075319"/>
  <p:tag name="MH_LIBRARY" val="GRAPHIC"/>
  <p:tag name="MH_TYPE" val="SubTitle"/>
  <p:tag name="MH_ORDER" val="1"/>
</p:tagLst>
</file>

<file path=ppt/tags/tag51.xml><?xml version="1.0" encoding="utf-8"?>
<p:tagLst xmlns:p="http://schemas.openxmlformats.org/presentationml/2006/main">
  <p:tag name="MH" val="20170507075319"/>
  <p:tag name="MH_LIBRARY" val="GRAPHIC"/>
  <p:tag name="MH_TYPE" val="Other"/>
  <p:tag name="MH_ORDER" val="6"/>
</p:tagLst>
</file>

<file path=ppt/tags/tag52.xml><?xml version="1.0" encoding="utf-8"?>
<p:tagLst xmlns:p="http://schemas.openxmlformats.org/presentationml/2006/main">
  <p:tag name="MH" val="20170507075319"/>
  <p:tag name="MH_LIBRARY" val="GRAPHIC"/>
  <p:tag name="MH_TYPE" val="SubTitle"/>
  <p:tag name="MH_ORDER" val="2"/>
</p:tagLst>
</file>

<file path=ppt/tags/tag53.xml><?xml version="1.0" encoding="utf-8"?>
<p:tagLst xmlns:p="http://schemas.openxmlformats.org/presentationml/2006/main">
  <p:tag name="MH" val="20170507075319"/>
  <p:tag name="MH_LIBRARY" val="GRAPHIC"/>
  <p:tag name="MH_TYPE" val="Other"/>
  <p:tag name="MH_ORDER" val="9"/>
</p:tagLst>
</file>

<file path=ppt/tags/tag54.xml><?xml version="1.0" encoding="utf-8"?>
<p:tagLst xmlns:p="http://schemas.openxmlformats.org/presentationml/2006/main">
  <p:tag name="MH" val="20170507075319"/>
  <p:tag name="MH_LIBRARY" val="GRAPHIC"/>
  <p:tag name="MH_TYPE" val="SubTitle"/>
  <p:tag name="MH_ORDER" val="3"/>
</p:tagLst>
</file>

<file path=ppt/tags/tag55.xml><?xml version="1.0" encoding="utf-8"?>
<p:tagLst xmlns:p="http://schemas.openxmlformats.org/presentationml/2006/main">
  <p:tag name="MH" val="20170507075319"/>
  <p:tag name="MH_LIBRARY" val="GRAPHIC"/>
  <p:tag name="MH_TYPE" val="Other"/>
  <p:tag name="MH_ORDER" val="3"/>
</p:tagLst>
</file>

<file path=ppt/tags/tag56.xml><?xml version="1.0" encoding="utf-8"?>
<p:tagLst xmlns:p="http://schemas.openxmlformats.org/presentationml/2006/main">
  <p:tag name="MH" val="20170507075319"/>
  <p:tag name="MH_LIBRARY" val="GRAPHIC"/>
  <p:tag name="MH_TYPE" val="SubTitle"/>
  <p:tag name="MH_ORDER" val="1"/>
</p:tagLst>
</file>

<file path=ppt/tags/tag57.xml><?xml version="1.0" encoding="utf-8"?>
<p:tagLst xmlns:p="http://schemas.openxmlformats.org/presentationml/2006/main">
  <p:tag name="MH" val="20170507075319"/>
  <p:tag name="MH_LIBRARY" val="GRAPHIC"/>
  <p:tag name="MH_TYPE" val="Other"/>
  <p:tag name="MH_ORDER" val="6"/>
</p:tagLst>
</file>

<file path=ppt/tags/tag58.xml><?xml version="1.0" encoding="utf-8"?>
<p:tagLst xmlns:p="http://schemas.openxmlformats.org/presentationml/2006/main">
  <p:tag name="MH" val="20170507075319"/>
  <p:tag name="MH_LIBRARY" val="GRAPHIC"/>
  <p:tag name="MH_TYPE" val="SubTitle"/>
  <p:tag name="MH_ORDER" val="2"/>
</p:tagLst>
</file>

<file path=ppt/tags/tag59.xml><?xml version="1.0" encoding="utf-8"?>
<p:tagLst xmlns:p="http://schemas.openxmlformats.org/presentationml/2006/main">
  <p:tag name="MH" val="20170507075319"/>
  <p:tag name="MH_LIBRARY" val="GRAPHIC"/>
  <p:tag name="MH_TYPE" val="Other"/>
  <p:tag name="MH_ORDER" val="9"/>
</p:tagLst>
</file>

<file path=ppt/tags/tag6.xml><?xml version="1.0" encoding="utf-8"?>
<p:tagLst xmlns:p="http://schemas.openxmlformats.org/presentationml/2006/main">
  <p:tag name="MH" val="20170507075319"/>
  <p:tag name="MH_LIBRARY" val="GRAPHIC"/>
  <p:tag name="MH_TYPE" val="SubTitle"/>
  <p:tag name="MH_ORDER" val="3"/>
</p:tagLst>
</file>

<file path=ppt/tags/tag60.xml><?xml version="1.0" encoding="utf-8"?>
<p:tagLst xmlns:p="http://schemas.openxmlformats.org/presentationml/2006/main">
  <p:tag name="MH" val="20170507075319"/>
  <p:tag name="MH_LIBRARY" val="GRAPHIC"/>
  <p:tag name="MH_TYPE" val="SubTitle"/>
  <p:tag name="MH_ORDER" val="3"/>
</p:tagLst>
</file>

<file path=ppt/tags/tag61.xml><?xml version="1.0" encoding="utf-8"?>
<p:tagLst xmlns:p="http://schemas.openxmlformats.org/presentationml/2006/main">
  <p:tag name="MH" val="20170507075319"/>
  <p:tag name="MH_LIBRARY" val="GRAPHIC"/>
  <p:tag name="MH_TYPE" val="Other"/>
  <p:tag name="MH_ORDER" val="3"/>
</p:tagLst>
</file>

<file path=ppt/tags/tag62.xml><?xml version="1.0" encoding="utf-8"?>
<p:tagLst xmlns:p="http://schemas.openxmlformats.org/presentationml/2006/main">
  <p:tag name="MH" val="20170507075319"/>
  <p:tag name="MH_LIBRARY" val="GRAPHIC"/>
  <p:tag name="MH_TYPE" val="SubTitle"/>
  <p:tag name="MH_ORDER" val="1"/>
</p:tagLst>
</file>

<file path=ppt/tags/tag63.xml><?xml version="1.0" encoding="utf-8"?>
<p:tagLst xmlns:p="http://schemas.openxmlformats.org/presentationml/2006/main">
  <p:tag name="MH" val="20170507075319"/>
  <p:tag name="MH_LIBRARY" val="GRAPHIC"/>
  <p:tag name="MH_TYPE" val="Other"/>
  <p:tag name="MH_ORDER" val="6"/>
</p:tagLst>
</file>

<file path=ppt/tags/tag64.xml><?xml version="1.0" encoding="utf-8"?>
<p:tagLst xmlns:p="http://schemas.openxmlformats.org/presentationml/2006/main">
  <p:tag name="MH" val="20170507075319"/>
  <p:tag name="MH_LIBRARY" val="GRAPHIC"/>
  <p:tag name="MH_TYPE" val="SubTitle"/>
  <p:tag name="MH_ORDER" val="2"/>
</p:tagLst>
</file>

<file path=ppt/tags/tag65.xml><?xml version="1.0" encoding="utf-8"?>
<p:tagLst xmlns:p="http://schemas.openxmlformats.org/presentationml/2006/main">
  <p:tag name="MH" val="20170507075319"/>
  <p:tag name="MH_LIBRARY" val="GRAPHIC"/>
  <p:tag name="MH_TYPE" val="Other"/>
  <p:tag name="MH_ORDER" val="9"/>
</p:tagLst>
</file>

<file path=ppt/tags/tag66.xml><?xml version="1.0" encoding="utf-8"?>
<p:tagLst xmlns:p="http://schemas.openxmlformats.org/presentationml/2006/main">
  <p:tag name="MH" val="20170507075319"/>
  <p:tag name="MH_LIBRARY" val="GRAPHIC"/>
  <p:tag name="MH_TYPE" val="SubTitle"/>
  <p:tag name="MH_ORDER" val="3"/>
</p:tagLst>
</file>

<file path=ppt/tags/tag67.xml><?xml version="1.0" encoding="utf-8"?>
<p:tagLst xmlns:p="http://schemas.openxmlformats.org/presentationml/2006/main">
  <p:tag name="MH" val="20170507075319"/>
  <p:tag name="MH_LIBRARY" val="GRAPHIC"/>
  <p:tag name="MH_TYPE" val="Other"/>
  <p:tag name="MH_ORDER" val="3"/>
</p:tagLst>
</file>

<file path=ppt/tags/tag68.xml><?xml version="1.0" encoding="utf-8"?>
<p:tagLst xmlns:p="http://schemas.openxmlformats.org/presentationml/2006/main">
  <p:tag name="MH" val="20170507075319"/>
  <p:tag name="MH_LIBRARY" val="GRAPHIC"/>
  <p:tag name="MH_TYPE" val="SubTitle"/>
  <p:tag name="MH_ORDER" val="1"/>
</p:tagLst>
</file>

<file path=ppt/tags/tag69.xml><?xml version="1.0" encoding="utf-8"?>
<p:tagLst xmlns:p="http://schemas.openxmlformats.org/presentationml/2006/main">
  <p:tag name="MH" val="20170507075319"/>
  <p:tag name="MH_LIBRARY" val="GRAPHIC"/>
  <p:tag name="MH_TYPE" val="Other"/>
  <p:tag name="MH_ORDER" val="6"/>
</p:tagLst>
</file>

<file path=ppt/tags/tag7.xml><?xml version="1.0" encoding="utf-8"?>
<p:tagLst xmlns:p="http://schemas.openxmlformats.org/presentationml/2006/main">
  <p:tag name="MH" val="20170507075319"/>
  <p:tag name="MH_LIBRARY" val="GRAPHIC"/>
  <p:tag name="MH_TYPE" val="Other"/>
  <p:tag name="MH_ORDER" val="3"/>
</p:tagLst>
</file>

<file path=ppt/tags/tag70.xml><?xml version="1.0" encoding="utf-8"?>
<p:tagLst xmlns:p="http://schemas.openxmlformats.org/presentationml/2006/main">
  <p:tag name="MH" val="20170507075319"/>
  <p:tag name="MH_LIBRARY" val="GRAPHIC"/>
  <p:tag name="MH_TYPE" val="SubTitle"/>
  <p:tag name="MH_ORDER" val="2"/>
</p:tagLst>
</file>

<file path=ppt/tags/tag71.xml><?xml version="1.0" encoding="utf-8"?>
<p:tagLst xmlns:p="http://schemas.openxmlformats.org/presentationml/2006/main">
  <p:tag name="MH" val="20170507075319"/>
  <p:tag name="MH_LIBRARY" val="GRAPHIC"/>
  <p:tag name="MH_TYPE" val="Other"/>
  <p:tag name="MH_ORDER" val="9"/>
</p:tagLst>
</file>

<file path=ppt/tags/tag72.xml><?xml version="1.0" encoding="utf-8"?>
<p:tagLst xmlns:p="http://schemas.openxmlformats.org/presentationml/2006/main">
  <p:tag name="MH" val="20170507075319"/>
  <p:tag name="MH_LIBRARY" val="GRAPHIC"/>
  <p:tag name="MH_TYPE" val="SubTitle"/>
  <p:tag name="MH_ORDER" val="3"/>
</p:tagLst>
</file>

<file path=ppt/tags/tag73.xml><?xml version="1.0" encoding="utf-8"?>
<p:tagLst xmlns:p="http://schemas.openxmlformats.org/presentationml/2006/main">
  <p:tag name="MH" val="20170507075319"/>
  <p:tag name="MH_LIBRARY" val="GRAPHIC"/>
  <p:tag name="MH_TYPE" val="Other"/>
  <p:tag name="MH_ORDER" val="3"/>
</p:tagLst>
</file>

<file path=ppt/tags/tag74.xml><?xml version="1.0" encoding="utf-8"?>
<p:tagLst xmlns:p="http://schemas.openxmlformats.org/presentationml/2006/main">
  <p:tag name="MH" val="20170507075319"/>
  <p:tag name="MH_LIBRARY" val="GRAPHIC"/>
  <p:tag name="MH_TYPE" val="SubTitle"/>
  <p:tag name="MH_ORDER" val="1"/>
</p:tagLst>
</file>

<file path=ppt/tags/tag75.xml><?xml version="1.0" encoding="utf-8"?>
<p:tagLst xmlns:p="http://schemas.openxmlformats.org/presentationml/2006/main">
  <p:tag name="MH" val="20170507075319"/>
  <p:tag name="MH_LIBRARY" val="GRAPHIC"/>
  <p:tag name="MH_TYPE" val="Other"/>
  <p:tag name="MH_ORDER" val="6"/>
</p:tagLst>
</file>

<file path=ppt/tags/tag76.xml><?xml version="1.0" encoding="utf-8"?>
<p:tagLst xmlns:p="http://schemas.openxmlformats.org/presentationml/2006/main">
  <p:tag name="MH" val="20170507075319"/>
  <p:tag name="MH_LIBRARY" val="GRAPHIC"/>
  <p:tag name="MH_TYPE" val="SubTitle"/>
  <p:tag name="MH_ORDER" val="2"/>
</p:tagLst>
</file>

<file path=ppt/tags/tag77.xml><?xml version="1.0" encoding="utf-8"?>
<p:tagLst xmlns:p="http://schemas.openxmlformats.org/presentationml/2006/main">
  <p:tag name="MH" val="20170507075319"/>
  <p:tag name="MH_LIBRARY" val="GRAPHIC"/>
  <p:tag name="MH_TYPE" val="Other"/>
  <p:tag name="MH_ORDER" val="9"/>
</p:tagLst>
</file>

<file path=ppt/tags/tag78.xml><?xml version="1.0" encoding="utf-8"?>
<p:tagLst xmlns:p="http://schemas.openxmlformats.org/presentationml/2006/main">
  <p:tag name="MH" val="20170507075319"/>
  <p:tag name="MH_LIBRARY" val="GRAPHIC"/>
  <p:tag name="MH_TYPE" val="SubTitle"/>
  <p:tag name="MH_ORDER" val="3"/>
</p:tagLst>
</file>

<file path=ppt/tags/tag79.xml><?xml version="1.0" encoding="utf-8"?>
<p:tagLst xmlns:p="http://schemas.openxmlformats.org/presentationml/2006/main">
  <p:tag name="MH" val="20170507075319"/>
  <p:tag name="MH_LIBRARY" val="GRAPHIC"/>
  <p:tag name="MH_TYPE" val="Other"/>
  <p:tag name="MH_ORDER" val="3"/>
</p:tagLst>
</file>

<file path=ppt/tags/tag8.xml><?xml version="1.0" encoding="utf-8"?>
<p:tagLst xmlns:p="http://schemas.openxmlformats.org/presentationml/2006/main">
  <p:tag name="MH" val="20170507075319"/>
  <p:tag name="MH_LIBRARY" val="GRAPHIC"/>
  <p:tag name="MH_TYPE" val="SubTitle"/>
  <p:tag name="MH_ORDER" val="1"/>
</p:tagLst>
</file>

<file path=ppt/tags/tag80.xml><?xml version="1.0" encoding="utf-8"?>
<p:tagLst xmlns:p="http://schemas.openxmlformats.org/presentationml/2006/main">
  <p:tag name="MH" val="20170507075319"/>
  <p:tag name="MH_LIBRARY" val="GRAPHIC"/>
  <p:tag name="MH_TYPE" val="SubTitle"/>
  <p:tag name="MH_ORDER" val="1"/>
</p:tagLst>
</file>

<file path=ppt/tags/tag81.xml><?xml version="1.0" encoding="utf-8"?>
<p:tagLst xmlns:p="http://schemas.openxmlformats.org/presentationml/2006/main">
  <p:tag name="MH" val="20170507075319"/>
  <p:tag name="MH_LIBRARY" val="GRAPHIC"/>
  <p:tag name="MH_TYPE" val="Other"/>
  <p:tag name="MH_ORDER" val="6"/>
</p:tagLst>
</file>

<file path=ppt/tags/tag82.xml><?xml version="1.0" encoding="utf-8"?>
<p:tagLst xmlns:p="http://schemas.openxmlformats.org/presentationml/2006/main">
  <p:tag name="MH" val="20170507075319"/>
  <p:tag name="MH_LIBRARY" val="GRAPHIC"/>
  <p:tag name="MH_TYPE" val="SubTitle"/>
  <p:tag name="MH_ORDER" val="2"/>
</p:tagLst>
</file>

<file path=ppt/tags/tag83.xml><?xml version="1.0" encoding="utf-8"?>
<p:tagLst xmlns:p="http://schemas.openxmlformats.org/presentationml/2006/main">
  <p:tag name="MH" val="20170507075319"/>
  <p:tag name="MH_LIBRARY" val="GRAPHIC"/>
  <p:tag name="MH_TYPE" val="Other"/>
  <p:tag name="MH_ORDER" val="9"/>
</p:tagLst>
</file>

<file path=ppt/tags/tag84.xml><?xml version="1.0" encoding="utf-8"?>
<p:tagLst xmlns:p="http://schemas.openxmlformats.org/presentationml/2006/main">
  <p:tag name="MH" val="20170507075319"/>
  <p:tag name="MH_LIBRARY" val="GRAPHIC"/>
  <p:tag name="MH_TYPE" val="SubTitle"/>
  <p:tag name="MH_ORDER" val="3"/>
</p:tagLst>
</file>

<file path=ppt/tags/tag85.xml><?xml version="1.0" encoding="utf-8"?>
<p:tagLst xmlns:p="http://schemas.openxmlformats.org/presentationml/2006/main">
  <p:tag name="MH" val="20170507075319"/>
  <p:tag name="MH_LIBRARY" val="GRAPHIC"/>
  <p:tag name="MH_TYPE" val="Other"/>
  <p:tag name="MH_ORDER" val="3"/>
</p:tagLst>
</file>

<file path=ppt/tags/tag86.xml><?xml version="1.0" encoding="utf-8"?>
<p:tagLst xmlns:p="http://schemas.openxmlformats.org/presentationml/2006/main">
  <p:tag name="MH" val="20170507075319"/>
  <p:tag name="MH_LIBRARY" val="GRAPHIC"/>
  <p:tag name="MH_TYPE" val="SubTitle"/>
  <p:tag name="MH_ORDER" val="1"/>
</p:tagLst>
</file>

<file path=ppt/tags/tag87.xml><?xml version="1.0" encoding="utf-8"?>
<p:tagLst xmlns:p="http://schemas.openxmlformats.org/presentationml/2006/main">
  <p:tag name="MH" val="20170507075319"/>
  <p:tag name="MH_LIBRARY" val="GRAPHIC"/>
  <p:tag name="MH_TYPE" val="Other"/>
  <p:tag name="MH_ORDER" val="6"/>
</p:tagLst>
</file>

<file path=ppt/tags/tag88.xml><?xml version="1.0" encoding="utf-8"?>
<p:tagLst xmlns:p="http://schemas.openxmlformats.org/presentationml/2006/main">
  <p:tag name="MH" val="20170507075319"/>
  <p:tag name="MH_LIBRARY" val="GRAPHIC"/>
  <p:tag name="MH_TYPE" val="SubTitle"/>
  <p:tag name="MH_ORDER" val="2"/>
</p:tagLst>
</file>

<file path=ppt/tags/tag89.xml><?xml version="1.0" encoding="utf-8"?>
<p:tagLst xmlns:p="http://schemas.openxmlformats.org/presentationml/2006/main">
  <p:tag name="MH" val="20170507075319"/>
  <p:tag name="MH_LIBRARY" val="GRAPHIC"/>
  <p:tag name="MH_TYPE" val="Other"/>
  <p:tag name="MH_ORDER" val="9"/>
</p:tagLst>
</file>

<file path=ppt/tags/tag9.xml><?xml version="1.0" encoding="utf-8"?>
<p:tagLst xmlns:p="http://schemas.openxmlformats.org/presentationml/2006/main">
  <p:tag name="MH" val="20170507075319"/>
  <p:tag name="MH_LIBRARY" val="GRAPHIC"/>
  <p:tag name="MH_TYPE" val="Other"/>
  <p:tag name="MH_ORDER" val="6"/>
</p:tagLst>
</file>

<file path=ppt/tags/tag90.xml><?xml version="1.0" encoding="utf-8"?>
<p:tagLst xmlns:p="http://schemas.openxmlformats.org/presentationml/2006/main">
  <p:tag name="MH" val="20170507075319"/>
  <p:tag name="MH_LIBRARY" val="GRAPHIC"/>
  <p:tag name="MH_TYPE" val="SubTitle"/>
  <p:tag name="MH_ORDER" val="3"/>
</p:tagLst>
</file>

<file path=ppt/tags/tag91.xml><?xml version="1.0" encoding="utf-8"?>
<p:tagLst xmlns:p="http://schemas.openxmlformats.org/presentationml/2006/main">
  <p:tag name="MH" val="20170507075319"/>
  <p:tag name="MH_LIBRARY" val="GRAPHIC"/>
  <p:tag name="MH_TYPE" val="Other"/>
  <p:tag name="MH_ORDER" val="3"/>
</p:tagLst>
</file>

<file path=ppt/tags/tag92.xml><?xml version="1.0" encoding="utf-8"?>
<p:tagLst xmlns:p="http://schemas.openxmlformats.org/presentationml/2006/main">
  <p:tag name="MH" val="20170507075319"/>
  <p:tag name="MH_LIBRARY" val="GRAPHIC"/>
  <p:tag name="MH_TYPE" val="SubTitle"/>
  <p:tag name="MH_ORDER" val="1"/>
</p:tagLst>
</file>

<file path=ppt/tags/tag93.xml><?xml version="1.0" encoding="utf-8"?>
<p:tagLst xmlns:p="http://schemas.openxmlformats.org/presentationml/2006/main">
  <p:tag name="MH" val="20170507075319"/>
  <p:tag name="MH_LIBRARY" val="GRAPHIC"/>
  <p:tag name="MH_TYPE" val="Other"/>
  <p:tag name="MH_ORDER" val="6"/>
</p:tagLst>
</file>

<file path=ppt/tags/tag94.xml><?xml version="1.0" encoding="utf-8"?>
<p:tagLst xmlns:p="http://schemas.openxmlformats.org/presentationml/2006/main">
  <p:tag name="MH" val="20170507075319"/>
  <p:tag name="MH_LIBRARY" val="GRAPHIC"/>
  <p:tag name="MH_TYPE" val="SubTitle"/>
  <p:tag name="MH_ORDER" val="2"/>
</p:tagLst>
</file>

<file path=ppt/tags/tag95.xml><?xml version="1.0" encoding="utf-8"?>
<p:tagLst xmlns:p="http://schemas.openxmlformats.org/presentationml/2006/main">
  <p:tag name="MH" val="20170507075319"/>
  <p:tag name="MH_LIBRARY" val="GRAPHIC"/>
  <p:tag name="MH_TYPE" val="Other"/>
  <p:tag name="MH_ORDER" val="9"/>
</p:tagLst>
</file>

<file path=ppt/tags/tag96.xml><?xml version="1.0" encoding="utf-8"?>
<p:tagLst xmlns:p="http://schemas.openxmlformats.org/presentationml/2006/main">
  <p:tag name="MH" val="20170507075319"/>
  <p:tag name="MH_LIBRARY" val="GRAPHIC"/>
  <p:tag name="MH_TYPE" val="SubTitle"/>
  <p:tag name="MH_ORDER" val="3"/>
</p:tagLst>
</file>

<file path=ppt/tags/tag97.xml><?xml version="1.0" encoding="utf-8"?>
<p:tagLst xmlns:p="http://schemas.openxmlformats.org/presentationml/2006/main">
  <p:tag name="MH" val="20170507075319"/>
  <p:tag name="MH_LIBRARY" val="GRAPHIC"/>
  <p:tag name="MH_TYPE" val="Other"/>
  <p:tag name="MH_ORDER" val="3"/>
</p:tagLst>
</file>

<file path=ppt/tags/tag98.xml><?xml version="1.0" encoding="utf-8"?>
<p:tagLst xmlns:p="http://schemas.openxmlformats.org/presentationml/2006/main">
  <p:tag name="MH" val="20170507075319"/>
  <p:tag name="MH_LIBRARY" val="GRAPHIC"/>
  <p:tag name="MH_TYPE" val="SubTitle"/>
  <p:tag name="MH_ORDER" val="1"/>
</p:tagLst>
</file>

<file path=ppt/tags/tag99.xml><?xml version="1.0" encoding="utf-8"?>
<p:tagLst xmlns:p="http://schemas.openxmlformats.org/presentationml/2006/main">
  <p:tag name="MH" val="20170507075319"/>
  <p:tag name="MH_LIBRARY" val="GRAPHIC"/>
  <p:tag name="MH_TYPE" val="Other"/>
  <p:tag name="MH_ORDER" val="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dccz1so">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3944</Words>
  <Application>WPS 演示</Application>
  <PresentationFormat>自定义</PresentationFormat>
  <Paragraphs>364</Paragraphs>
  <Slides>18</Slides>
  <Notes>24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方正细谭黑简体</vt:lpstr>
      <vt:lpstr>黑体</vt:lpstr>
      <vt:lpstr>Calibri</vt:lpstr>
      <vt:lpstr>微软雅黑</vt:lpstr>
      <vt:lpstr>Arial Unicode MS</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简洁红黑三角形</dc:title>
  <dc:creator>第一PPT</dc:creator>
  <cp:keywords>www.1ppt.com</cp:keywords>
  <dc:description>www.1ppt.com</dc:description>
  <cp:lastModifiedBy>resurrection</cp:lastModifiedBy>
  <cp:revision>14</cp:revision>
  <dcterms:created xsi:type="dcterms:W3CDTF">2017-07-27T10:39:00Z</dcterms:created>
  <dcterms:modified xsi:type="dcterms:W3CDTF">2021-04-08T08:33:33Z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E8A969E758D247EBACF4C55816CB9386</vt:lpwstr>
  </property>
</Properties>
</file>