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3" r:id="rId4"/>
    <p:sldId id="256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0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2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4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FA2C-692F-48D1-A2F8-67B0244C089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6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69715" y="224444"/>
            <a:ext cx="4142738" cy="63841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9676" y="732925"/>
            <a:ext cx="26593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Focus on decision relevance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12400" y="1994823"/>
            <a:ext cx="2570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Re-parameterization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2617" y="3823130"/>
            <a:ext cx="26375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Adaptive evaluation and robustness assessment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3734" y="5514710"/>
            <a:ext cx="26375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Reconsider whether fixing is necessary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86738" y="413493"/>
            <a:ext cx="3708693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Experiment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Fix parameters at average values of parameter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Potential options of error measures used for measuring uncertainty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86738" y="1781694"/>
            <a:ext cx="370869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multiplicative parameter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Adjust parameter ranges and distributions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698815" y="3297256"/>
            <a:ext cx="3684539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Adaptive 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Adaptive PCE based GSA and uncertainty-based parameter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Approximate the error with a small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important parameters for varying and potential parameters to fix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698815" y="5089322"/>
            <a:ext cx="3684539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Robustness analysis of error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Increase sample size to assess the reliability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Reflection on FF and the next step</a:t>
            </a:r>
          </a:p>
        </p:txBody>
      </p:sp>
      <p:sp>
        <p:nvSpPr>
          <p:cNvPr id="35" name="下弧形箭头 34"/>
          <p:cNvSpPr/>
          <p:nvPr/>
        </p:nvSpPr>
        <p:spPr>
          <a:xfrm rot="16200000">
            <a:off x="6742475" y="4153658"/>
            <a:ext cx="1219483" cy="2913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 flipV="1">
            <a:off x="436957" y="1034257"/>
            <a:ext cx="667679" cy="47013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6738" y="2658127"/>
            <a:ext cx="370869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Run the model to generate samples for calibrating PCE</a:t>
            </a:r>
          </a:p>
        </p:txBody>
      </p:sp>
      <p:sp>
        <p:nvSpPr>
          <p:cNvPr id="10" name="下箭头 9"/>
          <p:cNvSpPr/>
          <p:nvPr/>
        </p:nvSpPr>
        <p:spPr>
          <a:xfrm>
            <a:off x="5461081" y="1672750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5461081" y="2537932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5461081" y="3177445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5461081" y="4964537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12453" y="2093263"/>
            <a:ext cx="400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5.1</a:t>
            </a:r>
          </a:p>
          <a:p>
            <a:r>
              <a:rPr lang="en-US" altLang="zh-CN" sz="1400" dirty="0"/>
              <a:t>PCE validation with effect of parameter distributions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12452" y="2591372"/>
            <a:ext cx="399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5.2</a:t>
            </a:r>
          </a:p>
          <a:p>
            <a:r>
              <a:rPr lang="en-US" altLang="zh-CN" sz="1400" dirty="0"/>
              <a:t>Effect of parameter distributions on sensitivity index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617030" y="3876213"/>
            <a:ext cx="3812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5.3</a:t>
            </a:r>
          </a:p>
          <a:p>
            <a:r>
              <a:rPr lang="en-US" altLang="zh-CN" sz="1400" dirty="0"/>
              <a:t>Adaptive figure, approximation of error, and the decision on sample size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12453" y="5397100"/>
            <a:ext cx="28397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Sections 5.4 &amp; 5.5</a:t>
            </a:r>
          </a:p>
          <a:p>
            <a:r>
              <a:rPr lang="en-US" altLang="zh-CN" sz="1400" dirty="0"/>
              <a:t>Effect</a:t>
            </a:r>
            <a:r>
              <a:rPr lang="zh-CN" altLang="en-US" sz="1400" dirty="0"/>
              <a:t> </a:t>
            </a:r>
            <a:r>
              <a:rPr lang="en-US" altLang="zh-CN" sz="1400" dirty="0"/>
              <a:t>of uncertainty communication</a:t>
            </a:r>
          </a:p>
          <a:p>
            <a:r>
              <a:rPr lang="en-US" altLang="zh-CN" sz="1400" dirty="0"/>
              <a:t>Robustness assessment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444667" y="4477098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6.1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11658" y="1732244"/>
            <a:ext cx="15759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  <a:endParaRPr lang="en-AU" dirty="0"/>
          </a:p>
        </p:txBody>
      </p:sp>
      <p:sp>
        <p:nvSpPr>
          <p:cNvPr id="34" name="Rounded Rectangle 33"/>
          <p:cNvSpPr/>
          <p:nvPr/>
        </p:nvSpPr>
        <p:spPr>
          <a:xfrm>
            <a:off x="7605034" y="2109518"/>
            <a:ext cx="3997569" cy="108294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ounded Rectangle 37"/>
          <p:cNvSpPr/>
          <p:nvPr/>
        </p:nvSpPr>
        <p:spPr>
          <a:xfrm>
            <a:off x="7612452" y="3858341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ounded Rectangle 38"/>
          <p:cNvSpPr/>
          <p:nvPr/>
        </p:nvSpPr>
        <p:spPr>
          <a:xfrm>
            <a:off x="7605033" y="5349703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Brace 35"/>
          <p:cNvSpPr/>
          <p:nvPr/>
        </p:nvSpPr>
        <p:spPr>
          <a:xfrm>
            <a:off x="7395431" y="2236122"/>
            <a:ext cx="102474" cy="828592"/>
          </a:xfrm>
          <a:prstGeom prst="righ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文本框 25"/>
          <p:cNvSpPr txBox="1"/>
          <p:nvPr/>
        </p:nvSpPr>
        <p:spPr>
          <a:xfrm>
            <a:off x="1444666" y="6109311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20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18"/>
          <p:cNvSpPr/>
          <p:nvPr/>
        </p:nvSpPr>
        <p:spPr>
          <a:xfrm>
            <a:off x="834454" y="1819085"/>
            <a:ext cx="7490941" cy="2833860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4286474" y="2472118"/>
            <a:ext cx="940777" cy="5890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/>
          <p:cNvGrpSpPr/>
          <p:nvPr/>
        </p:nvGrpSpPr>
        <p:grpSpPr>
          <a:xfrm>
            <a:off x="1029708" y="1951680"/>
            <a:ext cx="3055142" cy="1108895"/>
            <a:chOff x="5492771" y="1401122"/>
            <a:chExt cx="1108362" cy="596442"/>
          </a:xfrm>
        </p:grpSpPr>
        <p:sp>
          <p:nvSpPr>
            <p:cNvPr id="9" name="Oval 8"/>
            <p:cNvSpPr/>
            <p:nvPr/>
          </p:nvSpPr>
          <p:spPr>
            <a:xfrm>
              <a:off x="5492771" y="1408480"/>
              <a:ext cx="1108362" cy="5890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90918" y="1401122"/>
              <a:ext cx="325605" cy="15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Grazing</a:t>
              </a:r>
              <a:endParaRPr lang="en-AU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60370" y="2167196"/>
            <a:ext cx="3378135" cy="786753"/>
            <a:chOff x="4447486" y="2135608"/>
            <a:chExt cx="940777" cy="656965"/>
          </a:xfrm>
        </p:grpSpPr>
        <p:sp>
          <p:nvSpPr>
            <p:cNvPr id="10" name="Oval 9"/>
            <p:cNvSpPr/>
            <p:nvPr/>
          </p:nvSpPr>
          <p:spPr>
            <a:xfrm>
              <a:off x="4447486" y="2203489"/>
              <a:ext cx="940777" cy="5890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28707" y="2135608"/>
              <a:ext cx="282230" cy="28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Gully</a:t>
              </a:r>
              <a:endParaRPr lang="en-AU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0581" y="3249125"/>
            <a:ext cx="3587764" cy="1170457"/>
            <a:chOff x="4920285" y="2745389"/>
            <a:chExt cx="2655276" cy="589084"/>
          </a:xfrm>
        </p:grpSpPr>
        <p:sp>
          <p:nvSpPr>
            <p:cNvPr id="11" name="Oval 10"/>
            <p:cNvSpPr/>
            <p:nvPr/>
          </p:nvSpPr>
          <p:spPr>
            <a:xfrm>
              <a:off x="4920285" y="2745389"/>
              <a:ext cx="2655276" cy="5890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31592" y="2763302"/>
              <a:ext cx="1956031" cy="13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Cropping and Sugarcane</a:t>
              </a:r>
              <a:endParaRPr lang="en-AU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1711" y="3508886"/>
            <a:ext cx="3845627" cy="1056344"/>
            <a:chOff x="4460155" y="3521454"/>
            <a:chExt cx="2518575" cy="481497"/>
          </a:xfrm>
        </p:grpSpPr>
        <p:sp>
          <p:nvSpPr>
            <p:cNvPr id="12" name="Oval 11"/>
            <p:cNvSpPr/>
            <p:nvPr/>
          </p:nvSpPr>
          <p:spPr>
            <a:xfrm>
              <a:off x="4460155" y="3521454"/>
              <a:ext cx="1799582" cy="481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15" y="3529204"/>
              <a:ext cx="2077915" cy="14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Streambank Erosion</a:t>
              </a:r>
              <a:endParaRPr lang="en-AU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8075" y="3131917"/>
            <a:ext cx="242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Conservation, forestry, horticulture, urban and others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8119" y="2248296"/>
            <a:ext cx="237415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Revised Universal Soil Loss Equation (RUSLE)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6639" y="2473706"/>
            <a:ext cx="1914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CSIRO gully model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72727" y="3606529"/>
            <a:ext cx="258385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Event Mean Concentration (EMC) and Dry Weather Concentration (DWC)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48703" y="3588173"/>
            <a:ext cx="281152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Erosion Load </a:t>
            </a:r>
            <a:r>
              <a:rPr lang="en-US" sz="1600" dirty="0" err="1"/>
              <a:t>TimeSeries</a:t>
            </a:r>
            <a:r>
              <a:rPr lang="en-US" sz="1600" dirty="0"/>
              <a:t> Model (with external models involved)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116789" y="3814200"/>
            <a:ext cx="193286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Streambank erosion model</a:t>
            </a:r>
            <a:endParaRPr lang="en-A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9298" y="1172753"/>
            <a:ext cx="2303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TSS generation models for different land uses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8335568" y="2849895"/>
            <a:ext cx="149787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transport of TSS</a:t>
            </a:r>
            <a:endParaRPr lang="en-AU" dirty="0"/>
          </a:p>
        </p:txBody>
      </p:sp>
      <p:pic>
        <p:nvPicPr>
          <p:cNvPr id="28" name="图片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7"/>
          <a:stretch/>
        </p:blipFill>
        <p:spPr bwMode="auto">
          <a:xfrm>
            <a:off x="7947043" y="938154"/>
            <a:ext cx="1886400" cy="1761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V="1">
            <a:off x="9035146" y="2510774"/>
            <a:ext cx="230595" cy="326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5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C282846-D557-4115-9303-38C4C7EFFEE5}"/>
              </a:ext>
            </a:extLst>
          </p:cNvPr>
          <p:cNvSpPr/>
          <p:nvPr/>
        </p:nvSpPr>
        <p:spPr>
          <a:xfrm>
            <a:off x="2832415" y="943235"/>
            <a:ext cx="6449765" cy="4328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45423C20-F346-496F-919D-6D13B5DD8F7D}"/>
                  </a:ext>
                </a:extLst>
              </p:cNvPr>
              <p:cNvSpPr txBox="1"/>
              <p:nvPr/>
            </p:nvSpPr>
            <p:spPr>
              <a:xfrm>
                <a:off x="3471349" y="5331872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45423C20-F346-496F-919D-6D13B5DD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49" y="5331872"/>
                <a:ext cx="4405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1B40251D-207C-4302-9213-EE44089ADCA8}"/>
              </a:ext>
            </a:extLst>
          </p:cNvPr>
          <p:cNvCxnSpPr/>
          <p:nvPr/>
        </p:nvCxnSpPr>
        <p:spPr>
          <a:xfrm flipH="1">
            <a:off x="3675010" y="5276972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7">
            <a:extLst>
              <a:ext uri="{FF2B5EF4-FFF2-40B4-BE49-F238E27FC236}">
                <a16:creationId xmlns:a16="http://schemas.microsoft.com/office/drawing/2014/main" id="{73DE6BEA-5720-4CFF-9C6F-2A1AD9542625}"/>
              </a:ext>
            </a:extLst>
          </p:cNvPr>
          <p:cNvCxnSpPr/>
          <p:nvPr/>
        </p:nvCxnSpPr>
        <p:spPr>
          <a:xfrm flipH="1">
            <a:off x="5079808" y="5266696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9846B7E1-1990-4472-8113-3BBC159AFA72}"/>
              </a:ext>
            </a:extLst>
          </p:cNvPr>
          <p:cNvCxnSpPr/>
          <p:nvPr/>
        </p:nvCxnSpPr>
        <p:spPr>
          <a:xfrm flipH="1">
            <a:off x="6484607" y="5266696"/>
            <a:ext cx="1" cy="109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29">
                <a:extLst>
                  <a:ext uri="{FF2B5EF4-FFF2-40B4-BE49-F238E27FC236}">
                    <a16:creationId xmlns:a16="http://schemas.microsoft.com/office/drawing/2014/main" id="{9640171E-272B-4B14-8A0E-620F6C51A4B8}"/>
                  </a:ext>
                </a:extLst>
              </p:cNvPr>
              <p:cNvSpPr txBox="1"/>
              <p:nvPr/>
            </p:nvSpPr>
            <p:spPr>
              <a:xfrm>
                <a:off x="4884459" y="5323559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" name="TextBox 29">
                <a:extLst>
                  <a:ext uri="{FF2B5EF4-FFF2-40B4-BE49-F238E27FC236}">
                    <a16:creationId xmlns:a16="http://schemas.microsoft.com/office/drawing/2014/main" id="{9640171E-272B-4B14-8A0E-620F6C51A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59" y="5323559"/>
                <a:ext cx="440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30">
                <a:extLst>
                  <a:ext uri="{FF2B5EF4-FFF2-40B4-BE49-F238E27FC236}">
                    <a16:creationId xmlns:a16="http://schemas.microsoft.com/office/drawing/2014/main" id="{4DB1BFFF-A942-441B-9AD9-E7DC24BC30ED}"/>
                  </a:ext>
                </a:extLst>
              </p:cNvPr>
              <p:cNvSpPr txBox="1"/>
              <p:nvPr/>
            </p:nvSpPr>
            <p:spPr>
              <a:xfrm>
                <a:off x="6285103" y="5314724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30">
                <a:extLst>
                  <a:ext uri="{FF2B5EF4-FFF2-40B4-BE49-F238E27FC236}">
                    <a16:creationId xmlns:a16="http://schemas.microsoft.com/office/drawing/2014/main" id="{4DB1BFFF-A942-441B-9AD9-E7DC24BC3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03" y="5314724"/>
                <a:ext cx="4405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8B9830F2-1F76-420D-BC3F-261717689ED2}"/>
              </a:ext>
            </a:extLst>
          </p:cNvPr>
          <p:cNvCxnSpPr/>
          <p:nvPr/>
        </p:nvCxnSpPr>
        <p:spPr>
          <a:xfrm flipH="1" flipV="1">
            <a:off x="2739608" y="5268834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51141A5-0E42-46A6-83FD-C4B97D11E75B}"/>
              </a:ext>
            </a:extLst>
          </p:cNvPr>
          <p:cNvCxnSpPr/>
          <p:nvPr/>
        </p:nvCxnSpPr>
        <p:spPr>
          <a:xfrm flipH="1" flipV="1">
            <a:off x="2742834" y="4024269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3">
            <a:extLst>
              <a:ext uri="{FF2B5EF4-FFF2-40B4-BE49-F238E27FC236}">
                <a16:creationId xmlns:a16="http://schemas.microsoft.com/office/drawing/2014/main" id="{8B7FB1A8-EB2E-4BFC-B118-B0A199A39A95}"/>
              </a:ext>
            </a:extLst>
          </p:cNvPr>
          <p:cNvCxnSpPr/>
          <p:nvPr/>
        </p:nvCxnSpPr>
        <p:spPr>
          <a:xfrm flipH="1" flipV="1">
            <a:off x="2748375" y="4642740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4">
            <a:extLst>
              <a:ext uri="{FF2B5EF4-FFF2-40B4-BE49-F238E27FC236}">
                <a16:creationId xmlns:a16="http://schemas.microsoft.com/office/drawing/2014/main" id="{7894F395-5B66-4C5F-9E63-C7DFBDBAB50E}"/>
              </a:ext>
            </a:extLst>
          </p:cNvPr>
          <p:cNvCxnSpPr/>
          <p:nvPr/>
        </p:nvCxnSpPr>
        <p:spPr>
          <a:xfrm flipH="1" flipV="1">
            <a:off x="2745150" y="3401789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>
            <a:extLst>
              <a:ext uri="{FF2B5EF4-FFF2-40B4-BE49-F238E27FC236}">
                <a16:creationId xmlns:a16="http://schemas.microsoft.com/office/drawing/2014/main" id="{028AD594-EEC1-4D02-8943-A6D25963837D}"/>
              </a:ext>
            </a:extLst>
          </p:cNvPr>
          <p:cNvCxnSpPr/>
          <p:nvPr/>
        </p:nvCxnSpPr>
        <p:spPr>
          <a:xfrm flipH="1" flipV="1">
            <a:off x="2739607" y="2822067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6">
            <a:extLst>
              <a:ext uri="{FF2B5EF4-FFF2-40B4-BE49-F238E27FC236}">
                <a16:creationId xmlns:a16="http://schemas.microsoft.com/office/drawing/2014/main" id="{51B4E18C-4581-43E8-A215-6246E1208630}"/>
              </a:ext>
            </a:extLst>
          </p:cNvPr>
          <p:cNvCxnSpPr/>
          <p:nvPr/>
        </p:nvCxnSpPr>
        <p:spPr>
          <a:xfrm flipH="1" flipV="1">
            <a:off x="2738449" y="1553693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7">
            <a:extLst>
              <a:ext uri="{FF2B5EF4-FFF2-40B4-BE49-F238E27FC236}">
                <a16:creationId xmlns:a16="http://schemas.microsoft.com/office/drawing/2014/main" id="{263E8E97-DECC-45BE-9D18-6B8CD2226513}"/>
              </a:ext>
            </a:extLst>
          </p:cNvPr>
          <p:cNvCxnSpPr/>
          <p:nvPr/>
        </p:nvCxnSpPr>
        <p:spPr>
          <a:xfrm flipH="1" flipV="1">
            <a:off x="2738450" y="2160838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8">
            <a:extLst>
              <a:ext uri="{FF2B5EF4-FFF2-40B4-BE49-F238E27FC236}">
                <a16:creationId xmlns:a16="http://schemas.microsoft.com/office/drawing/2014/main" id="{5D829065-EFC4-4DB7-93F2-DFA25FA48942}"/>
              </a:ext>
            </a:extLst>
          </p:cNvPr>
          <p:cNvCxnSpPr/>
          <p:nvPr/>
        </p:nvCxnSpPr>
        <p:spPr>
          <a:xfrm flipH="1" flipV="1">
            <a:off x="2737994" y="943235"/>
            <a:ext cx="8403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47C49365-29FA-4192-92B8-EC51BB7A0B4E}"/>
                  </a:ext>
                </a:extLst>
              </p:cNvPr>
              <p:cNvSpPr txBox="1"/>
              <p:nvPr/>
            </p:nvSpPr>
            <p:spPr>
              <a:xfrm>
                <a:off x="7563056" y="5308055"/>
                <a:ext cx="440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𝑟𝑒𝑚𝑎𝑖𝑛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id="{47C49365-29FA-4192-92B8-EC51BB7A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56" y="5308055"/>
                <a:ext cx="440574" cy="369332"/>
              </a:xfrm>
              <a:prstGeom prst="rect">
                <a:avLst/>
              </a:prstGeom>
              <a:blipFill>
                <a:blip r:embed="rId5"/>
                <a:stretch>
                  <a:fillRect r="-101389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41">
            <a:extLst>
              <a:ext uri="{FF2B5EF4-FFF2-40B4-BE49-F238E27FC236}">
                <a16:creationId xmlns:a16="http://schemas.microsoft.com/office/drawing/2014/main" id="{998565D2-6F6E-4FCC-9495-DE1C89FC4232}"/>
              </a:ext>
            </a:extLst>
          </p:cNvPr>
          <p:cNvCxnSpPr/>
          <p:nvPr/>
        </p:nvCxnSpPr>
        <p:spPr>
          <a:xfrm flipH="1">
            <a:off x="9285644" y="5271493"/>
            <a:ext cx="1" cy="120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8">
            <a:extLst>
              <a:ext uri="{FF2B5EF4-FFF2-40B4-BE49-F238E27FC236}">
                <a16:creationId xmlns:a16="http://schemas.microsoft.com/office/drawing/2014/main" id="{7A7EB5B5-A628-4F5C-8E09-79DB2176878D}"/>
              </a:ext>
            </a:extLst>
          </p:cNvPr>
          <p:cNvCxnSpPr/>
          <p:nvPr/>
        </p:nvCxnSpPr>
        <p:spPr>
          <a:xfrm flipH="1" flipV="1">
            <a:off x="3497672" y="3426579"/>
            <a:ext cx="4158" cy="12161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0">
            <a:extLst>
              <a:ext uri="{FF2B5EF4-FFF2-40B4-BE49-F238E27FC236}">
                <a16:creationId xmlns:a16="http://schemas.microsoft.com/office/drawing/2014/main" id="{0D08EE65-A1C4-4525-8C49-5CD15A4ACAF8}"/>
              </a:ext>
            </a:extLst>
          </p:cNvPr>
          <p:cNvCxnSpPr/>
          <p:nvPr/>
        </p:nvCxnSpPr>
        <p:spPr>
          <a:xfrm>
            <a:off x="3427014" y="3419454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1">
            <a:extLst>
              <a:ext uri="{FF2B5EF4-FFF2-40B4-BE49-F238E27FC236}">
                <a16:creationId xmlns:a16="http://schemas.microsoft.com/office/drawing/2014/main" id="{A5D70F04-43F5-46B3-A684-C8D09E5B4BCB}"/>
              </a:ext>
            </a:extLst>
          </p:cNvPr>
          <p:cNvCxnSpPr/>
          <p:nvPr/>
        </p:nvCxnSpPr>
        <p:spPr>
          <a:xfrm>
            <a:off x="3427014" y="4640386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2">
            <a:extLst>
              <a:ext uri="{FF2B5EF4-FFF2-40B4-BE49-F238E27FC236}">
                <a16:creationId xmlns:a16="http://schemas.microsoft.com/office/drawing/2014/main" id="{25EA5CF3-BDF5-4EA0-93A3-B3E3F3989F2C}"/>
              </a:ext>
            </a:extLst>
          </p:cNvPr>
          <p:cNvCxnSpPr/>
          <p:nvPr/>
        </p:nvCxnSpPr>
        <p:spPr>
          <a:xfrm flipH="1" flipV="1">
            <a:off x="3911923" y="4024269"/>
            <a:ext cx="2772" cy="614466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3">
            <a:extLst>
              <a:ext uri="{FF2B5EF4-FFF2-40B4-BE49-F238E27FC236}">
                <a16:creationId xmlns:a16="http://schemas.microsoft.com/office/drawing/2014/main" id="{7CAA91E7-A4E1-4E9D-ABF0-C64CD076CD0B}"/>
              </a:ext>
            </a:extLst>
          </p:cNvPr>
          <p:cNvCxnSpPr/>
          <p:nvPr/>
        </p:nvCxnSpPr>
        <p:spPr>
          <a:xfrm>
            <a:off x="3839880" y="4024269"/>
            <a:ext cx="141316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4">
            <a:extLst>
              <a:ext uri="{FF2B5EF4-FFF2-40B4-BE49-F238E27FC236}">
                <a16:creationId xmlns:a16="http://schemas.microsoft.com/office/drawing/2014/main" id="{F3FF5B77-607F-4DF4-A533-1C81477BCA00}"/>
              </a:ext>
            </a:extLst>
          </p:cNvPr>
          <p:cNvCxnSpPr/>
          <p:nvPr/>
        </p:nvCxnSpPr>
        <p:spPr>
          <a:xfrm>
            <a:off x="3847499" y="4636380"/>
            <a:ext cx="141316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8">
            <a:extLst>
              <a:ext uri="{FF2B5EF4-FFF2-40B4-BE49-F238E27FC236}">
                <a16:creationId xmlns:a16="http://schemas.microsoft.com/office/drawing/2014/main" id="{57C14340-FB75-443D-8647-F18AF2B6E762}"/>
              </a:ext>
            </a:extLst>
          </p:cNvPr>
          <p:cNvCxnSpPr/>
          <p:nvPr/>
        </p:nvCxnSpPr>
        <p:spPr>
          <a:xfrm flipH="1" flipV="1">
            <a:off x="4884459" y="1562263"/>
            <a:ext cx="13854" cy="1112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9">
            <a:extLst>
              <a:ext uri="{FF2B5EF4-FFF2-40B4-BE49-F238E27FC236}">
                <a16:creationId xmlns:a16="http://schemas.microsoft.com/office/drawing/2014/main" id="{3149B56B-4051-4276-9B12-285857AA3283}"/>
              </a:ext>
            </a:extLst>
          </p:cNvPr>
          <p:cNvCxnSpPr/>
          <p:nvPr/>
        </p:nvCxnSpPr>
        <p:spPr>
          <a:xfrm>
            <a:off x="4813800" y="1565564"/>
            <a:ext cx="14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0">
            <a:extLst>
              <a:ext uri="{FF2B5EF4-FFF2-40B4-BE49-F238E27FC236}">
                <a16:creationId xmlns:a16="http://schemas.microsoft.com/office/drawing/2014/main" id="{E1EF62A2-11B2-4A97-B17F-4E9A0FEBAD4D}"/>
              </a:ext>
            </a:extLst>
          </p:cNvPr>
          <p:cNvCxnSpPr/>
          <p:nvPr/>
        </p:nvCxnSpPr>
        <p:spPr>
          <a:xfrm>
            <a:off x="4825576" y="2680459"/>
            <a:ext cx="141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1">
            <a:extLst>
              <a:ext uri="{FF2B5EF4-FFF2-40B4-BE49-F238E27FC236}">
                <a16:creationId xmlns:a16="http://schemas.microsoft.com/office/drawing/2014/main" id="{C2ED69C8-BBF1-4D6E-A234-9A199F30F473}"/>
              </a:ext>
            </a:extLst>
          </p:cNvPr>
          <p:cNvCxnSpPr/>
          <p:nvPr/>
        </p:nvCxnSpPr>
        <p:spPr>
          <a:xfrm flipH="1" flipV="1">
            <a:off x="5316716" y="1565284"/>
            <a:ext cx="8317" cy="61446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2">
            <a:extLst>
              <a:ext uri="{FF2B5EF4-FFF2-40B4-BE49-F238E27FC236}">
                <a16:creationId xmlns:a16="http://schemas.microsoft.com/office/drawing/2014/main" id="{68E3883E-395B-4110-9354-5F0DA832A3A3}"/>
              </a:ext>
            </a:extLst>
          </p:cNvPr>
          <p:cNvCxnSpPr/>
          <p:nvPr/>
        </p:nvCxnSpPr>
        <p:spPr>
          <a:xfrm>
            <a:off x="5257836" y="1565284"/>
            <a:ext cx="14131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3">
            <a:extLst>
              <a:ext uri="{FF2B5EF4-FFF2-40B4-BE49-F238E27FC236}">
                <a16:creationId xmlns:a16="http://schemas.microsoft.com/office/drawing/2014/main" id="{71FADBF3-7AFB-48A7-AC87-5E57E08ABDC4}"/>
              </a:ext>
            </a:extLst>
          </p:cNvPr>
          <p:cNvCxnSpPr/>
          <p:nvPr/>
        </p:nvCxnSpPr>
        <p:spPr>
          <a:xfrm>
            <a:off x="5257836" y="2177395"/>
            <a:ext cx="14131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4">
            <a:extLst>
              <a:ext uri="{FF2B5EF4-FFF2-40B4-BE49-F238E27FC236}">
                <a16:creationId xmlns:a16="http://schemas.microsoft.com/office/drawing/2014/main" id="{125C517E-330B-4333-8F6C-703BA346CFC4}"/>
              </a:ext>
            </a:extLst>
          </p:cNvPr>
          <p:cNvCxnSpPr/>
          <p:nvPr/>
        </p:nvCxnSpPr>
        <p:spPr>
          <a:xfrm flipH="1" flipV="1">
            <a:off x="6272632" y="2828889"/>
            <a:ext cx="1386" cy="11953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5">
            <a:extLst>
              <a:ext uri="{FF2B5EF4-FFF2-40B4-BE49-F238E27FC236}">
                <a16:creationId xmlns:a16="http://schemas.microsoft.com/office/drawing/2014/main" id="{552730EB-1E38-480A-B227-435422152932}"/>
              </a:ext>
            </a:extLst>
          </p:cNvPr>
          <p:cNvCxnSpPr/>
          <p:nvPr/>
        </p:nvCxnSpPr>
        <p:spPr>
          <a:xfrm>
            <a:off x="6197125" y="2826043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6">
            <a:extLst>
              <a:ext uri="{FF2B5EF4-FFF2-40B4-BE49-F238E27FC236}">
                <a16:creationId xmlns:a16="http://schemas.microsoft.com/office/drawing/2014/main" id="{8AA4647E-B57D-4852-8857-81109F030D22}"/>
              </a:ext>
            </a:extLst>
          </p:cNvPr>
          <p:cNvCxnSpPr/>
          <p:nvPr/>
        </p:nvCxnSpPr>
        <p:spPr>
          <a:xfrm>
            <a:off x="6201974" y="4032381"/>
            <a:ext cx="14131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7">
            <a:extLst>
              <a:ext uri="{FF2B5EF4-FFF2-40B4-BE49-F238E27FC236}">
                <a16:creationId xmlns:a16="http://schemas.microsoft.com/office/drawing/2014/main" id="{0FAF7612-29C8-4DDD-AD4F-0A8AC77A31D1}"/>
              </a:ext>
            </a:extLst>
          </p:cNvPr>
          <p:cNvCxnSpPr/>
          <p:nvPr/>
        </p:nvCxnSpPr>
        <p:spPr>
          <a:xfrm flipH="1" flipV="1">
            <a:off x="6679954" y="2828889"/>
            <a:ext cx="8317" cy="614466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8">
            <a:extLst>
              <a:ext uri="{FF2B5EF4-FFF2-40B4-BE49-F238E27FC236}">
                <a16:creationId xmlns:a16="http://schemas.microsoft.com/office/drawing/2014/main" id="{82C957D7-00EA-4938-9E63-D83975EB9BD5}"/>
              </a:ext>
            </a:extLst>
          </p:cNvPr>
          <p:cNvCxnSpPr/>
          <p:nvPr/>
        </p:nvCxnSpPr>
        <p:spPr>
          <a:xfrm>
            <a:off x="6606930" y="2828889"/>
            <a:ext cx="141316" cy="0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79">
            <a:extLst>
              <a:ext uri="{FF2B5EF4-FFF2-40B4-BE49-F238E27FC236}">
                <a16:creationId xmlns:a16="http://schemas.microsoft.com/office/drawing/2014/main" id="{91B01484-815D-4979-9C6C-73E8BFD8C7A2}"/>
              </a:ext>
            </a:extLst>
          </p:cNvPr>
          <p:cNvCxnSpPr/>
          <p:nvPr/>
        </p:nvCxnSpPr>
        <p:spPr>
          <a:xfrm>
            <a:off x="6621074" y="3441000"/>
            <a:ext cx="141316" cy="0"/>
          </a:xfrm>
          <a:prstGeom prst="line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81">
            <a:extLst>
              <a:ext uri="{FF2B5EF4-FFF2-40B4-BE49-F238E27FC236}">
                <a16:creationId xmlns:a16="http://schemas.microsoft.com/office/drawing/2014/main" id="{66B8BFFF-D458-446F-858D-5F33D25E4BF0}"/>
              </a:ext>
            </a:extLst>
          </p:cNvPr>
          <p:cNvSpPr/>
          <p:nvPr/>
        </p:nvSpPr>
        <p:spPr>
          <a:xfrm>
            <a:off x="7185491" y="1160247"/>
            <a:ext cx="1886990" cy="63203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90">
            <a:extLst>
              <a:ext uri="{FF2B5EF4-FFF2-40B4-BE49-F238E27FC236}">
                <a16:creationId xmlns:a16="http://schemas.microsoft.com/office/drawing/2014/main" id="{AD98CBEE-BE7C-447B-A302-93E36E2B7A56}"/>
              </a:ext>
            </a:extLst>
          </p:cNvPr>
          <p:cNvCxnSpPr/>
          <p:nvPr/>
        </p:nvCxnSpPr>
        <p:spPr>
          <a:xfrm flipV="1">
            <a:off x="7356565" y="1333118"/>
            <a:ext cx="255801" cy="1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92">
            <a:extLst>
              <a:ext uri="{FF2B5EF4-FFF2-40B4-BE49-F238E27FC236}">
                <a16:creationId xmlns:a16="http://schemas.microsoft.com/office/drawing/2014/main" id="{7FE3072A-EDC4-45EF-87F3-E57CA117AAA4}"/>
              </a:ext>
            </a:extLst>
          </p:cNvPr>
          <p:cNvCxnSpPr/>
          <p:nvPr/>
        </p:nvCxnSpPr>
        <p:spPr>
          <a:xfrm flipH="1" flipV="1">
            <a:off x="7354752" y="1289124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9">
            <a:extLst>
              <a:ext uri="{FF2B5EF4-FFF2-40B4-BE49-F238E27FC236}">
                <a16:creationId xmlns:a16="http://schemas.microsoft.com/office/drawing/2014/main" id="{EB3E471E-2346-4D5B-8293-E043DC03A687}"/>
              </a:ext>
            </a:extLst>
          </p:cNvPr>
          <p:cNvCxnSpPr/>
          <p:nvPr/>
        </p:nvCxnSpPr>
        <p:spPr>
          <a:xfrm flipH="1" flipV="1">
            <a:off x="7622828" y="1291498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13">
            <a:extLst>
              <a:ext uri="{FF2B5EF4-FFF2-40B4-BE49-F238E27FC236}">
                <a16:creationId xmlns:a16="http://schemas.microsoft.com/office/drawing/2014/main" id="{E1A4271A-5D33-490B-A1BD-CFDE172B0132}"/>
              </a:ext>
            </a:extLst>
          </p:cNvPr>
          <p:cNvSpPr txBox="1"/>
          <p:nvPr/>
        </p:nvSpPr>
        <p:spPr>
          <a:xfrm>
            <a:off x="7759762" y="1185536"/>
            <a:ext cx="139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size N1</a:t>
            </a:r>
            <a:endParaRPr lang="en-AU" sz="1400" dirty="0"/>
          </a:p>
        </p:txBody>
      </p:sp>
      <p:cxnSp>
        <p:nvCxnSpPr>
          <p:cNvPr id="48" name="Straight Connector 114">
            <a:extLst>
              <a:ext uri="{FF2B5EF4-FFF2-40B4-BE49-F238E27FC236}">
                <a16:creationId xmlns:a16="http://schemas.microsoft.com/office/drawing/2014/main" id="{79434B32-0C85-47BC-8929-15DE1943A130}"/>
              </a:ext>
            </a:extLst>
          </p:cNvPr>
          <p:cNvCxnSpPr/>
          <p:nvPr/>
        </p:nvCxnSpPr>
        <p:spPr>
          <a:xfrm flipV="1">
            <a:off x="7356565" y="1646015"/>
            <a:ext cx="255801" cy="165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5">
            <a:extLst>
              <a:ext uri="{FF2B5EF4-FFF2-40B4-BE49-F238E27FC236}">
                <a16:creationId xmlns:a16="http://schemas.microsoft.com/office/drawing/2014/main" id="{5B0ADC88-CEEB-4D3B-95E9-4330D956624C}"/>
              </a:ext>
            </a:extLst>
          </p:cNvPr>
          <p:cNvCxnSpPr/>
          <p:nvPr/>
        </p:nvCxnSpPr>
        <p:spPr>
          <a:xfrm flipH="1" flipV="1">
            <a:off x="7354752" y="1594401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16">
            <a:extLst>
              <a:ext uri="{FF2B5EF4-FFF2-40B4-BE49-F238E27FC236}">
                <a16:creationId xmlns:a16="http://schemas.microsoft.com/office/drawing/2014/main" id="{75044FB5-9675-47E1-B4CB-502FE5BA8DDB}"/>
              </a:ext>
            </a:extLst>
          </p:cNvPr>
          <p:cNvCxnSpPr/>
          <p:nvPr/>
        </p:nvCxnSpPr>
        <p:spPr>
          <a:xfrm flipH="1" flipV="1">
            <a:off x="7622828" y="1596082"/>
            <a:ext cx="1150" cy="8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17">
            <a:extLst>
              <a:ext uri="{FF2B5EF4-FFF2-40B4-BE49-F238E27FC236}">
                <a16:creationId xmlns:a16="http://schemas.microsoft.com/office/drawing/2014/main" id="{A8B39BAE-34FA-4E19-B672-95A11F7FB6B2}"/>
              </a:ext>
            </a:extLst>
          </p:cNvPr>
          <p:cNvSpPr txBox="1"/>
          <p:nvPr/>
        </p:nvSpPr>
        <p:spPr>
          <a:xfrm>
            <a:off x="7761857" y="1484506"/>
            <a:ext cx="138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size N2</a:t>
            </a:r>
            <a:endParaRPr lang="en-AU" sz="1400" dirty="0"/>
          </a:p>
        </p:txBody>
      </p:sp>
      <p:sp>
        <p:nvSpPr>
          <p:cNvPr id="52" name="TextBox 118">
            <a:extLst>
              <a:ext uri="{FF2B5EF4-FFF2-40B4-BE49-F238E27FC236}">
                <a16:creationId xmlns:a16="http://schemas.microsoft.com/office/drawing/2014/main" id="{0455044B-1098-4C6C-82AB-FA4762690EA3}"/>
              </a:ext>
            </a:extLst>
          </p:cNvPr>
          <p:cNvSpPr txBox="1"/>
          <p:nvPr/>
        </p:nvSpPr>
        <p:spPr>
          <a:xfrm>
            <a:off x="2347963" y="4451714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AU" dirty="0"/>
          </a:p>
        </p:txBody>
      </p:sp>
      <p:sp>
        <p:nvSpPr>
          <p:cNvPr id="53" name="TextBox 120">
            <a:extLst>
              <a:ext uri="{FF2B5EF4-FFF2-40B4-BE49-F238E27FC236}">
                <a16:creationId xmlns:a16="http://schemas.microsoft.com/office/drawing/2014/main" id="{9A500536-0593-4567-8702-1A8FC94975CF}"/>
              </a:ext>
            </a:extLst>
          </p:cNvPr>
          <p:cNvSpPr txBox="1"/>
          <p:nvPr/>
        </p:nvSpPr>
        <p:spPr>
          <a:xfrm>
            <a:off x="2354890" y="384370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AU" dirty="0"/>
          </a:p>
        </p:txBody>
      </p:sp>
      <p:sp>
        <p:nvSpPr>
          <p:cNvPr id="54" name="TextBox 121">
            <a:extLst>
              <a:ext uri="{FF2B5EF4-FFF2-40B4-BE49-F238E27FC236}">
                <a16:creationId xmlns:a16="http://schemas.microsoft.com/office/drawing/2014/main" id="{AB60C1E5-9779-4169-AD78-A54B0C5A4DA9}"/>
              </a:ext>
            </a:extLst>
          </p:cNvPr>
          <p:cNvSpPr txBox="1"/>
          <p:nvPr/>
        </p:nvSpPr>
        <p:spPr>
          <a:xfrm>
            <a:off x="2363222" y="3235704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AU" dirty="0"/>
          </a:p>
        </p:txBody>
      </p:sp>
      <p:sp>
        <p:nvSpPr>
          <p:cNvPr id="55" name="TextBox 122">
            <a:extLst>
              <a:ext uri="{FF2B5EF4-FFF2-40B4-BE49-F238E27FC236}">
                <a16:creationId xmlns:a16="http://schemas.microsoft.com/office/drawing/2014/main" id="{4C964CE2-944B-49C5-952B-E212D9DE0A1D}"/>
              </a:ext>
            </a:extLst>
          </p:cNvPr>
          <p:cNvSpPr txBox="1"/>
          <p:nvPr/>
        </p:nvSpPr>
        <p:spPr>
          <a:xfrm>
            <a:off x="2347963" y="2620561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AU" dirty="0"/>
          </a:p>
        </p:txBody>
      </p:sp>
      <p:sp>
        <p:nvSpPr>
          <p:cNvPr id="56" name="TextBox 123">
            <a:extLst>
              <a:ext uri="{FF2B5EF4-FFF2-40B4-BE49-F238E27FC236}">
                <a16:creationId xmlns:a16="http://schemas.microsoft.com/office/drawing/2014/main" id="{7134A509-AF66-4AE4-A171-D29880C430FF}"/>
              </a:ext>
            </a:extLst>
          </p:cNvPr>
          <p:cNvSpPr txBox="1"/>
          <p:nvPr/>
        </p:nvSpPr>
        <p:spPr>
          <a:xfrm>
            <a:off x="2353040" y="200184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AU" dirty="0"/>
          </a:p>
        </p:txBody>
      </p:sp>
      <p:sp>
        <p:nvSpPr>
          <p:cNvPr id="57" name="TextBox 124">
            <a:extLst>
              <a:ext uri="{FF2B5EF4-FFF2-40B4-BE49-F238E27FC236}">
                <a16:creationId xmlns:a16="http://schemas.microsoft.com/office/drawing/2014/main" id="{25F67F0D-7157-44D5-9C27-987EB1ABFE4F}"/>
              </a:ext>
            </a:extLst>
          </p:cNvPr>
          <p:cNvSpPr txBox="1"/>
          <p:nvPr/>
        </p:nvSpPr>
        <p:spPr>
          <a:xfrm>
            <a:off x="2347754" y="1369027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AU" dirty="0"/>
          </a:p>
        </p:txBody>
      </p:sp>
      <p:sp>
        <p:nvSpPr>
          <p:cNvPr id="58" name="TextBox 127">
            <a:extLst>
              <a:ext uri="{FF2B5EF4-FFF2-40B4-BE49-F238E27FC236}">
                <a16:creationId xmlns:a16="http://schemas.microsoft.com/office/drawing/2014/main" id="{F6E20E73-21F1-4F25-9303-33B0A52FB290}"/>
              </a:ext>
            </a:extLst>
          </p:cNvPr>
          <p:cNvSpPr txBox="1"/>
          <p:nvPr/>
        </p:nvSpPr>
        <p:spPr>
          <a:xfrm>
            <a:off x="2353040" y="790915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AU" dirty="0"/>
          </a:p>
        </p:txBody>
      </p:sp>
      <p:sp>
        <p:nvSpPr>
          <p:cNvPr id="59" name="TextBox 137">
            <a:extLst>
              <a:ext uri="{FF2B5EF4-FFF2-40B4-BE49-F238E27FC236}">
                <a16:creationId xmlns:a16="http://schemas.microsoft.com/office/drawing/2014/main" id="{4519DA1A-AFCD-4103-A784-27CD033244C7}"/>
              </a:ext>
            </a:extLst>
          </p:cNvPr>
          <p:cNvSpPr txBox="1"/>
          <p:nvPr/>
        </p:nvSpPr>
        <p:spPr>
          <a:xfrm>
            <a:off x="5316716" y="5684056"/>
            <a:ext cx="1012766" cy="36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Factors</a:t>
            </a:r>
            <a:endParaRPr lang="en-AU" dirty="0"/>
          </a:p>
        </p:txBody>
      </p:sp>
      <p:sp>
        <p:nvSpPr>
          <p:cNvPr id="60" name="TextBox 138">
            <a:extLst>
              <a:ext uri="{FF2B5EF4-FFF2-40B4-BE49-F238E27FC236}">
                <a16:creationId xmlns:a16="http://schemas.microsoft.com/office/drawing/2014/main" id="{22B03550-4842-4CF4-89CD-8689BB6BC0D9}"/>
              </a:ext>
            </a:extLst>
          </p:cNvPr>
          <p:cNvSpPr txBox="1"/>
          <p:nvPr/>
        </p:nvSpPr>
        <p:spPr>
          <a:xfrm rot="10800000">
            <a:off x="1888553" y="2088544"/>
            <a:ext cx="461665" cy="1965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Sensitivity rankings</a:t>
            </a:r>
            <a:endParaRPr lang="en-AU" dirty="0"/>
          </a:p>
        </p:txBody>
      </p:sp>
      <p:sp>
        <p:nvSpPr>
          <p:cNvPr id="61" name="TextBox 139">
            <a:extLst>
              <a:ext uri="{FF2B5EF4-FFF2-40B4-BE49-F238E27FC236}">
                <a16:creationId xmlns:a16="http://schemas.microsoft.com/office/drawing/2014/main" id="{D0D2A09E-BAAF-4370-B968-5BFB99986E22}"/>
              </a:ext>
            </a:extLst>
          </p:cNvPr>
          <p:cNvSpPr txBox="1"/>
          <p:nvPr/>
        </p:nvSpPr>
        <p:spPr>
          <a:xfrm>
            <a:off x="2347754" y="5034389"/>
            <a:ext cx="3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FA8B138-9833-4DD2-8C62-D0938432CAFB}"/>
              </a:ext>
            </a:extLst>
          </p:cNvPr>
          <p:cNvSpPr txBox="1"/>
          <p:nvPr/>
        </p:nvSpPr>
        <p:spPr>
          <a:xfrm>
            <a:off x="7771187" y="5149546"/>
            <a:ext cx="3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44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80159" y="1618488"/>
          <a:ext cx="4434841" cy="305765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7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ST-U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8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regressions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500 (54)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69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runs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250, 000 (272)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Time for Beta distribution estimation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19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--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Total time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326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73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53912" y="1618488"/>
          <a:ext cx="4599432" cy="3048508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094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6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CV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NDMV (NDME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32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Calculation type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Analytical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Numerical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06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repetitions for error approximation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 1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altLang="en-US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1, 000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6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total evaluation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24, 000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8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Total</a:t>
                      </a:r>
                      <a:r>
                        <a:rPr lang="en-US" altLang="zh-CN" sz="1600" kern="100" baseline="0" dirty="0">
                          <a:effectLst/>
                        </a:rPr>
                        <a:t> time (*)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40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80159" y="4782312"/>
            <a:ext cx="2542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*: Time used in seconds</a:t>
            </a:r>
            <a:endParaRPr lang="zh-CN" altLang="en-US" sz="16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280159" y="1252728"/>
            <a:ext cx="10881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53912" y="1261872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94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13301" y="5081034"/>
            <a:ext cx="563592" cy="29490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00477" y="5618127"/>
            <a:ext cx="563592" cy="294901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301" y="5567252"/>
            <a:ext cx="563592" cy="29490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10015" y="5043818"/>
            <a:ext cx="369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Parameters cannot be distinguished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764068" y="5562304"/>
            <a:ext cx="31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to distinguish parameters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16511" y="5501370"/>
            <a:ext cx="2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partial groups emerge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00477" y="5081033"/>
            <a:ext cx="563592" cy="294901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64068" y="5043818"/>
            <a:ext cx="226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partial sort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40434" y="4703153"/>
            <a:ext cx="8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Legend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B4E683-1D11-493F-9525-70B41EEC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34" y="530263"/>
            <a:ext cx="7725998" cy="41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ADE2E22-7C9C-440F-9FED-1C70018C5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74" y="1493258"/>
            <a:ext cx="5310652" cy="50123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00C43D-440D-4FEE-B42C-F9CC5C2B2427}"/>
              </a:ext>
            </a:extLst>
          </p:cNvPr>
          <p:cNvSpPr txBox="1"/>
          <p:nvPr/>
        </p:nvSpPr>
        <p:spPr>
          <a:xfrm>
            <a:off x="4169916" y="4404220"/>
            <a:ext cx="106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value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766A21C6-6EBF-4BC0-A76B-93972D97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73614"/>
              </p:ext>
            </p:extLst>
          </p:nvPr>
        </p:nvGraphicFramePr>
        <p:xfrm>
          <a:off x="8726363" y="2114025"/>
          <a:ext cx="1709746" cy="289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28">
                  <a:extLst>
                    <a:ext uri="{9D8B030D-6E8A-4147-A177-3AD203B41FA5}">
                      <a16:colId xmlns:a16="http://schemas.microsoft.com/office/drawing/2014/main" val="831171953"/>
                    </a:ext>
                  </a:extLst>
                </a:gridCol>
                <a:gridCol w="520118">
                  <a:extLst>
                    <a:ext uri="{9D8B030D-6E8A-4147-A177-3AD203B41FA5}">
                      <a16:colId xmlns:a16="http://schemas.microsoft.com/office/drawing/2014/main" val="1670199464"/>
                    </a:ext>
                  </a:extLst>
                </a:gridCol>
              </a:tblGrid>
              <a:tr h="57744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Model runs needed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63345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The true values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23730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Dummy-22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43030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Threshold-22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95626"/>
                  </a:ext>
                </a:extLst>
              </a:tr>
              <a:tr h="57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Framework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156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60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05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363</Words>
  <Application>Microsoft Office PowerPoint</Application>
  <PresentationFormat>宽屏</PresentationFormat>
  <Paragraphs>107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Wang</dc:creator>
  <cp:lastModifiedBy>Qian Wang</cp:lastModifiedBy>
  <cp:revision>191</cp:revision>
  <dcterms:created xsi:type="dcterms:W3CDTF">2020-07-31T00:06:30Z</dcterms:created>
  <dcterms:modified xsi:type="dcterms:W3CDTF">2020-12-13T14:15:45Z</dcterms:modified>
</cp:coreProperties>
</file>