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8" r:id="rId2"/>
    <p:sldId id="421" r:id="rId3"/>
    <p:sldId id="434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5" r:id="rId14"/>
    <p:sldId id="436" r:id="rId15"/>
    <p:sldId id="411" r:id="rId16"/>
    <p:sldId id="433" r:id="rId17"/>
    <p:sldId id="335" r:id="rId18"/>
    <p:sldId id="336" r:id="rId19"/>
    <p:sldId id="337" r:id="rId20"/>
    <p:sldId id="362" r:id="rId21"/>
    <p:sldId id="413" r:id="rId22"/>
    <p:sldId id="339" r:id="rId23"/>
    <p:sldId id="41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4" autoAdjust="0"/>
    <p:restoredTop sz="95853"/>
  </p:normalViewPr>
  <p:slideViewPr>
    <p:cSldViewPr snapToGrid="0">
      <p:cViewPr varScale="1">
        <p:scale>
          <a:sx n="108" d="100"/>
          <a:sy n="108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964F-F5FE-44CF-A04D-4CB0AC68BAD6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012BA-A148-4CD3-9F54-BC3296DF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5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012BA-A148-4CD3-9F54-BC3296DF3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012BA-A148-4CD3-9F54-BC3296DF3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99" y="1122363"/>
            <a:ext cx="8314267" cy="1239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45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31571"/>
            <a:ext cx="6858000" cy="165576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0C23-90B9-CC40-88AA-786B2247EDED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5050" y="6492874"/>
            <a:ext cx="3028950" cy="365126"/>
          </a:xfrm>
        </p:spPr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6" y="4628226"/>
            <a:ext cx="5113867" cy="7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3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7B0F-C748-E941-8CA1-7CCC3BE59506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CD60-CE06-8049-8E0A-A4C38F4FCD74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8556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F540-125D-C84F-8686-BAF09F8E668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67" y="922867"/>
            <a:ext cx="4252383" cy="5254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22867"/>
            <a:ext cx="4091517" cy="5254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C68-CD22-B444-A155-FF52DBDFF3B9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27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33" y="1005944"/>
            <a:ext cx="410024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933" y="1829856"/>
            <a:ext cx="4100249" cy="435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5944"/>
            <a:ext cx="40915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9856"/>
            <a:ext cx="4091517" cy="435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C036-CE21-554E-A1D3-0705871583F9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CB3A-E03E-5F47-B815-AA5828B066A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3E81-B3B6-1644-849F-084AC88B1513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98ED-0B6B-A949-9EB8-859A18C465E5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F08-2C0A-444A-972A-DC68ADD8EB26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4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004357"/>
            <a:ext cx="8362950" cy="515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3028950" cy="36512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CB49A4-C582-5A4A-B8DC-0CC9CC7C3667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Qian Xie (NYU)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050" y="6492873"/>
            <a:ext cx="3028950" cy="37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FCB27F1-59A8-48ED-ADAF-34A8CE645F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anxie@ny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Robust and Secure Routing For Queuing Networks and Internet of Vehicles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Qian Xie</a:t>
            </a:r>
          </a:p>
          <a:p>
            <a:r>
              <a:rPr lang="en-US" sz="20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qianxie@nyu.edu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July 10, 2020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53BF-CC14-A248-98D6-BCFBF8A92544}" type="datetime1">
              <a:rPr lang="en-US" altLang="zh-CN" smtClean="0"/>
              <a:t>3/29/21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Qian Xie (NYU)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15050" y="6492874"/>
            <a:ext cx="3028950" cy="365126"/>
          </a:xfrm>
        </p:spPr>
        <p:txBody>
          <a:bodyPr/>
          <a:lstStyle/>
          <a:p>
            <a:fld id="{1FCB27F1-59A8-48ED-ADAF-34A8CE645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C98D2E-4064-5A44-B7DB-A99C577A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520412"/>
            <a:ext cx="6819900" cy="273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E579-E930-A54B-A5B4-F075C451B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if the network is not parallel/serial?</a:t>
                </a:r>
              </a:p>
              <a:p>
                <a:r>
                  <a:rPr lang="en-US" dirty="0"/>
                  <a:t>Consider expanded network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previous route-sum is not easy to extend.</a:t>
                </a:r>
              </a:p>
              <a:p>
                <a:r>
                  <a:rPr lang="en-US" dirty="0"/>
                  <a:t>We consider an alternative: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E579-E930-A54B-A5B4-F075C451B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F7EB1FE-E8CA-F24F-B84D-AA34613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more complex networks?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8349-2A1B-4F42-8FA4-BDB1134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2DD0-0C1C-3E40-9F86-9C2AB31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D1D7-BBED-1B47-8ED6-03EF9B4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2E3D-BD43-3E44-9F31-7D3E42B8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centralized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Join the shortest ”route”: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applies to multi-class (multi-OD) traffic</a:t>
                </a:r>
              </a:p>
              <a:p>
                <a:r>
                  <a:rPr lang="en-US" dirty="0"/>
                  <a:t>Centralized control: requires global information</a:t>
                </a:r>
              </a:p>
              <a:p>
                <a:r>
                  <a:rPr lang="en-US" dirty="0"/>
                  <a:t>JSR is model-data independent</a:t>
                </a:r>
              </a:p>
              <a:p>
                <a:r>
                  <a:rPr lang="en-US" dirty="0"/>
                  <a:t>Joint work with Li </a:t>
                </a:r>
                <a:r>
                  <a:rPr lang="en-US" dirty="0" err="1"/>
                  <a:t>Jin</a:t>
                </a:r>
                <a:r>
                  <a:rPr lang="en-US" dirty="0"/>
                  <a:t> (submitted to IEEE-TCNS)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1DE6-C5FC-F04F-881A-B3B1BE27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1AD4-0934-7048-BB65-2E3F15A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255-5199-444D-A8B6-72D9C0B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57C1-1FA4-674D-997D-4A09B36E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Single-class decentralized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15317-859C-3B4D-8D5C-BE17AFD34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about decentralized setting?</a:t>
                </a:r>
              </a:p>
              <a:p>
                <a:pPr lvl="1"/>
                <a:r>
                  <a:rPr lang="en-US" dirty="0"/>
                  <a:t>The decision at each server is based on the local traffic information</a:t>
                </a:r>
              </a:p>
              <a:p>
                <a:r>
                  <a:rPr lang="en-US" dirty="0"/>
                  <a:t>Why JSQ does not work for networks?</a:t>
                </a:r>
              </a:p>
              <a:p>
                <a:pPr lvl="1"/>
                <a:r>
                  <a:rPr lang="en-US" dirty="0"/>
                  <a:t>Congestion info cannot propagate to upstream servers</a:t>
                </a:r>
              </a:p>
              <a:p>
                <a:r>
                  <a:rPr lang="en-US" dirty="0"/>
                  <a:t>Solution: artificial holding to propagate such info</a:t>
                </a:r>
              </a:p>
              <a:p>
                <a:pPr lvl="1"/>
                <a:r>
                  <a:rPr lang="en-US" dirty="0"/>
                  <a:t>keep upstream queue size &gt; downstream queue size</a:t>
                </a:r>
              </a:p>
              <a:p>
                <a:pPr lvl="1"/>
                <a:r>
                  <a:rPr lang="en-US" dirty="0"/>
                  <a:t>e.g. </a:t>
                </a:r>
                <a:r>
                  <a:rPr lang="en-US" dirty="0" err="1"/>
                  <a:t>subserver</a:t>
                </a:r>
                <a:r>
                  <a:rPr lang="en-US" dirty="0"/>
                  <a:t> 1b is not allowed to discharge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JSQ with artificial spillback!</a:t>
                </a:r>
              </a:p>
              <a:p>
                <a:r>
                  <a:rPr lang="en-US" dirty="0"/>
                  <a:t>Joint work with Li </a:t>
                </a:r>
                <a:r>
                  <a:rPr lang="en-US" dirty="0" err="1"/>
                  <a:t>Jin</a:t>
                </a:r>
                <a:r>
                  <a:rPr lang="en-US" dirty="0"/>
                  <a:t> (submitted to IEEE-TCNS)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15317-859C-3B4D-8D5C-BE17AFD34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E0F5-DA38-5B4D-A20A-1F009ADB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AABA-3664-7042-A7FF-5B302149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9325-8A15-5940-8AE3-C3682F73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2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47A2-BF95-5A4C-8878-91F43E5D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district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BB07-3C90-2D43-B723-872DEB39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350"/>
              </a:spcBef>
              <a:buNone/>
            </a:pPr>
            <a:r>
              <a:rPr lang="en-US" sz="2400" dirty="0"/>
              <a:t>Find routes for all CAVs in a district</a:t>
            </a:r>
          </a:p>
          <a:p>
            <a:pPr marL="457200" indent="-457200">
              <a:spcBef>
                <a:spcPts val="1350"/>
              </a:spcBef>
              <a:buAutoNum type="arabicPeriod"/>
            </a:pPr>
            <a:r>
              <a:rPr lang="en-US" sz="2400" b="1" dirty="0"/>
              <a:t>Objective</a:t>
            </a:r>
            <a:r>
              <a:rPr lang="en-US" sz="2400" dirty="0"/>
              <a:t>: minimize the average traveling time of CAVs</a:t>
            </a:r>
          </a:p>
          <a:p>
            <a:pPr marL="457200" indent="-457200">
              <a:spcBef>
                <a:spcPts val="1350"/>
              </a:spcBef>
              <a:buAutoNum type="arabicPeriod"/>
            </a:pPr>
            <a:r>
              <a:rPr lang="en-US" sz="2400" b="1" dirty="0"/>
              <a:t>Actions</a:t>
            </a:r>
            <a:r>
              <a:rPr lang="en-US" sz="2400" dirty="0"/>
              <a:t>: assigning routes to CAVs</a:t>
            </a:r>
          </a:p>
          <a:p>
            <a:pPr marL="457200" indent="-457200">
              <a:spcBef>
                <a:spcPts val="1350"/>
              </a:spcBef>
              <a:buAutoNum type="arabicPeriod"/>
            </a:pPr>
            <a:r>
              <a:rPr lang="en-US" sz="2400" b="1" dirty="0"/>
              <a:t>Constraints</a:t>
            </a:r>
            <a:r>
              <a:rPr lang="en-US" sz="2400" dirty="0"/>
              <a:t>: </a:t>
            </a:r>
          </a:p>
          <a:p>
            <a:pPr marL="800100" lvl="1" indent="-457200">
              <a:spcBef>
                <a:spcPts val="1350"/>
              </a:spcBef>
              <a:buAutoNum type="alphaLcPeriod"/>
            </a:pPr>
            <a:r>
              <a:rPr lang="en-US" sz="2100" dirty="0"/>
              <a:t>Physical constraints/sequencing in the driving environment</a:t>
            </a:r>
            <a:r>
              <a:rPr lang="zh-TW" altLang="en-US" sz="2100" dirty="0"/>
              <a:t> </a:t>
            </a:r>
            <a:br>
              <a:rPr lang="en-US" altLang="zh-TW" sz="2100" dirty="0"/>
            </a:br>
            <a:r>
              <a:rPr lang="en-US" altLang="zh-TW" sz="2100" dirty="0"/>
              <a:t>(AIM, CAV moving…)</a:t>
            </a:r>
            <a:endParaRPr lang="en-US" sz="2100" dirty="0"/>
          </a:p>
          <a:p>
            <a:pPr marL="800100" lvl="1" indent="-457200">
              <a:spcBef>
                <a:spcPts val="1350"/>
              </a:spcBef>
              <a:buAutoNum type="alphaLcPeriod"/>
            </a:pPr>
            <a:r>
              <a:rPr lang="en-US" sz="2100" dirty="0"/>
              <a:t>CAVs has their own source and destination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DE8C-4F23-7A46-A881-1FAA27B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CAEB-926F-7C49-8EA8-C4537657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B6C0-F519-8245-B20B-EADDECBF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BFD5B-8C08-3B43-8962-8B3F628A1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89" r="52257"/>
          <a:stretch/>
        </p:blipFill>
        <p:spPr>
          <a:xfrm>
            <a:off x="2331374" y="4339042"/>
            <a:ext cx="1542814" cy="1514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64C1A-F808-E146-94FD-C06A7E5D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31" y="4339042"/>
            <a:ext cx="1755561" cy="1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4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64CC-4DF7-3348-9C39-97D89D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6CD3-9256-3346-B116-66203BF0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work with NYU ECE High Speed Networking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B0F7-5612-0C41-9968-8C37D540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BA66-5B3C-6043-AA3C-B9A4C615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99D6-7A5B-534D-988E-D9B1FA04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53322-D4C1-2549-8E1E-F6DE4A26EF21}"/>
              </a:ext>
            </a:extLst>
          </p:cNvPr>
          <p:cNvSpPr/>
          <p:nvPr/>
        </p:nvSpPr>
        <p:spPr>
          <a:xfrm>
            <a:off x="3980887" y="3634966"/>
            <a:ext cx="1939332" cy="1234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M/D/1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FC905-727E-F141-A96B-330D69CE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27" y="4259665"/>
            <a:ext cx="1405530" cy="451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81E92-3CD9-F942-B2A0-FA0F7187C8F3}"/>
              </a:ext>
            </a:extLst>
          </p:cNvPr>
          <p:cNvSpPr txBox="1"/>
          <p:nvPr/>
        </p:nvSpPr>
        <p:spPr>
          <a:xfrm>
            <a:off x="4177430" y="4015921"/>
            <a:ext cx="1742789" cy="242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Driving 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E17330-325E-4643-B1E5-D9544265C886}"/>
              </a:ext>
            </a:extLst>
          </p:cNvPr>
          <p:cNvSpPr/>
          <p:nvPr/>
        </p:nvSpPr>
        <p:spPr>
          <a:xfrm>
            <a:off x="1475509" y="2068072"/>
            <a:ext cx="4118607" cy="75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Routing Algorithm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Reinforcement Learning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Arrow: Right 37">
            <a:extLst>
              <a:ext uri="{FF2B5EF4-FFF2-40B4-BE49-F238E27FC236}">
                <a16:creationId xmlns:a16="http://schemas.microsoft.com/office/drawing/2014/main" id="{0095DCFB-C67E-3E4E-B2F6-8527ADFD5001}"/>
              </a:ext>
            </a:extLst>
          </p:cNvPr>
          <p:cNvSpPr/>
          <p:nvPr/>
        </p:nvSpPr>
        <p:spPr>
          <a:xfrm>
            <a:off x="5739817" y="2190776"/>
            <a:ext cx="592854" cy="53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6FF9A-8D59-8B40-A647-86E852FDD5DF}"/>
              </a:ext>
            </a:extLst>
          </p:cNvPr>
          <p:cNvSpPr txBox="1"/>
          <p:nvPr/>
        </p:nvSpPr>
        <p:spPr>
          <a:xfrm>
            <a:off x="6332671" y="1821444"/>
            <a:ext cx="20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Route</a:t>
            </a:r>
            <a:r>
              <a:rPr lang="en-US" dirty="0"/>
              <a:t>s for all CAVs</a:t>
            </a:r>
          </a:p>
        </p:txBody>
      </p:sp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55A1C962-5D4D-354C-8464-37630C46BCF8}"/>
              </a:ext>
            </a:extLst>
          </p:cNvPr>
          <p:cNvSpPr/>
          <p:nvPr/>
        </p:nvSpPr>
        <p:spPr>
          <a:xfrm>
            <a:off x="6523588" y="2226635"/>
            <a:ext cx="1617785" cy="559600"/>
          </a:xfrm>
          <a:custGeom>
            <a:avLst/>
            <a:gdLst>
              <a:gd name="connsiteX0" fmla="*/ 0 w 1617785"/>
              <a:gd name="connsiteY0" fmla="*/ 516090 h 559600"/>
              <a:gd name="connsiteX1" fmla="*/ 683288 w 1617785"/>
              <a:gd name="connsiteY1" fmla="*/ 516090 h 559600"/>
              <a:gd name="connsiteX2" fmla="*/ 823965 w 1617785"/>
              <a:gd name="connsiteY2" fmla="*/ 63915 h 559600"/>
              <a:gd name="connsiteX3" fmla="*/ 1617785 w 1617785"/>
              <a:gd name="connsiteY3" fmla="*/ 13673 h 55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7785" h="559600">
                <a:moveTo>
                  <a:pt x="0" y="516090"/>
                </a:moveTo>
                <a:cubicBezTo>
                  <a:pt x="272980" y="553771"/>
                  <a:pt x="545961" y="591452"/>
                  <a:pt x="683288" y="516090"/>
                </a:cubicBezTo>
                <a:cubicBezTo>
                  <a:pt x="820615" y="440728"/>
                  <a:pt x="668215" y="147651"/>
                  <a:pt x="823965" y="63915"/>
                </a:cubicBezTo>
                <a:cubicBezTo>
                  <a:pt x="979715" y="-19821"/>
                  <a:pt x="1298750" y="-3074"/>
                  <a:pt x="1617785" y="1367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42">
            <a:extLst>
              <a:ext uri="{FF2B5EF4-FFF2-40B4-BE49-F238E27FC236}">
                <a16:creationId xmlns:a16="http://schemas.microsoft.com/office/drawing/2014/main" id="{A0CC4394-0282-5C4C-8D8E-E93A05F357F1}"/>
              </a:ext>
            </a:extLst>
          </p:cNvPr>
          <p:cNvSpPr/>
          <p:nvPr/>
        </p:nvSpPr>
        <p:spPr>
          <a:xfrm rot="10800000">
            <a:off x="6098033" y="4015919"/>
            <a:ext cx="1319858" cy="5017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CF43F-AB96-6B4E-B3C7-EC585F7DAC48}"/>
              </a:ext>
            </a:extLst>
          </p:cNvPr>
          <p:cNvSpPr/>
          <p:nvPr/>
        </p:nvSpPr>
        <p:spPr>
          <a:xfrm rot="5400000">
            <a:off x="3308481" y="3897791"/>
            <a:ext cx="251208" cy="737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44">
            <a:extLst>
              <a:ext uri="{FF2B5EF4-FFF2-40B4-BE49-F238E27FC236}">
                <a16:creationId xmlns:a16="http://schemas.microsoft.com/office/drawing/2014/main" id="{AB78C1AB-7F7B-FF43-A56E-2B4B9E97A4BB}"/>
              </a:ext>
            </a:extLst>
          </p:cNvPr>
          <p:cNvSpPr/>
          <p:nvPr/>
        </p:nvSpPr>
        <p:spPr>
          <a:xfrm rot="16200000">
            <a:off x="2401651" y="3388450"/>
            <a:ext cx="1501270" cy="5017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300CA8-034B-6A4B-9341-A9D64F4734E8}"/>
              </a:ext>
            </a:extLst>
          </p:cNvPr>
          <p:cNvSpPr/>
          <p:nvPr/>
        </p:nvSpPr>
        <p:spPr>
          <a:xfrm>
            <a:off x="7166683" y="3092194"/>
            <a:ext cx="251208" cy="126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E9124-878E-4545-BC38-4D62D64F0020}"/>
              </a:ext>
            </a:extLst>
          </p:cNvPr>
          <p:cNvSpPr txBox="1"/>
          <p:nvPr/>
        </p:nvSpPr>
        <p:spPr>
          <a:xfrm>
            <a:off x="2044181" y="3956205"/>
            <a:ext cx="102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E949C-5D9A-2B4D-9C54-26D0BA510CD5}"/>
              </a:ext>
            </a:extLst>
          </p:cNvPr>
          <p:cNvSpPr txBox="1"/>
          <p:nvPr/>
        </p:nvSpPr>
        <p:spPr>
          <a:xfrm>
            <a:off x="7432964" y="2964595"/>
            <a:ext cx="136908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minimize the traveling time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9E6F2-C3D8-7548-9FEB-4A47D06C6578}"/>
              </a:ext>
            </a:extLst>
          </p:cNvPr>
          <p:cNvSpPr txBox="1"/>
          <p:nvPr/>
        </p:nvSpPr>
        <p:spPr>
          <a:xfrm>
            <a:off x="2044181" y="3681319"/>
            <a:ext cx="102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6549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1253-E085-6D4A-8504-DFEB436B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 risks in cyber-physical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2796-EA70-8F45-A910-E537093A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Cyber-physical systems rely on data flowing through the network</a:t>
            </a:r>
          </a:p>
          <a:p>
            <a:r>
              <a:rPr lang="en-US" sz="2400" dirty="0"/>
              <a:t>Cyber components are vulnerable to malicious attacks that bring security risks</a:t>
            </a:r>
          </a:p>
          <a:p>
            <a:r>
              <a:rPr kumimoji="1" lang="en-US" altLang="zh-CN" sz="2400" dirty="0"/>
              <a:t>How does data quality/integrity impact performance?</a:t>
            </a:r>
          </a:p>
          <a:p>
            <a:r>
              <a:rPr kumimoji="1" lang="en-US" altLang="zh-CN" sz="2400" dirty="0"/>
              <a:t>How cyber security vulnerabilities impact physical system?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1EF2-F86B-0F43-9D89-CF73C38A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5C88-D504-9449-A3A3-66FA119A16F1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E0D0-3DE3-3149-BA36-788F40C3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C8DB-E7EE-554F-B03E-BB42F8EF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485F89-2F9A-0B41-94A0-F9EFC2248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92"/>
          <a:stretch/>
        </p:blipFill>
        <p:spPr>
          <a:xfrm>
            <a:off x="400050" y="3241848"/>
            <a:ext cx="5057141" cy="127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9DD3B9C3-7379-7641-B74C-EFCEA03CD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0"/>
          <a:stretch/>
        </p:blipFill>
        <p:spPr>
          <a:xfrm>
            <a:off x="556006" y="4195362"/>
            <a:ext cx="4938523" cy="1371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799D95E9-D2DB-8A47-8D65-CE8AB9A36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869" y="4548019"/>
            <a:ext cx="6676898" cy="1042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EA47F37D-965F-834B-ADF2-8A7DBACBA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53" y="5069190"/>
            <a:ext cx="5704078" cy="1094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086D77-5391-2141-B02F-C4E6715E8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896" y="3283395"/>
            <a:ext cx="3424427" cy="2015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15">
            <a:extLst>
              <a:ext uri="{FF2B5EF4-FFF2-40B4-BE49-F238E27FC236}">
                <a16:creationId xmlns:a16="http://schemas.microsoft.com/office/drawing/2014/main" id="{4E41A094-F51E-AC4F-B22C-27BF63572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320" y="4969778"/>
            <a:ext cx="6317742" cy="814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48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6223-E9E3-6549-8C71-3DBE5384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behaviors in </a:t>
            </a:r>
            <a:r>
              <a:rPr lang="en-US" dirty="0" err="1"/>
              <a:t>IoV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1E0C-BB58-C64A-8DCA-AAA5E67F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Internet of Vehicles (</a:t>
            </a:r>
            <a:r>
              <a:rPr lang="en-US" sz="2400" dirty="0" err="1"/>
              <a:t>IoV</a:t>
            </a:r>
            <a:r>
              <a:rPr lang="en-US" sz="2400" dirty="0"/>
              <a:t>), vehicles typically make decisions based on real-time routing guidance services</a:t>
            </a:r>
          </a:p>
          <a:p>
            <a:r>
              <a:rPr lang="en-US" sz="2400" dirty="0"/>
              <a:t>The info provided by such services can be faulty, and the misled travelers may suffer extra travel times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BAD2-4C0D-BE4A-AFD1-169EE90F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DFED-339F-754F-8838-AC53A318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EC18-C037-D54D-A818-7309B39F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798C2-13B2-BE4C-B268-570E57E4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33" y="2588406"/>
            <a:ext cx="5581934" cy="37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9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A882-7FCC-DD4B-AAF4-2FB22AE4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vulnerabilities in ITSs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564B-680A-EE42-83B1-332E6294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63F2-3628-9747-84EE-4B3EFEE98E7C}" type="datetime1">
              <a:rPr lang="en-US" smtClean="0"/>
              <a:t>3/29/21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1093-3968-0C48-96E3-11C7876F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C7DC-E3F9-AD48-871D-375D8CC0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57D7F-8947-5546-B68D-E7CA600846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6602" y="1042461"/>
            <a:ext cx="7150795" cy="5140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570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31E2-7EF1-6F45-8CA3-B3F0C112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F7A3-C064-D846-9FBE-DE1D8793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Modeling &amp; analysis</a:t>
            </a:r>
          </a:p>
          <a:p>
            <a:r>
              <a:rPr lang="en-US" sz="2400" dirty="0"/>
              <a:t>How to model stochastic &amp; recurrent attacks?</a:t>
            </a:r>
          </a:p>
          <a:p>
            <a:r>
              <a:rPr lang="en-US" sz="2400" dirty="0"/>
              <a:t>How to quantify attacker’s incentive?</a:t>
            </a:r>
          </a:p>
          <a:p>
            <a:r>
              <a:rPr lang="en-US" sz="2400" dirty="0"/>
              <a:t>How to quantify the impact due to attacks?</a:t>
            </a:r>
          </a:p>
          <a:p>
            <a:r>
              <a:rPr lang="en-US" sz="2400" dirty="0"/>
              <a:t>How to evaluate security risk?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Resource allocation</a:t>
            </a:r>
          </a:p>
          <a:p>
            <a:r>
              <a:rPr lang="en-US" sz="2400" dirty="0"/>
              <a:t>How to allocate security resources, including redundant components, diagnosis mechanisms, etc.?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Control design</a:t>
            </a:r>
          </a:p>
          <a:p>
            <a:r>
              <a:rPr lang="en-US" sz="2400" dirty="0"/>
              <a:t>How to design traffic control strategies that are less sensitive to various types of attacks?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868AF-C961-1348-9CCE-663B6284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1881-D25F-444A-9390-F0F16275F84D}" type="datetime1">
              <a:rPr lang="en-US" smtClean="0"/>
              <a:t>3/29/21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91E4-3D97-AA45-BF3E-0FB4245B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3DAA-448C-AC43-B2F9-6C039C3D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6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3AB4-1380-E74C-AD4B-1FE81552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E6966-3F99-0244-BBAE-F6F3BC728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Basic model</a:t>
                </a:r>
              </a:p>
              <a:p>
                <a:r>
                  <a:rPr lang="en-US" sz="2400" dirty="0"/>
                  <a:t>Poisson arrivals of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Parallel queuing servers with </a:t>
                </a:r>
              </a:p>
              <a:p>
                <a:pPr marL="0" indent="0">
                  <a:spcBef>
                    <a:spcPts val="150"/>
                  </a:spcBef>
                  <a:buNone/>
                </a:pPr>
                <a:r>
                  <a:rPr lang="en-US" sz="2400" dirty="0"/>
                  <a:t>   service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State: vector of queues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Dynamic routing: optimal control strategy to route jobs (e.g. vehicles, components, data packets)</a:t>
                </a:r>
              </a:p>
              <a:p>
                <a:r>
                  <a:rPr lang="en-US" sz="2400" dirty="0"/>
                  <a:t>Provably optimal routing policy: send-to-shortest-queue [</a:t>
                </a:r>
                <a:r>
                  <a:rPr lang="en-US" sz="2400" dirty="0" err="1"/>
                  <a:t>Ephremides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Varaiya</a:t>
                </a:r>
                <a:r>
                  <a:rPr lang="en-US" sz="2400" dirty="0"/>
                  <a:t> &amp; </a:t>
                </a:r>
                <a:r>
                  <a:rPr lang="en-US" sz="2400" dirty="0" err="1"/>
                  <a:t>Walrand</a:t>
                </a:r>
                <a:r>
                  <a:rPr lang="en-US" sz="2400" dirty="0"/>
                  <a:t> 80]</a:t>
                </a:r>
              </a:p>
              <a:p>
                <a:r>
                  <a:rPr lang="en-US" sz="2400" dirty="0"/>
                  <a:t>Note: implementing the optimal routing policy requires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perfect</a:t>
                </a:r>
                <a:r>
                  <a:rPr lang="en-US" sz="2400" dirty="0"/>
                  <a:t> observation of system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observation imperfect, then closed-loop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can</a:t>
                </a:r>
                <a:r>
                  <a:rPr lang="en-US" sz="2400" dirty="0"/>
                  <a:t> be worse than open-loop (e.g. round robin or Bernoulli routing)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E6966-3F99-0244-BBAE-F6F3BC728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CB289-9A19-504A-AEEE-20947647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9A3F-3D86-EB46-B1B4-AC61AC5AE571}" type="datetime1">
              <a:rPr lang="en-US" smtClean="0"/>
              <a:t>3/29/21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6EF5-D57E-F147-AB7D-22DAB65E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7167-A991-0F44-8496-ECB46B7B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F53DAC-21CC-8946-8A59-A55946AA3661}"/>
              </a:ext>
            </a:extLst>
          </p:cNvPr>
          <p:cNvSpPr/>
          <p:nvPr/>
        </p:nvSpPr>
        <p:spPr>
          <a:xfrm>
            <a:off x="5933844" y="1803808"/>
            <a:ext cx="345989" cy="345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8A17CA-1173-C34D-88CB-6C7A78A15B0C}"/>
                  </a:ext>
                </a:extLst>
              </p:cNvPr>
              <p:cNvSpPr txBox="1"/>
              <p:nvPr/>
            </p:nvSpPr>
            <p:spPr>
              <a:xfrm>
                <a:off x="5933844" y="180380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8A17CA-1173-C34D-88CB-6C7A78A15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44" y="1803808"/>
                <a:ext cx="349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CD8CA08-8B2A-B247-A340-D30304A44DFB}"/>
              </a:ext>
            </a:extLst>
          </p:cNvPr>
          <p:cNvSpPr/>
          <p:nvPr/>
        </p:nvSpPr>
        <p:spPr>
          <a:xfrm>
            <a:off x="8236320" y="1803808"/>
            <a:ext cx="345989" cy="345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630736-8DEC-A04C-8FF2-A8DAD6BA5DA9}"/>
                  </a:ext>
                </a:extLst>
              </p:cNvPr>
              <p:cNvSpPr txBox="1"/>
              <p:nvPr/>
            </p:nvSpPr>
            <p:spPr>
              <a:xfrm>
                <a:off x="8236320" y="1803808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630736-8DEC-A04C-8FF2-A8DAD6BA5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20" y="1803808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B240C-6EF5-9C4C-AE21-B77CD3631A5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83555" y="1988474"/>
            <a:ext cx="1952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9F6B623-3B94-E44C-AC02-9D55994CCE21}"/>
              </a:ext>
            </a:extLst>
          </p:cNvPr>
          <p:cNvCxnSpPr>
            <a:stCxn id="8" idx="0"/>
            <a:endCxn id="10" idx="0"/>
          </p:cNvCxnSpPr>
          <p:nvPr/>
        </p:nvCxnSpPr>
        <p:spPr>
          <a:xfrm rot="5400000" flipH="1" flipV="1">
            <a:off x="7256155" y="656353"/>
            <a:ext cx="12700" cy="2294910"/>
          </a:xfrm>
          <a:prstGeom prst="curvedConnector3">
            <a:avLst>
              <a:gd name="adj1" fmla="val 42324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3047295-5158-2B4E-91F4-CA96A65E0C54}"/>
              </a:ext>
            </a:extLst>
          </p:cNvPr>
          <p:cNvCxnSpPr>
            <a:cxnSpLocks/>
            <a:stCxn id="8" idx="2"/>
            <a:endCxn id="10" idx="2"/>
          </p:cNvCxnSpPr>
          <p:nvPr/>
        </p:nvCxnSpPr>
        <p:spPr>
          <a:xfrm rot="16200000" flipH="1">
            <a:off x="7256155" y="1025685"/>
            <a:ext cx="12700" cy="2294910"/>
          </a:xfrm>
          <a:prstGeom prst="curvedConnector3">
            <a:avLst>
              <a:gd name="adj1" fmla="val 46216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15B7B2-1E27-564E-8999-9C6C6E630B39}"/>
                  </a:ext>
                </a:extLst>
              </p:cNvPr>
              <p:cNvSpPr txBox="1"/>
              <p:nvPr/>
            </p:nvSpPr>
            <p:spPr>
              <a:xfrm>
                <a:off x="6922385" y="901330"/>
                <a:ext cx="75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15B7B2-1E27-564E-8999-9C6C6E63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385" y="901330"/>
                <a:ext cx="7501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05D3EB-5261-D547-AAB4-1565DDC0F69F}"/>
                  </a:ext>
                </a:extLst>
              </p:cNvPr>
              <p:cNvSpPr txBox="1"/>
              <p:nvPr/>
            </p:nvSpPr>
            <p:spPr>
              <a:xfrm>
                <a:off x="6899456" y="1625493"/>
                <a:ext cx="755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05D3EB-5261-D547-AAB4-1565DDC0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56" y="1625493"/>
                <a:ext cx="75546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0683A4-A5FC-2D45-83A6-8E5CA17CA396}"/>
                  </a:ext>
                </a:extLst>
              </p:cNvPr>
              <p:cNvSpPr txBox="1"/>
              <p:nvPr/>
            </p:nvSpPr>
            <p:spPr>
              <a:xfrm>
                <a:off x="6927444" y="2326825"/>
                <a:ext cx="773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0683A4-A5FC-2D45-83A6-8E5CA17CA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44" y="2326825"/>
                <a:ext cx="77322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276BA2-80FB-8D4E-95A4-50D775636825}"/>
                  </a:ext>
                </a:extLst>
              </p:cNvPr>
              <p:cNvSpPr/>
              <p:nvPr/>
            </p:nvSpPr>
            <p:spPr>
              <a:xfrm>
                <a:off x="5379563" y="1777157"/>
                <a:ext cx="413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276BA2-80FB-8D4E-95A4-50D775636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63" y="1777157"/>
                <a:ext cx="41306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9A79F8D-E1C8-B643-9BBB-93D3C8A26396}"/>
                  </a:ext>
                </a:extLst>
              </p:cNvPr>
              <p:cNvSpPr/>
              <p:nvPr/>
            </p:nvSpPr>
            <p:spPr>
              <a:xfrm>
                <a:off x="8032552" y="1059839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9A79F8D-E1C8-B643-9BBB-93D3C8A26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52" y="1059839"/>
                <a:ext cx="370422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2AA76E-613E-9040-9128-E805C8BDC630}"/>
                  </a:ext>
                </a:extLst>
              </p:cNvPr>
              <p:cNvSpPr/>
              <p:nvPr/>
            </p:nvSpPr>
            <p:spPr>
              <a:xfrm>
                <a:off x="7792133" y="1554595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2AA76E-613E-9040-9128-E805C8BDC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133" y="1554595"/>
                <a:ext cx="370422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43AEF3-70ED-2E4E-ABD8-F6201C87D08F}"/>
                  </a:ext>
                </a:extLst>
              </p:cNvPr>
              <p:cNvSpPr/>
              <p:nvPr/>
            </p:nvSpPr>
            <p:spPr>
              <a:xfrm>
                <a:off x="7913469" y="2143624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43AEF3-70ED-2E4E-ABD8-F6201C87D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469" y="2143624"/>
                <a:ext cx="370422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46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25DC-C717-2345-AB33-B287A227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8614-6C89-5149-8B3D-66192E91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004356"/>
            <a:ext cx="8362950" cy="51704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Background of queuing model</a:t>
            </a:r>
          </a:p>
          <a:p>
            <a:r>
              <a:rPr lang="en-US" dirty="0">
                <a:solidFill>
                  <a:schemeClr val="accent3"/>
                </a:solidFill>
              </a:rPr>
              <a:t>Robust routing for network systems</a:t>
            </a:r>
          </a:p>
          <a:p>
            <a:r>
              <a:rPr lang="en-US" dirty="0">
                <a:solidFill>
                  <a:schemeClr val="accent3"/>
                </a:solidFill>
              </a:rPr>
              <a:t>Application to district routing</a:t>
            </a:r>
          </a:p>
          <a:p>
            <a:r>
              <a:rPr lang="en-US" dirty="0">
                <a:solidFill>
                  <a:schemeClr val="accent3"/>
                </a:solidFill>
              </a:rPr>
              <a:t>Secure routing for parallel queues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5C19-C6E3-5643-A5C1-C03B6956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0EBAA-C1BB-6E48-9FB9-DCEF6AEE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24BF-DCBD-A94A-83B2-D7D8C5B9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3AB4-1380-E74C-AD4B-1FE81552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(attacker)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E6966-3F99-0244-BBAE-F6F3BC728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Denial-of-service (DoS):</a:t>
                </a:r>
              </a:p>
              <a:p>
                <a:pPr lvl="1"/>
                <a:r>
                  <a:rPr lang="en-US" sz="2000" dirty="0"/>
                  <a:t>Attacker compromise sensing</a:t>
                </a:r>
              </a:p>
              <a:p>
                <a:pPr lvl="1"/>
                <a:r>
                  <a:rPr lang="en-US" sz="2000" dirty="0"/>
                  <a:t>Operator loses observation temporarily</a:t>
                </a:r>
              </a:p>
              <a:p>
                <a:pPr lvl="1"/>
                <a:r>
                  <a:rPr lang="en-US" sz="2000" dirty="0"/>
                  <a:t>With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constant</a:t>
                </a:r>
                <a:r>
                  <a:rPr lang="en-US" sz="2000" dirty="0"/>
                  <a:t>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, a job does not go to the shortest queue (e.g. join-a-random-queue)</a:t>
                </a:r>
              </a:p>
              <a:p>
                <a:r>
                  <a:rPr lang="en-US" sz="2400" dirty="0"/>
                  <a:t>Spoofing:</a:t>
                </a:r>
              </a:p>
              <a:p>
                <a:pPr lvl="1"/>
                <a:r>
                  <a:rPr lang="en-US" sz="2000" dirty="0"/>
                  <a:t>Attacker modifies sensing</a:t>
                </a:r>
              </a:p>
              <a:p>
                <a:pPr lvl="1"/>
                <a:r>
                  <a:rPr lang="en-US" sz="2000" dirty="0"/>
                  <a:t>Operator makes decision according to manipulated sensing</a:t>
                </a:r>
              </a:p>
              <a:p>
                <a:pPr lvl="1"/>
                <a:r>
                  <a:rPr lang="en-US" sz="2000" dirty="0"/>
                  <a:t>With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state-dependent</a:t>
                </a:r>
                <a:r>
                  <a:rPr lang="en-US" sz="2000" dirty="0"/>
                  <a:t>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 attacker manipulates the routing (e.g. send-to-longest-queue)</a:t>
                </a:r>
              </a:p>
              <a:p>
                <a:r>
                  <a:rPr lang="en-US" sz="2400" dirty="0"/>
                  <a:t>Objective: balance queuing cost and attacking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E6966-3F99-0244-BBAE-F6F3BC728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1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CB289-9A19-504A-AEEE-20947647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B6DD-2B9E-7D4B-90C3-4B20AA70F4F9}" type="datetime1">
              <a:rPr lang="en-US" smtClean="0"/>
              <a:t>3/29/21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6EF5-D57E-F147-AB7D-22DAB65E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7167-A991-0F44-8496-ECB46B7B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37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38EF-11AB-5840-B843-8FBF34A6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68950-9C1E-1241-96FE-28FF08CF5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Decision making:</a:t>
                </a:r>
              </a:p>
              <a:p>
                <a:pPr lvl="1"/>
                <a:r>
                  <a:rPr lang="en-US" sz="20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 system operator (defender) secures the routing (i.e. ensuring correct routing)</a:t>
                </a:r>
              </a:p>
              <a:p>
                <a:r>
                  <a:rPr lang="en-US" sz="2400" dirty="0"/>
                  <a:t>Objective: balance queuing cost and defending cost</a:t>
                </a:r>
              </a:p>
              <a:p>
                <a:r>
                  <a:rPr lang="en-US" sz="2400" dirty="0"/>
                  <a:t>Routing is compromised if and only if attacked &amp; not defended</a:t>
                </a:r>
              </a:p>
              <a:p>
                <a:pPr lvl="1"/>
                <a:r>
                  <a:rPr lang="en-US" sz="2000" dirty="0"/>
                  <a:t>i.e.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&amp;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68950-9C1E-1241-96FE-28FF08CF5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1" t="-1720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7A09-1DE5-E24E-9F67-CEA5D852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FB1D-1274-0D4E-90A9-443239EBA6A8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7E1D-78CA-4C40-8C2E-C872D90E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B320-CE80-D04F-AE07-F94BC610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96078-179F-F944-B413-74772E89A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3220362"/>
            <a:ext cx="5567680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C49C-6445-764E-BD04-D3A99982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strategy (constant DoS probability)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A1FD-858C-FB4E-97D6-DA0F98F22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Theorem 3</a:t>
                </a:r>
                <a:r>
                  <a:rPr lang="en-US" sz="2400" dirty="0"/>
                  <a:t>. Consider a two-queue system with a constant DoS probability. The optimal defending strategy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the following properties:</a:t>
                </a:r>
              </a:p>
              <a:p>
                <a:r>
                  <a:rPr lang="en-US" sz="2400" dirty="0"/>
                  <a:t>Defender either defends or does not defend (no probabilistic defense),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No need to defend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defend for 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 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Fixing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defend for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 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Proof idea: analyze properties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cumulative discounted cost</a:t>
                </a:r>
                <a:r>
                  <a:rPr lang="en-US" sz="2400" dirty="0"/>
                  <a:t> using Hamiltonian Jacobian equation and induction on value iteration.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A1FD-858C-FB4E-97D6-DA0F98F22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2" t="-1474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7713-8A1A-5A4D-9744-75874C0C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B5EE-AECE-FF4F-A377-7DEB37957B97}" type="datetime1">
              <a:rPr lang="en-US" smtClean="0"/>
              <a:t>3/29/21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FB82-AA6B-B94C-AAFD-9C9B6C4D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E42A-4AFD-AC49-BEBE-4CD7029B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F7201-7856-C54D-B7EC-0CAC10F67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Infinite-horizon, dynamic, two-player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zero-sum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stochastic</a:t>
                </a:r>
                <a:r>
                  <a:rPr lang="en-US" sz="2400" dirty="0"/>
                  <a:t> game</a:t>
                </a:r>
              </a:p>
              <a:p>
                <a:pPr marL="0" indent="0">
                  <a:buNone/>
                </a:pPr>
                <a:r>
                  <a:rPr lang="en-US" sz="2400" dirty="0"/>
                  <a:t>Markovian, state-dependent policies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Definition 2. </a:t>
                </a:r>
                <a:r>
                  <a:rPr lang="en-US" sz="2400" dirty="0"/>
                  <a:t>The optimal</a:t>
                </a:r>
                <a:r>
                  <a:rPr lang="zh-CN" altLang="en-US" sz="2400" dirty="0"/>
                  <a:t> </a:t>
                </a:r>
                <a:r>
                  <a:rPr lang="en-US" sz="2400" dirty="0"/>
                  <a:t>attacking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(resp. </a:t>
                </a:r>
                <a:r>
                  <a:rPr lang="en-US" sz="2400" dirty="0"/>
                  <a:t>defending) strategy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(resp.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 satisfies that for any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600" dirty="0"/>
                  <a:t>,</a:t>
                </a: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value of the attacker/defender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In particular,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Markovian perfect equilibrium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Remark. </a:t>
                </a:r>
                <a:r>
                  <a:rPr lang="en-US" sz="2400" dirty="0"/>
                  <a:t>According to Shapley’s extension on minimax theorem,</a:t>
                </a: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Question.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Existence</a:t>
                </a:r>
                <a:r>
                  <a:rPr lang="en-US" sz="2400" dirty="0"/>
                  <a:t> of MPE? (Countable infinite state space!)</a:t>
                </a:r>
              </a:p>
              <a:p>
                <a:pPr marL="0" indent="0">
                  <a:buNone/>
                </a:pPr>
                <a:r>
                  <a:rPr lang="en-US" sz="2400" dirty="0"/>
                  <a:t>Joint work with Zhengyuan Zhou (NYU Stern) and Li </a:t>
                </a:r>
                <a:r>
                  <a:rPr lang="en-US" sz="2400" dirty="0" err="1"/>
                  <a:t>Jin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F7201-7856-C54D-B7EC-0CAC10F67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1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02E868-DAE7-FC41-A3E0-800523CC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32AA-DF75-3146-9DED-6852BFF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C567-F472-F047-ACC0-27555CA3E715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45785-2B3A-EE4F-9380-92708ED7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59AC-9B68-1746-BF8B-F6FADC8D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7086-DDE6-9942-8BE5-88F916EC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14BC-2915-6642-B0E1-761FB37B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it captures: queuing due to random arrival and/or random service time</a:t>
            </a:r>
          </a:p>
          <a:p>
            <a:r>
              <a:rPr lang="en-US" sz="2400" dirty="0"/>
              <a:t>What it not captures: demand &amp; capacity fluctuations</a:t>
            </a:r>
          </a:p>
          <a:p>
            <a:r>
              <a:rPr lang="en-US" sz="2400" dirty="0"/>
              <a:t>Study topics: routing, sequencing, service rate control, admission control</a:t>
            </a:r>
          </a:p>
          <a:p>
            <a:r>
              <a:rPr lang="en-US" sz="2400" dirty="0"/>
              <a:t>Applications: transportation, manufacturing networks (production lines), communication/computer networks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6F9C-7ABD-9C4A-85BF-036D96A3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0D02-2FA7-DA47-ADE2-2C221BF5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B6BF-875F-1242-9735-FE7F68AC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871CE-A9C1-E340-B0C2-E041FC45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99" y="3681125"/>
            <a:ext cx="3771900" cy="2331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F1271-738D-A84B-8AFC-7ECFA0CC3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8" y="3681125"/>
            <a:ext cx="2374413" cy="2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2547-45AB-9E48-B16B-57A9602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Robust routing for network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B44D-6858-D64D-8BB3-EED68742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practical settings, model data may be</a:t>
            </a:r>
          </a:p>
          <a:p>
            <a:pPr lvl="1"/>
            <a:r>
              <a:rPr lang="en-US" dirty="0"/>
              <a:t>unavailable</a:t>
            </a:r>
          </a:p>
          <a:p>
            <a:pPr lvl="1"/>
            <a:r>
              <a:rPr lang="en-US" dirty="0"/>
              <a:t>hard to estimate</a:t>
            </a:r>
          </a:p>
          <a:p>
            <a:pPr lvl="1"/>
            <a:r>
              <a:rPr lang="en-US" dirty="0"/>
              <a:t>vary over time</a:t>
            </a:r>
          </a:p>
          <a:p>
            <a:r>
              <a:rPr lang="en-US" dirty="0"/>
              <a:t>Suppose that we know the topology of a network, but do not know the demand and supply/capacity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BED8-40B6-1E49-9DA8-979728CD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4B86-4533-0D4D-8B17-7A4F462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6BDA-08B1-A645-9BC0-A8DD990D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EF90-6E66-AF4D-AF5F-554AE636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Learning-based vs. robust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AA24-BDFC-0C4A-8B63-279048DA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decisions in an unknown environment?</a:t>
            </a:r>
          </a:p>
          <a:p>
            <a:r>
              <a:rPr lang="en-US" dirty="0"/>
              <a:t>Solution 1: learn the environment from observation</a:t>
            </a:r>
          </a:p>
          <a:p>
            <a:pPr lvl="1"/>
            <a:r>
              <a:rPr lang="en-US" dirty="0"/>
              <a:t>learning-based adaptive control</a:t>
            </a:r>
          </a:p>
          <a:p>
            <a:pPr lvl="1"/>
            <a:r>
              <a:rPr lang="en-US" dirty="0"/>
              <a:t>efficient &amp; smart</a:t>
            </a:r>
          </a:p>
          <a:p>
            <a:pPr lvl="1"/>
            <a:r>
              <a:rPr lang="en-US" dirty="0"/>
              <a:t>requires sufficient data</a:t>
            </a:r>
          </a:p>
          <a:p>
            <a:pPr lvl="1"/>
            <a:r>
              <a:rPr lang="en-US" dirty="0"/>
              <a:t>vulnerable to unhealthy data</a:t>
            </a:r>
          </a:p>
          <a:p>
            <a:r>
              <a:rPr lang="en-US" dirty="0"/>
              <a:t>Solution 2: independent of environment parameters</a:t>
            </a:r>
          </a:p>
          <a:p>
            <a:pPr lvl="1"/>
            <a:r>
              <a:rPr lang="en-US" dirty="0"/>
              <a:t>robust control</a:t>
            </a:r>
          </a:p>
          <a:p>
            <a:pPr lvl="1"/>
            <a:r>
              <a:rPr lang="en-US" dirty="0"/>
              <a:t>easy &amp; robust</a:t>
            </a:r>
          </a:p>
          <a:p>
            <a:pPr lvl="1"/>
            <a:r>
              <a:rPr lang="en-US" dirty="0"/>
              <a:t>guarantee stability but not efficiency</a:t>
            </a:r>
          </a:p>
          <a:p>
            <a:pPr lvl="1"/>
            <a:r>
              <a:rPr lang="en-US" dirty="0"/>
              <a:t>resist modeling error and/or non-stationary environment</a:t>
            </a:r>
          </a:p>
          <a:p>
            <a:r>
              <a:rPr lang="en-US" dirty="0"/>
              <a:t>Solution 2 motivates </a:t>
            </a:r>
            <a:r>
              <a:rPr lang="en-US" dirty="0">
                <a:solidFill>
                  <a:schemeClr val="accent3"/>
                </a:solidFill>
              </a:rPr>
              <a:t>model-based independent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5AEE-3AC6-8245-8F43-95899D9F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9FE9-DF66-1644-AB67-E5CB966E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2286-E0F3-944F-9E6A-6F8AA417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521-7278-4F4A-AB8C-EBC504A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0828-F9F7-844F-B952-DCC04004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Multi-class Jackson queuing network with with Poisson arrivals &amp; exponential service times</a:t>
            </a:r>
          </a:p>
          <a:p>
            <a:r>
              <a:rPr lang="en-US" dirty="0"/>
              <a:t>Multiple origins, multiple destinations, acyclic</a:t>
            </a:r>
          </a:p>
          <a:p>
            <a:r>
              <a:rPr lang="en-US" dirty="0"/>
              <a:t>Real-time OD-specific queue sizes can be observed</a:t>
            </a:r>
          </a:p>
          <a:p>
            <a:r>
              <a:rPr lang="en-US" dirty="0"/>
              <a:t>Control actions: routing, sequencing, and holding</a:t>
            </a:r>
          </a:p>
          <a:p>
            <a:r>
              <a:rPr lang="en-US" dirty="0"/>
              <a:t>Arrival and service rates unknown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B110-BB38-C242-8832-9BAB9D46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657F-B298-F04B-982B-F6DE0DFF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E3D8-5BA4-1C4A-A0BE-CEC3A3A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2FD00-A866-5F48-9408-69FCF38B4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3905441"/>
            <a:ext cx="7759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5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68E-D751-1241-9B6C-E4233DAC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shortest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70F2-14F6-8946-A220-4B015BE0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parallel queues</a:t>
            </a:r>
          </a:p>
          <a:p>
            <a:r>
              <a:rPr lang="en-US" dirty="0"/>
              <a:t>Intuitive routing policy: join the shortest queue (JSQ)</a:t>
            </a:r>
          </a:p>
          <a:p>
            <a:pPr lvl="1"/>
            <a:r>
              <a:rPr lang="en-US" dirty="0"/>
              <a:t>route the arrival to the shortest queue</a:t>
            </a:r>
          </a:p>
          <a:p>
            <a:pPr lvl="1"/>
            <a:r>
              <a:rPr lang="en-US" dirty="0"/>
              <a:t>ties are broken uniformly at random</a:t>
            </a:r>
          </a:p>
          <a:p>
            <a:r>
              <a:rPr lang="en-US" dirty="0"/>
              <a:t>Standard results:</a:t>
            </a:r>
          </a:p>
          <a:p>
            <a:pPr lvl="1"/>
            <a:r>
              <a:rPr lang="en-US" dirty="0"/>
              <a:t>System is stable if and only if arrival rate &lt; total service rate</a:t>
            </a:r>
          </a:p>
          <a:p>
            <a:pPr lvl="1"/>
            <a:r>
              <a:rPr lang="en-US" dirty="0"/>
              <a:t>Optimal for symmetric servers</a:t>
            </a:r>
          </a:p>
          <a:p>
            <a:r>
              <a:rPr lang="en-US" dirty="0"/>
              <a:t>MDI: no info about arrival/service rates are needed</a:t>
            </a:r>
          </a:p>
          <a:p>
            <a:r>
              <a:rPr lang="en-US" dirty="0"/>
              <a:t>Throughput-maximizing: if demand &lt; capacity, then system is stable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ECE2-B349-574B-95E4-B923CA85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F505-02F3-7D47-B9B2-793609E2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70D3-1F96-7B4E-85BE-1B58D035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49F6-FC3A-5347-9858-CE01ECED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extend JSQ to networks? No!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symmetry &amp; Burke’s theorem, departure process from servers 1 &amp; 3 are both Poisson of rate 0.5</a:t>
            </a:r>
          </a:p>
          <a:p>
            <a:r>
              <a:rPr lang="en-US" dirty="0"/>
              <a:t>However, 0.5 exceeds the service rate of server 2 (0.1)</a:t>
            </a:r>
          </a:p>
          <a:p>
            <a:r>
              <a:rPr lang="en-US" dirty="0"/>
              <a:t>Thus, the network is unstable!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D1306-9692-854E-994C-9A514DEF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JSQ fails for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02A3-03F5-AB49-9649-5D11EDD7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5196-7B8C-8A44-B0D3-22F913B5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2C6E-CAEE-504D-8CE2-01D48D81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DE761-97E8-A843-8B8B-E256A247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1460449"/>
            <a:ext cx="774954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5A32-B550-934F-97EC-E2421F6C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join the shortest route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8864A-A552-D548-B693-CA441BEC7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Why JSQ fails?</a:t>
                </a:r>
              </a:p>
              <a:p>
                <a:pPr lvl="1"/>
                <a:r>
                  <a:rPr lang="en-US" dirty="0"/>
                  <a:t>Server 2 will be congested, but such information is not used at the origin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fix this, consider the total queue sizes on each route:</a:t>
                </a:r>
              </a:p>
              <a:p>
                <a:pPr lvl="1"/>
                <a:r>
                  <a:rPr lang="en-US" dirty="0"/>
                  <a:t>Join queue 1 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Join queue 3 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Ties broken uniformly at random</a:t>
                </a:r>
              </a:p>
              <a:p>
                <a:r>
                  <a:rPr lang="en-US" dirty="0"/>
                  <a:t>Improve JSQ to JSR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8864A-A552-D548-B693-CA441BEC7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1" t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32E7-A494-A74D-ABC8-D0EC432D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DD9A-53DA-B447-B11A-13EAE124E77E}" type="datetime1">
              <a:rPr lang="en-US" altLang="zh-CN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A0B6-A1AD-7947-ACD6-FED0F0A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(NYU)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D45E-2D87-B149-B2CC-3A6D964B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CDAA5-804B-9348-BAA1-21D18E35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692204"/>
            <a:ext cx="7726680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YU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7030A0"/>
      </a:accent1>
      <a:accent2>
        <a:srgbClr val="6600CC"/>
      </a:accent2>
      <a:accent3>
        <a:srgbClr val="7030A0"/>
      </a:accent3>
      <a:accent4>
        <a:srgbClr val="F2F2F2"/>
      </a:accent4>
      <a:accent5>
        <a:srgbClr val="F2F2F2"/>
      </a:accent5>
      <a:accent6>
        <a:srgbClr val="D8D8D8"/>
      </a:accent6>
      <a:hlink>
        <a:srgbClr val="7030A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u2020" id="{CE1975F7-68D7-8048-8FD7-2C0736FC22EC}" vid="{361624A9-6CD0-0F4C-B003-92302A2EC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</TotalTime>
  <Words>1562</Words>
  <Application>Microsoft Macintosh PowerPoint</Application>
  <PresentationFormat>On-screen Show (4:3)</PresentationFormat>
  <Paragraphs>271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Robust and Secure Routing For Queuing Networks and Internet of Vehicles</vt:lpstr>
      <vt:lpstr>Outline</vt:lpstr>
      <vt:lpstr>Queuing model</vt:lpstr>
      <vt:lpstr>Robust routing for network systems</vt:lpstr>
      <vt:lpstr>Learning-based vs. robust control</vt:lpstr>
      <vt:lpstr>Formulation</vt:lpstr>
      <vt:lpstr>Join the shortest queue</vt:lpstr>
      <vt:lpstr>JSQ fails for networks</vt:lpstr>
      <vt:lpstr>Solution: join the shortest route</vt:lpstr>
      <vt:lpstr>How about more complex networks?</vt:lpstr>
      <vt:lpstr>Multi-class centralized control</vt:lpstr>
      <vt:lpstr>Single-class decentralized control</vt:lpstr>
      <vt:lpstr>Application to district routing</vt:lpstr>
      <vt:lpstr>Training of RL</vt:lpstr>
      <vt:lpstr>Security risks in cyber-physical systems</vt:lpstr>
      <vt:lpstr>Malicious behaviors in IoV</vt:lpstr>
      <vt:lpstr>Security vulnerabilities in ITSs</vt:lpstr>
      <vt:lpstr>Research questions</vt:lpstr>
      <vt:lpstr>Queuing model</vt:lpstr>
      <vt:lpstr>Failure (attacker) model</vt:lpstr>
      <vt:lpstr>Defender model</vt:lpstr>
      <vt:lpstr>Defending strategy (constant DoS probability) </vt:lpstr>
      <vt:lpstr>Security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Queuing Models to Connected and Autonomous Transportation Systems</dc:title>
  <dc:creator>Li Jin 金力</dc:creator>
  <cp:lastModifiedBy>xie qian</cp:lastModifiedBy>
  <cp:revision>241</cp:revision>
  <dcterms:created xsi:type="dcterms:W3CDTF">2020-06-08T17:51:20Z</dcterms:created>
  <dcterms:modified xsi:type="dcterms:W3CDTF">2021-03-30T03:24:55Z</dcterms:modified>
</cp:coreProperties>
</file>