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sldIdLst>
    <p:sldId id="257" r:id="rId3"/>
    <p:sldId id="258" r:id="rId4"/>
    <p:sldId id="260" r:id="rId5"/>
    <p:sldId id="261" r:id="rId6"/>
    <p:sldId id="262" r:id="rId7"/>
    <p:sldId id="266" r:id="rId8"/>
    <p:sldId id="265" r:id="rId9"/>
    <p:sldId id="264" r:id="rId11"/>
    <p:sldId id="267" r:id="rId12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228" autoAdjust="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outlineViewPr>
    <p:cViewPr>
      <p:scale>
        <a:sx n="33" d="100"/>
        <a:sy n="33" d="100"/>
      </p:scale>
      <p:origin x="0" y="-5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2F1F5-1795-4B1A-BFC7-3C38FE3C7D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59881-93D6-46BF-958A-8A5CF0A69E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59881-93D6-46BF-958A-8A5CF0A69E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9978-3280-48DA-9FC1-3B47A9F46FC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CECF-4572-4C30-8339-69DB307F63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F252-5147-408A-878C-EB1ABD5B4AD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CECF-4572-4C30-8339-69DB307F63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D9D2-0AF3-4C23-8C3C-B22F6D223B8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CECF-4572-4C30-8339-69DB307F63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076D3-FDE8-4A1A-9D3D-35A559F0CA2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CECF-4572-4C30-8339-69DB307F63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BEBF-92BB-4E7E-9FB3-EA2CE83AC32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CECF-4572-4C30-8339-69DB307F63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CC91-EDDC-4256-8C49-81971C61830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CECF-4572-4C30-8339-69DB307F63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8198-6373-4767-B7D7-27288A18CBC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CECF-4572-4C30-8339-69DB307F63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FFE2-6BA9-47EF-AC47-537DA800449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CECF-4572-4C30-8339-69DB307F63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D834-30EA-4117-A45E-859443F85D1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CECF-4572-4C30-8339-69DB307F63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F28C-11EC-4ED6-84DF-E0062D113AF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9234-0F18-423D-96E4-C63058E11E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E7A5-C9D4-4D42-A45E-CD05B85B23A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11ACECF-4572-4C30-8339-69DB307F63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0DEB-8453-4EC7-B11E-CD4A25C3243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CECF-4572-4C30-8339-69DB307F63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C8A7-9C20-481F-A861-FE42236210D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CECF-4572-4C30-8339-69DB307F63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6A72-8FDD-423A-B814-720DC70382A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CECF-4572-4C30-8339-69DB307F63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B4F-4805-4676-A1EA-E4FB639C6F18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CECF-4572-4C30-8339-69DB307F63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C295-2B17-4315-8DF3-1789E6A4381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CECF-4572-4C30-8339-69DB307F63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1132-7A37-45EF-A573-F5353105314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CECF-4572-4C30-8339-69DB307F63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FF3-C9A6-404A-BB6D-0C799675AB4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CECF-4572-4C30-8339-69DB307F63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80356" y="635952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36D9DD-91AA-4F3E-A7E5-C39BC9F7552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1ACECF-4572-4C30-8339-69DB307F63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2800" kern="1200" cap="none">
          <a:ln w="3175" cmpd="sng">
            <a:noFill/>
          </a:ln>
          <a:solidFill>
            <a:schemeClr val="tx1"/>
          </a:solidFill>
          <a:effectLst/>
          <a:latin typeface="等线" panose="02010600030101010101" pitchFamily="2" charset="-122"/>
          <a:ea typeface="等线" panose="02010600030101010101" pitchFamily="2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等线 Light" panose="02010600030101010101" pitchFamily="2" charset="-122"/>
          <a:ea typeface="等线 Light" panose="02010600030101010101" pitchFamily="2" charset="-122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等线 Light" panose="02010600030101010101" pitchFamily="2" charset="-122"/>
          <a:ea typeface="等线 Light" panose="02010600030101010101" pitchFamily="2" charset="-122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等线 Light" panose="02010600030101010101" pitchFamily="2" charset="-122"/>
          <a:ea typeface="等线 Light" panose="02010600030101010101" pitchFamily="2" charset="-122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等线 Light" panose="02010600030101010101" pitchFamily="2" charset="-122"/>
          <a:ea typeface="等线 Light" panose="02010600030101010101" pitchFamily="2" charset="-122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等线 Light" panose="02010600030101010101" pitchFamily="2" charset="-122"/>
          <a:ea typeface="等线 Light" panose="02010600030101010101" pitchFamily="2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>
            <a:normAutofit/>
          </a:bodyPr>
          <a:lstStyle/>
          <a:p>
            <a:pPr marR="0" rtl="0"/>
            <a:r>
              <a:rPr lang="zh-CN" altLang="en-US" sz="4800" b="0" i="0" u="none" strike="noStrike" baseline="0" dirty="0"/>
              <a:t>网络环境下多维学习者特征分析模型的构建</a:t>
            </a:r>
            <a:endParaRPr lang="zh-CN" altLang="en-US" sz="4800" b="0" i="0" u="none" strike="noStrike" baseline="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4515378" y="3996267"/>
            <a:ext cx="6987645" cy="1388534"/>
          </a:xfrm>
        </p:spPr>
        <p:txBody>
          <a:bodyPr/>
          <a:lstStyle/>
          <a:p>
            <a:r>
              <a:rPr lang="zh-CN" altLang="en-US" dirty="0"/>
              <a:t>答辩人：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altLang="zh-CN" b="1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b="1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摘要</a:t>
            </a:r>
            <a:r>
              <a:rPr lang="en-US" altLang="zh-CN" b="1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基于网络技术的特征，结合目前的教育理论，从分析主体、分析方法、分析对象等多个维度建立学习者特征分析模型，并建立相应的学习者分析信息处理模型。</a:t>
            </a:r>
            <a:endParaRPr lang="zh-CN" altLang="en-US" b="0" i="0" u="none" strike="noStrike" baseline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b="1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关键词</a:t>
            </a:r>
            <a:r>
              <a:rPr lang="en-US" altLang="zh-CN" b="1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网络学习；学习者特征；分析模型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DF3B-D53E-4308-9053-798A3AC7BFE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Calibri" panose="020F0502020204030204" pitchFamily="34" charset="0"/>
                <a:ea typeface="宋体" panose="02010600030101010101" pitchFamily="2" charset="-122"/>
              </a:rPr>
              <a:t>一、问题的提出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1B02-1807-4D20-B943-F6136C4055A1}" type="datetime1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20000" y="2520000"/>
          <a:ext cx="8104135" cy="2367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135"/>
                <a:gridCol w="4064000"/>
              </a:tblGrid>
              <a:tr h="78914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学习者个性分析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</a:tr>
              <a:tr h="78914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沿用传统班级授课模式的体系和方法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建构主义和人本主义学习理论</a:t>
                      </a:r>
                      <a:endParaRPr lang="zh-CN" altLang="en-US" dirty="0"/>
                    </a:p>
                  </a:txBody>
                  <a:tcPr/>
                </a:tc>
              </a:tr>
              <a:tr h="78914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行为主义理论指导下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个性化教学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Calibri" panose="020F0502020204030204" pitchFamily="34" charset="0"/>
                <a:ea typeface="宋体" panose="02010600030101010101" pitchFamily="2" charset="-122"/>
              </a:rPr>
              <a:t>二、学习者特征分析方法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35923" y="1703504"/>
            <a:ext cx="10018713" cy="3124201"/>
          </a:xfrm>
        </p:spPr>
        <p:txBody>
          <a:bodyPr>
            <a:normAutofit/>
          </a:bodyPr>
          <a:lstStyle/>
          <a:p>
            <a:pPr marR="0" lvl="0" rtl="0"/>
            <a:r>
              <a:rPr lang="en-US" altLang="zh-CN" sz="2800" b="1" i="0" u="none" strike="noStrike" kern="100" baseline="0" dirty="0">
                <a:latin typeface="Calibri Light" panose="020F03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i="0" u="none" strike="noStrike" kern="100" baseline="0" dirty="0">
                <a:latin typeface="Calibri Light" panose="020F0302020204030204" pitchFamily="34" charset="0"/>
                <a:ea typeface="宋体" panose="02010600030101010101" pitchFamily="2" charset="-122"/>
              </a:rPr>
              <a:t>．了解学习者一般特征的方法</a:t>
            </a:r>
            <a:endParaRPr lang="zh-CN" altLang="en-US" sz="2800" b="1" i="0" u="none" strike="noStrike" kern="100" baseline="0" dirty="0">
              <a:latin typeface="Calibri Light" panose="020F0302020204030204" pitchFamily="34" charset="0"/>
              <a:ea typeface="宋体" panose="02010600030101010101" pitchFamily="2" charset="-122"/>
            </a:endParaRPr>
          </a:p>
          <a:p>
            <a:pPr marR="0" lvl="0" rtl="0"/>
            <a:r>
              <a:rPr lang="en-US" altLang="zh-CN" sz="2800" b="1" i="0" u="none" strike="noStrike" kern="100" baseline="0" dirty="0">
                <a:latin typeface="Calibri Light" panose="020F03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i="0" u="none" strike="noStrike" kern="100" baseline="0" dirty="0">
                <a:latin typeface="Calibri Light" panose="020F0302020204030204" pitchFamily="34" charset="0"/>
                <a:ea typeface="宋体" panose="02010600030101010101" pitchFamily="2" charset="-122"/>
              </a:rPr>
              <a:t>．分析学习准备的方法</a:t>
            </a:r>
            <a:endParaRPr lang="zh-CN" altLang="en-US" sz="2800" b="1" i="0" u="none" strike="noStrike" kern="100" baseline="0" dirty="0">
              <a:latin typeface="Calibri Light" panose="020F0302020204030204" pitchFamily="34" charset="0"/>
              <a:ea typeface="宋体" panose="02010600030101010101" pitchFamily="2" charset="-122"/>
            </a:endParaRPr>
          </a:p>
          <a:p>
            <a:pPr marR="0" lvl="0" rtl="0"/>
            <a:r>
              <a:rPr lang="en-US" altLang="zh-CN" sz="2800" b="1" i="0" u="none" strike="noStrike" kern="100" baseline="0" dirty="0">
                <a:latin typeface="Calibri Light" panose="020F03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800" b="1" i="0" u="none" strike="noStrike" kern="100" baseline="0" dirty="0">
                <a:latin typeface="Calibri Light" panose="020F0302020204030204" pitchFamily="34" charset="0"/>
                <a:ea typeface="宋体" panose="02010600030101010101" pitchFamily="2" charset="-122"/>
              </a:rPr>
              <a:t>．测定学习风格和非智力因素的方法</a:t>
            </a:r>
            <a:endParaRPr lang="zh-CN" altLang="en-US" sz="2800" b="1" i="0" u="none" strike="noStrike" kern="100" baseline="0" dirty="0">
              <a:latin typeface="Calibri Light" panose="020F0302020204030204" pitchFamily="34" charset="0"/>
              <a:ea typeface="宋体" panose="02010600030101010101" pitchFamily="2" charset="-122"/>
            </a:endParaRPr>
          </a:p>
          <a:p>
            <a:pPr marR="0" lvl="0" rtl="0"/>
            <a:r>
              <a:rPr lang="en-US" altLang="zh-CN" sz="2800" b="1" i="0" u="none" strike="noStrike" kern="100" baseline="0" dirty="0">
                <a:latin typeface="Calibri Light" panose="020F030202020403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800" b="1" i="0" u="none" strike="noStrike" kern="100" baseline="0" dirty="0">
                <a:latin typeface="Calibri Light" panose="020F0302020204030204" pitchFamily="34" charset="0"/>
                <a:ea typeface="宋体" panose="02010600030101010101" pitchFamily="2" charset="-122"/>
              </a:rPr>
              <a:t>．计算机网络及智能技术的使用</a:t>
            </a:r>
            <a:endParaRPr lang="zh-CN" altLang="en-US" sz="2800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50E6-F6AA-4FC8-BE98-6DA174751221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>
                <a:latin typeface="Calibri" panose="020F0502020204030204" pitchFamily="34" charset="0"/>
                <a:ea typeface="宋体" panose="02010600030101010101" pitchFamily="2" charset="-122"/>
              </a:rPr>
              <a:t>三、分析的主体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idx="1"/>
          </p:nvPr>
        </p:nvPicPr>
        <p:blipFill>
          <a:blip r:embed="rId1"/>
          <a:srcRect l="251" r="251"/>
          <a:stretch>
            <a:fillRect/>
          </a:stretch>
        </p:blipFill>
        <p:spPr>
          <a:xfrm>
            <a:off x="7514903" y="838199"/>
            <a:ext cx="3280974" cy="457200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766-377B-44FE-9AC1-DFFD08A2070F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四、学习</a:t>
            </a:r>
            <a:r>
              <a:rPr lang="zh-CN" altLang="en-US" dirty="0"/>
              <a:t>者特征分析的原则：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6509" y="2489030"/>
            <a:ext cx="7871045" cy="31242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D981-EED5-4D42-B0A7-8D25D9D7CC9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3809418" cy="1371600"/>
          </a:xfrm>
        </p:spPr>
        <p:txBody>
          <a:bodyPr/>
          <a:lstStyle/>
          <a:p>
            <a:pPr marR="0" lvl="0" rtl="0"/>
            <a:r>
              <a:rPr lang="zh-CN" altLang="en-US" b="1" i="0" u="none" strike="noStrike" kern="100" baseline="0" dirty="0">
                <a:latin typeface="Calibri Light" panose="020F0302020204030204" pitchFamily="34" charset="0"/>
                <a:ea typeface="宋体" panose="02010600030101010101" pitchFamily="2" charset="-122"/>
              </a:rPr>
              <a:t>学习者特征分析的模型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1482724" y="3124198"/>
            <a:ext cx="3809418" cy="285929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dirty="0"/>
              <a:t>XY</a:t>
            </a:r>
            <a:r>
              <a:rPr lang="zh-CN" altLang="zh-CN" sz="1800" dirty="0"/>
              <a:t>面的点表征了分析主体与分析要素的关系——分析方法。加上时间维，形成一个方法空间体系。</a:t>
            </a:r>
            <a:endParaRPr lang="zh-CN" altLang="zh-CN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zh-CN" sz="1800" dirty="0"/>
              <a:t>做方法空间在</a:t>
            </a:r>
            <a:r>
              <a:rPr lang="en-US" altLang="zh-CN" sz="1800" dirty="0"/>
              <a:t>YZ</a:t>
            </a:r>
            <a:r>
              <a:rPr lang="zh-CN" altLang="zh-CN" sz="1800" dirty="0"/>
              <a:t>平面的投影，每一点表征了在某一点时间上某一个分析要素的结果</a:t>
            </a:r>
            <a:r>
              <a:rPr lang="en-US" altLang="zh-CN" sz="1800" dirty="0"/>
              <a:t>(</a:t>
            </a:r>
            <a:r>
              <a:rPr lang="zh-CN" altLang="zh-CN" sz="1800" dirty="0"/>
              <a:t>一个特征要素</a:t>
            </a:r>
            <a:r>
              <a:rPr lang="en-US" altLang="zh-CN" sz="1800" dirty="0"/>
              <a:t>)</a:t>
            </a:r>
            <a:r>
              <a:rPr lang="zh-CN" altLang="zh-CN" sz="1800" dirty="0"/>
              <a:t>。</a:t>
            </a:r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0A90-2436-4F23-AB6F-0B0EFC577E90}" type="datetime1">
              <a:rPr lang="zh-CN" altLang="en-US" smtClean="0"/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5799383" y="1675377"/>
            <a:ext cx="4909893" cy="4308111"/>
          </a:xfrm>
        </p:spPr>
      </p:sp>
      <p:sp>
        <p:nvSpPr>
          <p:cNvPr id="11" name="日期占位符 3"/>
          <p:cNvSpPr txBox="1"/>
          <p:nvPr/>
        </p:nvSpPr>
        <p:spPr>
          <a:xfrm>
            <a:off x="10380356" y="635952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CB6B649-8EB7-49AB-8051-E68801511D9C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56216" y="2693399"/>
            <a:ext cx="2019440" cy="2252360"/>
          </a:xfrm>
          <a:prstGeom prst="rect">
            <a:avLst/>
          </a:prstGeom>
          <a:solidFill>
            <a:srgbClr val="549E39"/>
          </a:solidFill>
          <a:ln w="38100" cap="rnd" cmpd="dbl" algn="ctr">
            <a:solidFill>
              <a:srgbClr val="549E39">
                <a:shade val="50000"/>
              </a:srgbClr>
            </a:solidFill>
            <a:prstDash val="sysDash"/>
          </a:ln>
          <a:effectLst/>
          <a:scene3d>
            <a:camera prst="isometricOffAxis1Right">
              <a:rot lat="1593677" lon="17850663" rev="48467"/>
            </a:camera>
            <a:lightRig rig="threePt" dir="t">
              <a:rot lat="0" lon="0" rev="600000"/>
            </a:lightRig>
          </a:scene3d>
          <a:sp3d extrusionH="2540000" prstMaterial="legacyWireframe">
            <a:bevelT w="0" h="0"/>
            <a:bevelB w="0" h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 flipH="1">
            <a:off x="5971374" y="3045258"/>
            <a:ext cx="1097996" cy="203132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其他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一般信息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网络特征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学习准备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学习风格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智力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" name="文本框 13"/>
          <p:cNvSpPr txBox="1"/>
          <p:nvPr/>
        </p:nvSpPr>
        <p:spPr>
          <a:xfrm flipH="1">
            <a:off x="7485236" y="5030922"/>
            <a:ext cx="1489097" cy="1561909"/>
          </a:xfrm>
          <a:prstGeom prst="rect">
            <a:avLst/>
          </a:prstGeom>
          <a:noFill/>
          <a:scene3d>
            <a:camera prst="orthographicFront">
              <a:rot lat="21000091" lon="21589419" rev="2088000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智能机器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其他人员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学生伙伴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教师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学生本人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75707" y="2263456"/>
            <a:ext cx="118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49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方法空间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549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10556" y="3677967"/>
            <a:ext cx="957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Z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时间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38296" y="2595363"/>
            <a:ext cx="102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Y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分析要素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974333" y="5327599"/>
            <a:ext cx="1354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X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分析主体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7134908" y="2516239"/>
            <a:ext cx="27892" cy="2514683"/>
          </a:xfrm>
          <a:prstGeom prst="straightConnector1">
            <a:avLst/>
          </a:prstGeom>
          <a:noFill/>
          <a:ln w="57150" cap="rnd" cmpd="sng" algn="ctr">
            <a:solidFill>
              <a:srgbClr val="549E39"/>
            </a:solidFill>
            <a:prstDash val="solid"/>
            <a:tailEnd type="triangle"/>
          </a:ln>
          <a:effectLst/>
          <a:scene3d>
            <a:camera prst="isometricLeftDown"/>
            <a:lightRig rig="threePt" dir="t"/>
          </a:scene3d>
        </p:spPr>
      </p:cxnSp>
      <p:cxnSp>
        <p:nvCxnSpPr>
          <p:cNvPr id="20" name="直接箭头连接符 19"/>
          <p:cNvCxnSpPr/>
          <p:nvPr/>
        </p:nvCxnSpPr>
        <p:spPr>
          <a:xfrm>
            <a:off x="7162800" y="4767397"/>
            <a:ext cx="2374900" cy="547502"/>
          </a:xfrm>
          <a:prstGeom prst="straightConnector1">
            <a:avLst/>
          </a:prstGeom>
          <a:noFill/>
          <a:ln w="57150" cap="rnd" cmpd="sng" algn="ctr">
            <a:solidFill>
              <a:srgbClr val="549E39"/>
            </a:solidFill>
            <a:prstDash val="solid"/>
            <a:tailEnd type="triangle"/>
          </a:ln>
          <a:effectLst/>
          <a:scene3d>
            <a:camera prst="orthographicFront">
              <a:rot lat="0" lon="0" rev="60000"/>
            </a:camera>
            <a:lightRig rig="threePt" dir="t"/>
          </a:scene3d>
        </p:spPr>
      </p:cxnSp>
      <p:cxnSp>
        <p:nvCxnSpPr>
          <p:cNvPr id="21" name="直接箭头连接符 20"/>
          <p:cNvCxnSpPr/>
          <p:nvPr/>
        </p:nvCxnSpPr>
        <p:spPr>
          <a:xfrm flipV="1">
            <a:off x="7150100" y="3855582"/>
            <a:ext cx="1026884" cy="919620"/>
          </a:xfrm>
          <a:prstGeom prst="straightConnector1">
            <a:avLst/>
          </a:prstGeom>
          <a:noFill/>
          <a:ln w="57150" cap="rnd" cmpd="sng" algn="ctr">
            <a:solidFill>
              <a:srgbClr val="549E39"/>
            </a:solidFill>
            <a:prstDash val="solid"/>
            <a:tailEnd type="triangle"/>
          </a:ln>
          <a:effectLst/>
          <a:scene3d>
            <a:camera prst="perspectiveRight"/>
            <a:lightRig rig="threePt" dir="t"/>
          </a:scene3d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150" y="1971537"/>
            <a:ext cx="3250892" cy="1371600"/>
          </a:xfrm>
        </p:spPr>
        <p:txBody>
          <a:bodyPr/>
          <a:lstStyle/>
          <a:p>
            <a:pPr marR="0" rtl="0"/>
            <a:r>
              <a:rPr lang="zh-CN" altLang="en-US" dirty="0"/>
              <a:t>学习者特征分析信息处理模型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61CC-4E9B-4A0B-A47D-CCAE16089A6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73874" y="2199901"/>
            <a:ext cx="3258832" cy="276999"/>
          </a:xfrm>
          <a:prstGeom prst="rect">
            <a:avLst/>
          </a:prstGeom>
          <a:gradFill rotWithShape="1">
            <a:gsLst>
              <a:gs pos="0">
                <a:srgbClr val="549E39">
                  <a:tint val="96000"/>
                  <a:lumMod val="102000"/>
                </a:srgbClr>
              </a:gs>
              <a:gs pos="100000">
                <a:srgbClr val="549E39">
                  <a:shade val="88000"/>
                  <a:lumMod val="94000"/>
                </a:srgbClr>
              </a:gs>
            </a:gsLst>
            <a:path path="circle">
              <a:fillToRect l="50000" t="100000" r="100000" b="50000"/>
            </a:path>
          </a:gradFill>
          <a:ln w="9525" cap="rnd" cmpd="sng" algn="ctr">
            <a:solidFill>
              <a:srgbClr val="549E39">
                <a:tint val="60000"/>
              </a:srgbClr>
            </a:solidFill>
            <a:prstDash val="solid"/>
          </a:ln>
          <a:effectLst>
            <a:reflection blurRad="12700" stA="26000" endPos="32000" dist="12700" dir="5400000" sy="-100000" rotWithShape="0"/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rPr>
              <a:t>人体交互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485310" y="3249840"/>
            <a:ext cx="1470028" cy="1653064"/>
            <a:chOff x="7385046" y="3436203"/>
            <a:chExt cx="1470028" cy="1653064"/>
          </a:xfrm>
        </p:grpSpPr>
        <p:sp>
          <p:nvSpPr>
            <p:cNvPr id="8" name="文本框 7"/>
            <p:cNvSpPr txBox="1"/>
            <p:nvPr/>
          </p:nvSpPr>
          <p:spPr>
            <a:xfrm>
              <a:off x="7385047" y="3436203"/>
              <a:ext cx="1470025" cy="276999"/>
            </a:xfrm>
            <a:prstGeom prst="rect">
              <a:avLst/>
            </a:prstGeom>
            <a:gradFill rotWithShape="1">
              <a:gsLst>
                <a:gs pos="0">
                  <a:srgbClr val="549E39">
                    <a:tint val="96000"/>
                    <a:lumMod val="102000"/>
                  </a:srgbClr>
                </a:gs>
                <a:gs pos="100000">
                  <a:srgbClr val="549E39">
                    <a:shade val="88000"/>
                    <a:lumMod val="94000"/>
                  </a:srgbClr>
                </a:gs>
              </a:gsLst>
              <a:path path="circle">
                <a:fillToRect l="50000" t="100000" r="100000" b="50000"/>
              </a:path>
            </a:gradFill>
            <a:ln w="9525" cap="rnd" cmpd="sng" algn="ctr">
              <a:solidFill>
                <a:srgbClr val="549E39">
                  <a:tint val="60000"/>
                </a:srgbClr>
              </a:solidFill>
              <a:prstDash val="solid"/>
            </a:ln>
            <a:effectLst>
              <a:reflection blurRad="12700" stA="26000" endPos="32000" dist="12700" dir="5400000" sy="-100000" rotWithShape="0"/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计算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385049" y="3898384"/>
              <a:ext cx="1470025" cy="276999"/>
            </a:xfrm>
            <a:prstGeom prst="rect">
              <a:avLst/>
            </a:prstGeom>
            <a:gradFill rotWithShape="1">
              <a:gsLst>
                <a:gs pos="0">
                  <a:srgbClr val="549E39">
                    <a:tint val="96000"/>
                    <a:lumMod val="102000"/>
                  </a:srgbClr>
                </a:gs>
                <a:gs pos="100000">
                  <a:srgbClr val="549E39">
                    <a:shade val="88000"/>
                    <a:lumMod val="94000"/>
                  </a:srgbClr>
                </a:gs>
              </a:gsLst>
              <a:path path="circle">
                <a:fillToRect l="50000" t="100000" r="100000" b="50000"/>
              </a:path>
            </a:gradFill>
            <a:ln w="9525" cap="rnd" cmpd="sng" algn="ctr">
              <a:solidFill>
                <a:srgbClr val="549E39">
                  <a:tint val="60000"/>
                </a:srgbClr>
              </a:solidFill>
              <a:prstDash val="solid"/>
            </a:ln>
            <a:effectLst>
              <a:reflection blurRad="12700" stA="26000" endPos="32000" dist="12700" dir="5400000" sy="-100000" rotWithShape="0"/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分析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385048" y="4355326"/>
              <a:ext cx="1470025" cy="276999"/>
            </a:xfrm>
            <a:prstGeom prst="rect">
              <a:avLst/>
            </a:prstGeom>
            <a:gradFill rotWithShape="1">
              <a:gsLst>
                <a:gs pos="0">
                  <a:srgbClr val="549E39">
                    <a:tint val="96000"/>
                    <a:lumMod val="102000"/>
                  </a:srgbClr>
                </a:gs>
                <a:gs pos="100000">
                  <a:srgbClr val="549E39">
                    <a:shade val="88000"/>
                    <a:lumMod val="94000"/>
                  </a:srgbClr>
                </a:gs>
              </a:gsLst>
              <a:path path="circle">
                <a:fillToRect l="50000" t="100000" r="100000" b="50000"/>
              </a:path>
            </a:gradFill>
            <a:ln w="9525" cap="rnd" cmpd="sng" algn="ctr">
              <a:solidFill>
                <a:srgbClr val="549E39">
                  <a:tint val="60000"/>
                </a:srgbClr>
              </a:solidFill>
              <a:prstDash val="solid"/>
            </a:ln>
            <a:effectLst>
              <a:reflection blurRad="12700" stA="26000" endPos="32000" dist="12700" dir="5400000" sy="-100000" rotWithShape="0"/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归类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385046" y="4812268"/>
              <a:ext cx="1470025" cy="276999"/>
            </a:xfrm>
            <a:prstGeom prst="rect">
              <a:avLst/>
            </a:prstGeom>
            <a:gradFill rotWithShape="1">
              <a:gsLst>
                <a:gs pos="0">
                  <a:srgbClr val="549E39">
                    <a:tint val="96000"/>
                    <a:lumMod val="102000"/>
                  </a:srgbClr>
                </a:gs>
                <a:gs pos="100000">
                  <a:srgbClr val="549E39">
                    <a:shade val="88000"/>
                    <a:lumMod val="94000"/>
                  </a:srgbClr>
                </a:gs>
              </a:gsLst>
              <a:path path="circle">
                <a:fillToRect l="50000" t="100000" r="100000" b="50000"/>
              </a:path>
            </a:gradFill>
            <a:ln w="9525" cap="rnd" cmpd="sng" algn="ctr">
              <a:solidFill>
                <a:srgbClr val="549E39">
                  <a:tint val="60000"/>
                </a:srgbClr>
              </a:solidFill>
              <a:prstDash val="solid"/>
            </a:ln>
            <a:effectLst>
              <a:reflection blurRad="12700" stA="26000" endPos="32000" dist="12700" dir="5400000" sy="-100000" rotWithShape="0"/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合并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980055" y="2657337"/>
            <a:ext cx="2975280" cy="278894"/>
            <a:chOff x="6595114" y="2687765"/>
            <a:chExt cx="2975280" cy="278894"/>
          </a:xfrm>
        </p:grpSpPr>
        <p:sp>
          <p:nvSpPr>
            <p:cNvPr id="13" name="文本框 12"/>
            <p:cNvSpPr txBox="1"/>
            <p:nvPr/>
          </p:nvSpPr>
          <p:spPr>
            <a:xfrm>
              <a:off x="6595114" y="2687765"/>
              <a:ext cx="1450336" cy="276999"/>
            </a:xfrm>
            <a:prstGeom prst="rect">
              <a:avLst/>
            </a:prstGeom>
            <a:gradFill rotWithShape="1">
              <a:gsLst>
                <a:gs pos="0">
                  <a:srgbClr val="549E39">
                    <a:tint val="96000"/>
                    <a:lumMod val="102000"/>
                  </a:srgbClr>
                </a:gs>
                <a:gs pos="100000">
                  <a:srgbClr val="549E39">
                    <a:shade val="88000"/>
                    <a:lumMod val="94000"/>
                  </a:srgbClr>
                </a:gs>
              </a:gsLst>
              <a:path path="circle">
                <a:fillToRect l="50000" t="100000" r="100000" b="50000"/>
              </a:path>
            </a:gradFill>
            <a:ln w="9525" cap="rnd" cmpd="sng" algn="ctr">
              <a:solidFill>
                <a:srgbClr val="549E39">
                  <a:tint val="60000"/>
                </a:srgbClr>
              </a:solidFill>
              <a:prstDash val="solid"/>
            </a:ln>
            <a:effectLst>
              <a:reflection blurRad="12700" stA="26000" endPos="32000" dist="12700" dir="5400000" sy="-100000" rotWithShape="0"/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非成熟信息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120058" y="2689660"/>
              <a:ext cx="1450336" cy="276999"/>
            </a:xfrm>
            <a:prstGeom prst="rect">
              <a:avLst/>
            </a:prstGeom>
            <a:gradFill rotWithShape="1">
              <a:gsLst>
                <a:gs pos="0">
                  <a:srgbClr val="549E39">
                    <a:tint val="96000"/>
                    <a:lumMod val="102000"/>
                  </a:srgbClr>
                </a:gs>
                <a:gs pos="100000">
                  <a:srgbClr val="549E39">
                    <a:shade val="88000"/>
                    <a:lumMod val="94000"/>
                  </a:srgbClr>
                </a:gs>
              </a:gsLst>
              <a:path path="circle">
                <a:fillToRect l="50000" t="100000" r="100000" b="50000"/>
              </a:path>
            </a:gradFill>
            <a:ln w="9525" cap="rnd" cmpd="sng" algn="ctr">
              <a:solidFill>
                <a:srgbClr val="549E39">
                  <a:tint val="60000"/>
                </a:srgbClr>
              </a:solidFill>
              <a:prstDash val="solid"/>
            </a:ln>
            <a:effectLst>
              <a:reflection blurRad="12700" stA="26000" endPos="32000" dist="12700" dir="5400000" sy="-100000" rotWithShape="0"/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成熟信息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128514" y="5202011"/>
            <a:ext cx="2542535" cy="276999"/>
            <a:chOff x="6728464" y="5925911"/>
            <a:chExt cx="2542535" cy="276999"/>
          </a:xfrm>
        </p:grpSpPr>
        <p:sp>
          <p:nvSpPr>
            <p:cNvPr id="16" name="文本框 15"/>
            <p:cNvSpPr txBox="1"/>
            <p:nvPr/>
          </p:nvSpPr>
          <p:spPr>
            <a:xfrm>
              <a:off x="6728464" y="5925911"/>
              <a:ext cx="751836" cy="276999"/>
            </a:xfrm>
            <a:prstGeom prst="rect">
              <a:avLst/>
            </a:prstGeom>
            <a:gradFill rotWithShape="1">
              <a:gsLst>
                <a:gs pos="0">
                  <a:srgbClr val="549E39">
                    <a:tint val="96000"/>
                    <a:lumMod val="102000"/>
                  </a:srgbClr>
                </a:gs>
                <a:gs pos="100000">
                  <a:srgbClr val="549E39">
                    <a:shade val="88000"/>
                    <a:lumMod val="94000"/>
                  </a:srgbClr>
                </a:gs>
              </a:gsLst>
              <a:path path="circle">
                <a:fillToRect l="50000" t="100000" r="100000" b="50000"/>
              </a:path>
            </a:gradFill>
            <a:ln w="9525" cap="rnd" cmpd="sng" algn="ctr">
              <a:solidFill>
                <a:srgbClr val="549E39">
                  <a:tint val="60000"/>
                </a:srgbClr>
              </a:solidFill>
              <a:prstDash val="solid"/>
            </a:ln>
            <a:effectLst>
              <a:reflection blurRad="12700" stA="26000" endPos="32000" dist="12700" dir="5400000" sy="-100000" rotWithShape="0"/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聚类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581268" y="5925911"/>
              <a:ext cx="1689731" cy="276999"/>
            </a:xfrm>
            <a:prstGeom prst="rect">
              <a:avLst/>
            </a:prstGeom>
            <a:gradFill rotWithShape="1">
              <a:gsLst>
                <a:gs pos="0">
                  <a:srgbClr val="549E39">
                    <a:tint val="96000"/>
                    <a:lumMod val="102000"/>
                  </a:srgbClr>
                </a:gs>
                <a:gs pos="100000">
                  <a:srgbClr val="549E39">
                    <a:shade val="88000"/>
                    <a:lumMod val="94000"/>
                  </a:srgbClr>
                </a:gs>
              </a:gsLst>
              <a:path path="circle">
                <a:fillToRect l="50000" t="100000" r="100000" b="50000"/>
              </a:path>
            </a:gradFill>
            <a:ln w="9525" cap="rnd" cmpd="sng" algn="ctr">
              <a:solidFill>
                <a:srgbClr val="549E39">
                  <a:tint val="60000"/>
                </a:srgbClr>
              </a:solidFill>
              <a:prstDash val="solid"/>
            </a:ln>
            <a:effectLst>
              <a:reflection blurRad="12700" stA="26000" endPos="32000" dist="12700" dir="5400000" sy="-100000" rotWithShape="0"/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关联规则发现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191078" y="1832398"/>
            <a:ext cx="370800" cy="954107"/>
          </a:xfrm>
          <a:prstGeom prst="rect">
            <a:avLst/>
          </a:prstGeom>
          <a:solidFill>
            <a:srgbClr val="595959"/>
          </a:solidFill>
          <a:ln w="9525" cap="rnd" cmpd="sng" algn="ctr">
            <a:solidFill>
              <a:sysClr val="windowText" lastClr="000000">
                <a:tint val="60000"/>
              </a:sysClr>
            </a:solidFill>
            <a:prstDash val="solid"/>
          </a:ln>
          <a:effectLst>
            <a:reflection blurRad="12700" stA="26000" endPos="32000" dist="12700" dir="5400000" sy="-100000" rotWithShape="0"/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rPr>
              <a:t>人体交互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62924" y="1711384"/>
            <a:ext cx="1602608" cy="389513"/>
          </a:xfrm>
          <a:prstGeom prst="ellipse">
            <a:avLst/>
          </a:prstGeom>
          <a:gradFill rotWithShape="1">
            <a:gsLst>
              <a:gs pos="0">
                <a:srgbClr val="549E39">
                  <a:tint val="96000"/>
                  <a:lumMod val="102000"/>
                </a:srgbClr>
              </a:gs>
              <a:gs pos="100000">
                <a:srgbClr val="549E39">
                  <a:shade val="88000"/>
                  <a:lumMod val="94000"/>
                </a:srgbClr>
              </a:gs>
            </a:gsLst>
            <a:path path="circle">
              <a:fillToRect l="50000" t="100000" r="100000" b="50000"/>
            </a:path>
          </a:gradFill>
          <a:ln w="9525" cap="rnd" cmpd="sng" algn="ctr">
            <a:solidFill>
              <a:srgbClr val="549E39">
                <a:tint val="60000"/>
              </a:srgbClr>
            </a:solidFill>
            <a:prstDash val="solid"/>
          </a:ln>
          <a:effectLst>
            <a:reflection blurRad="12700" stA="26000" endPos="32000" dist="12700" dir="5400000" sy="-100000" rotWithShape="0"/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rPr>
              <a:t>各个分析主体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03201" y="3126733"/>
            <a:ext cx="370800" cy="954107"/>
          </a:xfrm>
          <a:prstGeom prst="rect">
            <a:avLst/>
          </a:prstGeom>
          <a:solidFill>
            <a:srgbClr val="595959"/>
          </a:solidFill>
          <a:ln w="9525" cap="rnd" cmpd="sng" algn="ctr">
            <a:solidFill>
              <a:sysClr val="windowText" lastClr="000000">
                <a:tint val="60000"/>
              </a:sysClr>
            </a:solidFill>
            <a:prstDash val="solid"/>
          </a:ln>
          <a:effectLst>
            <a:reflection blurRad="12700" stA="26000" endPos="32000" dist="12700" dir="5400000" sy="-100000" rotWithShape="0"/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rPr>
              <a:t>信息处理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99355" y="4679761"/>
            <a:ext cx="370800" cy="892552"/>
          </a:xfrm>
          <a:prstGeom prst="rect">
            <a:avLst/>
          </a:prstGeom>
          <a:solidFill>
            <a:srgbClr val="595959"/>
          </a:solidFill>
          <a:ln w="9525" cap="rnd" cmpd="sng" algn="ctr">
            <a:solidFill>
              <a:sysClr val="windowText" lastClr="000000">
                <a:tint val="60000"/>
              </a:sysClr>
            </a:solidFill>
            <a:prstDash val="solid"/>
          </a:ln>
          <a:effectLst>
            <a:reflection blurRad="12700" stA="26000" endPos="32000" dist="12700" dir="5400000" sy="-100000" rotWithShape="0"/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rPr>
              <a:t>信息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rPr>
              <a:t>挖掘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88162" y="5113192"/>
            <a:ext cx="3244543" cy="457519"/>
          </a:xfrm>
          <a:prstGeom prst="rect">
            <a:avLst/>
          </a:prstGeom>
          <a:noFill/>
          <a:ln w="15875" cap="rnd" cmpd="sng" algn="ctr">
            <a:solidFill>
              <a:srgbClr val="8AB833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25862" y="3132580"/>
            <a:ext cx="1806844" cy="1886267"/>
          </a:xfrm>
          <a:prstGeom prst="rect">
            <a:avLst/>
          </a:prstGeom>
          <a:noFill/>
          <a:ln w="15875" cap="rnd" cmpd="sng" algn="ctr">
            <a:solidFill>
              <a:srgbClr val="8AB833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88162" y="2570227"/>
            <a:ext cx="3250893" cy="479599"/>
          </a:xfrm>
          <a:prstGeom prst="rect">
            <a:avLst/>
          </a:prstGeom>
          <a:noFill/>
          <a:ln w="15875" cap="rnd" cmpd="sng" algn="ctr">
            <a:solidFill>
              <a:srgbClr val="8AB833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470013" y="3057132"/>
            <a:ext cx="0" cy="2022868"/>
          </a:xfrm>
          <a:prstGeom prst="straightConnector1">
            <a:avLst/>
          </a:prstGeom>
          <a:noFill/>
          <a:ln w="15875" cap="rnd" cmpd="sng" algn="ctr">
            <a:solidFill>
              <a:srgbClr val="549E39"/>
            </a:solidFill>
            <a:prstDash val="solid"/>
            <a:tailEnd type="triangle"/>
          </a:ln>
          <a:effectLst/>
        </p:spPr>
      </p:cxnSp>
      <p:cxnSp>
        <p:nvCxnSpPr>
          <p:cNvPr id="26" name="直接连接符 25"/>
          <p:cNvCxnSpPr/>
          <p:nvPr/>
        </p:nvCxnSpPr>
        <p:spPr>
          <a:xfrm>
            <a:off x="10287000" y="2357399"/>
            <a:ext cx="6350" cy="3016250"/>
          </a:xfrm>
          <a:prstGeom prst="line">
            <a:avLst/>
          </a:prstGeom>
          <a:noFill/>
          <a:ln w="15875" cap="rnd" cmpd="sng" algn="ctr">
            <a:solidFill>
              <a:srgbClr val="549E39"/>
            </a:solidFill>
            <a:prstDash val="solid"/>
          </a:ln>
          <a:effectLst/>
        </p:spPr>
      </p:cxnSp>
      <p:cxnSp>
        <p:nvCxnSpPr>
          <p:cNvPr id="27" name="直接连接符 26"/>
          <p:cNvCxnSpPr/>
          <p:nvPr/>
        </p:nvCxnSpPr>
        <p:spPr>
          <a:xfrm flipH="1">
            <a:off x="10024756" y="2357399"/>
            <a:ext cx="268594" cy="0"/>
          </a:xfrm>
          <a:prstGeom prst="line">
            <a:avLst/>
          </a:prstGeom>
          <a:noFill/>
          <a:ln w="15875" cap="rnd" cmpd="sng" algn="ctr">
            <a:solidFill>
              <a:srgbClr val="549E39"/>
            </a:solidFill>
            <a:prstDash val="solid"/>
          </a:ln>
          <a:effectLst/>
        </p:spPr>
      </p:cxnSp>
      <p:cxnSp>
        <p:nvCxnSpPr>
          <p:cNvPr id="28" name="直接连接符 27"/>
          <p:cNvCxnSpPr/>
          <p:nvPr/>
        </p:nvCxnSpPr>
        <p:spPr>
          <a:xfrm flipH="1">
            <a:off x="10139058" y="5373649"/>
            <a:ext cx="154292" cy="0"/>
          </a:xfrm>
          <a:prstGeom prst="line">
            <a:avLst/>
          </a:prstGeom>
          <a:noFill/>
          <a:ln w="15875" cap="rnd" cmpd="sng" algn="ctr">
            <a:solidFill>
              <a:srgbClr val="549E39"/>
            </a:solidFill>
            <a:prstDash val="solid"/>
          </a:ln>
          <a:effectLst/>
        </p:spPr>
      </p:cxnSp>
      <p:sp>
        <p:nvSpPr>
          <p:cNvPr id="29" name="文本框 28"/>
          <p:cNvSpPr txBox="1"/>
          <p:nvPr/>
        </p:nvSpPr>
        <p:spPr>
          <a:xfrm>
            <a:off x="10433884" y="3127096"/>
            <a:ext cx="370800" cy="830997"/>
          </a:xfrm>
          <a:prstGeom prst="rect">
            <a:avLst/>
          </a:prstGeom>
          <a:gradFill rotWithShape="1">
            <a:gsLst>
              <a:gs pos="0">
                <a:srgbClr val="549E39">
                  <a:tint val="96000"/>
                  <a:lumMod val="102000"/>
                </a:srgbClr>
              </a:gs>
              <a:gs pos="100000">
                <a:srgbClr val="549E39">
                  <a:shade val="88000"/>
                  <a:lumMod val="94000"/>
                </a:srgbClr>
              </a:gs>
            </a:gsLst>
            <a:path path="circle">
              <a:fillToRect l="50000" t="100000" r="100000" b="50000"/>
            </a:path>
          </a:gradFill>
          <a:ln w="9525" cap="rnd" cmpd="sng" algn="ctr">
            <a:solidFill>
              <a:srgbClr val="549E39">
                <a:tint val="60000"/>
              </a:srgbClr>
            </a:solidFill>
            <a:prstDash val="solid"/>
          </a:ln>
          <a:effectLst>
            <a:reflection blurRad="12700" stA="26000" endPos="32000" dist="12700" dir="5400000" sy="-100000" rotWithShape="0"/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rPr>
              <a:t>信息处理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10287000" y="3526839"/>
            <a:ext cx="114300" cy="0"/>
          </a:xfrm>
          <a:prstGeom prst="line">
            <a:avLst/>
          </a:prstGeom>
          <a:noFill/>
          <a:ln w="15875" cap="rnd" cmpd="sng" algn="ctr">
            <a:solidFill>
              <a:srgbClr val="549E39"/>
            </a:solidFill>
            <a:prstDash val="solid"/>
            <a:headEnd type="triangle"/>
          </a:ln>
          <a:effectLst/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五、远程学习中学习者特征分析的信息处理模型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FF3-C9A6-404A-BB6D-0C799675AB40}" type="datetime1">
              <a:rPr lang="zh-CN" altLang="en-US" smtClean="0"/>
            </a:fld>
            <a:endParaRPr lang="zh-CN" altLang="en-US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4560" y="2327635"/>
            <a:ext cx="7965796" cy="31242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M3YTRhZTZkMjU2NDE4YTFkMmNkNjYxZGU5ZTgzZTY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自定义 2">
      <a:majorFont>
        <a:latin typeface="Arial"/>
        <a:ea typeface="等线"/>
        <a:cs typeface=""/>
      </a:majorFont>
      <a:minorFont>
        <a:latin typeface="Arial"/>
        <a:ea typeface="等线"/>
        <a:cs typeface="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LYZ4-38-1</Template>
  <TotalTime>0</TotalTime>
  <Words>519</Words>
  <Application>WPS 演示</Application>
  <PresentationFormat>宽屏</PresentationFormat>
  <Paragraphs>112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等线</vt:lpstr>
      <vt:lpstr>Arial</vt:lpstr>
      <vt:lpstr>等线 Light</vt:lpstr>
      <vt:lpstr>Verdana</vt:lpstr>
      <vt:lpstr>Calibri</vt:lpstr>
      <vt:lpstr>Times New Roman</vt:lpstr>
      <vt:lpstr>Calibri Light</vt:lpstr>
      <vt:lpstr>微软雅黑</vt:lpstr>
      <vt:lpstr>Arial Unicode MS</vt:lpstr>
      <vt:lpstr>视差</vt:lpstr>
      <vt:lpstr>网络环境下多维学习者特征分析模型的构建</vt:lpstr>
      <vt:lpstr>【摘要】基于网络技术的特征，结合目前的教育理论，从分析主体、分析方法、分析对象等多个维度建立学习者特征分析模型，并建立相应的学习者分析信息处理模型。</vt:lpstr>
      <vt:lpstr>一、问题的提出</vt:lpstr>
      <vt:lpstr>二、学习者特征分析方法</vt:lpstr>
      <vt:lpstr>三、分析的主体</vt:lpstr>
      <vt:lpstr>四、学习者特征分析的原则：</vt:lpstr>
      <vt:lpstr>学习者特征分析的模型</vt:lpstr>
      <vt:lpstr>学习者特征分析信息处理模型</vt:lpstr>
      <vt:lpstr>五、远程学习中学习者特征分析的信息处理模型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网络环境下多维学习者特征分析模型的构建</dc:title>
  <dc:creator>钱信宇</dc:creator>
  <cp:lastModifiedBy>信宇</cp:lastModifiedBy>
  <cp:revision>3</cp:revision>
  <dcterms:created xsi:type="dcterms:W3CDTF">2023-12-21T11:37:00Z</dcterms:created>
  <dcterms:modified xsi:type="dcterms:W3CDTF">2023-12-24T14:10:41Z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79F76839F4F24F43977CECE8266C292E_12</vt:lpwstr>
  </property>
  <property fmtid="{D5CDD505-2E9C-101B-9397-08002B2CF9AE}" pid="3" name="KSOProductBuildVer">
    <vt:lpwstr>2052-12.1.0.16120</vt:lpwstr>
  </property>
</Properties>
</file>