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1E6BA7A9-13E9-49CE-95FC-29D4DE0A045D}">
          <p14:sldIdLst>
            <p14:sldId id="256"/>
            <p14:sldId id="257"/>
            <p14:sldId id="258"/>
            <p14:sldId id="261"/>
            <p14:sldId id="259"/>
            <p14:sldId id="260"/>
            <p14:sldId id="262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50666DC1-CD27-4874-9484-9D06C59FE4D0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77579F-F417-47C2-AC03-911CCED021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4552" y="447675"/>
            <a:ext cx="8397511" cy="2714625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43E600-28DA-4780-9E00-2E12F74FF6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4552" y="3602037"/>
            <a:ext cx="8397511" cy="2460625"/>
          </a:xfrm>
        </p:spPr>
        <p:txBody>
          <a:bodyPr>
            <a:normAutofit/>
          </a:bodyPr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E6F1DC-ADFB-42C9-AB34-FCB38C812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38219-6E45-4D12-B767-46F92D5844D4}" type="datetime1">
              <a:rPr lang="en-US" smtClean="0"/>
              <a:t>7/4/2024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799E6D-BBA8-4A15-94DA-DBE8A4FDE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803C82-8719-4FAC-94BF-2A91335FB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395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68A33-CB96-4CB1-9941-753BD0824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3EB269-70DF-4510-A313-336226558E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1EA3CC-B2DC-4E87-826C-B885A7E62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430B8-6059-41E5-A5DC-C07A76F5859A}" type="datetime1">
              <a:rPr lang="en-US" smtClean="0"/>
              <a:t>7/4/2024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F37F52-A7C4-4E21-A12A-02546D477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66031F-5A79-48A7-8EDC-DDD9A9E4B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958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9188483-96C4-4E9C-AA6A-E70005461AEE}"/>
              </a:ext>
            </a:extLst>
          </p:cNvPr>
          <p:cNvSpPr/>
          <p:nvPr/>
        </p:nvSpPr>
        <p:spPr>
          <a:xfrm>
            <a:off x="9144000" y="0"/>
            <a:ext cx="3048000" cy="68546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4FCD54-7F0B-446E-9998-93E7BD7CE7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534222" y="365125"/>
            <a:ext cx="2238678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766238-BBF1-4672-BC09-746C6967E5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552" y="365125"/>
            <a:ext cx="8374062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8F32A5-B67B-45C1-B454-12E9FBE0C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D0CB7-D16E-4358-B7F4-EA4A24554592}" type="datetime1">
              <a:rPr lang="en-US" smtClean="0"/>
              <a:t>7/4/2024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E91896-9441-4636-89D5-84E5932A1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8110" y="6356350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37DFE-7F48-4EB0-83BC-A93F342D2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alpha val="80000"/>
                  </a:schemeClr>
                </a:solidFill>
              </a:defRPr>
            </a:lvl1pPr>
          </a:lstStyle>
          <a:p>
            <a:fld id="{1F646F3F-274D-499B-ABBE-824EB4ABDC3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6118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9CF16-986E-4D90-AA40-CDB46E233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F14DA-A783-43BC-8F15-95408B89D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8C48B6-C394-452A-94D9-D4802755D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296A2-D8F0-4E17-BFD0-A6C902250D59}" type="datetime1">
              <a:rPr lang="en-US" smtClean="0"/>
              <a:t>7/4/2024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58A8A-3DD0-41C8-9F48-F4309FA19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06C92-7C02-4D34-B3E5-D549A7A36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614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266F9FA-E6B8-4CFC-B3F1-0C075546EE33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16F270-B2AA-4935-885F-5924B1F63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457200"/>
            <a:ext cx="10862898" cy="272415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22658E-3D87-4D5A-A602-847153CC48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552" y="3695701"/>
            <a:ext cx="10862898" cy="239395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AB1D84-A229-45B1-BD42-0DC0CE9F8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08C9C-1ACB-4C84-A002-C7E0E45B937A}" type="datetime1">
              <a:rPr lang="en-US" smtClean="0"/>
              <a:t>7/4/2024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64EEF4-D461-49D7-8F24-8BFE2444B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44055A-7488-4646-9E88-692036EA2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157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F1F74-ED26-4F8B-BF51-3533D8404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365760"/>
            <a:ext cx="11264536" cy="168751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1D2D7-7F18-43E0-9B2E-3FCD83CC83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4552" y="2552699"/>
            <a:ext cx="5323703" cy="36242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CBBB66-EB7D-4F8C-9C78-1D1C888464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0162" y="2552699"/>
            <a:ext cx="5323703" cy="36242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A684E6-393D-4587-AA45-E6734FB47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AF2A5-B297-4977-9E5B-4D3050E23689}" type="datetime1">
              <a:rPr lang="en-US" smtClean="0"/>
              <a:t>7/4/2024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1D8EE0-0333-4ABC-AE18-10DD5071C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452369-A8F0-4709-8372-B420A67DB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932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91592-4621-4D72-BC2D-F2C439F81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365759"/>
            <a:ext cx="10870836" cy="16916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B823F5-0A90-4666-BE88-2BE0D0A616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552" y="2436473"/>
            <a:ext cx="5332026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EC6A7C-6260-463D-B3FD-71A07ACD06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4552" y="3409051"/>
            <a:ext cx="5332026" cy="27806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F2AF8D-90ED-4512-9423-C91BF73A99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0162" y="2436473"/>
            <a:ext cx="5358285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D838EA-E20D-4CC3-83C2-AFE0DE9F73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0162" y="3409051"/>
            <a:ext cx="5358285" cy="27806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603F8A-08E1-4160-9B7E-E0CA4BF8E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27434-4794-409A-9547-04789BA47588}" type="datetime1">
              <a:rPr lang="en-US" smtClean="0"/>
              <a:t>7/4/2024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8291AB-3C5C-4BE1-9E50-02F489336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596E64-CD6C-4CF7-8624-FA4AE9760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250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562B3-06A0-4F2F-96EC-A062DAE2F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FC0095-49F0-4A83-AE8C-9D13E15C2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58635-357A-4E3D-B824-A5CEFDB8449C}" type="datetime1">
              <a:rPr lang="en-US" smtClean="0"/>
              <a:t>7/4/2024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824898-D4EA-497A-8FC8-43E0D0213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4821F6-2C08-450C-A18C-702D73842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564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FFE119-5FCA-4D9C-9C07-1B81A0BF3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6FF77-2719-4AD0-8740-0B90FF5D1EFB}" type="datetime1">
              <a:rPr lang="en-US" smtClean="0"/>
              <a:t>7/4/2024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2C5995-6284-4D7F-AB1C-CA8FE63A7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1E4B0D-9C21-48D0-9438-C47370681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906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90AF76DA-8F95-47D9-9EB6-B1EC93437387}"/>
              </a:ext>
            </a:extLst>
          </p:cNvPr>
          <p:cNvGrpSpPr/>
          <p:nvPr/>
        </p:nvGrpSpPr>
        <p:grpSpPr>
          <a:xfrm>
            <a:off x="2" y="0"/>
            <a:ext cx="6095998" cy="6858002"/>
            <a:chOff x="1" y="4563942"/>
            <a:chExt cx="12192005" cy="2294060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1355B14-077B-4BA1-962D-6E97D93FFCCC}"/>
                </a:ext>
              </a:extLst>
            </p:cNvPr>
            <p:cNvSpPr/>
            <p:nvPr/>
          </p:nvSpPr>
          <p:spPr>
            <a:xfrm>
              <a:off x="10" y="4563942"/>
              <a:ext cx="12191996" cy="229406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230B99F-AC6F-4973-A35E-16C87C38711D}"/>
                </a:ext>
              </a:extLst>
            </p:cNvPr>
            <p:cNvSpPr/>
            <p:nvPr/>
          </p:nvSpPr>
          <p:spPr>
            <a:xfrm>
              <a:off x="1" y="4563942"/>
              <a:ext cx="12192000" cy="2294060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58E41614-9483-47F8-A429-FB0D1C5AA89A}"/>
              </a:ext>
            </a:extLst>
          </p:cNvPr>
          <p:cNvSpPr/>
          <p:nvPr/>
        </p:nvSpPr>
        <p:spPr>
          <a:xfrm>
            <a:off x="0" y="0"/>
            <a:ext cx="6095999" cy="22911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B5E91C-3C4F-40A2-BCC6-918D3BEDD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457200"/>
            <a:ext cx="5287234" cy="16002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0F113-1C61-4F74-BD5B-727668BBE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0162" y="457201"/>
            <a:ext cx="5085226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0EB228-A180-4DF6-9D5B-2CF86B6B9B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552" y="2514600"/>
            <a:ext cx="5287234" cy="335438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913719-D65D-4BAE-97B7-FAE8F3998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41C83-1089-48B9-8B65-293D4C236D35}" type="datetime1">
              <a:rPr lang="en-US" smtClean="0"/>
              <a:t>7/4/2024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47F5BB-DC3C-45D1-A0D2-05168FECA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344BA3-19DB-4072-9A2C-08C92361A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253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B0A6909D-DC0B-4221-8140-21E981D896AF}"/>
              </a:ext>
            </a:extLst>
          </p:cNvPr>
          <p:cNvGrpSpPr/>
          <p:nvPr/>
        </p:nvGrpSpPr>
        <p:grpSpPr>
          <a:xfrm>
            <a:off x="2" y="0"/>
            <a:ext cx="6095998" cy="6858002"/>
            <a:chOff x="1" y="4563942"/>
            <a:chExt cx="12192005" cy="229406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3D581C2-F39E-4958-A3F3-BB65AB1C5E66}"/>
                </a:ext>
              </a:extLst>
            </p:cNvPr>
            <p:cNvSpPr/>
            <p:nvPr/>
          </p:nvSpPr>
          <p:spPr>
            <a:xfrm>
              <a:off x="10" y="4563942"/>
              <a:ext cx="12191996" cy="229406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FD77040-27EF-4D2C-8D34-32337B0C8544}"/>
                </a:ext>
              </a:extLst>
            </p:cNvPr>
            <p:cNvSpPr/>
            <p:nvPr/>
          </p:nvSpPr>
          <p:spPr>
            <a:xfrm>
              <a:off x="1" y="4563942"/>
              <a:ext cx="12192000" cy="2294060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E1A26D20-69F8-4BBC-98C0-BEB470AB8284}"/>
              </a:ext>
            </a:extLst>
          </p:cNvPr>
          <p:cNvSpPr/>
          <p:nvPr/>
        </p:nvSpPr>
        <p:spPr>
          <a:xfrm>
            <a:off x="0" y="0"/>
            <a:ext cx="6095999" cy="22911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47B6BC-4B2A-4001-9634-47473F827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457200"/>
            <a:ext cx="5211519" cy="16002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97D074-2CCB-4AB8-A7A0-7847D3C1EF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70162" y="457201"/>
            <a:ext cx="5085226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FB94BD-D906-4213-9F31-1BE17A86F9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552" y="2514600"/>
            <a:ext cx="5211519" cy="335438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1B8431-70CB-4E9F-8A49-CDFF18554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2FE45-CC1E-47DB-8B82-6CF0636FBDB8}" type="datetime1">
              <a:rPr lang="en-US" smtClean="0"/>
              <a:t>7/4/2024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D2F293-170E-410E-88BF-187A63C5E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ED93A2-588D-43B5-B6FA-0B7892E6E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973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A26A151-13BF-4305-A6DC-9DC7C9877195}"/>
              </a:ext>
            </a:extLst>
          </p:cNvPr>
          <p:cNvSpPr/>
          <p:nvPr/>
        </p:nvSpPr>
        <p:spPr>
          <a:xfrm>
            <a:off x="0" y="0"/>
            <a:ext cx="12192000" cy="22911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EE6AE3-3BCC-4B3B-AC4E-60F910144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365125"/>
            <a:ext cx="10869248" cy="16875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CB514A-E7EA-41A8-ADBA-85CA1DF6D3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552" y="2576513"/>
            <a:ext cx="10869248" cy="3600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9CB0BD-D6E3-4B3D-BCBB-6FECA5D632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46221" y="635720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FC8E16-3C03-4238-9C6F-B34F3D10F77E}" type="datetime1">
              <a:rPr lang="en-US" smtClean="0"/>
              <a:t>7/4/2024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4147F7-B466-4892-BE27-876F947515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270162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4B4FE0-65CC-4435-A6AF-150E52F35B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64983" y="6356350"/>
            <a:ext cx="12807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646F3F-274D-499B-ABBE-824EB4ABDC3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3552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38" r:id="rId6"/>
    <p:sldLayoutId id="2147483743" r:id="rId7"/>
    <p:sldLayoutId id="2147483739" r:id="rId8"/>
    <p:sldLayoutId id="2147483740" r:id="rId9"/>
    <p:sldLayoutId id="2147483741" r:id="rId10"/>
    <p:sldLayoutId id="2147483742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26811A6C-040C-4C5A-8FF3-63EC6CC40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2EF3F9A-9717-4ACB-A30D-96694842C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6095998" cy="45739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F2982D3D-D57B-1AE0-D27F-BC4E43908C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4554" y="397275"/>
            <a:ext cx="5230446" cy="3761257"/>
          </a:xfrm>
        </p:spPr>
        <p:txBody>
          <a:bodyPr anchor="ctr">
            <a:normAutofit/>
          </a:bodyPr>
          <a:lstStyle/>
          <a:p>
            <a:r>
              <a:rPr lang="en-US" altLang="zh-CN"/>
              <a:t>ABM for Marketing Research</a:t>
            </a:r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867B520-F399-7771-6E7A-362427FB22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1182" y="4846029"/>
            <a:ext cx="5363817" cy="1375512"/>
          </a:xfrm>
        </p:spPr>
        <p:txBody>
          <a:bodyPr anchor="ctr">
            <a:normAutofit/>
          </a:bodyPr>
          <a:lstStyle/>
          <a:p>
            <a:r>
              <a:rPr lang="en-US" altLang="zh-CN"/>
              <a:t>ABM Modelling version 0.1</a:t>
            </a:r>
            <a:endParaRPr lang="zh-CN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6A016B-00E1-8AEE-CA3B-72245D01AE6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675" r="5993" b="2"/>
          <a:stretch/>
        </p:blipFill>
        <p:spPr>
          <a:xfrm>
            <a:off x="6095999" y="10"/>
            <a:ext cx="6096002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673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FF6077-6B63-3057-C71D-9479DCE58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Bass Model Theory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89C2098-0B14-F562-0C76-C2DD01FC3FD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dirty="0"/>
                  <a:t>Only have two kinds of Agents “Imitator” and “Innovator”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dirty="0"/>
                  <a:t>Three parameters: m, p, q</a:t>
                </a:r>
              </a:p>
              <a:p>
                <a:pPr marL="571500" lvl="1" indent="-342900">
                  <a:buFont typeface="Arial" panose="020B0604020202020204" pitchFamily="34" charset="0"/>
                  <a:buChar char="•"/>
                </a:pPr>
                <a:r>
                  <a:rPr lang="en-US" altLang="zh-CN" dirty="0"/>
                  <a:t>m stands for the addressable market size</a:t>
                </a:r>
              </a:p>
              <a:p>
                <a:pPr marL="571500" lvl="1" indent="-342900">
                  <a:buFont typeface="Arial" panose="020B0604020202020204" pitchFamily="34" charset="0"/>
                  <a:buChar char="•"/>
                </a:pPr>
                <a:r>
                  <a:rPr lang="en-US" altLang="zh-CN" dirty="0"/>
                  <a:t>p is the coefficient of Innovation</a:t>
                </a:r>
              </a:p>
              <a:p>
                <a:pPr marL="571500" lvl="1" indent="-342900">
                  <a:buFont typeface="Arial" panose="020B0604020202020204" pitchFamily="34" charset="0"/>
                  <a:buChar char="•"/>
                </a:pPr>
                <a:r>
                  <a:rPr lang="en-US" altLang="zh-CN" dirty="0"/>
                  <a:t>q is the coefficient of Imitation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dirty="0"/>
                  <a:t>Equitation of Bass Model: </a:t>
                </a:r>
              </a:p>
              <a:p>
                <a:pPr marL="5715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f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</m:d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𝑑𝐹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=(1−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𝑞𝐹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pPr marL="5715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𝑞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89C2098-0B14-F562-0C76-C2DD01FC3F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04" t="-6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0843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F85B8E-1FB5-3409-18D2-64CFFCD36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Treat P and Q as probabilities in ABM</a:t>
            </a:r>
            <a:endParaRPr lang="zh-CN" altLang="en-US" dirty="0"/>
          </a:p>
        </p:txBody>
      </p:sp>
      <p:pic>
        <p:nvPicPr>
          <p:cNvPr id="9" name="图形 8" descr="用户 轮廓">
            <a:extLst>
              <a:ext uri="{FF2B5EF4-FFF2-40B4-BE49-F238E27FC236}">
                <a16:creationId xmlns:a16="http://schemas.microsoft.com/office/drawing/2014/main" id="{7358BF53-F356-F045-2169-6393576992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66270" y="4410630"/>
            <a:ext cx="1293314" cy="1293314"/>
          </a:xfrm>
          <a:prstGeom prst="rect">
            <a:avLst/>
          </a:prstGeom>
        </p:spPr>
      </p:pic>
      <p:pic>
        <p:nvPicPr>
          <p:cNvPr id="11" name="图形 10" descr="男性用户皇冠 轮廓">
            <a:extLst>
              <a:ext uri="{FF2B5EF4-FFF2-40B4-BE49-F238E27FC236}">
                <a16:creationId xmlns:a16="http://schemas.microsoft.com/office/drawing/2014/main" id="{A519567A-D5AE-3A17-8EAA-BFC88BB6DE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66270" y="2600346"/>
            <a:ext cx="1293314" cy="1293314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8A0F7CBC-1027-6FC0-EADA-4DA67ECC2460}"/>
              </a:ext>
            </a:extLst>
          </p:cNvPr>
          <p:cNvSpPr txBox="1"/>
          <p:nvPr/>
        </p:nvSpPr>
        <p:spPr>
          <a:xfrm>
            <a:off x="1684575" y="3671640"/>
            <a:ext cx="1938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Innovator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D6AC57D-BB4F-B78E-A82A-2FE9452930DF}"/>
              </a:ext>
            </a:extLst>
          </p:cNvPr>
          <p:cNvSpPr txBox="1"/>
          <p:nvPr/>
        </p:nvSpPr>
        <p:spPr>
          <a:xfrm>
            <a:off x="1750459" y="5519278"/>
            <a:ext cx="1631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Imitator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609889BF-2C8A-F843-4EE8-2A829CEE7098}"/>
              </a:ext>
            </a:extLst>
          </p:cNvPr>
          <p:cNvSpPr txBox="1"/>
          <p:nvPr/>
        </p:nvSpPr>
        <p:spPr>
          <a:xfrm>
            <a:off x="3382297" y="5057287"/>
            <a:ext cx="5988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Probability of q to follow his/her neighbor around them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265AFB85-6B9B-6564-36D1-5AB6B5869860}"/>
              </a:ext>
            </a:extLst>
          </p:cNvPr>
          <p:cNvSpPr txBox="1"/>
          <p:nvPr/>
        </p:nvSpPr>
        <p:spPr>
          <a:xfrm>
            <a:off x="3288891" y="3209649"/>
            <a:ext cx="4285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Probability of p to become an acceptor</a:t>
            </a:r>
          </a:p>
        </p:txBody>
      </p:sp>
    </p:spTree>
    <p:extLst>
      <p:ext uri="{BB962C8B-B14F-4D97-AF65-F5344CB8AC3E}">
        <p14:creationId xmlns:p14="http://schemas.microsoft.com/office/powerpoint/2010/main" val="3406096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D05214-5D42-EA4A-630B-F71D41D84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to define Network (Neighbor)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5304BA-C5C4-0122-7177-E7F2FAC0B7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552" y="2576513"/>
            <a:ext cx="7204274" cy="360045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/>
              <a:t>With Erdos-Renyi Model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/>
              <a:t>A random network just need to know the total nodes and the probability of the edge between two nodes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/>
              <a:t>Initial Agents’ neighbor by this network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/>
              <a:t>Can find this python implementation in the Library “networkx”</a:t>
            </a:r>
            <a:endParaRPr lang="zh-CN" altLang="en-US" dirty="0"/>
          </a:p>
        </p:txBody>
      </p:sp>
      <p:pic>
        <p:nvPicPr>
          <p:cNvPr id="2052" name="Picture 4" descr="undefined">
            <a:extLst>
              <a:ext uri="{FF2B5EF4-FFF2-40B4-BE49-F238E27FC236}">
                <a16:creationId xmlns:a16="http://schemas.microsoft.com/office/drawing/2014/main" id="{9BBA4601-15CB-88C3-184B-4876B252CA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8826" y="2447157"/>
            <a:ext cx="4205747" cy="4205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57575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FA7A53-2CCC-8E20-2A11-B3E150C62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Pure Bass Model’s Result</a:t>
            </a:r>
            <a:endParaRPr lang="zh-CN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5687F4B-DA8D-9C69-2859-A873E2909E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5562" y="2680367"/>
            <a:ext cx="4342785" cy="3563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DC5178B1-2B8D-01E8-8197-975A784C1D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1319" y="2680367"/>
            <a:ext cx="4342785" cy="3574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5855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C86BF7-8C9E-3429-D5BD-4AFF4AAE7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dirty="0"/>
              <a:t>Using numpy and networkx to simulate</a:t>
            </a:r>
            <a:endParaRPr lang="zh-CN" altLang="en-US" sz="4800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5C409AAA-75FE-B9BA-4FE9-C6A589A54C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2548" y="2330706"/>
            <a:ext cx="10376444" cy="4404390"/>
          </a:xfrm>
        </p:spPr>
      </p:pic>
    </p:spTree>
    <p:extLst>
      <p:ext uri="{BB962C8B-B14F-4D97-AF65-F5344CB8AC3E}">
        <p14:creationId xmlns:p14="http://schemas.microsoft.com/office/powerpoint/2010/main" val="33914520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457051-C986-E131-2BA5-73A694532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My Questions – Model Design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EF211A-C4A9-76E3-6D36-FFC92A1D07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552" y="2576513"/>
            <a:ext cx="10869248" cy="3916362"/>
          </a:xfrm>
        </p:spPr>
        <p:txBody>
          <a:bodyPr>
            <a:normAutofit/>
          </a:bodyPr>
          <a:lstStyle/>
          <a:p>
            <a:r>
              <a:rPr lang="en-US" altLang="zh-CN" dirty="0"/>
              <a:t>Like the online shopping scenario: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/>
              <a:t>How to design the model with other agents like the influencers and sellers</a:t>
            </a:r>
          </a:p>
          <a:p>
            <a:pPr marL="571500" lvl="1" indent="-342900">
              <a:buFont typeface="Arial" panose="020B0604020202020204" pitchFamily="34" charset="0"/>
              <a:buChar char="•"/>
            </a:pPr>
            <a:r>
              <a:rPr lang="en-US" altLang="zh-CN" dirty="0"/>
              <a:t>For Influencers</a:t>
            </a:r>
          </a:p>
          <a:p>
            <a:pPr marL="800100" lvl="2" indent="-342900">
              <a:buFont typeface="Arial" panose="020B0604020202020204" pitchFamily="34" charset="0"/>
              <a:buChar char="•"/>
            </a:pPr>
            <a:r>
              <a:rPr lang="en-US" altLang="zh-CN" dirty="0"/>
              <a:t>Have higher Innovation</a:t>
            </a:r>
          </a:p>
          <a:p>
            <a:pPr marL="800100" lvl="2" indent="-342900">
              <a:buFont typeface="Arial" panose="020B0604020202020204" pitchFamily="34" charset="0"/>
              <a:buChar char="•"/>
            </a:pPr>
            <a:r>
              <a:rPr lang="en-US" altLang="zh-CN" dirty="0"/>
              <a:t>More neighbors (so  I need to redefine the network)</a:t>
            </a:r>
          </a:p>
          <a:p>
            <a:pPr marL="800100" lvl="2" indent="-342900">
              <a:buFont typeface="Arial" panose="020B0604020202020204" pitchFamily="34" charset="0"/>
              <a:buChar char="•"/>
            </a:pPr>
            <a:r>
              <a:rPr lang="en-US" altLang="zh-CN" dirty="0"/>
              <a:t>Interaction with sellers?</a:t>
            </a:r>
          </a:p>
          <a:p>
            <a:pPr marL="571500" lvl="1" indent="-342900">
              <a:buFont typeface="Arial" panose="020B0604020202020204" pitchFamily="34" charset="0"/>
              <a:buChar char="•"/>
            </a:pPr>
            <a:r>
              <a:rPr lang="en-US" altLang="zh-CN" dirty="0"/>
              <a:t>For Sellers</a:t>
            </a:r>
          </a:p>
          <a:p>
            <a:pPr marL="800100" lvl="2" indent="-342900">
              <a:buFont typeface="Arial" panose="020B0604020202020204" pitchFamily="34" charset="0"/>
              <a:buChar char="•"/>
            </a:pPr>
            <a:r>
              <a:rPr lang="en-US" altLang="zh-CN" dirty="0"/>
              <a:t>The volume of the market may change</a:t>
            </a:r>
          </a:p>
          <a:p>
            <a:pPr marL="800100" lvl="2" indent="-342900">
              <a:buFont typeface="Arial" panose="020B0604020202020204" pitchFamily="34" charset="0"/>
              <a:buChar char="•"/>
            </a:pPr>
            <a:r>
              <a:rPr lang="en-US" altLang="zh-CN" dirty="0"/>
              <a:t>Interaction with Influencers and Regular Users</a:t>
            </a:r>
          </a:p>
          <a:p>
            <a:pPr marL="800100" lvl="2" indent="-342900">
              <a:buFont typeface="Arial" panose="020B0604020202020204" pitchFamily="34" charset="0"/>
              <a:buChar char="•"/>
            </a:pPr>
            <a:r>
              <a:rPr lang="en-US" altLang="zh-CN" dirty="0"/>
              <a:t>A new product couldn’t be always successful</a:t>
            </a:r>
          </a:p>
          <a:p>
            <a:pPr marL="800100" lvl="2" indent="-34290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800100" lvl="2" indent="-34290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8671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8F2E57-4E9E-3041-1ABB-5295F4D03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My Questions – Visualization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2BC673-E05B-643C-0794-B3FBDAF870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What to show in the Result Analysis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/>
              <a:t>Total Acceptors and  New Acceptors in each time stamp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/>
              <a:t>The adoption probability of each agent changes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/>
              <a:t>I have no ideas with others</a:t>
            </a:r>
          </a:p>
          <a:p>
            <a:r>
              <a:rPr lang="en-US" altLang="zh-CN" dirty="0"/>
              <a:t>What</a:t>
            </a:r>
            <a:r>
              <a:rPr lang="zh-CN" altLang="en-US" dirty="0"/>
              <a:t> </a:t>
            </a:r>
            <a:r>
              <a:rPr lang="en-US" altLang="zh-CN" dirty="0"/>
              <a:t>about</a:t>
            </a:r>
            <a:r>
              <a:rPr lang="zh-CN" altLang="en-US" dirty="0"/>
              <a:t> </a:t>
            </a:r>
            <a:r>
              <a:rPr lang="en-US" altLang="zh-CN" dirty="0"/>
              <a:t>showing the cookiecutter dashboard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/>
              <a:t>The ABM world Design?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14499796"/>
      </p:ext>
    </p:extLst>
  </p:cSld>
  <p:clrMapOvr>
    <a:masterClrMapping/>
  </p:clrMapOvr>
</p:sld>
</file>

<file path=ppt/theme/theme1.xml><?xml version="1.0" encoding="utf-8"?>
<a:theme xmlns:a="http://schemas.openxmlformats.org/drawingml/2006/main" name="MatrixVTI">
  <a:themeElements>
    <a:clrScheme name="Custom 29">
      <a:dk1>
        <a:srgbClr val="000000"/>
      </a:dk1>
      <a:lt1>
        <a:sysClr val="window" lastClr="FFFFFF"/>
      </a:lt1>
      <a:dk2>
        <a:srgbClr val="465959"/>
      </a:dk2>
      <a:lt2>
        <a:srgbClr val="ECF0F0"/>
      </a:lt2>
      <a:accent1>
        <a:srgbClr val="1EBE9B"/>
      </a:accent1>
      <a:accent2>
        <a:srgbClr val="FD7C7C"/>
      </a:accent2>
      <a:accent3>
        <a:srgbClr val="7DA8B5"/>
      </a:accent3>
      <a:accent4>
        <a:srgbClr val="17967B"/>
      </a:accent4>
      <a:accent5>
        <a:srgbClr val="FB7365"/>
      </a:accent5>
      <a:accent6>
        <a:srgbClr val="D39B17"/>
      </a:accent6>
      <a:hlink>
        <a:srgbClr val="EF08F7"/>
      </a:hlink>
      <a:folHlink>
        <a:srgbClr val="8477FE"/>
      </a:folHlink>
    </a:clrScheme>
    <a:fontScheme name="Custom 4">
      <a:majorFont>
        <a:latin typeface="Bahnschrif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trixVTI" id="{A2576CCC-A559-4FD4-A542-772649F65A84}" vid="{5CBC41A9-80A0-44C6-90CD-6D863034352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286</Words>
  <Application>Microsoft Office PowerPoint</Application>
  <PresentationFormat>宽屏</PresentationFormat>
  <Paragraphs>41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Arial</vt:lpstr>
      <vt:lpstr>Avenir Next LT Pro</vt:lpstr>
      <vt:lpstr>Bahnschrift</vt:lpstr>
      <vt:lpstr>Cambria Math</vt:lpstr>
      <vt:lpstr>MatrixVTI</vt:lpstr>
      <vt:lpstr>ABM for Marketing Research</vt:lpstr>
      <vt:lpstr>Bass Model Theory</vt:lpstr>
      <vt:lpstr>Treat P and Q as probabilities in ABM</vt:lpstr>
      <vt:lpstr>How to define Network (Neighbor)</vt:lpstr>
      <vt:lpstr>Pure Bass Model’s Result</vt:lpstr>
      <vt:lpstr>Using numpy and networkx to simulate</vt:lpstr>
      <vt:lpstr>My Questions – Model Design</vt:lpstr>
      <vt:lpstr>My Questions – Visualization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Zehao Qian</dc:creator>
  <cp:lastModifiedBy>Zehao Qian</cp:lastModifiedBy>
  <cp:revision>3</cp:revision>
  <dcterms:created xsi:type="dcterms:W3CDTF">2024-07-04T10:12:20Z</dcterms:created>
  <dcterms:modified xsi:type="dcterms:W3CDTF">2024-07-04T11:24:10Z</dcterms:modified>
</cp:coreProperties>
</file>