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0" r:id="rId5"/>
    <p:sldId id="263" r:id="rId6"/>
    <p:sldId id="261"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A26518C-D3FA-460C-8F38-8CD0E265C656}">
          <p14:sldIdLst>
            <p14:sldId id="257"/>
          </p14:sldIdLst>
        </p14:section>
        <p14:section name="Topics" id="{2105E80A-12E6-4A5A-A75F-C03869C6E468}">
          <p14:sldIdLst>
            <p14:sldId id="258"/>
            <p14:sldId id="264"/>
            <p14:sldId id="260"/>
            <p14:sldId id="263"/>
            <p14:sldId id="261"/>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19CE-035B-4376-9F2F-BACF7028C677}"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170037B8-B31B-4B78-87EB-87E84A650096}">
      <dgm:prSet/>
      <dgm:spPr/>
      <dgm:t>
        <a:bodyPr/>
        <a:lstStyle/>
        <a:p>
          <a:r>
            <a:rPr lang="en-US" b="1"/>
            <a:t>Topic 1 Market Acceptance of a New Technology Product</a:t>
          </a:r>
          <a:endParaRPr lang="en-US"/>
        </a:p>
      </dgm:t>
    </dgm:pt>
    <dgm:pt modelId="{94E19134-A18C-4F5F-8FBB-8D5439B1B6ED}" type="parTrans" cxnId="{5FD89674-5BBB-436C-9E25-BC9C642391B3}">
      <dgm:prSet/>
      <dgm:spPr/>
      <dgm:t>
        <a:bodyPr/>
        <a:lstStyle/>
        <a:p>
          <a:endParaRPr lang="en-US"/>
        </a:p>
      </dgm:t>
    </dgm:pt>
    <dgm:pt modelId="{A012BA9B-72BD-4B55-9F35-1B62006E311B}" type="sibTrans" cxnId="{5FD89674-5BBB-436C-9E25-BC9C642391B3}">
      <dgm:prSet/>
      <dgm:spPr/>
      <dgm:t>
        <a:bodyPr/>
        <a:lstStyle/>
        <a:p>
          <a:endParaRPr lang="en-US"/>
        </a:p>
      </dgm:t>
    </dgm:pt>
    <dgm:pt modelId="{08AE8FE8-C2C4-410E-9464-AF57C127E8D5}">
      <dgm:prSet/>
      <dgm:spPr/>
      <dgm:t>
        <a:bodyPr/>
        <a:lstStyle/>
        <a:p>
          <a:r>
            <a:rPr lang="en-US" b="1"/>
            <a:t>Topic 2 Social Movements and Protests</a:t>
          </a:r>
          <a:endParaRPr lang="en-US"/>
        </a:p>
      </dgm:t>
    </dgm:pt>
    <dgm:pt modelId="{E8DC760A-9A74-46BA-BA35-798E238823B3}" type="parTrans" cxnId="{7DFE1BFC-9C16-49DE-AACC-4F992C61E5DA}">
      <dgm:prSet/>
      <dgm:spPr/>
      <dgm:t>
        <a:bodyPr/>
        <a:lstStyle/>
        <a:p>
          <a:endParaRPr lang="en-US"/>
        </a:p>
      </dgm:t>
    </dgm:pt>
    <dgm:pt modelId="{EC0E736A-FD8A-42C5-84DD-63ABC63880FE}" type="sibTrans" cxnId="{7DFE1BFC-9C16-49DE-AACC-4F992C61E5DA}">
      <dgm:prSet/>
      <dgm:spPr/>
      <dgm:t>
        <a:bodyPr/>
        <a:lstStyle/>
        <a:p>
          <a:endParaRPr lang="en-US"/>
        </a:p>
      </dgm:t>
    </dgm:pt>
    <dgm:pt modelId="{FA4CBCB3-5798-450C-AF24-5486F969C3BB}">
      <dgm:prSet/>
      <dgm:spPr/>
      <dgm:t>
        <a:bodyPr/>
        <a:lstStyle/>
        <a:p>
          <a:r>
            <a:rPr lang="en-US" b="1"/>
            <a:t>Topic 3 Discussions on Social Welfare Policies</a:t>
          </a:r>
          <a:endParaRPr lang="en-US"/>
        </a:p>
      </dgm:t>
    </dgm:pt>
    <dgm:pt modelId="{F7ECFE68-BD36-4317-AF6C-DC923386F1B2}" type="parTrans" cxnId="{05485752-8E64-4EE5-AB65-C66F61C53C7E}">
      <dgm:prSet/>
      <dgm:spPr/>
      <dgm:t>
        <a:bodyPr/>
        <a:lstStyle/>
        <a:p>
          <a:endParaRPr lang="en-US"/>
        </a:p>
      </dgm:t>
    </dgm:pt>
    <dgm:pt modelId="{58A19460-D1CA-4913-8F34-DEB2AAB11642}" type="sibTrans" cxnId="{05485752-8E64-4EE5-AB65-C66F61C53C7E}">
      <dgm:prSet/>
      <dgm:spPr/>
      <dgm:t>
        <a:bodyPr/>
        <a:lstStyle/>
        <a:p>
          <a:endParaRPr lang="en-US"/>
        </a:p>
      </dgm:t>
    </dgm:pt>
    <dgm:pt modelId="{28892451-A61D-49FB-9380-0607AB20B48E}" type="pres">
      <dgm:prSet presAssocID="{F0F619CE-035B-4376-9F2F-BACF7028C677}" presName="root" presStyleCnt="0">
        <dgm:presLayoutVars>
          <dgm:dir/>
          <dgm:resizeHandles val="exact"/>
        </dgm:presLayoutVars>
      </dgm:prSet>
      <dgm:spPr/>
    </dgm:pt>
    <dgm:pt modelId="{0F412965-3702-4BEB-AACD-2AE993F5C23E}" type="pres">
      <dgm:prSet presAssocID="{170037B8-B31B-4B78-87EB-87E84A650096}" presName="compNode" presStyleCnt="0"/>
      <dgm:spPr/>
    </dgm:pt>
    <dgm:pt modelId="{29E1AD9A-75B6-4354-8567-C0FFA7D17ED1}" type="pres">
      <dgm:prSet presAssocID="{170037B8-B31B-4B78-87EB-87E84A650096}" presName="bgRect" presStyleLbl="bgShp" presStyleIdx="0" presStyleCnt="3"/>
      <dgm:spPr/>
    </dgm:pt>
    <dgm:pt modelId="{E1C11920-115C-4C98-931B-9E89BB46C0C8}" type="pres">
      <dgm:prSet presAssocID="{170037B8-B31B-4B78-87EB-87E84A6500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复选标记"/>
        </a:ext>
      </dgm:extLst>
    </dgm:pt>
    <dgm:pt modelId="{D952E8EF-CF4A-4630-93D6-7581621E5943}" type="pres">
      <dgm:prSet presAssocID="{170037B8-B31B-4B78-87EB-87E84A650096}" presName="spaceRect" presStyleCnt="0"/>
      <dgm:spPr/>
    </dgm:pt>
    <dgm:pt modelId="{1A232D8A-991F-4223-A6BC-4180E31223CF}" type="pres">
      <dgm:prSet presAssocID="{170037B8-B31B-4B78-87EB-87E84A650096}" presName="parTx" presStyleLbl="revTx" presStyleIdx="0" presStyleCnt="3">
        <dgm:presLayoutVars>
          <dgm:chMax val="0"/>
          <dgm:chPref val="0"/>
        </dgm:presLayoutVars>
      </dgm:prSet>
      <dgm:spPr/>
    </dgm:pt>
    <dgm:pt modelId="{7F7EC8B5-D0ED-4C3D-8939-3328D4357459}" type="pres">
      <dgm:prSet presAssocID="{A012BA9B-72BD-4B55-9F35-1B62006E311B}" presName="sibTrans" presStyleCnt="0"/>
      <dgm:spPr/>
    </dgm:pt>
    <dgm:pt modelId="{C6AB0FA2-BECC-457D-B2F1-F7304CE4FE15}" type="pres">
      <dgm:prSet presAssocID="{08AE8FE8-C2C4-410E-9464-AF57C127E8D5}" presName="compNode" presStyleCnt="0"/>
      <dgm:spPr/>
    </dgm:pt>
    <dgm:pt modelId="{F9FE8FAF-1004-41C0-80BF-F8ED89D3AC6B}" type="pres">
      <dgm:prSet presAssocID="{08AE8FE8-C2C4-410E-9464-AF57C127E8D5}" presName="bgRect" presStyleLbl="bgShp" presStyleIdx="1" presStyleCnt="3"/>
      <dgm:spPr/>
    </dgm:pt>
    <dgm:pt modelId="{368A3CC3-92AB-4184-B0D3-3DC39E926196}" type="pres">
      <dgm:prSet presAssocID="{08AE8FE8-C2C4-410E-9464-AF57C127E8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组"/>
        </a:ext>
      </dgm:extLst>
    </dgm:pt>
    <dgm:pt modelId="{5DE53157-A3CD-434A-B3AF-8F869AA746F8}" type="pres">
      <dgm:prSet presAssocID="{08AE8FE8-C2C4-410E-9464-AF57C127E8D5}" presName="spaceRect" presStyleCnt="0"/>
      <dgm:spPr/>
    </dgm:pt>
    <dgm:pt modelId="{1A2A1396-9822-493A-9F10-A704F3331941}" type="pres">
      <dgm:prSet presAssocID="{08AE8FE8-C2C4-410E-9464-AF57C127E8D5}" presName="parTx" presStyleLbl="revTx" presStyleIdx="1" presStyleCnt="3">
        <dgm:presLayoutVars>
          <dgm:chMax val="0"/>
          <dgm:chPref val="0"/>
        </dgm:presLayoutVars>
      </dgm:prSet>
      <dgm:spPr/>
    </dgm:pt>
    <dgm:pt modelId="{801BD2AC-E455-438C-97CF-B2B8A8F59229}" type="pres">
      <dgm:prSet presAssocID="{EC0E736A-FD8A-42C5-84DD-63ABC63880FE}" presName="sibTrans" presStyleCnt="0"/>
      <dgm:spPr/>
    </dgm:pt>
    <dgm:pt modelId="{A42FA0AA-5F18-4F90-8DA0-35237FACCC95}" type="pres">
      <dgm:prSet presAssocID="{FA4CBCB3-5798-450C-AF24-5486F969C3BB}" presName="compNode" presStyleCnt="0"/>
      <dgm:spPr/>
    </dgm:pt>
    <dgm:pt modelId="{EC1A01E5-7A9A-4F63-AF85-317A266A1234}" type="pres">
      <dgm:prSet presAssocID="{FA4CBCB3-5798-450C-AF24-5486F969C3BB}" presName="bgRect" presStyleLbl="bgShp" presStyleIdx="2" presStyleCnt="3"/>
      <dgm:spPr/>
    </dgm:pt>
    <dgm:pt modelId="{4F182F3D-86AC-4141-AEFE-177F1AF24165}" type="pres">
      <dgm:prSet presAssocID="{FA4CBCB3-5798-450C-AF24-5486F969C3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聊天"/>
        </a:ext>
      </dgm:extLst>
    </dgm:pt>
    <dgm:pt modelId="{227EB1A4-78AF-4090-8214-13A76378D027}" type="pres">
      <dgm:prSet presAssocID="{FA4CBCB3-5798-450C-AF24-5486F969C3BB}" presName="spaceRect" presStyleCnt="0"/>
      <dgm:spPr/>
    </dgm:pt>
    <dgm:pt modelId="{644E83E5-316F-4A4E-82AF-68CBE7B9157C}" type="pres">
      <dgm:prSet presAssocID="{FA4CBCB3-5798-450C-AF24-5486F969C3BB}" presName="parTx" presStyleLbl="revTx" presStyleIdx="2" presStyleCnt="3">
        <dgm:presLayoutVars>
          <dgm:chMax val="0"/>
          <dgm:chPref val="0"/>
        </dgm:presLayoutVars>
      </dgm:prSet>
      <dgm:spPr/>
    </dgm:pt>
  </dgm:ptLst>
  <dgm:cxnLst>
    <dgm:cxn modelId="{7E739967-9178-4FE9-AB82-CFC82BE8AEA2}" type="presOf" srcId="{170037B8-B31B-4B78-87EB-87E84A650096}" destId="{1A232D8A-991F-4223-A6BC-4180E31223CF}" srcOrd="0" destOrd="0" presId="urn:microsoft.com/office/officeart/2018/2/layout/IconVerticalSolidList"/>
    <dgm:cxn modelId="{05485752-8E64-4EE5-AB65-C66F61C53C7E}" srcId="{F0F619CE-035B-4376-9F2F-BACF7028C677}" destId="{FA4CBCB3-5798-450C-AF24-5486F969C3BB}" srcOrd="2" destOrd="0" parTransId="{F7ECFE68-BD36-4317-AF6C-DC923386F1B2}" sibTransId="{58A19460-D1CA-4913-8F34-DEB2AAB11642}"/>
    <dgm:cxn modelId="{5FD89674-5BBB-436C-9E25-BC9C642391B3}" srcId="{F0F619CE-035B-4376-9F2F-BACF7028C677}" destId="{170037B8-B31B-4B78-87EB-87E84A650096}" srcOrd="0" destOrd="0" parTransId="{94E19134-A18C-4F5F-8FBB-8D5439B1B6ED}" sibTransId="{A012BA9B-72BD-4B55-9F35-1B62006E311B}"/>
    <dgm:cxn modelId="{3AA8B556-6C4F-46CD-9AD5-7B24C684710B}" type="presOf" srcId="{08AE8FE8-C2C4-410E-9464-AF57C127E8D5}" destId="{1A2A1396-9822-493A-9F10-A704F3331941}" srcOrd="0" destOrd="0" presId="urn:microsoft.com/office/officeart/2018/2/layout/IconVerticalSolidList"/>
    <dgm:cxn modelId="{DE295C85-7C89-4EDF-BBC1-5DA24C4BE0E0}" type="presOf" srcId="{FA4CBCB3-5798-450C-AF24-5486F969C3BB}" destId="{644E83E5-316F-4A4E-82AF-68CBE7B9157C}" srcOrd="0" destOrd="0" presId="urn:microsoft.com/office/officeart/2018/2/layout/IconVerticalSolidList"/>
    <dgm:cxn modelId="{72F85FCF-44AB-4D15-9212-56C4CF77B295}" type="presOf" srcId="{F0F619CE-035B-4376-9F2F-BACF7028C677}" destId="{28892451-A61D-49FB-9380-0607AB20B48E}" srcOrd="0" destOrd="0" presId="urn:microsoft.com/office/officeart/2018/2/layout/IconVerticalSolidList"/>
    <dgm:cxn modelId="{7DFE1BFC-9C16-49DE-AACC-4F992C61E5DA}" srcId="{F0F619CE-035B-4376-9F2F-BACF7028C677}" destId="{08AE8FE8-C2C4-410E-9464-AF57C127E8D5}" srcOrd="1" destOrd="0" parTransId="{E8DC760A-9A74-46BA-BA35-798E238823B3}" sibTransId="{EC0E736A-FD8A-42C5-84DD-63ABC63880FE}"/>
    <dgm:cxn modelId="{EEF8F715-0EF8-48CB-A7AB-29DBECA94CAD}" type="presParOf" srcId="{28892451-A61D-49FB-9380-0607AB20B48E}" destId="{0F412965-3702-4BEB-AACD-2AE993F5C23E}" srcOrd="0" destOrd="0" presId="urn:microsoft.com/office/officeart/2018/2/layout/IconVerticalSolidList"/>
    <dgm:cxn modelId="{6BA38557-9BB8-42A9-8A02-D85AA9A8D2B8}" type="presParOf" srcId="{0F412965-3702-4BEB-AACD-2AE993F5C23E}" destId="{29E1AD9A-75B6-4354-8567-C0FFA7D17ED1}" srcOrd="0" destOrd="0" presId="urn:microsoft.com/office/officeart/2018/2/layout/IconVerticalSolidList"/>
    <dgm:cxn modelId="{6B36CD5B-A78A-45C8-8679-ACCA53351DDE}" type="presParOf" srcId="{0F412965-3702-4BEB-AACD-2AE993F5C23E}" destId="{E1C11920-115C-4C98-931B-9E89BB46C0C8}" srcOrd="1" destOrd="0" presId="urn:microsoft.com/office/officeart/2018/2/layout/IconVerticalSolidList"/>
    <dgm:cxn modelId="{AF9A1EAE-6C31-4595-B875-C2F77291506E}" type="presParOf" srcId="{0F412965-3702-4BEB-AACD-2AE993F5C23E}" destId="{D952E8EF-CF4A-4630-93D6-7581621E5943}" srcOrd="2" destOrd="0" presId="urn:microsoft.com/office/officeart/2018/2/layout/IconVerticalSolidList"/>
    <dgm:cxn modelId="{8000621F-E3F2-47D4-8404-16A05AFB61DC}" type="presParOf" srcId="{0F412965-3702-4BEB-AACD-2AE993F5C23E}" destId="{1A232D8A-991F-4223-A6BC-4180E31223CF}" srcOrd="3" destOrd="0" presId="urn:microsoft.com/office/officeart/2018/2/layout/IconVerticalSolidList"/>
    <dgm:cxn modelId="{091E2C66-479C-4CC0-9813-8D4BD4EED19E}" type="presParOf" srcId="{28892451-A61D-49FB-9380-0607AB20B48E}" destId="{7F7EC8B5-D0ED-4C3D-8939-3328D4357459}" srcOrd="1" destOrd="0" presId="urn:microsoft.com/office/officeart/2018/2/layout/IconVerticalSolidList"/>
    <dgm:cxn modelId="{C6712429-6704-4CFF-B450-71F220CB835D}" type="presParOf" srcId="{28892451-A61D-49FB-9380-0607AB20B48E}" destId="{C6AB0FA2-BECC-457D-B2F1-F7304CE4FE15}" srcOrd="2" destOrd="0" presId="urn:microsoft.com/office/officeart/2018/2/layout/IconVerticalSolidList"/>
    <dgm:cxn modelId="{168785BE-681B-48B3-81BD-8B67F6D569CC}" type="presParOf" srcId="{C6AB0FA2-BECC-457D-B2F1-F7304CE4FE15}" destId="{F9FE8FAF-1004-41C0-80BF-F8ED89D3AC6B}" srcOrd="0" destOrd="0" presId="urn:microsoft.com/office/officeart/2018/2/layout/IconVerticalSolidList"/>
    <dgm:cxn modelId="{9B09B170-C847-4C83-AE53-BC6D6B789F4F}" type="presParOf" srcId="{C6AB0FA2-BECC-457D-B2F1-F7304CE4FE15}" destId="{368A3CC3-92AB-4184-B0D3-3DC39E926196}" srcOrd="1" destOrd="0" presId="urn:microsoft.com/office/officeart/2018/2/layout/IconVerticalSolidList"/>
    <dgm:cxn modelId="{AACF9A9A-C5D4-412F-B7B7-136263976A42}" type="presParOf" srcId="{C6AB0FA2-BECC-457D-B2F1-F7304CE4FE15}" destId="{5DE53157-A3CD-434A-B3AF-8F869AA746F8}" srcOrd="2" destOrd="0" presId="urn:microsoft.com/office/officeart/2018/2/layout/IconVerticalSolidList"/>
    <dgm:cxn modelId="{D38B6AF1-8D9F-4126-8CE1-07A540BB1DFF}" type="presParOf" srcId="{C6AB0FA2-BECC-457D-B2F1-F7304CE4FE15}" destId="{1A2A1396-9822-493A-9F10-A704F3331941}" srcOrd="3" destOrd="0" presId="urn:microsoft.com/office/officeart/2018/2/layout/IconVerticalSolidList"/>
    <dgm:cxn modelId="{45086293-ECBE-425C-9631-97DAB627171F}" type="presParOf" srcId="{28892451-A61D-49FB-9380-0607AB20B48E}" destId="{801BD2AC-E455-438C-97CF-B2B8A8F59229}" srcOrd="3" destOrd="0" presId="urn:microsoft.com/office/officeart/2018/2/layout/IconVerticalSolidList"/>
    <dgm:cxn modelId="{FCD8DF96-BEEE-4870-9AA9-9F667760D878}" type="presParOf" srcId="{28892451-A61D-49FB-9380-0607AB20B48E}" destId="{A42FA0AA-5F18-4F90-8DA0-35237FACCC95}" srcOrd="4" destOrd="0" presId="urn:microsoft.com/office/officeart/2018/2/layout/IconVerticalSolidList"/>
    <dgm:cxn modelId="{8BC6EFFE-9B86-49C7-BE5A-82FCC0C17CDF}" type="presParOf" srcId="{A42FA0AA-5F18-4F90-8DA0-35237FACCC95}" destId="{EC1A01E5-7A9A-4F63-AF85-317A266A1234}" srcOrd="0" destOrd="0" presId="urn:microsoft.com/office/officeart/2018/2/layout/IconVerticalSolidList"/>
    <dgm:cxn modelId="{FE5DB4C0-D6E8-43E5-B3C0-F29AB1263270}" type="presParOf" srcId="{A42FA0AA-5F18-4F90-8DA0-35237FACCC95}" destId="{4F182F3D-86AC-4141-AEFE-177F1AF24165}" srcOrd="1" destOrd="0" presId="urn:microsoft.com/office/officeart/2018/2/layout/IconVerticalSolidList"/>
    <dgm:cxn modelId="{621E0C65-970E-4026-B0C6-A5205FDEF6F6}" type="presParOf" srcId="{A42FA0AA-5F18-4F90-8DA0-35237FACCC95}" destId="{227EB1A4-78AF-4090-8214-13A76378D027}" srcOrd="2" destOrd="0" presId="urn:microsoft.com/office/officeart/2018/2/layout/IconVerticalSolidList"/>
    <dgm:cxn modelId="{117FD570-BABB-4FD7-97A1-5757875115E6}" type="presParOf" srcId="{A42FA0AA-5F18-4F90-8DA0-35237FACCC95}" destId="{644E83E5-316F-4A4E-82AF-68CBE7B915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AE1A7-48DE-4BF7-BD60-C63BA978882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97AC6ED-636F-43AC-A7A3-6BFEBCD69D6F}">
      <dgm:prSet custT="1"/>
      <dgm:spPr/>
      <dgm:t>
        <a:bodyPr/>
        <a:lstStyle/>
        <a:p>
          <a:pPr>
            <a:lnSpc>
              <a:spcPct val="100000"/>
            </a:lnSpc>
          </a:pPr>
          <a:r>
            <a:rPr lang="en-US" sz="1300" b="1" dirty="0"/>
            <a:t>Sentiment Analysis</a:t>
          </a:r>
          <a:r>
            <a:rPr lang="en-US" sz="1300" dirty="0"/>
            <a:t>: LLMs/NPL can perform sentiment analysis to identify emotions (such as positive, negative, neutral) in the text, helping to understand the overall emotional inclination of the public towards a particular event or topic.</a:t>
          </a:r>
        </a:p>
      </dgm:t>
    </dgm:pt>
    <dgm:pt modelId="{9E358F4A-F061-4FCE-88C5-9D064B5ABD60}" type="parTrans" cxnId="{13495437-F0D9-4540-BF48-E0FEC87FE2F4}">
      <dgm:prSet/>
      <dgm:spPr/>
      <dgm:t>
        <a:bodyPr/>
        <a:lstStyle/>
        <a:p>
          <a:endParaRPr lang="en-US"/>
        </a:p>
      </dgm:t>
    </dgm:pt>
    <dgm:pt modelId="{98D13544-43B2-4907-AF85-5097447127C1}" type="sibTrans" cxnId="{13495437-F0D9-4540-BF48-E0FEC87FE2F4}">
      <dgm:prSet/>
      <dgm:spPr/>
      <dgm:t>
        <a:bodyPr/>
        <a:lstStyle/>
        <a:p>
          <a:endParaRPr lang="en-US"/>
        </a:p>
      </dgm:t>
    </dgm:pt>
    <dgm:pt modelId="{E845A9D9-3B0B-4DE1-B966-195C5DD89A85}">
      <dgm:prSet custT="1"/>
      <dgm:spPr/>
      <dgm:t>
        <a:bodyPr/>
        <a:lstStyle/>
        <a:p>
          <a:pPr marL="0" lvl="0" indent="0" algn="ctr" defTabSz="533400">
            <a:lnSpc>
              <a:spcPct val="100000"/>
            </a:lnSpc>
            <a:spcBef>
              <a:spcPct val="0"/>
            </a:spcBef>
            <a:spcAft>
              <a:spcPct val="35000"/>
            </a:spcAft>
            <a:buNone/>
          </a:pPr>
          <a:r>
            <a:rPr lang="en-US" sz="1300" b="1" kern="1200" dirty="0">
              <a:solidFill>
                <a:prstClr val="black">
                  <a:hueOff val="0"/>
                  <a:satOff val="0"/>
                  <a:lumOff val="0"/>
                  <a:alphaOff val="0"/>
                </a:prstClr>
              </a:solidFill>
              <a:latin typeface="等线" panose="02110004020202020204"/>
              <a:ea typeface="+mn-ea"/>
              <a:cs typeface="+mn-cs"/>
            </a:rPr>
            <a:t>Information Propagation Simulation</a:t>
          </a:r>
          <a:r>
            <a:rPr lang="en-US" sz="1300" b="0" kern="1200" dirty="0">
              <a:solidFill>
                <a:prstClr val="black">
                  <a:hueOff val="0"/>
                  <a:satOff val="0"/>
                  <a:lumOff val="0"/>
                  <a:alphaOff val="0"/>
                </a:prstClr>
              </a:solidFill>
              <a:latin typeface="等线" panose="02110004020202020204"/>
              <a:ea typeface="+mn-ea"/>
              <a:cs typeface="+mn-cs"/>
            </a:rPr>
            <a:t>: NLP technologies can simulate the path and speed of information spread in social networks. NLP models can analyze the content and propagation characteristics of information, predicting its reach and influence.</a:t>
          </a:r>
        </a:p>
      </dgm:t>
    </dgm:pt>
    <dgm:pt modelId="{DA09780F-AE8E-43F1-83F2-F7CBC4D263F3}" type="parTrans" cxnId="{3C1039B4-9C37-4C79-B696-9FB3F9D1847E}">
      <dgm:prSet/>
      <dgm:spPr/>
      <dgm:t>
        <a:bodyPr/>
        <a:lstStyle/>
        <a:p>
          <a:endParaRPr lang="en-US"/>
        </a:p>
      </dgm:t>
    </dgm:pt>
    <dgm:pt modelId="{CD438444-B73C-43DA-8283-F79E07A556AD}" type="sibTrans" cxnId="{3C1039B4-9C37-4C79-B696-9FB3F9D1847E}">
      <dgm:prSet/>
      <dgm:spPr/>
      <dgm:t>
        <a:bodyPr/>
        <a:lstStyle/>
        <a:p>
          <a:endParaRPr lang="en-US"/>
        </a:p>
      </dgm:t>
    </dgm:pt>
    <dgm:pt modelId="{370DCAE1-B682-41F8-9F8C-B43F2BA8AD08}">
      <dgm:prSet custT="1"/>
      <dgm:spPr/>
      <dgm:t>
        <a:bodyPr/>
        <a:lstStyle/>
        <a:p>
          <a:pPr>
            <a:lnSpc>
              <a:spcPct val="100000"/>
            </a:lnSpc>
          </a:pPr>
          <a:r>
            <a:rPr lang="en-US" sz="1300" b="1" i="0" dirty="0"/>
            <a:t>Virtual Interaction</a:t>
          </a:r>
          <a:r>
            <a:rPr lang="en-US" sz="1300" b="0" i="0" dirty="0"/>
            <a:t>: In simulations, interactions between users can be implemented using NLP technologies to create natural language dialogues. This can include not only opinion exchanges but also complex interaction processes such as debates, persuasion, and consensus-building.</a:t>
          </a:r>
          <a:endParaRPr lang="en-US" sz="1300" dirty="0"/>
        </a:p>
      </dgm:t>
    </dgm:pt>
    <dgm:pt modelId="{A587FF4A-4C42-43BC-BC35-486038BE2E7C}" type="parTrans" cxnId="{4D3CA541-7B78-45F2-ABEE-841763A1757F}">
      <dgm:prSet/>
      <dgm:spPr/>
      <dgm:t>
        <a:bodyPr/>
        <a:lstStyle/>
        <a:p>
          <a:endParaRPr lang="en-US"/>
        </a:p>
      </dgm:t>
    </dgm:pt>
    <dgm:pt modelId="{62F283CB-A148-47FA-A34B-D56769FD1914}" type="sibTrans" cxnId="{4D3CA541-7B78-45F2-ABEE-841763A1757F}">
      <dgm:prSet/>
      <dgm:spPr/>
      <dgm:t>
        <a:bodyPr/>
        <a:lstStyle/>
        <a:p>
          <a:endParaRPr lang="en-US"/>
        </a:p>
      </dgm:t>
    </dgm:pt>
    <dgm:pt modelId="{544B555E-DE56-4FC0-A336-1E29B4DBA277}" type="pres">
      <dgm:prSet presAssocID="{506AE1A7-48DE-4BF7-BD60-C63BA9788822}" presName="root" presStyleCnt="0">
        <dgm:presLayoutVars>
          <dgm:dir/>
          <dgm:resizeHandles val="exact"/>
        </dgm:presLayoutVars>
      </dgm:prSet>
      <dgm:spPr/>
    </dgm:pt>
    <dgm:pt modelId="{5281F078-B558-487D-A232-D89081D359FF}" type="pres">
      <dgm:prSet presAssocID="{A97AC6ED-636F-43AC-A7A3-6BFEBCD69D6F}" presName="compNode" presStyleCnt="0"/>
      <dgm:spPr/>
    </dgm:pt>
    <dgm:pt modelId="{6B9AEC11-87AB-4429-B6DE-3752C99D6694}" type="pres">
      <dgm:prSet presAssocID="{A97AC6ED-636F-43AC-A7A3-6BFEBCD69D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2283CE66-BB95-4BBA-854B-E33F5B79C2F9}" type="pres">
      <dgm:prSet presAssocID="{A97AC6ED-636F-43AC-A7A3-6BFEBCD69D6F}" presName="spaceRect" presStyleCnt="0"/>
      <dgm:spPr/>
    </dgm:pt>
    <dgm:pt modelId="{337FD161-553C-4E10-B7A9-D8FFA2A0375F}" type="pres">
      <dgm:prSet presAssocID="{A97AC6ED-636F-43AC-A7A3-6BFEBCD69D6F}" presName="textRect" presStyleLbl="revTx" presStyleIdx="0" presStyleCnt="3" custScaleX="182416">
        <dgm:presLayoutVars>
          <dgm:chMax val="1"/>
          <dgm:chPref val="1"/>
        </dgm:presLayoutVars>
      </dgm:prSet>
      <dgm:spPr/>
    </dgm:pt>
    <dgm:pt modelId="{CC3403D2-CF5A-4EA0-A93A-E017D9CB057B}" type="pres">
      <dgm:prSet presAssocID="{98D13544-43B2-4907-AF85-5097447127C1}" presName="sibTrans" presStyleCnt="0"/>
      <dgm:spPr/>
    </dgm:pt>
    <dgm:pt modelId="{AC9D0218-AB28-4AD0-9EF8-57F78EB0AA15}" type="pres">
      <dgm:prSet presAssocID="{E845A9D9-3B0B-4DE1-B966-195C5DD89A85}" presName="compNode" presStyleCnt="0"/>
      <dgm:spPr/>
    </dgm:pt>
    <dgm:pt modelId="{A5159F8A-F872-4CA6-9533-67D32B27CADC}" type="pres">
      <dgm:prSet presAssocID="{E845A9D9-3B0B-4DE1-B966-195C5DD89A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处理器"/>
        </a:ext>
      </dgm:extLst>
    </dgm:pt>
    <dgm:pt modelId="{5597CFCE-6FFC-4D0A-8812-90A2F3596B2E}" type="pres">
      <dgm:prSet presAssocID="{E845A9D9-3B0B-4DE1-B966-195C5DD89A85}" presName="spaceRect" presStyleCnt="0"/>
      <dgm:spPr/>
    </dgm:pt>
    <dgm:pt modelId="{91AD056A-67B1-4003-8A5A-45C4FCE61F43}" type="pres">
      <dgm:prSet presAssocID="{E845A9D9-3B0B-4DE1-B966-195C5DD89A85}" presName="textRect" presStyleLbl="revTx" presStyleIdx="1" presStyleCnt="3" custScaleX="157123">
        <dgm:presLayoutVars>
          <dgm:chMax val="1"/>
          <dgm:chPref val="1"/>
        </dgm:presLayoutVars>
      </dgm:prSet>
      <dgm:spPr/>
    </dgm:pt>
    <dgm:pt modelId="{7759EB38-A742-4BED-912B-A24E2C56E0C7}" type="pres">
      <dgm:prSet presAssocID="{CD438444-B73C-43DA-8283-F79E07A556AD}" presName="sibTrans" presStyleCnt="0"/>
      <dgm:spPr/>
    </dgm:pt>
    <dgm:pt modelId="{386D8A46-846C-4E73-8450-3DC84A7EFE08}" type="pres">
      <dgm:prSet presAssocID="{370DCAE1-B682-41F8-9F8C-B43F2BA8AD08}" presName="compNode" presStyleCnt="0"/>
      <dgm:spPr/>
    </dgm:pt>
    <dgm:pt modelId="{F85E0BCD-3F67-4A80-8CBE-BEFBC363C811}" type="pres">
      <dgm:prSet presAssocID="{370DCAE1-B682-41F8-9F8C-B43F2BA8AD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机器人"/>
        </a:ext>
      </dgm:extLst>
    </dgm:pt>
    <dgm:pt modelId="{A7A36F70-CAB3-457D-A834-F0CA459DA3B0}" type="pres">
      <dgm:prSet presAssocID="{370DCAE1-B682-41F8-9F8C-B43F2BA8AD08}" presName="spaceRect" presStyleCnt="0"/>
      <dgm:spPr/>
    </dgm:pt>
    <dgm:pt modelId="{039B065C-5EE7-4F0C-B39A-3BB64696BDBF}" type="pres">
      <dgm:prSet presAssocID="{370DCAE1-B682-41F8-9F8C-B43F2BA8AD08}" presName="textRect" presStyleLbl="revTx" presStyleIdx="2" presStyleCnt="3" custScaleX="180920">
        <dgm:presLayoutVars>
          <dgm:chMax val="1"/>
          <dgm:chPref val="1"/>
        </dgm:presLayoutVars>
      </dgm:prSet>
      <dgm:spPr/>
    </dgm:pt>
  </dgm:ptLst>
  <dgm:cxnLst>
    <dgm:cxn modelId="{1B71521F-EC05-41B7-B890-3E6BE41701BA}" type="presOf" srcId="{A97AC6ED-636F-43AC-A7A3-6BFEBCD69D6F}" destId="{337FD161-553C-4E10-B7A9-D8FFA2A0375F}" srcOrd="0" destOrd="0" presId="urn:microsoft.com/office/officeart/2018/2/layout/IconLabelList"/>
    <dgm:cxn modelId="{13495437-F0D9-4540-BF48-E0FEC87FE2F4}" srcId="{506AE1A7-48DE-4BF7-BD60-C63BA9788822}" destId="{A97AC6ED-636F-43AC-A7A3-6BFEBCD69D6F}" srcOrd="0" destOrd="0" parTransId="{9E358F4A-F061-4FCE-88C5-9D064B5ABD60}" sibTransId="{98D13544-43B2-4907-AF85-5097447127C1}"/>
    <dgm:cxn modelId="{CD872B5B-D88A-4A63-9567-5C96E58F3FA4}" type="presOf" srcId="{506AE1A7-48DE-4BF7-BD60-C63BA9788822}" destId="{544B555E-DE56-4FC0-A336-1E29B4DBA277}" srcOrd="0" destOrd="0" presId="urn:microsoft.com/office/officeart/2018/2/layout/IconLabelList"/>
    <dgm:cxn modelId="{4D3CA541-7B78-45F2-ABEE-841763A1757F}" srcId="{506AE1A7-48DE-4BF7-BD60-C63BA9788822}" destId="{370DCAE1-B682-41F8-9F8C-B43F2BA8AD08}" srcOrd="2" destOrd="0" parTransId="{A587FF4A-4C42-43BC-BC35-486038BE2E7C}" sibTransId="{62F283CB-A148-47FA-A34B-D56769FD1914}"/>
    <dgm:cxn modelId="{A445D666-D221-4056-ACB1-18A2B30445CD}" type="presOf" srcId="{E845A9D9-3B0B-4DE1-B966-195C5DD89A85}" destId="{91AD056A-67B1-4003-8A5A-45C4FCE61F43}" srcOrd="0" destOrd="0" presId="urn:microsoft.com/office/officeart/2018/2/layout/IconLabelList"/>
    <dgm:cxn modelId="{F2D1DAAF-7F02-4E5F-812B-131C9F5C7E0C}" type="presOf" srcId="{370DCAE1-B682-41F8-9F8C-B43F2BA8AD08}" destId="{039B065C-5EE7-4F0C-B39A-3BB64696BDBF}" srcOrd="0" destOrd="0" presId="urn:microsoft.com/office/officeart/2018/2/layout/IconLabelList"/>
    <dgm:cxn modelId="{3C1039B4-9C37-4C79-B696-9FB3F9D1847E}" srcId="{506AE1A7-48DE-4BF7-BD60-C63BA9788822}" destId="{E845A9D9-3B0B-4DE1-B966-195C5DD89A85}" srcOrd="1" destOrd="0" parTransId="{DA09780F-AE8E-43F1-83F2-F7CBC4D263F3}" sibTransId="{CD438444-B73C-43DA-8283-F79E07A556AD}"/>
    <dgm:cxn modelId="{6138CBCA-D333-42A0-A2D8-6201482DF200}" type="presParOf" srcId="{544B555E-DE56-4FC0-A336-1E29B4DBA277}" destId="{5281F078-B558-487D-A232-D89081D359FF}" srcOrd="0" destOrd="0" presId="urn:microsoft.com/office/officeart/2018/2/layout/IconLabelList"/>
    <dgm:cxn modelId="{32BF7956-4B07-4964-9F3B-D70098E57A37}" type="presParOf" srcId="{5281F078-B558-487D-A232-D89081D359FF}" destId="{6B9AEC11-87AB-4429-B6DE-3752C99D6694}" srcOrd="0" destOrd="0" presId="urn:microsoft.com/office/officeart/2018/2/layout/IconLabelList"/>
    <dgm:cxn modelId="{7F3FBB52-863A-42EB-8370-AFA2BEEB40F1}" type="presParOf" srcId="{5281F078-B558-487D-A232-D89081D359FF}" destId="{2283CE66-BB95-4BBA-854B-E33F5B79C2F9}" srcOrd="1" destOrd="0" presId="urn:microsoft.com/office/officeart/2018/2/layout/IconLabelList"/>
    <dgm:cxn modelId="{6216BA40-A5AF-4865-8992-5C70FFFD5299}" type="presParOf" srcId="{5281F078-B558-487D-A232-D89081D359FF}" destId="{337FD161-553C-4E10-B7A9-D8FFA2A0375F}" srcOrd="2" destOrd="0" presId="urn:microsoft.com/office/officeart/2018/2/layout/IconLabelList"/>
    <dgm:cxn modelId="{A5BB5022-D425-4A20-8E2D-517F961D0D80}" type="presParOf" srcId="{544B555E-DE56-4FC0-A336-1E29B4DBA277}" destId="{CC3403D2-CF5A-4EA0-A93A-E017D9CB057B}" srcOrd="1" destOrd="0" presId="urn:microsoft.com/office/officeart/2018/2/layout/IconLabelList"/>
    <dgm:cxn modelId="{D4363971-1F98-435B-9235-84A496056F09}" type="presParOf" srcId="{544B555E-DE56-4FC0-A336-1E29B4DBA277}" destId="{AC9D0218-AB28-4AD0-9EF8-57F78EB0AA15}" srcOrd="2" destOrd="0" presId="urn:microsoft.com/office/officeart/2018/2/layout/IconLabelList"/>
    <dgm:cxn modelId="{0D35EE1F-0D9B-4A28-A63D-AD5CFBDC8777}" type="presParOf" srcId="{AC9D0218-AB28-4AD0-9EF8-57F78EB0AA15}" destId="{A5159F8A-F872-4CA6-9533-67D32B27CADC}" srcOrd="0" destOrd="0" presId="urn:microsoft.com/office/officeart/2018/2/layout/IconLabelList"/>
    <dgm:cxn modelId="{B39C841A-509C-4C9A-B5FC-2D3F0D3BCF3B}" type="presParOf" srcId="{AC9D0218-AB28-4AD0-9EF8-57F78EB0AA15}" destId="{5597CFCE-6FFC-4D0A-8812-90A2F3596B2E}" srcOrd="1" destOrd="0" presId="urn:microsoft.com/office/officeart/2018/2/layout/IconLabelList"/>
    <dgm:cxn modelId="{BC735F93-64E7-45EC-BB16-F22AB50AB49F}" type="presParOf" srcId="{AC9D0218-AB28-4AD0-9EF8-57F78EB0AA15}" destId="{91AD056A-67B1-4003-8A5A-45C4FCE61F43}" srcOrd="2" destOrd="0" presId="urn:microsoft.com/office/officeart/2018/2/layout/IconLabelList"/>
    <dgm:cxn modelId="{11990D7E-C6D4-410A-BB1E-7097B6C3254D}" type="presParOf" srcId="{544B555E-DE56-4FC0-A336-1E29B4DBA277}" destId="{7759EB38-A742-4BED-912B-A24E2C56E0C7}" srcOrd="3" destOrd="0" presId="urn:microsoft.com/office/officeart/2018/2/layout/IconLabelList"/>
    <dgm:cxn modelId="{75C35A32-CFAC-4917-B319-E22C75825D0A}" type="presParOf" srcId="{544B555E-DE56-4FC0-A336-1E29B4DBA277}" destId="{386D8A46-846C-4E73-8450-3DC84A7EFE08}" srcOrd="4" destOrd="0" presId="urn:microsoft.com/office/officeart/2018/2/layout/IconLabelList"/>
    <dgm:cxn modelId="{F208E021-B5A3-4099-B68C-D239EC43F347}" type="presParOf" srcId="{386D8A46-846C-4E73-8450-3DC84A7EFE08}" destId="{F85E0BCD-3F67-4A80-8CBE-BEFBC363C811}" srcOrd="0" destOrd="0" presId="urn:microsoft.com/office/officeart/2018/2/layout/IconLabelList"/>
    <dgm:cxn modelId="{49218EFD-E399-4132-885D-6FF531EB7005}" type="presParOf" srcId="{386D8A46-846C-4E73-8450-3DC84A7EFE08}" destId="{A7A36F70-CAB3-457D-A834-F0CA459DA3B0}" srcOrd="1" destOrd="0" presId="urn:microsoft.com/office/officeart/2018/2/layout/IconLabelList"/>
    <dgm:cxn modelId="{01C89933-12C3-4A3B-8353-E583F1795545}" type="presParOf" srcId="{386D8A46-846C-4E73-8450-3DC84A7EFE08}" destId="{039B065C-5EE7-4F0C-B39A-3BB64696BD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1AD9A-75B6-4354-8567-C0FFA7D17ED1}">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11920-115C-4C98-931B-9E89BB46C0C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232D8A-991F-4223-A6BC-4180E31223C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kern="1200"/>
            <a:t>Topic 1 Market Acceptance of a New Technology Product</a:t>
          </a:r>
          <a:endParaRPr lang="en-US" sz="2500" kern="1200"/>
        </a:p>
      </dsp:txBody>
      <dsp:txXfrm>
        <a:off x="1435590" y="531"/>
        <a:ext cx="9080009" cy="1242935"/>
      </dsp:txXfrm>
    </dsp:sp>
    <dsp:sp modelId="{F9FE8FAF-1004-41C0-80BF-F8ED89D3AC6B}">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A3CC3-92AB-4184-B0D3-3DC39E92619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2A1396-9822-493A-9F10-A704F333194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kern="1200"/>
            <a:t>Topic 2 Social Movements and Protests</a:t>
          </a:r>
          <a:endParaRPr lang="en-US" sz="2500" kern="1200"/>
        </a:p>
      </dsp:txBody>
      <dsp:txXfrm>
        <a:off x="1435590" y="1554201"/>
        <a:ext cx="9080009" cy="1242935"/>
      </dsp:txXfrm>
    </dsp:sp>
    <dsp:sp modelId="{EC1A01E5-7A9A-4F63-AF85-317A266A1234}">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82F3D-86AC-4141-AEFE-177F1AF2416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4E83E5-316F-4A4E-82AF-68CBE7B9157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kern="1200"/>
            <a:t>Topic 3 Discussions on Social Welfare Policies</a:t>
          </a:r>
          <a:endParaRPr lang="en-US" sz="25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AEC11-87AB-4429-B6DE-3752C99D6694}">
      <dsp:nvSpPr>
        <dsp:cNvPr id="0" name=""/>
        <dsp:cNvSpPr/>
      </dsp:nvSpPr>
      <dsp:spPr>
        <a:xfrm>
          <a:off x="1495413" y="88831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7FD161-553C-4E10-B7A9-D8FFA2A0375F}">
      <dsp:nvSpPr>
        <dsp:cNvPr id="0" name=""/>
        <dsp:cNvSpPr/>
      </dsp:nvSpPr>
      <dsp:spPr>
        <a:xfrm>
          <a:off x="258669" y="2084528"/>
          <a:ext cx="3283488" cy="137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dirty="0"/>
            <a:t>Sentiment Analysis</a:t>
          </a:r>
          <a:r>
            <a:rPr lang="en-US" sz="1300" kern="1200" dirty="0"/>
            <a:t>: LLMs/NPL can perform sentiment analysis to identify emotions (such as positive, negative, neutral) in the text, helping to understand the overall emotional inclination of the public towards a particular event or topic.</a:t>
          </a:r>
        </a:p>
      </dsp:txBody>
      <dsp:txXfrm>
        <a:off x="258669" y="2084528"/>
        <a:ext cx="3283488" cy="1378491"/>
      </dsp:txXfrm>
    </dsp:sp>
    <dsp:sp modelId="{A5159F8A-F872-4CA6-9533-67D32B27CADC}">
      <dsp:nvSpPr>
        <dsp:cNvPr id="0" name=""/>
        <dsp:cNvSpPr/>
      </dsp:nvSpPr>
      <dsp:spPr>
        <a:xfrm>
          <a:off x="4866264" y="88831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D056A-67B1-4003-8A5A-45C4FCE61F43}">
      <dsp:nvSpPr>
        <dsp:cNvPr id="0" name=""/>
        <dsp:cNvSpPr/>
      </dsp:nvSpPr>
      <dsp:spPr>
        <a:xfrm>
          <a:off x="3857157" y="2084528"/>
          <a:ext cx="2828214" cy="137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300" b="1" kern="1200" dirty="0">
              <a:solidFill>
                <a:prstClr val="black">
                  <a:hueOff val="0"/>
                  <a:satOff val="0"/>
                  <a:lumOff val="0"/>
                  <a:alphaOff val="0"/>
                </a:prstClr>
              </a:solidFill>
              <a:latin typeface="等线" panose="02110004020202020204"/>
              <a:ea typeface="+mn-ea"/>
              <a:cs typeface="+mn-cs"/>
            </a:rPr>
            <a:t>Information Propagation Simulation</a:t>
          </a:r>
          <a:r>
            <a:rPr lang="en-US" sz="1300" b="0" kern="1200" dirty="0">
              <a:solidFill>
                <a:prstClr val="black">
                  <a:hueOff val="0"/>
                  <a:satOff val="0"/>
                  <a:lumOff val="0"/>
                  <a:alphaOff val="0"/>
                </a:prstClr>
              </a:solidFill>
              <a:latin typeface="等线" panose="02110004020202020204"/>
              <a:ea typeface="+mn-ea"/>
              <a:cs typeface="+mn-cs"/>
            </a:rPr>
            <a:t>: NLP technologies can simulate the path and speed of information spread in social networks. NLP models can analyze the content and propagation characteristics of information, predicting its reach and influence.</a:t>
          </a:r>
        </a:p>
      </dsp:txBody>
      <dsp:txXfrm>
        <a:off x="3857157" y="2084528"/>
        <a:ext cx="2828214" cy="1378491"/>
      </dsp:txXfrm>
    </dsp:sp>
    <dsp:sp modelId="{F85E0BCD-3F67-4A80-8CBE-BEFBC363C811}">
      <dsp:nvSpPr>
        <dsp:cNvPr id="0" name=""/>
        <dsp:cNvSpPr/>
      </dsp:nvSpPr>
      <dsp:spPr>
        <a:xfrm>
          <a:off x="8223651" y="88831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9B065C-5EE7-4F0C-B39A-3BB64696BDBF}">
      <dsp:nvSpPr>
        <dsp:cNvPr id="0" name=""/>
        <dsp:cNvSpPr/>
      </dsp:nvSpPr>
      <dsp:spPr>
        <a:xfrm>
          <a:off x="7000371" y="2084528"/>
          <a:ext cx="3256559" cy="137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i="0" kern="1200" dirty="0"/>
            <a:t>Virtual Interaction</a:t>
          </a:r>
          <a:r>
            <a:rPr lang="en-US" sz="1300" b="0" i="0" kern="1200" dirty="0"/>
            <a:t>: In simulations, interactions between users can be implemented using NLP technologies to create natural language dialogues. This can include not only opinion exchanges but also complex interaction processes such as debates, persuasion, and consensus-building.</a:t>
          </a:r>
          <a:endParaRPr lang="en-US" sz="1300" kern="1200" dirty="0"/>
        </a:p>
      </dsp:txBody>
      <dsp:txXfrm>
        <a:off x="7000371" y="2084528"/>
        <a:ext cx="3256559" cy="137849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0150B-F738-8528-4A1D-D0C99180FA7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5E4B6A-2F60-0ABD-7979-18F1D35CE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E9FD6A-E65D-8A4A-B8A4-FC1BFF9C0E16}"/>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E88D3B12-25CE-47CE-EED3-C16D07F80B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7CA7D0-24F2-CED9-BDB6-005011F94BD2}"/>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66175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1F04C-F25F-31DD-CE58-81037B0F51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6AC6D5-286D-6817-4FC7-283D481D56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CAB88F-A76E-01FB-C111-B91038CE2205}"/>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DD29E1CC-7E1B-9DD7-DD69-122CB9E2BC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69C63C-917C-A927-0C4E-B6A43CB66E8A}"/>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15261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C67311-3A86-CA88-CB38-DD2FA3DDBE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B7CB56-71DE-7898-FC4E-C1988B491B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5EE160-868A-2BC7-619F-872E168EA0FB}"/>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DF2D7D79-5027-726B-AE07-4B7D1772E2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C0828F-5FA9-4CD1-4CAA-2538489B4130}"/>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286385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771F7-917B-F143-F551-1407786CB4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3A9465-5B68-382D-8330-79C6F56E2CD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383D93-DDC7-525A-E43A-28870E8AE8E4}"/>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4B180521-2A28-4A2B-89C3-1CB9EE5E1E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F59AD0-042E-3AE3-42AB-06E93512140E}"/>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419821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398C7-02D2-BD2F-92BD-5AA2F05805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6B9877-645D-7312-3CFC-A752B84CE5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5A24027-B9E0-C5DF-D867-F44C1A253564}"/>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464CC070-2E2A-DB08-ACD0-7A7E50DD12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BAF00E-1876-DF51-272A-2D15B1058067}"/>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39854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987F7-4912-51B9-8106-D013C1C0E8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2EF969-6CDE-C435-F078-FC074AA38B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6CE8E6-5112-F573-9FF5-A8349C28470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13A45A-B3F7-9599-8DBE-3376F5B103E7}"/>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C9FC6BD9-FF20-1994-2042-9CCD5D50C4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71C405-378F-CF86-1CF2-A0E19274F666}"/>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329430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1ED6C-45BA-7F35-0719-38BF87E7E4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F6C9821-01FF-D16C-7EC6-C8C96D4DA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12A870-4345-2F00-0E6E-7876C89F50B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824252-B2C0-B7F3-C8B1-06C814F60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109845-D4F6-3BCF-5133-30DB1E1B736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1F191CC-C4F8-3743-26A8-1DFE5B6E6F48}"/>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8" name="页脚占位符 7">
            <a:extLst>
              <a:ext uri="{FF2B5EF4-FFF2-40B4-BE49-F238E27FC236}">
                <a16:creationId xmlns:a16="http://schemas.microsoft.com/office/drawing/2014/main" id="{EC9FA95C-FB3A-0271-124B-7EAC9CBAC3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20CEC0-86E3-B435-80D9-7D7952D16E27}"/>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33798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654F0-3688-0C04-E730-C0CAD0B2DD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630D4CF-6B6D-490B-6151-AB54E50BE591}"/>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4" name="页脚占位符 3">
            <a:extLst>
              <a:ext uri="{FF2B5EF4-FFF2-40B4-BE49-F238E27FC236}">
                <a16:creationId xmlns:a16="http://schemas.microsoft.com/office/drawing/2014/main" id="{1F067933-8E8F-AAD1-BDFA-654B6FABF6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2CC372-BA48-E59A-ECC6-36884B043765}"/>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425299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37990C-9FFF-0BEF-E4F1-5D68F9F467B0}"/>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3" name="页脚占位符 2">
            <a:extLst>
              <a:ext uri="{FF2B5EF4-FFF2-40B4-BE49-F238E27FC236}">
                <a16:creationId xmlns:a16="http://schemas.microsoft.com/office/drawing/2014/main" id="{B534C5C5-BEBF-DFCB-77A1-19D6722D11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AE7E22-E7D2-5C40-69FF-788A9D54E14A}"/>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310979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D90A0-0522-8D0D-5BD8-A9505F6A1A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A321C1-C1FB-5FEE-A026-DE61EF6C2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ACEB1AA-BEB5-EF27-6D78-CEF49CF15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9CC145-E0E2-7C9E-833E-036C81E8E74D}"/>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EC8FE7D2-EF4E-D5C5-1811-89AF368A9F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F6916B-28B7-88E2-3603-8EA27CDA8E26}"/>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159189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5A18D-92A7-F3FD-A4F1-BCC72B357D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FA4FAB-9B5E-CE40-90A4-553EE91EC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B42D5E-BD6D-BFBC-8EB6-245EE1A9E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BE0D24-BD0A-73B5-B642-440717ABF5D7}"/>
              </a:ext>
            </a:extLst>
          </p:cNvPr>
          <p:cNvSpPr>
            <a:spLocks noGrp="1"/>
          </p:cNvSpPr>
          <p:nvPr>
            <p:ph type="dt" sz="half" idx="10"/>
          </p:nvPr>
        </p:nvSpPr>
        <p:spPr/>
        <p:txBody>
          <a:bodyPr/>
          <a:lstStyle/>
          <a:p>
            <a:fld id="{E74C8098-79CC-4F03-94CE-504082C0FCE9}"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17D34714-880A-158D-FFC0-0CD7891B69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8C76EE-4243-EA18-5E33-306A7490B58F}"/>
              </a:ext>
            </a:extLst>
          </p:cNvPr>
          <p:cNvSpPr>
            <a:spLocks noGrp="1"/>
          </p:cNvSpPr>
          <p:nvPr>
            <p:ph type="sldNum" sz="quarter" idx="12"/>
          </p:nvPr>
        </p:nvSpPr>
        <p:spPr/>
        <p:txBody>
          <a:body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295813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0205B1-3163-EF0D-4B88-93268B7CB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808E57-A508-56D7-BC9B-7BB6EC428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225E1B-70C7-2269-D198-DFB16D49E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4C8098-79CC-4F03-94CE-504082C0FCE9}"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ACA717B5-3485-8D45-61C0-47A89CBE3A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DD6BAA85-D85F-BD2E-416D-EB2D67BE1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528D74-4134-487E-A7CF-84407539F10E}" type="slidenum">
              <a:rPr lang="zh-CN" altLang="en-US" smtClean="0"/>
              <a:t>‹#›</a:t>
            </a:fld>
            <a:endParaRPr lang="zh-CN" altLang="en-US"/>
          </a:p>
        </p:txBody>
      </p:sp>
    </p:spTree>
    <p:extLst>
      <p:ext uri="{BB962C8B-B14F-4D97-AF65-F5344CB8AC3E}">
        <p14:creationId xmlns:p14="http://schemas.microsoft.com/office/powerpoint/2010/main" val="119146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ehao.qian.cn@gmail.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0" name="Rectangle 9">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0776866F-F843-C09D-8F4E-4390DEDE8803}"/>
              </a:ext>
            </a:extLst>
          </p:cNvPr>
          <p:cNvSpPr>
            <a:spLocks noGrp="1"/>
          </p:cNvSpPr>
          <p:nvPr>
            <p:ph type="title"/>
          </p:nvPr>
        </p:nvSpPr>
        <p:spPr>
          <a:xfrm>
            <a:off x="838200" y="5609902"/>
            <a:ext cx="4177145" cy="913975"/>
          </a:xfrm>
        </p:spPr>
        <p:txBody>
          <a:bodyPr vert="horz" lIns="91440" tIns="45720" rIns="91440" bIns="45720" rtlCol="0" anchor="ctr">
            <a:normAutofit/>
          </a:bodyPr>
          <a:lstStyle/>
          <a:p>
            <a:r>
              <a:rPr lang="en-US" altLang="zh-CN" sz="3200" b="1" dirty="0">
                <a:solidFill>
                  <a:srgbClr val="FFFFFF"/>
                </a:solidFill>
              </a:rPr>
              <a:t>ABM Topics Meeting</a:t>
            </a:r>
          </a:p>
        </p:txBody>
      </p:sp>
      <p:pic>
        <p:nvPicPr>
          <p:cNvPr id="5" name="Picture 4" descr="Abstract render of 3D polyhedrons">
            <a:extLst>
              <a:ext uri="{FF2B5EF4-FFF2-40B4-BE49-F238E27FC236}">
                <a16:creationId xmlns:a16="http://schemas.microsoft.com/office/drawing/2014/main" id="{3166BE1E-6DE1-D91D-EA54-F54675B1675B}"/>
              </a:ext>
            </a:extLst>
          </p:cNvPr>
          <p:cNvPicPr>
            <a:picLocks noChangeAspect="1"/>
          </p:cNvPicPr>
          <p:nvPr/>
        </p:nvPicPr>
        <p:blipFill rotWithShape="1">
          <a:blip r:embed="rId2"/>
          <a:srcRect t="4362" b="17594"/>
          <a:stretch/>
        </p:blipFill>
        <p:spPr>
          <a:xfrm>
            <a:off x="1" y="10"/>
            <a:ext cx="12191998" cy="5352218"/>
          </a:xfrm>
          <a:prstGeom prst="rect">
            <a:avLst/>
          </a:prstGeom>
        </p:spPr>
      </p:pic>
      <p:sp>
        <p:nvSpPr>
          <p:cNvPr id="3" name="标题 1">
            <a:extLst>
              <a:ext uri="{FF2B5EF4-FFF2-40B4-BE49-F238E27FC236}">
                <a16:creationId xmlns:a16="http://schemas.microsoft.com/office/drawing/2014/main" id="{8A0FFE01-2840-C274-DBCF-67B87387F85E}"/>
              </a:ext>
            </a:extLst>
          </p:cNvPr>
          <p:cNvSpPr txBox="1">
            <a:spLocks/>
          </p:cNvSpPr>
          <p:nvPr/>
        </p:nvSpPr>
        <p:spPr>
          <a:xfrm>
            <a:off x="6846454" y="5644280"/>
            <a:ext cx="4177145" cy="467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1800" dirty="0">
                <a:solidFill>
                  <a:srgbClr val="FFFFFF"/>
                </a:solidFill>
              </a:rPr>
              <a:t>Zehao Qian</a:t>
            </a:r>
          </a:p>
        </p:txBody>
      </p:sp>
      <p:sp>
        <p:nvSpPr>
          <p:cNvPr id="4" name="标题 1">
            <a:extLst>
              <a:ext uri="{FF2B5EF4-FFF2-40B4-BE49-F238E27FC236}">
                <a16:creationId xmlns:a16="http://schemas.microsoft.com/office/drawing/2014/main" id="{511DD095-D443-C1EC-7B0C-471FD47249B0}"/>
              </a:ext>
            </a:extLst>
          </p:cNvPr>
          <p:cNvSpPr txBox="1">
            <a:spLocks/>
          </p:cNvSpPr>
          <p:nvPr/>
        </p:nvSpPr>
        <p:spPr>
          <a:xfrm>
            <a:off x="6846453" y="5989398"/>
            <a:ext cx="4177145" cy="467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1800" dirty="0">
                <a:solidFill>
                  <a:srgbClr val="FFFFFF"/>
                </a:solidFill>
                <a:hlinkClick r:id="rId3"/>
              </a:rPr>
              <a:t>zehao.qian.cn@gmail.com</a:t>
            </a:r>
            <a:endParaRPr lang="en-US" altLang="zh-CN" sz="1800" dirty="0">
              <a:solidFill>
                <a:srgbClr val="FFFFFF"/>
              </a:solidFill>
            </a:endParaRPr>
          </a:p>
        </p:txBody>
      </p:sp>
    </p:spTree>
    <p:extLst>
      <p:ext uri="{BB962C8B-B14F-4D97-AF65-F5344CB8AC3E}">
        <p14:creationId xmlns:p14="http://schemas.microsoft.com/office/powerpoint/2010/main" val="288740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9A609-136E-5710-508B-0BD7669FFA82}"/>
              </a:ext>
            </a:extLst>
          </p:cNvPr>
          <p:cNvSpPr>
            <a:spLocks noGrp="1"/>
          </p:cNvSpPr>
          <p:nvPr>
            <p:ph type="title"/>
          </p:nvPr>
        </p:nvSpPr>
        <p:spPr>
          <a:xfrm>
            <a:off x="761840" y="1138265"/>
            <a:ext cx="4651204" cy="1401183"/>
          </a:xfrm>
        </p:spPr>
        <p:txBody>
          <a:bodyPr anchor="t">
            <a:normAutofit/>
          </a:bodyPr>
          <a:lstStyle/>
          <a:p>
            <a:r>
              <a:rPr lang="en-US" altLang="zh-CN" sz="3200" dirty="0"/>
              <a:t>Main Direction</a:t>
            </a:r>
            <a:endParaRPr lang="zh-CN" altLang="en-US" sz="3200" dirty="0"/>
          </a:p>
        </p:txBody>
      </p:sp>
      <p:cxnSp>
        <p:nvCxnSpPr>
          <p:cNvPr id="14"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A3527DCD-04A0-3290-441D-04A3A5C19347}"/>
              </a:ext>
            </a:extLst>
          </p:cNvPr>
          <p:cNvSpPr>
            <a:spLocks noGrp="1"/>
          </p:cNvSpPr>
          <p:nvPr>
            <p:ph idx="1"/>
          </p:nvPr>
        </p:nvSpPr>
        <p:spPr>
          <a:xfrm>
            <a:off x="761839" y="1954017"/>
            <a:ext cx="4651205" cy="3602935"/>
          </a:xfrm>
        </p:spPr>
        <p:txBody>
          <a:bodyPr>
            <a:normAutofit/>
          </a:bodyPr>
          <a:lstStyle/>
          <a:p>
            <a:r>
              <a:rPr lang="en-US" altLang="zh-CN" sz="1900" b="1" dirty="0"/>
              <a:t>Opinion dynamics in social networks</a:t>
            </a:r>
          </a:p>
          <a:p>
            <a:r>
              <a:rPr lang="en-US" altLang="zh-CN" sz="1900" dirty="0"/>
              <a:t>Study of the formation and evolution of opinions among different social groups.</a:t>
            </a:r>
          </a:p>
          <a:p>
            <a:r>
              <a:rPr lang="en-US" altLang="zh-CN" sz="1900" dirty="0"/>
              <a:t>Simulate the influence of opinion leaders on public opinions with ABM, as well as the influence of different social network structures (such as small-world networks, scale-free networks) on the spread of opinions.</a:t>
            </a:r>
          </a:p>
          <a:p>
            <a:r>
              <a:rPr lang="en-US" altLang="zh-CN" sz="1900" dirty="0"/>
              <a:t>Use large language models to analyze and generate discussions on specific topics and observe changes in opinions.</a:t>
            </a:r>
            <a:endParaRPr lang="zh-CN" altLang="en-US" sz="1900" dirty="0"/>
          </a:p>
        </p:txBody>
      </p:sp>
      <p:pic>
        <p:nvPicPr>
          <p:cNvPr id="5" name="Picture 4">
            <a:extLst>
              <a:ext uri="{FF2B5EF4-FFF2-40B4-BE49-F238E27FC236}">
                <a16:creationId xmlns:a16="http://schemas.microsoft.com/office/drawing/2014/main" id="{2A9F1E3B-90C4-B99D-00BE-E2CB7E9E8A74}"/>
              </a:ext>
            </a:extLst>
          </p:cNvPr>
          <p:cNvPicPr>
            <a:picLocks noChangeAspect="1"/>
          </p:cNvPicPr>
          <p:nvPr/>
        </p:nvPicPr>
        <p:blipFill rotWithShape="1">
          <a:blip r:embed="rId2">
            <a:extLst>
              <a:ext uri="{28A0092B-C50C-407E-A947-70E740481C1C}">
                <a14:useLocalDpi xmlns:a14="http://schemas.microsoft.com/office/drawing/2010/main" val="0"/>
              </a:ext>
            </a:extLst>
          </a:blip>
          <a:srcRect r="-3" b="920"/>
          <a:stretch/>
        </p:blipFill>
        <p:spPr>
          <a:xfrm>
            <a:off x="6096000" y="838013"/>
            <a:ext cx="5234538" cy="5186267"/>
          </a:xfrm>
          <a:prstGeom prst="rect">
            <a:avLst/>
          </a:prstGeom>
        </p:spPr>
      </p:pic>
    </p:spTree>
    <p:extLst>
      <p:ext uri="{BB962C8B-B14F-4D97-AF65-F5344CB8AC3E}">
        <p14:creationId xmlns:p14="http://schemas.microsoft.com/office/powerpoint/2010/main" val="388349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4601060-544B-691E-6B30-4D7E4EBA68CD}"/>
              </a:ext>
            </a:extLst>
          </p:cNvPr>
          <p:cNvSpPr>
            <a:spLocks noGrp="1"/>
          </p:cNvSpPr>
          <p:nvPr>
            <p:ph type="title"/>
          </p:nvPr>
        </p:nvSpPr>
        <p:spPr>
          <a:xfrm>
            <a:off x="838200" y="556995"/>
            <a:ext cx="10515600" cy="1133693"/>
          </a:xfrm>
        </p:spPr>
        <p:txBody>
          <a:bodyPr>
            <a:normAutofit/>
          </a:bodyPr>
          <a:lstStyle/>
          <a:p>
            <a:r>
              <a:rPr lang="en-US" altLang="zh-CN" sz="5200" dirty="0"/>
              <a:t>Topics</a:t>
            </a:r>
            <a:endParaRPr lang="zh-CN" altLang="en-US" sz="5200" dirty="0"/>
          </a:p>
        </p:txBody>
      </p:sp>
      <p:graphicFrame>
        <p:nvGraphicFramePr>
          <p:cNvPr id="5" name="内容占位符 2">
            <a:extLst>
              <a:ext uri="{FF2B5EF4-FFF2-40B4-BE49-F238E27FC236}">
                <a16:creationId xmlns:a16="http://schemas.microsoft.com/office/drawing/2014/main" id="{E6B71E2C-7206-2BFF-5ACA-0F9368C4AAE0}"/>
              </a:ext>
            </a:extLst>
          </p:cNvPr>
          <p:cNvGraphicFramePr>
            <a:graphicFrameLocks noGrp="1"/>
          </p:cNvGraphicFramePr>
          <p:nvPr>
            <p:ph idx="1"/>
            <p:extLst>
              <p:ext uri="{D42A27DB-BD31-4B8C-83A1-F6EECF244321}">
                <p14:modId xmlns:p14="http://schemas.microsoft.com/office/powerpoint/2010/main" val="15826712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83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7194F3A-3990-5342-30A5-23D75F3A2ACB}"/>
              </a:ext>
            </a:extLst>
          </p:cNvPr>
          <p:cNvSpPr>
            <a:spLocks noGrp="1"/>
          </p:cNvSpPr>
          <p:nvPr>
            <p:ph type="title"/>
          </p:nvPr>
        </p:nvSpPr>
        <p:spPr>
          <a:xfrm>
            <a:off x="526773" y="578751"/>
            <a:ext cx="11018520" cy="731309"/>
          </a:xfrm>
        </p:spPr>
        <p:txBody>
          <a:bodyPr anchor="b">
            <a:normAutofit/>
          </a:bodyPr>
          <a:lstStyle/>
          <a:p>
            <a:r>
              <a:rPr lang="en-US" altLang="zh-CN" sz="3200" b="1" dirty="0"/>
              <a:t>Topic 1 Market Acceptance of a New Technology Product</a:t>
            </a:r>
            <a:endParaRPr lang="zh-CN" altLang="en-US" sz="3200" b="1" dirty="0"/>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5AEABC9A-4C4E-7469-739F-6877E11E2E35}"/>
              </a:ext>
            </a:extLst>
          </p:cNvPr>
          <p:cNvSpPr>
            <a:spLocks noGrp="1"/>
          </p:cNvSpPr>
          <p:nvPr>
            <p:ph idx="1"/>
          </p:nvPr>
        </p:nvSpPr>
        <p:spPr>
          <a:xfrm>
            <a:off x="572493" y="2071316"/>
            <a:ext cx="6713552" cy="4119172"/>
          </a:xfrm>
        </p:spPr>
        <p:txBody>
          <a:bodyPr anchor="t">
            <a:normAutofit/>
          </a:bodyPr>
          <a:lstStyle/>
          <a:p>
            <a:pPr marL="0" indent="0">
              <a:buNone/>
            </a:pPr>
            <a:r>
              <a:rPr lang="en-US" altLang="zh-CN" sz="1900" b="1" dirty="0"/>
              <a:t>Event Background:</a:t>
            </a:r>
          </a:p>
          <a:p>
            <a:pPr marL="0" indent="0">
              <a:buNone/>
            </a:pPr>
            <a:r>
              <a:rPr lang="en-US" altLang="zh-CN" sz="1900" dirty="0"/>
              <a:t>A tech company releases an innovative new product (e.g., AR glasses). The product garners widespread attention and discussion, but consumers have differing views on its functionality and practicality.</a:t>
            </a:r>
          </a:p>
          <a:p>
            <a:pPr marL="0" indent="0">
              <a:buNone/>
            </a:pPr>
            <a:r>
              <a:rPr lang="en-US" altLang="zh-CN" sz="1900" b="1" dirty="0"/>
              <a:t>Simulation Points:</a:t>
            </a:r>
          </a:p>
          <a:p>
            <a:pPr>
              <a:buFont typeface="Arial" panose="020B0604020202020204" pitchFamily="34" charset="0"/>
              <a:buChar char="•"/>
            </a:pPr>
            <a:r>
              <a:rPr lang="en-US" altLang="zh-CN" sz="1900" dirty="0"/>
              <a:t>How early adopters and opinion leaders in the social network influence the public's acceptance of the new product.</a:t>
            </a:r>
          </a:p>
          <a:p>
            <a:pPr>
              <a:buFont typeface="Arial" panose="020B0604020202020204" pitchFamily="34" charset="0"/>
              <a:buChar char="•"/>
            </a:pPr>
            <a:r>
              <a:rPr lang="en-US" altLang="zh-CN" sz="1900" dirty="0"/>
              <a:t>The mechanisms of opinion dissemination and feedback among users.</a:t>
            </a:r>
          </a:p>
          <a:p>
            <a:pPr>
              <a:buFont typeface="Arial" panose="020B0604020202020204" pitchFamily="34" charset="0"/>
              <a:buChar char="•"/>
            </a:pPr>
            <a:r>
              <a:rPr lang="en-US" altLang="zh-CN" sz="1900" dirty="0"/>
              <a:t>The impact of product reviews and social media discussions on users' purchasing decisions.</a:t>
            </a:r>
          </a:p>
        </p:txBody>
      </p:sp>
      <p:pic>
        <p:nvPicPr>
          <p:cNvPr id="5" name="Picture 4" descr="Sphere of mesh and nodes">
            <a:extLst>
              <a:ext uri="{FF2B5EF4-FFF2-40B4-BE49-F238E27FC236}">
                <a16:creationId xmlns:a16="http://schemas.microsoft.com/office/drawing/2014/main" id="{F4A4A081-2961-A1CB-A3D8-6D7424446EB8}"/>
              </a:ext>
            </a:extLst>
          </p:cNvPr>
          <p:cNvPicPr>
            <a:picLocks noChangeAspect="1"/>
          </p:cNvPicPr>
          <p:nvPr/>
        </p:nvPicPr>
        <p:blipFill rotWithShape="1">
          <a:blip r:embed="rId2"/>
          <a:srcRect l="27846"/>
          <a:stretch/>
        </p:blipFill>
        <p:spPr>
          <a:xfrm>
            <a:off x="7675658" y="2093976"/>
            <a:ext cx="3941064" cy="4096512"/>
          </a:xfrm>
          <a:prstGeom prst="rect">
            <a:avLst/>
          </a:prstGeom>
        </p:spPr>
      </p:pic>
    </p:spTree>
    <p:extLst>
      <p:ext uri="{BB962C8B-B14F-4D97-AF65-F5344CB8AC3E}">
        <p14:creationId xmlns:p14="http://schemas.microsoft.com/office/powerpoint/2010/main" val="188623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27194F3A-3990-5342-30A5-23D75F3A2ACB}"/>
              </a:ext>
            </a:extLst>
          </p:cNvPr>
          <p:cNvSpPr>
            <a:spLocks noGrp="1"/>
          </p:cNvSpPr>
          <p:nvPr>
            <p:ph type="title"/>
          </p:nvPr>
        </p:nvSpPr>
        <p:spPr>
          <a:xfrm>
            <a:off x="838200" y="365125"/>
            <a:ext cx="7178964" cy="1325563"/>
          </a:xfrm>
        </p:spPr>
        <p:txBody>
          <a:bodyPr>
            <a:normAutofit/>
          </a:bodyPr>
          <a:lstStyle/>
          <a:p>
            <a:r>
              <a:rPr lang="en-US" altLang="zh-CN" sz="2800" b="1" dirty="0"/>
              <a:t>Topic 2 Social Movements and Protests</a:t>
            </a:r>
            <a:endParaRPr lang="zh-CN" altLang="en-US" sz="2800" b="1" dirty="0"/>
          </a:p>
        </p:txBody>
      </p:sp>
      <p:sp>
        <p:nvSpPr>
          <p:cNvPr id="3" name="内容占位符 2">
            <a:extLst>
              <a:ext uri="{FF2B5EF4-FFF2-40B4-BE49-F238E27FC236}">
                <a16:creationId xmlns:a16="http://schemas.microsoft.com/office/drawing/2014/main" id="{5AEABC9A-4C4E-7469-739F-6877E11E2E35}"/>
              </a:ext>
            </a:extLst>
          </p:cNvPr>
          <p:cNvSpPr>
            <a:spLocks noGrp="1"/>
          </p:cNvSpPr>
          <p:nvPr>
            <p:ph idx="1"/>
          </p:nvPr>
        </p:nvSpPr>
        <p:spPr>
          <a:xfrm>
            <a:off x="838200" y="1825625"/>
            <a:ext cx="5393361" cy="4351338"/>
          </a:xfrm>
        </p:spPr>
        <p:txBody>
          <a:bodyPr>
            <a:normAutofit/>
          </a:bodyPr>
          <a:lstStyle/>
          <a:p>
            <a:pPr marL="0" indent="0">
              <a:buNone/>
            </a:pPr>
            <a:r>
              <a:rPr lang="en-US" altLang="zh-CN" sz="2000" b="1" dirty="0"/>
              <a:t>Event Background:</a:t>
            </a:r>
          </a:p>
          <a:p>
            <a:pPr marL="0" indent="0">
              <a:buNone/>
            </a:pPr>
            <a:r>
              <a:rPr lang="en-US" altLang="zh-CN" sz="2000" dirty="0"/>
              <a:t>A social event (e.g., unfair laws, economic inequality) triggers large-scale social movements and protests. Different groups have varying attitudes and levels of participation in the movement.</a:t>
            </a:r>
          </a:p>
          <a:p>
            <a:pPr marL="0" indent="0">
              <a:buNone/>
            </a:pPr>
            <a:r>
              <a:rPr lang="en-US" altLang="zh-CN" sz="2000" b="1" dirty="0"/>
              <a:t>Simulation Points:</a:t>
            </a:r>
          </a:p>
          <a:p>
            <a:r>
              <a:rPr lang="en-US" altLang="zh-CN" sz="2000" dirty="0"/>
              <a:t>Roles and influence of protest leaders and organizers.</a:t>
            </a:r>
          </a:p>
          <a:p>
            <a:r>
              <a:rPr lang="en-US" altLang="zh-CN" sz="2000" dirty="0"/>
              <a:t>Information dissemination and participant mobilization in social networks.</a:t>
            </a:r>
          </a:p>
          <a:p>
            <a:r>
              <a:rPr lang="en-US" altLang="zh-CN" sz="2000" dirty="0"/>
              <a:t>Interactions and opinion changes among the police, government, and ordinary citizens.</a:t>
            </a:r>
          </a:p>
        </p:txBody>
      </p:sp>
      <p:pic>
        <p:nvPicPr>
          <p:cNvPr id="5" name="Picture 4" descr="Sphere of mesh and nodes">
            <a:extLst>
              <a:ext uri="{FF2B5EF4-FFF2-40B4-BE49-F238E27FC236}">
                <a16:creationId xmlns:a16="http://schemas.microsoft.com/office/drawing/2014/main" id="{F4A4A081-2961-A1CB-A3D8-6D7424446EB8}"/>
              </a:ext>
            </a:extLst>
          </p:cNvPr>
          <p:cNvPicPr>
            <a:picLocks noChangeAspect="1"/>
          </p:cNvPicPr>
          <p:nvPr/>
        </p:nvPicPr>
        <p:blipFill rotWithShape="1">
          <a:blip r:embed="rId2"/>
          <a:srcRect l="250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72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C4EC46-EC6F-A0A9-36BF-531F5C82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 y="-5"/>
            <a:ext cx="5197641" cy="6857997"/>
          </a:xfrm>
          <a:prstGeom prst="rect">
            <a:avLst/>
          </a:prstGeom>
          <a:gradFill>
            <a:gsLst>
              <a:gs pos="0">
                <a:srgbClr val="215F9A"/>
              </a:gs>
              <a:gs pos="97899">
                <a:schemeClr val="accent3">
                  <a:lumMod val="60000"/>
                  <a:lumOff val="40000"/>
                </a:schemeClr>
              </a:gs>
              <a:gs pos="74000">
                <a:schemeClr val="accent3"/>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3763C0-6092-3B3C-822A-21E174E3A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4608950" cy="6872675"/>
          </a:xfrm>
          <a:prstGeom prst="rect">
            <a:avLst/>
          </a:prstGeom>
          <a:gradFill flip="none" rotWithShape="1">
            <a:gsLst>
              <a:gs pos="0">
                <a:srgbClr val="163E64">
                  <a:alpha val="59000"/>
                </a:srgbClr>
              </a:gs>
              <a:gs pos="69000">
                <a:srgbClr val="215F9A">
                  <a:alpha val="0"/>
                </a:srgbClr>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AD17DE59-F5D4-2B5E-BC7D-558CAD7EC356}"/>
              </a:ext>
            </a:extLst>
          </p:cNvPr>
          <p:cNvPicPr>
            <a:picLocks noChangeAspect="1"/>
          </p:cNvPicPr>
          <p:nvPr/>
        </p:nvPicPr>
        <p:blipFill rotWithShape="1">
          <a:blip r:embed="rId2">
            <a:alphaModFix amt="80000"/>
          </a:blip>
          <a:srcRect l="25674" r="17484"/>
          <a:stretch/>
        </p:blipFill>
        <p:spPr>
          <a:xfrm>
            <a:off x="20" y="-14687"/>
            <a:ext cx="5197615" cy="6857998"/>
          </a:xfrm>
          <a:prstGeom prst="rect">
            <a:avLst/>
          </a:prstGeom>
        </p:spPr>
      </p:pic>
      <p:sp>
        <p:nvSpPr>
          <p:cNvPr id="13" name="Rectangle 12">
            <a:extLst>
              <a:ext uri="{FF2B5EF4-FFF2-40B4-BE49-F238E27FC236}">
                <a16:creationId xmlns:a16="http://schemas.microsoft.com/office/drawing/2014/main" id="{D4ECF21D-729A-005C-E880-CA278A4F4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6570"/>
            <a:ext cx="5197642" cy="4486105"/>
          </a:xfrm>
          <a:prstGeom prst="rect">
            <a:avLst/>
          </a:prstGeom>
          <a:gradFill flip="none" rotWithShape="1">
            <a:gsLst>
              <a:gs pos="11000">
                <a:schemeClr val="accent2"/>
              </a:gs>
              <a:gs pos="71000">
                <a:schemeClr val="accent2">
                  <a:alpha val="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EDAEA2-865D-E67C-A774-2FD2DD4A2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3227"/>
            <a:ext cx="5197642" cy="4259448"/>
          </a:xfrm>
          <a:prstGeom prst="rect">
            <a:avLst/>
          </a:prstGeom>
          <a:gradFill flip="none" rotWithShape="1">
            <a:gsLst>
              <a:gs pos="2101">
                <a:schemeClr val="accent5">
                  <a:lumMod val="75000"/>
                </a:schemeClr>
              </a:gs>
              <a:gs pos="31000">
                <a:schemeClr val="accent5">
                  <a:alpha val="66000"/>
                </a:schemeClr>
              </a:gs>
              <a:gs pos="71000">
                <a:schemeClr val="accent2">
                  <a:alpha val="0"/>
                </a:schemeClr>
              </a:gs>
            </a:gsLst>
            <a:lin ang="17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7194F3A-3990-5342-30A5-23D75F3A2ACB}"/>
              </a:ext>
            </a:extLst>
          </p:cNvPr>
          <p:cNvSpPr>
            <a:spLocks noGrp="1"/>
          </p:cNvSpPr>
          <p:nvPr>
            <p:ph type="title"/>
          </p:nvPr>
        </p:nvSpPr>
        <p:spPr>
          <a:xfrm>
            <a:off x="515815" y="4608945"/>
            <a:ext cx="3999542" cy="1647872"/>
          </a:xfrm>
        </p:spPr>
        <p:txBody>
          <a:bodyPr anchor="b">
            <a:normAutofit/>
          </a:bodyPr>
          <a:lstStyle/>
          <a:p>
            <a:r>
              <a:rPr lang="en-US" altLang="zh-CN" sz="3200" b="1" dirty="0">
                <a:solidFill>
                  <a:srgbClr val="FFFFFF"/>
                </a:solidFill>
              </a:rPr>
              <a:t>Topic 3 Discussions on Social Welfare Policies</a:t>
            </a:r>
            <a:endParaRPr lang="zh-CN" altLang="en-US" sz="3200" b="1" dirty="0">
              <a:solidFill>
                <a:srgbClr val="FFFFFF"/>
              </a:solidFill>
            </a:endParaRPr>
          </a:p>
        </p:txBody>
      </p:sp>
      <p:sp>
        <p:nvSpPr>
          <p:cNvPr id="3" name="内容占位符 2">
            <a:extLst>
              <a:ext uri="{FF2B5EF4-FFF2-40B4-BE49-F238E27FC236}">
                <a16:creationId xmlns:a16="http://schemas.microsoft.com/office/drawing/2014/main" id="{5AEABC9A-4C4E-7469-739F-6877E11E2E35}"/>
              </a:ext>
            </a:extLst>
          </p:cNvPr>
          <p:cNvSpPr>
            <a:spLocks noGrp="1"/>
          </p:cNvSpPr>
          <p:nvPr>
            <p:ph idx="1"/>
          </p:nvPr>
        </p:nvSpPr>
        <p:spPr>
          <a:xfrm>
            <a:off x="6104092" y="923680"/>
            <a:ext cx="5197637" cy="5169623"/>
          </a:xfrm>
        </p:spPr>
        <p:txBody>
          <a:bodyPr anchor="t">
            <a:normAutofit/>
          </a:bodyPr>
          <a:lstStyle/>
          <a:p>
            <a:pPr marL="0" indent="0">
              <a:buNone/>
            </a:pPr>
            <a:r>
              <a:rPr lang="en-US" altLang="zh-CN" sz="2000" b="1" dirty="0"/>
              <a:t>Event Background:</a:t>
            </a:r>
          </a:p>
          <a:p>
            <a:pPr marL="0" indent="0">
              <a:buNone/>
            </a:pPr>
            <a:r>
              <a:rPr lang="en-US" altLang="zh-CN" sz="2000" dirty="0"/>
              <a:t>The government proposes a new social welfare policy, such as universal basic income or free healthcare. The policy triggers widespread debate and controversy in society.</a:t>
            </a:r>
          </a:p>
          <a:p>
            <a:pPr marL="0" indent="0">
              <a:buNone/>
            </a:pPr>
            <a:r>
              <a:rPr lang="en-US" altLang="zh-CN" sz="2000" b="1" dirty="0"/>
              <a:t>Simulation Points:</a:t>
            </a:r>
          </a:p>
          <a:p>
            <a:pPr>
              <a:buFont typeface="Arial" panose="020B0604020202020204" pitchFamily="34" charset="0"/>
              <a:buChar char="•"/>
            </a:pPr>
            <a:r>
              <a:rPr lang="en-US" altLang="zh-CN" sz="2000" dirty="0"/>
              <a:t>Attitudes and opinion dissemination of different social groups (e.g., low-income families, middle class, wealthy individuals) towards the welfare policy.</a:t>
            </a:r>
          </a:p>
          <a:p>
            <a:pPr>
              <a:buFont typeface="Arial" panose="020B0604020202020204" pitchFamily="34" charset="0"/>
              <a:buChar char="•"/>
            </a:pPr>
            <a:r>
              <a:rPr lang="en-US" altLang="zh-CN" sz="2000" dirty="0"/>
              <a:t>The roles of opinion leaders and the media during policy discussions.</a:t>
            </a:r>
          </a:p>
          <a:p>
            <a:pPr>
              <a:buFont typeface="Arial" panose="020B0604020202020204" pitchFamily="34" charset="0"/>
              <a:buChar char="•"/>
            </a:pPr>
            <a:r>
              <a:rPr lang="en-US" altLang="zh-CN" sz="2000" dirty="0"/>
              <a:t>Dynamic changes in public opinion during policy implementation.</a:t>
            </a:r>
          </a:p>
          <a:p>
            <a:endParaRPr lang="zh-CN" altLang="en-US" sz="2000" dirty="0"/>
          </a:p>
        </p:txBody>
      </p:sp>
    </p:spTree>
    <p:extLst>
      <p:ext uri="{BB962C8B-B14F-4D97-AF65-F5344CB8AC3E}">
        <p14:creationId xmlns:p14="http://schemas.microsoft.com/office/powerpoint/2010/main" val="196724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E0A7-56A0-F7D3-6156-3A1B58146672}"/>
              </a:ext>
            </a:extLst>
          </p:cNvPr>
          <p:cNvSpPr>
            <a:spLocks noGrp="1"/>
          </p:cNvSpPr>
          <p:nvPr>
            <p:ph type="title"/>
          </p:nvPr>
        </p:nvSpPr>
        <p:spPr/>
        <p:txBody>
          <a:bodyPr/>
          <a:lstStyle/>
          <a:p>
            <a:r>
              <a:rPr lang="en-US" altLang="zh-CN" dirty="0"/>
              <a:t>Main Method: Empower ABM with NLP</a:t>
            </a:r>
            <a:endParaRPr lang="zh-CN" altLang="en-US" dirty="0"/>
          </a:p>
        </p:txBody>
      </p:sp>
      <p:graphicFrame>
        <p:nvGraphicFramePr>
          <p:cNvPr id="5" name="内容占位符 2">
            <a:extLst>
              <a:ext uri="{FF2B5EF4-FFF2-40B4-BE49-F238E27FC236}">
                <a16:creationId xmlns:a16="http://schemas.microsoft.com/office/drawing/2014/main" id="{B811A044-3DDB-059C-9465-27F8A0FB461A}"/>
              </a:ext>
            </a:extLst>
          </p:cNvPr>
          <p:cNvGraphicFramePr>
            <a:graphicFrameLocks noGrp="1"/>
          </p:cNvGraphicFramePr>
          <p:nvPr>
            <p:ph idx="1"/>
            <p:extLst>
              <p:ext uri="{D42A27DB-BD31-4B8C-83A1-F6EECF244321}">
                <p14:modId xmlns:p14="http://schemas.microsoft.com/office/powerpoint/2010/main" val="42466775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1289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8BCAA1DD-F00A-4466-B634-2F3FFE330463}">
  <we:reference id="wa104363616" version="1.0.0.0" store="zh-CN" storeType="OMEX"/>
  <we:alternateReferences>
    <we:reference id="WA104363616" version="1.0.0.0" store="WA10436361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D134103-517C-42C6-8978-00D954A7C728}">
  <we:reference id="wa200005662" version="2.0.0.0" store="zh-CN" storeType="OMEX"/>
  <we:alternateReferences>
    <we:reference id="WA200005662"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84</TotalTime>
  <Words>502</Words>
  <Application>Microsoft Office PowerPoint</Application>
  <PresentationFormat>宽屏</PresentationFormat>
  <Paragraphs>37</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Calibri</vt:lpstr>
      <vt:lpstr>Office 主题​​</vt:lpstr>
      <vt:lpstr>ABM Topics Meeting</vt:lpstr>
      <vt:lpstr>Main Direction</vt:lpstr>
      <vt:lpstr>Topics</vt:lpstr>
      <vt:lpstr>Topic 1 Market Acceptance of a New Technology Product</vt:lpstr>
      <vt:lpstr>Topic 2 Social Movements and Protests</vt:lpstr>
      <vt:lpstr>Topic 3 Discussions on Social Welfare Policies</vt:lpstr>
      <vt:lpstr>Main Method: Empower ABM with NLP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ABM Topics Meeting</dc:title>
  <dc:creator>Zehao Qian</dc:creator>
  <cp:lastModifiedBy>Zehao Qian</cp:lastModifiedBy>
  <cp:revision>12</cp:revision>
  <dcterms:created xsi:type="dcterms:W3CDTF">2024-05-23T21:47:56Z</dcterms:created>
  <dcterms:modified xsi:type="dcterms:W3CDTF">2024-05-24T15:03:19Z</dcterms:modified>
</cp:coreProperties>
</file>