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65" r:id="rId5"/>
    <p:sldId id="294" r:id="rId6"/>
    <p:sldId id="305" r:id="rId7"/>
    <p:sldId id="369" r:id="rId8"/>
    <p:sldId id="370" r:id="rId9"/>
    <p:sldId id="371" r:id="rId10"/>
    <p:sldId id="373" r:id="rId11"/>
    <p:sldId id="375" r:id="rId12"/>
    <p:sldId id="372" r:id="rId13"/>
    <p:sldId id="374" r:id="rId14"/>
    <p:sldId id="376" r:id="rId15"/>
    <p:sldId id="350" r:id="rId16"/>
    <p:sldId id="377" r:id="rId17"/>
    <p:sldId id="303" r:id="rId18"/>
    <p:sldId id="368" r:id="rId19"/>
    <p:sldId id="378" r:id="rId20"/>
    <p:sldId id="379" r:id="rId21"/>
    <p:sldId id="380" r:id="rId22"/>
    <p:sldId id="382" r:id="rId23"/>
    <p:sldId id="383" r:id="rId24"/>
    <p:sldId id="386" r:id="rId25"/>
    <p:sldId id="387" r:id="rId26"/>
    <p:sldId id="388" r:id="rId27"/>
    <p:sldId id="384" r:id="rId28"/>
    <p:sldId id="391" r:id="rId29"/>
    <p:sldId id="390" r:id="rId30"/>
    <p:sldId id="393" r:id="rId31"/>
    <p:sldId id="394" r:id="rId32"/>
    <p:sldId id="395" r:id="rId33"/>
    <p:sldId id="396" r:id="rId34"/>
    <p:sldId id="397" r:id="rId35"/>
    <p:sldId id="398" r:id="rId36"/>
    <p:sldId id="392" r:id="rId37"/>
    <p:sldId id="402" r:id="rId38"/>
    <p:sldId id="389" r:id="rId39"/>
    <p:sldId id="399" r:id="rId40"/>
    <p:sldId id="400" r:id="rId41"/>
    <p:sldId id="385" r:id="rId42"/>
    <p:sldId id="401" r:id="rId43"/>
    <p:sldId id="404" r:id="rId44"/>
    <p:sldId id="403" r:id="rId45"/>
    <p:sldId id="405" r:id="rId46"/>
    <p:sldId id="407" r:id="rId47"/>
    <p:sldId id="406" r:id="rId48"/>
    <p:sldId id="408" r:id="rId49"/>
    <p:sldId id="409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288"/>
    <a:srgbClr val="CB6374"/>
    <a:srgbClr val="FFFFFF"/>
    <a:srgbClr val="88CCEE"/>
    <a:srgbClr val="841B50"/>
    <a:srgbClr val="E4ADB7"/>
    <a:srgbClr val="1B0D5E"/>
    <a:srgbClr val="62143B"/>
    <a:srgbClr val="24127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792FA-1575-4A22-AAFE-647F2B0C625B}" v="1611" dt="2024-01-23T15:58:3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CBA1-A433-4C9C-B800-E962A25F434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3B0E6-658E-4216-848E-04C4ECB90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3B0E6-658E-4216-848E-04C4ECB90B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6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4512620" cy="1729103"/>
          </a:xfrm>
        </p:spPr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r>
              <a:rPr lang="en-US" sz="2800" b="1" dirty="0"/>
              <a:t>MATH42815</a:t>
            </a:r>
            <a:endParaRPr lang="en-US" sz="2800" dirty="0"/>
          </a:p>
          <a:p>
            <a:endParaRPr lang="en-US" sz="2800" b="1" dirty="0"/>
          </a:p>
          <a:p>
            <a:endParaRPr lang="en-US" sz="1000" b="1" dirty="0"/>
          </a:p>
          <a:p>
            <a:r>
              <a:rPr lang="en-US" b="1" dirty="0"/>
              <a:t>Tuesday January 23</a:t>
            </a:r>
            <a:r>
              <a:rPr lang="en-US" b="1" baseline="30000" dirty="0"/>
              <a:t>rd</a:t>
            </a:r>
            <a:r>
              <a:rPr lang="en-US" b="1" dirty="0"/>
              <a:t>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ame data set, with a vertical split at X1=0.4">
            <a:extLst>
              <a:ext uri="{FF2B5EF4-FFF2-40B4-BE49-F238E27FC236}">
                <a16:creationId xmlns:a16="http://schemas.microsoft.com/office/drawing/2014/main" id="{A2B4FDDB-A083-6CB9-F9F9-D69C6E1232A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01102" y="147388"/>
            <a:ext cx="5610551" cy="48487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B7256F-E9E2-8696-3768-B3C8D107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Vertical Split?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072E3C-306E-EC43-AEAA-F6DE46FAEF8B}"/>
              </a:ext>
            </a:extLst>
          </p:cNvPr>
          <p:cNvGrpSpPr/>
          <p:nvPr/>
        </p:nvGrpSpPr>
        <p:grpSpPr>
          <a:xfrm>
            <a:off x="92552" y="763146"/>
            <a:ext cx="4225067" cy="3465095"/>
            <a:chOff x="92552" y="763146"/>
            <a:chExt cx="4225067" cy="34650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079D97-B769-BCEA-E44B-5770D20151DA}"/>
                </a:ext>
              </a:extLst>
            </p:cNvPr>
            <p:cNvSpPr/>
            <p:nvPr/>
          </p:nvSpPr>
          <p:spPr>
            <a:xfrm>
              <a:off x="2413192" y="763146"/>
              <a:ext cx="1904427" cy="3465095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884B39-6DA5-C820-16C0-49500BBAF617}"/>
                    </a:ext>
                  </a:extLst>
                </p:cNvPr>
                <p:cNvSpPr txBox="1"/>
                <p:nvPr/>
              </p:nvSpPr>
              <p:spPr>
                <a:xfrm>
                  <a:off x="92552" y="962526"/>
                  <a:ext cx="1921680" cy="203132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332288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D</a:t>
                  </a:r>
                  <a:r>
                    <a:rPr lang="en-GB" baseline="-25000" dirty="0"/>
                    <a:t>1</a:t>
                  </a:r>
                  <a:r>
                    <a:rPr lang="en-GB" dirty="0"/>
                    <a:t> </a:t>
                  </a:r>
                </a:p>
                <a:p>
                  <a:r>
                    <a:rPr lang="en-GB" dirty="0"/>
                    <a:t>Contains 12 points</a:t>
                  </a:r>
                </a:p>
                <a:p>
                  <a:r>
                    <a:rPr lang="en-GB" dirty="0"/>
                    <a:t>12 in category A </a:t>
                  </a:r>
                </a:p>
                <a:p>
                  <a:r>
                    <a:rPr lang="en-GB" dirty="0"/>
                    <a:t>0 in category B</a:t>
                  </a:r>
                </a:p>
                <a:p>
                  <a:r>
                    <a:rPr lang="en-GB" dirty="0"/>
                    <a:t>Gini Impurity: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2∗0∗1=0</m:t>
                        </m:r>
                      </m:oMath>
                    </m:oMathPara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884B39-6DA5-C820-16C0-49500BBAF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2" y="962526"/>
                  <a:ext cx="1921680" cy="2031325"/>
                </a:xfrm>
                <a:prstGeom prst="rect">
                  <a:avLst/>
                </a:prstGeom>
                <a:blipFill>
                  <a:blip r:embed="rId3"/>
                  <a:stretch>
                    <a:fillRect l="-1558" t="-885" r="-1558"/>
                  </a:stretch>
                </a:blipFill>
                <a:ln w="38100">
                  <a:solidFill>
                    <a:srgbClr val="332288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E96CE-E6CB-047B-0063-7A7B881DB63A}"/>
                  </a:ext>
                </a:extLst>
              </p:cNvPr>
              <p:cNvSpPr txBox="1"/>
              <p:nvPr/>
            </p:nvSpPr>
            <p:spPr>
              <a:xfrm>
                <a:off x="2461829" y="4552541"/>
                <a:ext cx="4550348" cy="4857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2288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Total Gini Impurity: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∗0.49=0.296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E96CE-E6CB-047B-0063-7A7B881D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29" y="4552541"/>
                <a:ext cx="4550348" cy="485774"/>
              </a:xfrm>
              <a:prstGeom prst="rect">
                <a:avLst/>
              </a:prstGeom>
              <a:blipFill>
                <a:blip r:embed="rId4"/>
                <a:stretch>
                  <a:fillRect l="-798" b="-4706"/>
                </a:stretch>
              </a:blipFill>
              <a:ln w="38100">
                <a:solidFill>
                  <a:srgbClr val="33228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C356EEB-25C6-2D5A-D5F6-E729530868EC}"/>
              </a:ext>
            </a:extLst>
          </p:cNvPr>
          <p:cNvGrpSpPr/>
          <p:nvPr/>
        </p:nvGrpSpPr>
        <p:grpSpPr>
          <a:xfrm>
            <a:off x="4317619" y="763146"/>
            <a:ext cx="4797310" cy="3465095"/>
            <a:chOff x="4317619" y="763146"/>
            <a:chExt cx="4797310" cy="34650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BB1DBD-5A39-2710-81B7-A9F771DBB401}"/>
                    </a:ext>
                  </a:extLst>
                </p:cNvPr>
                <p:cNvSpPr txBox="1"/>
                <p:nvPr/>
              </p:nvSpPr>
              <p:spPr>
                <a:xfrm>
                  <a:off x="7109917" y="962526"/>
                  <a:ext cx="2005012" cy="2274725"/>
                </a:xfrm>
                <a:prstGeom prst="rect">
                  <a:avLst/>
                </a:prstGeom>
                <a:noFill/>
                <a:ln w="38100">
                  <a:solidFill>
                    <a:srgbClr val="33228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D</a:t>
                  </a:r>
                  <a:r>
                    <a:rPr lang="en-GB" baseline="-25000" dirty="0"/>
                    <a:t>2</a:t>
                  </a:r>
                  <a:r>
                    <a:rPr lang="en-GB" dirty="0"/>
                    <a:t> </a:t>
                  </a:r>
                </a:p>
                <a:p>
                  <a:r>
                    <a:rPr lang="en-GB" dirty="0"/>
                    <a:t>Contains 18 points</a:t>
                  </a:r>
                </a:p>
                <a:p>
                  <a:r>
                    <a:rPr lang="en-GB" dirty="0"/>
                    <a:t>10 in category A </a:t>
                  </a:r>
                </a:p>
                <a:p>
                  <a:r>
                    <a:rPr lang="en-GB" dirty="0"/>
                    <a:t>8 in category B</a:t>
                  </a:r>
                </a:p>
                <a:p>
                  <a:r>
                    <a:rPr lang="en-GB" dirty="0"/>
                    <a:t>Gini Impurity: 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=0.49</m:t>
                        </m:r>
                      </m:oMath>
                    </m:oMathPara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BB1DBD-5A39-2710-81B7-A9F771DBB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917" y="962526"/>
                  <a:ext cx="2005012" cy="2274725"/>
                </a:xfrm>
                <a:prstGeom prst="rect">
                  <a:avLst/>
                </a:prstGeom>
                <a:blipFill>
                  <a:blip r:embed="rId5"/>
                  <a:stretch>
                    <a:fillRect l="-1493" t="-792"/>
                  </a:stretch>
                </a:blipFill>
                <a:ln w="38100">
                  <a:solidFill>
                    <a:srgbClr val="332288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3789E-D8D4-3383-88A0-A116DD28DD31}"/>
                </a:ext>
              </a:extLst>
            </p:cNvPr>
            <p:cNvSpPr/>
            <p:nvPr/>
          </p:nvSpPr>
          <p:spPr>
            <a:xfrm>
              <a:off x="4317619" y="763146"/>
              <a:ext cx="2792298" cy="3465095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76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0BBF-48AA-3BB4-A221-035A7FD5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Gini Impurities: Greedy Top-Down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7D6B9-BC31-F310-28F8-23A32133CC2D}"/>
                  </a:ext>
                </a:extLst>
              </p:cNvPr>
              <p:cNvSpPr txBox="1"/>
              <p:nvPr/>
            </p:nvSpPr>
            <p:spPr>
              <a:xfrm>
                <a:off x="2650626" y="1349860"/>
                <a:ext cx="4227760" cy="5068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2288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Null Gini Impurity: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=0.391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7D6B9-BC31-F310-28F8-23A32133C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26" y="1349860"/>
                <a:ext cx="4227760" cy="506870"/>
              </a:xfrm>
              <a:prstGeom prst="rect">
                <a:avLst/>
              </a:prstGeom>
              <a:blipFill>
                <a:blip r:embed="rId2"/>
                <a:stretch>
                  <a:fillRect l="-858" b="-1111"/>
                </a:stretch>
              </a:blipFill>
              <a:ln w="38100">
                <a:solidFill>
                  <a:srgbClr val="33228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6CA1C2-2509-626B-0843-270FEF84BB66}"/>
                  </a:ext>
                </a:extLst>
              </p:cNvPr>
              <p:cNvSpPr txBox="1"/>
              <p:nvPr/>
            </p:nvSpPr>
            <p:spPr>
              <a:xfrm>
                <a:off x="2770498" y="2328863"/>
                <a:ext cx="3988015" cy="4857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2288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Vertical Split: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∗0.49=0.296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6CA1C2-2509-626B-0843-270FEF84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98" y="2328863"/>
                <a:ext cx="3988015" cy="485774"/>
              </a:xfrm>
              <a:prstGeom prst="rect">
                <a:avLst/>
              </a:prstGeom>
              <a:blipFill>
                <a:blip r:embed="rId3"/>
                <a:stretch>
                  <a:fillRect l="-756" b="-3488"/>
                </a:stretch>
              </a:blipFill>
              <a:ln w="38100">
                <a:solidFill>
                  <a:srgbClr val="33228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6E1AE-70C7-CD48-6CF2-290D6AFC73DA}"/>
                  </a:ext>
                </a:extLst>
              </p:cNvPr>
              <p:cNvSpPr txBox="1"/>
              <p:nvPr/>
            </p:nvSpPr>
            <p:spPr>
              <a:xfrm>
                <a:off x="2704678" y="3286770"/>
                <a:ext cx="4119654" cy="4857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CB6374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Horizontal Split: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∗0.41=0.19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6E1AE-70C7-CD48-6CF2-290D6AFC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78" y="3286770"/>
                <a:ext cx="4119654" cy="485774"/>
              </a:xfrm>
              <a:prstGeom prst="rect">
                <a:avLst/>
              </a:prstGeom>
              <a:blipFill>
                <a:blip r:embed="rId4"/>
                <a:stretch>
                  <a:fillRect l="-881" b="-3488"/>
                </a:stretch>
              </a:blipFill>
              <a:ln w="38100">
                <a:solidFill>
                  <a:srgbClr val="CB637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E40C79-B0B9-2A40-25E2-98B4E77DD072}"/>
              </a:ext>
            </a:extLst>
          </p:cNvPr>
          <p:cNvSpPr txBox="1"/>
          <p:nvPr/>
        </p:nvSpPr>
        <p:spPr>
          <a:xfrm>
            <a:off x="984738" y="3995225"/>
            <a:ext cx="7747442" cy="646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As with forward subset selection: not </a:t>
            </a:r>
            <a:r>
              <a:rPr lang="en-GB" i="1" dirty="0"/>
              <a:t>guaranteed</a:t>
            </a:r>
            <a:r>
              <a:rPr lang="en-GB" dirty="0"/>
              <a:t> to get “best” split in final tree, </a:t>
            </a:r>
          </a:p>
          <a:p>
            <a:r>
              <a:rPr lang="en-GB" dirty="0"/>
              <a:t>but </a:t>
            </a:r>
            <a:r>
              <a:rPr lang="en-GB" dirty="0" err="1"/>
              <a:t>tradeoff</a:t>
            </a:r>
            <a:r>
              <a:rPr lang="en-GB" dirty="0"/>
              <a:t> in terms of computational cost worth it. </a:t>
            </a:r>
          </a:p>
        </p:txBody>
      </p:sp>
    </p:spTree>
    <p:extLst>
      <p:ext uri="{BB962C8B-B14F-4D97-AF65-F5344CB8AC3E}">
        <p14:creationId xmlns:p14="http://schemas.microsoft.com/office/powerpoint/2010/main" val="1639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FFAC6E-2E39-16A3-2327-1D13976D349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702576" y="893478"/>
            <a:ext cx="4072829" cy="3519800"/>
          </a:xfrm>
        </p:spPr>
      </p:pic>
      <p:pic>
        <p:nvPicPr>
          <p:cNvPr id="6" name="Content Placeholder 9" descr="A diagram of a tree&#10;&#10;Description automatically generated">
            <a:extLst>
              <a:ext uri="{FF2B5EF4-FFF2-40B4-BE49-F238E27FC236}">
                <a16:creationId xmlns:a16="http://schemas.microsoft.com/office/drawing/2014/main" id="{A232B211-6082-BFEF-E49B-6ED2EF7A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2" y="883728"/>
            <a:ext cx="4341598" cy="3752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0D9D9-BEAA-D9B8-934E-9168B4B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E830F-2EAE-D5A6-41B5-C05AE4277DF7}"/>
              </a:ext>
            </a:extLst>
          </p:cNvPr>
          <p:cNvSpPr/>
          <p:nvPr/>
        </p:nvSpPr>
        <p:spPr>
          <a:xfrm>
            <a:off x="6800850" y="1350455"/>
            <a:ext cx="1723091" cy="2486025"/>
          </a:xfrm>
          <a:prstGeom prst="rect">
            <a:avLst/>
          </a:prstGeom>
          <a:solidFill>
            <a:srgbClr val="E4ADB7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91114-ADF0-7D89-8CF0-14DB9AF09E07}"/>
              </a:ext>
            </a:extLst>
          </p:cNvPr>
          <p:cNvSpPr/>
          <p:nvPr/>
        </p:nvSpPr>
        <p:spPr>
          <a:xfrm>
            <a:off x="5162550" y="1350455"/>
            <a:ext cx="1638300" cy="2486025"/>
          </a:xfrm>
          <a:prstGeom prst="rect">
            <a:avLst/>
          </a:prstGeom>
          <a:solidFill>
            <a:srgbClr val="88CCEE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30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atterplot showing the same X1 and X2 values, but with new categories assigned as a response variable">
            <a:extLst>
              <a:ext uri="{FF2B5EF4-FFF2-40B4-BE49-F238E27FC236}">
                <a16:creationId xmlns:a16="http://schemas.microsoft.com/office/drawing/2014/main" id="{25ABF666-2A89-F42E-8554-5A6A9B017FC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72780" y="385189"/>
            <a:ext cx="5342419" cy="4616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4688F1-8DE0-469F-17D2-76C85507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 Organised Data</a:t>
            </a:r>
          </a:p>
        </p:txBody>
      </p:sp>
    </p:spTree>
    <p:extLst>
      <p:ext uri="{BB962C8B-B14F-4D97-AF65-F5344CB8AC3E}">
        <p14:creationId xmlns:p14="http://schemas.microsoft.com/office/powerpoint/2010/main" val="29088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5113444" cy="1729103"/>
          </a:xfrm>
        </p:spPr>
        <p:txBody>
          <a:bodyPr/>
          <a:lstStyle/>
          <a:p>
            <a:r>
              <a:rPr lang="en-US" dirty="0"/>
              <a:t>Pruning Your Decision Tree</a:t>
            </a:r>
          </a:p>
        </p:txBody>
      </p:sp>
      <p:sp>
        <p:nvSpPr>
          <p:cNvPr id="3" name="Subtit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endParaRPr lang="en-US" sz="10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8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ecision tree with completely pure nodes">
            <a:extLst>
              <a:ext uri="{FF2B5EF4-FFF2-40B4-BE49-F238E27FC236}">
                <a16:creationId xmlns:a16="http://schemas.microsoft.com/office/drawing/2014/main" id="{26280E5A-BBF7-B20B-EC0C-A66163AFEF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85371" y="706109"/>
            <a:ext cx="5822954" cy="40983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D0933B-74F3-70E9-E22D-4E39B0A3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Make the Biggest Tree using training data, called T</a:t>
            </a:r>
            <a:r>
              <a:rPr lang="en-GB" baseline="-250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ED181-EBEA-B8A5-16A5-D6EC30A048AD}"/>
              </a:ext>
            </a:extLst>
          </p:cNvPr>
          <p:cNvSpPr txBox="1"/>
          <p:nvPr/>
        </p:nvSpPr>
        <p:spPr>
          <a:xfrm>
            <a:off x="2232717" y="4558239"/>
            <a:ext cx="4678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http://www.r2d3.us/visual-intro-to-machine-learning-part-1/</a:t>
            </a:r>
          </a:p>
        </p:txBody>
      </p:sp>
    </p:spTree>
    <p:extLst>
      <p:ext uri="{BB962C8B-B14F-4D97-AF65-F5344CB8AC3E}">
        <p14:creationId xmlns:p14="http://schemas.microsoft.com/office/powerpoint/2010/main" val="163795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2673-1D66-2132-E257-328912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Remove one node at a time and see what the impact on tree purity is </a:t>
            </a:r>
            <a:r>
              <a:rPr lang="en-GB" i="1" dirty="0"/>
              <a:t>for test data set</a:t>
            </a:r>
            <a:r>
              <a:rPr lang="en-GB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32A5-5283-CC0D-E88C-60CEBDA7C52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time, we use the </a:t>
                </a:r>
                <a:r>
                  <a:rPr lang="en-GB" i="1" dirty="0"/>
                  <a:t>Error Rate </a:t>
                </a:r>
                <a:r>
                  <a:rPr lang="en-GB" dirty="0"/>
                  <a:t>for classification trees instead of the Gini Impurity</a:t>
                </a:r>
                <a:endParaRPr lang="en-GB" i="1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Want to find the node whose removal results in the smallest error rate </a:t>
                </a:r>
                <a:r>
                  <a:rPr lang="en-GB" b="1" dirty="0"/>
                  <a:t>during cross-validation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is </a:t>
                </a:r>
                <a:r>
                  <a:rPr lang="en-GB" i="1" dirty="0"/>
                  <a:t>validation error</a:t>
                </a:r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32A5-5283-CC0D-E88C-60CEBDA7C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 t="-2720" r="-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8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2F00-EA4D-587E-CB41-2B3B7E84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Keep doing this until we decide to stop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9166F-8FD8-01B5-79CD-7DB84A4A9FC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5932" y="908450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How do we decide to stop? (Regression tree)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Eq. 8.4, James et al.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: Number of terminal nodes in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Choose </a:t>
                </a:r>
                <a:r>
                  <a:rPr lang="en-GB" i="1" dirty="0"/>
                  <a:t>tuning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Analogous to shrinkage methods</a:t>
                </a:r>
                <a:r>
                  <a:rPr lang="en-GB" dirty="0"/>
                  <a:t>: choose a tuning (hyper)parameter that limits size of tree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Bigger 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fewer terminal nodes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9166F-8FD8-01B5-79CD-7DB84A4A9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5932" y="908450"/>
                <a:ext cx="7902388" cy="2914650"/>
              </a:xfrm>
              <a:blipFill>
                <a:blip r:embed="rId2"/>
                <a:stretch>
                  <a:fillRect l="-1698" t="-2720" b="-2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13803D-E715-DB02-D879-C94B6E76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00" y="1324332"/>
            <a:ext cx="2990492" cy="882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08FED-1737-E907-895F-772128358ABA}"/>
              </a:ext>
            </a:extLst>
          </p:cNvPr>
          <p:cNvSpPr txBox="1"/>
          <p:nvPr/>
        </p:nvSpPr>
        <p:spPr>
          <a:xfrm>
            <a:off x="6377885" y="1442534"/>
            <a:ext cx="2290435" cy="646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For classification tree: </a:t>
            </a:r>
            <a:br>
              <a:rPr lang="en-GB" dirty="0"/>
            </a:br>
            <a:r>
              <a:rPr lang="en-GB" dirty="0"/>
              <a:t>Error rate, not MSE</a:t>
            </a:r>
          </a:p>
        </p:txBody>
      </p:sp>
    </p:spTree>
    <p:extLst>
      <p:ext uri="{BB962C8B-B14F-4D97-AF65-F5344CB8AC3E}">
        <p14:creationId xmlns:p14="http://schemas.microsoft.com/office/powerpoint/2010/main" val="21324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B9F43-E0B6-46BA-3630-81A336B16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Type of Error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29A232-C85B-B087-CC6A-6CBA2FD72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3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64D6-EA93-1C2C-F013-CC60DCA7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Training, Validation,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58AC-3F23-F7C4-5A64-02D18B4612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806" y="1114425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largely referred to training and test error so far in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Training: Create a model which fits data set as closely as possible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Choosing model </a:t>
            </a:r>
            <a:r>
              <a:rPr lang="en-GB" b="1" dirty="0"/>
              <a:t>parameters</a:t>
            </a:r>
            <a:r>
              <a:rPr lang="en-GB" dirty="0"/>
              <a:t> (coefficients) </a:t>
            </a:r>
            <a:endParaRPr lang="en-GB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Validation: </a:t>
            </a:r>
            <a:r>
              <a:rPr lang="en-GB" dirty="0"/>
              <a:t>Improve the form of the model by testing whether it can reproduce data it wasn’t trained on with a suitable level of accuracy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Choosing model </a:t>
            </a:r>
            <a:r>
              <a:rPr lang="en-GB" b="1" dirty="0"/>
              <a:t>hyperparameters</a:t>
            </a:r>
            <a:r>
              <a:rPr lang="en-GB" dirty="0"/>
              <a:t> (e.g. number of feature variables)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Includes cross-validation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Test: Determine how the final model performs using completely new and independent data </a:t>
            </a:r>
          </a:p>
        </p:txBody>
      </p:sp>
    </p:spTree>
    <p:extLst>
      <p:ext uri="{BB962C8B-B14F-4D97-AF65-F5344CB8AC3E}">
        <p14:creationId xmlns:p14="http://schemas.microsoft.com/office/powerpoint/2010/main" val="42132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872495"/>
            <a:ext cx="6625914" cy="2914650"/>
          </a:xfrm>
        </p:spPr>
        <p:txBody>
          <a:bodyPr/>
          <a:lstStyle/>
          <a:p>
            <a:pPr lvl="1"/>
            <a:r>
              <a:rPr lang="en-US" dirty="0"/>
              <a:t>Practical 7: </a:t>
            </a:r>
          </a:p>
          <a:p>
            <a:pPr lvl="2"/>
            <a:r>
              <a:rPr lang="en-US" dirty="0"/>
              <a:t>CART algorithm</a:t>
            </a:r>
          </a:p>
          <a:p>
            <a:pPr lvl="1"/>
            <a:r>
              <a:rPr lang="en-US" dirty="0"/>
              <a:t>Lecture 5: </a:t>
            </a:r>
          </a:p>
          <a:p>
            <a:pPr lvl="2"/>
            <a:r>
              <a:rPr lang="en-US" dirty="0"/>
              <a:t>Pruning decision trees</a:t>
            </a:r>
          </a:p>
          <a:p>
            <a:pPr lvl="2"/>
            <a:r>
              <a:rPr lang="en-US" dirty="0"/>
              <a:t>Bootstrap, boosting, and bagging</a:t>
            </a:r>
          </a:p>
          <a:p>
            <a:pPr lvl="1"/>
            <a:r>
              <a:rPr lang="en-US" dirty="0" err="1"/>
              <a:t>Practicals</a:t>
            </a:r>
            <a:r>
              <a:rPr lang="en-US" dirty="0"/>
              <a:t> 8 and 9: </a:t>
            </a:r>
          </a:p>
          <a:p>
            <a:pPr lvl="2"/>
            <a:r>
              <a:rPr lang="en-US" dirty="0"/>
              <a:t>Random forest</a:t>
            </a:r>
          </a:p>
          <a:p>
            <a:pPr lvl="1"/>
            <a:r>
              <a:rPr lang="en-US" dirty="0"/>
              <a:t>Lecture 6: </a:t>
            </a:r>
          </a:p>
          <a:p>
            <a:pPr lvl="2"/>
            <a:r>
              <a:rPr lang="en-US" dirty="0"/>
              <a:t>Neural Networks 1 </a:t>
            </a:r>
          </a:p>
        </p:txBody>
      </p:sp>
    </p:spTree>
    <p:extLst>
      <p:ext uri="{BB962C8B-B14F-4D97-AF65-F5344CB8AC3E}">
        <p14:creationId xmlns:p14="http://schemas.microsoft.com/office/powerpoint/2010/main" val="8234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BE8E3-E244-0450-145F-C999A81E1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Bootstrap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46B2F-CBF0-659A-A7FA-FF26F66D4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16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9B6ED-922F-47C4-6AD8-7E200E0D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Estimates Through Resampling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A2C2-D984-A92B-3534-916C31DD3D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58804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ISDS, learned about </a:t>
            </a:r>
            <a:r>
              <a:rPr lang="en-GB" i="1" dirty="0"/>
              <a:t>statistics</a:t>
            </a:r>
            <a:r>
              <a:rPr lang="en-GB" dirty="0"/>
              <a:t> of </a:t>
            </a:r>
            <a:r>
              <a:rPr lang="en-GB" i="1" dirty="0"/>
              <a:t>populations</a:t>
            </a:r>
            <a:r>
              <a:rPr lang="en-GB" dirty="0"/>
              <a:t>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e.g. mean of population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estimated based on samples of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Suppose we have a sample of </a:t>
            </a:r>
            <a:r>
              <a:rPr lang="en-GB" i="1" dirty="0"/>
              <a:t>n </a:t>
            </a:r>
            <a:r>
              <a:rPr lang="en-GB" dirty="0"/>
              <a:t>observations, and no way to make further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</a:t>
            </a:r>
            <a:r>
              <a:rPr lang="en-GB" i="1" dirty="0"/>
              <a:t>improve</a:t>
            </a:r>
            <a:r>
              <a:rPr lang="en-GB" dirty="0"/>
              <a:t> our estimate of the true value of a statistic by </a:t>
            </a:r>
            <a:r>
              <a:rPr lang="en-GB" i="1" dirty="0"/>
              <a:t>resampling with replacement</a:t>
            </a:r>
            <a:r>
              <a:rPr lang="en-GB" dirty="0"/>
              <a:t> from our existing sample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17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9D0D-1525-58A7-73CA-90BBD85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92B8D-5B71-6B8C-2865-05D757EC3DC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Resample </a:t>
                </a:r>
                <a:r>
                  <a:rPr lang="en-GB" i="1" dirty="0"/>
                  <a:t>n</a:t>
                </a:r>
                <a:r>
                  <a:rPr lang="en-GB" dirty="0"/>
                  <a:t> observations from the sample (with replacement), </a:t>
                </a:r>
                <a:r>
                  <a:rPr lang="en-GB" i="1" dirty="0"/>
                  <a:t>B </a:t>
                </a:r>
                <a:r>
                  <a:rPr lang="en-GB" dirty="0"/>
                  <a:t>times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Label these samples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On average, each of these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will contain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skw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=0.632=63.2%</m:t>
                    </m:r>
                  </m:oMath>
                </a14:m>
                <a:r>
                  <a:rPr lang="en-GB" dirty="0"/>
                  <a:t> of the original sample, but the same observations will appear multiple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Calculate the relevant statistic for each of these data sets: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average of these estimates will have an associated standard error: </a:t>
                </a:r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Small for large </a:t>
                </a:r>
                <a:r>
                  <a:rPr lang="en-GB" i="1" dirty="0"/>
                  <a:t>B</a:t>
                </a:r>
                <a:r>
                  <a:rPr lang="en-GB" dirty="0"/>
                  <a:t>, so for large </a:t>
                </a:r>
                <a:r>
                  <a:rPr lang="en-GB" i="1" dirty="0"/>
                  <a:t>B</a:t>
                </a:r>
                <a:r>
                  <a:rPr lang="en-GB" dirty="0"/>
                  <a:t> this is a good estimator of the statistic 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92B8D-5B71-6B8C-2865-05D757EC3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 t="-2720" b="-14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3274D3A-C37F-8D98-2DB6-E25EA8AB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572" y="3377187"/>
            <a:ext cx="3525361" cy="7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CD602F-9C39-0D13-AE6E-D346EEE9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268"/>
            <a:ext cx="9144000" cy="4088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4161-AB29-9F15-F9E4-00C2D3D2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Orange: B samples from true population</a:t>
            </a:r>
            <a:br>
              <a:rPr lang="en-GB" dirty="0"/>
            </a:br>
            <a:r>
              <a:rPr lang="en-GB" dirty="0"/>
              <a:t>Blue: B resamples from initial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A63A-62DB-E193-EC0C-A7DB7E92B7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67292" y="4518782"/>
            <a:ext cx="4548588" cy="624718"/>
          </a:xfrm>
        </p:spPr>
        <p:txBody>
          <a:bodyPr/>
          <a:lstStyle/>
          <a:p>
            <a:r>
              <a:rPr lang="en-GB" sz="1400" dirty="0"/>
              <a:t>Figure 5.10, James et al. (2013)</a:t>
            </a:r>
          </a:p>
          <a:p>
            <a:r>
              <a:rPr lang="en-GB" sz="1400" dirty="0"/>
              <a:t>For more detail, see Section 5.2 of James et al. (2013)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45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BE8E3-E244-0450-145F-C999A81E1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46B2F-CBF0-659A-A7FA-FF26F66D4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9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ecision tree with completely pure nodes">
            <a:extLst>
              <a:ext uri="{FF2B5EF4-FFF2-40B4-BE49-F238E27FC236}">
                <a16:creationId xmlns:a16="http://schemas.microsoft.com/office/drawing/2014/main" id="{26280E5A-BBF7-B20B-EC0C-A66163AFEF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85371" y="706109"/>
            <a:ext cx="5822954" cy="40983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D0933B-74F3-70E9-E22D-4E39B0A3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Make the Biggest Tree using training data, called T</a:t>
            </a:r>
            <a:r>
              <a:rPr lang="en-GB" baseline="-250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ED181-EBEA-B8A5-16A5-D6EC30A048AD}"/>
              </a:ext>
            </a:extLst>
          </p:cNvPr>
          <p:cNvSpPr txBox="1"/>
          <p:nvPr/>
        </p:nvSpPr>
        <p:spPr>
          <a:xfrm>
            <a:off x="2232717" y="4558239"/>
            <a:ext cx="4678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http://www.r2d3.us/visual-intro-to-machine-learning-part-1/</a:t>
            </a:r>
          </a:p>
        </p:txBody>
      </p:sp>
    </p:spTree>
    <p:extLst>
      <p:ext uri="{BB962C8B-B14F-4D97-AF65-F5344CB8AC3E}">
        <p14:creationId xmlns:p14="http://schemas.microsoft.com/office/powerpoint/2010/main" val="351000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0A34F-207F-F9CF-909F-0EC86A4A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Bagging = Bootstrap </a:t>
            </a:r>
            <a:r>
              <a:rPr lang="en-GB" dirty="0" err="1"/>
              <a:t>AGGregation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8F3A78-EA28-9572-2B8B-545CB6E15F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806" y="1134734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Deeper nodes of CART tend to exhibit a lot of variance in where optimal slice occurs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Results in many different predicted outcomes for new, non-training data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Same training data will always have same “full tree” split, but </a:t>
            </a:r>
            <a:r>
              <a:rPr lang="en-GB" b="1" dirty="0"/>
              <a:t>test data </a:t>
            </a:r>
            <a:r>
              <a:rPr lang="en-GB" dirty="0"/>
              <a:t>most likely to go wrong in terminal nodes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resolve this?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BOOTSTRAP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Resample with replacement from our </a:t>
            </a:r>
            <a:r>
              <a:rPr lang="en-GB" i="1" dirty="0"/>
              <a:t>n </a:t>
            </a:r>
            <a:r>
              <a:rPr lang="en-GB" dirty="0"/>
              <a:t>observations, </a:t>
            </a:r>
            <a:r>
              <a:rPr lang="en-GB" i="1" dirty="0"/>
              <a:t>B</a:t>
            </a:r>
            <a:r>
              <a:rPr lang="en-GB" dirty="0"/>
              <a:t>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Build </a:t>
            </a:r>
            <a:r>
              <a:rPr lang="en-GB" i="1" dirty="0"/>
              <a:t>B </a:t>
            </a:r>
            <a:r>
              <a:rPr lang="en-GB" dirty="0"/>
              <a:t>trees based on these new samples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Deep trees, no pruning – </a:t>
            </a:r>
            <a:r>
              <a:rPr lang="en-GB" i="1" dirty="0"/>
              <a:t>high variance in terminal nodes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573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5737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atterplot showing the same X1 and X2 as in earlier section values, but with new categories assigned as a response variable">
            <a:extLst>
              <a:ext uri="{FF2B5EF4-FFF2-40B4-BE49-F238E27FC236}">
                <a16:creationId xmlns:a16="http://schemas.microsoft.com/office/drawing/2014/main" id="{25ABF666-2A89-F42E-8554-5A6A9B017FC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00790" y="263250"/>
            <a:ext cx="5342419" cy="4616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4688F1-8DE0-469F-17D2-76C85507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 Organised Data</a:t>
            </a:r>
          </a:p>
        </p:txBody>
      </p:sp>
    </p:spTree>
    <p:extLst>
      <p:ext uri="{BB962C8B-B14F-4D97-AF65-F5344CB8AC3E}">
        <p14:creationId xmlns:p14="http://schemas.microsoft.com/office/powerpoint/2010/main" val="285255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otstrap selection on data from the less organised classification sample. ">
            <a:extLst>
              <a:ext uri="{FF2B5EF4-FFF2-40B4-BE49-F238E27FC236}">
                <a16:creationId xmlns:a16="http://schemas.microsoft.com/office/drawing/2014/main" id="{DD68E403-A261-7C5B-78C8-620399D8F1B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78635" y="312675"/>
            <a:ext cx="5386730" cy="45181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8A8E0-C1EE-9550-0CE2-5D40F545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selection</a:t>
            </a:r>
          </a:p>
        </p:txBody>
      </p:sp>
    </p:spTree>
    <p:extLst>
      <p:ext uri="{BB962C8B-B14F-4D97-AF65-F5344CB8AC3E}">
        <p14:creationId xmlns:p14="http://schemas.microsoft.com/office/powerpoint/2010/main" val="3081087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otstrap selection on data from the less organised classification sample, with the out-of-bag data labelled to show how validation will occur. ">
            <a:extLst>
              <a:ext uri="{FF2B5EF4-FFF2-40B4-BE49-F238E27FC236}">
                <a16:creationId xmlns:a16="http://schemas.microsoft.com/office/drawing/2014/main" id="{B3DAEFC1-58B5-1263-658E-ECFC75B0AB8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792695" y="240593"/>
            <a:ext cx="5558609" cy="46623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0B9DC-9F84-354F-4ACC-F8316AD3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Out-of-Bag Data (In-built validation data) </a:t>
            </a:r>
          </a:p>
        </p:txBody>
      </p:sp>
    </p:spTree>
    <p:extLst>
      <p:ext uri="{BB962C8B-B14F-4D97-AF65-F5344CB8AC3E}">
        <p14:creationId xmlns:p14="http://schemas.microsoft.com/office/powerpoint/2010/main" val="29861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951393"/>
            <a:ext cx="7723194" cy="2914650"/>
          </a:xfrm>
        </p:spPr>
        <p:txBody>
          <a:bodyPr/>
          <a:lstStyle/>
          <a:p>
            <a:pPr lvl="1"/>
            <a:r>
              <a:rPr lang="en-US" dirty="0"/>
              <a:t>Gini Impurity: Revisited</a:t>
            </a:r>
          </a:p>
          <a:p>
            <a:pPr lvl="1"/>
            <a:r>
              <a:rPr lang="en-US" dirty="0"/>
              <a:t>Pruning your Decision Tree</a:t>
            </a:r>
          </a:p>
          <a:p>
            <a:pPr lvl="1"/>
            <a:r>
              <a:rPr lang="en-US" dirty="0"/>
              <a:t>A “New” Type of Error</a:t>
            </a:r>
          </a:p>
          <a:p>
            <a:pPr lvl="1"/>
            <a:r>
              <a:rPr lang="en-US" dirty="0"/>
              <a:t>The Bootstrap Method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otstrap selection on data from the less organised classification sample. ">
            <a:extLst>
              <a:ext uri="{FF2B5EF4-FFF2-40B4-BE49-F238E27FC236}">
                <a16:creationId xmlns:a16="http://schemas.microsoft.com/office/drawing/2014/main" id="{DD68E403-A261-7C5B-78C8-620399D8F1B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78635" y="312675"/>
            <a:ext cx="5386730" cy="45181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8A8E0-C1EE-9550-0CE2-5D40F545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“Deep, Unpruned” Decision Tree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95AA2C-913B-4760-EBFA-4ADD9F3F4AD4}"/>
              </a:ext>
            </a:extLst>
          </p:cNvPr>
          <p:cNvGrpSpPr/>
          <p:nvPr/>
        </p:nvGrpSpPr>
        <p:grpSpPr>
          <a:xfrm>
            <a:off x="2475923" y="903199"/>
            <a:ext cx="4481766" cy="3187538"/>
            <a:chOff x="2475923" y="903199"/>
            <a:chExt cx="4481766" cy="31875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D3E42-DC38-0A5B-FC8A-37AC9C575AE9}"/>
                </a:ext>
              </a:extLst>
            </p:cNvPr>
            <p:cNvSpPr/>
            <p:nvPr/>
          </p:nvSpPr>
          <p:spPr>
            <a:xfrm>
              <a:off x="6476426" y="907525"/>
              <a:ext cx="481263" cy="3183212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04B38-78E1-9621-F37E-7F606F8F55B6}"/>
                </a:ext>
              </a:extLst>
            </p:cNvPr>
            <p:cNvSpPr/>
            <p:nvPr/>
          </p:nvSpPr>
          <p:spPr>
            <a:xfrm>
              <a:off x="3554473" y="2887579"/>
              <a:ext cx="2921954" cy="1203158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19C371-D1AB-623D-4A25-D1F53BB1C867}"/>
                </a:ext>
              </a:extLst>
            </p:cNvPr>
            <p:cNvSpPr/>
            <p:nvPr/>
          </p:nvSpPr>
          <p:spPr>
            <a:xfrm>
              <a:off x="2475923" y="907525"/>
              <a:ext cx="481263" cy="3183212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32AC98-A86E-5423-B1EA-923FF9F08D56}"/>
                </a:ext>
              </a:extLst>
            </p:cNvPr>
            <p:cNvSpPr/>
            <p:nvPr/>
          </p:nvSpPr>
          <p:spPr>
            <a:xfrm>
              <a:off x="2957186" y="907525"/>
              <a:ext cx="597286" cy="3183212"/>
            </a:xfrm>
            <a:prstGeom prst="rect">
              <a:avLst/>
            </a:prstGeom>
            <a:solidFill>
              <a:srgbClr val="CB6374">
                <a:alpha val="20000"/>
              </a:srgbClr>
            </a:solidFill>
            <a:ln>
              <a:solidFill>
                <a:srgbClr val="CB63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4A4936-6403-A5BE-B74B-45A1BA42291D}"/>
                </a:ext>
              </a:extLst>
            </p:cNvPr>
            <p:cNvSpPr/>
            <p:nvPr/>
          </p:nvSpPr>
          <p:spPr>
            <a:xfrm>
              <a:off x="5067014" y="907525"/>
              <a:ext cx="1400379" cy="1980054"/>
            </a:xfrm>
            <a:prstGeom prst="rect">
              <a:avLst/>
            </a:prstGeom>
            <a:solidFill>
              <a:srgbClr val="CB6374">
                <a:alpha val="20000"/>
              </a:srgbClr>
            </a:solidFill>
            <a:ln>
              <a:solidFill>
                <a:srgbClr val="CB63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0F7624-AFF4-6C1D-4EF8-BC0A4E58E0B2}"/>
                </a:ext>
              </a:extLst>
            </p:cNvPr>
            <p:cNvSpPr/>
            <p:nvPr/>
          </p:nvSpPr>
          <p:spPr>
            <a:xfrm>
              <a:off x="3545439" y="903199"/>
              <a:ext cx="1512542" cy="1980054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2066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otstrap selection on data from the less organised classification sample, with the out-of-bag data labelled to show how validation will occur. ">
            <a:extLst>
              <a:ext uri="{FF2B5EF4-FFF2-40B4-BE49-F238E27FC236}">
                <a16:creationId xmlns:a16="http://schemas.microsoft.com/office/drawing/2014/main" id="{B3DAEFC1-58B5-1263-658E-ECFC75B0AB8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51798" y="277484"/>
            <a:ext cx="5385404" cy="4517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0B9DC-9F84-354F-4ACC-F8316AD3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Out-of-Bag Data (In-built validation data)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EB558-24A2-09A9-CBBC-70DBA4AC16F8}"/>
              </a:ext>
            </a:extLst>
          </p:cNvPr>
          <p:cNvGrpSpPr/>
          <p:nvPr/>
        </p:nvGrpSpPr>
        <p:grpSpPr>
          <a:xfrm>
            <a:off x="2441547" y="861948"/>
            <a:ext cx="4481766" cy="3187538"/>
            <a:chOff x="2475923" y="903199"/>
            <a:chExt cx="4481766" cy="31875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CACF8C-EFE9-1B05-6C47-50C73590FCEE}"/>
                </a:ext>
              </a:extLst>
            </p:cNvPr>
            <p:cNvSpPr/>
            <p:nvPr/>
          </p:nvSpPr>
          <p:spPr>
            <a:xfrm>
              <a:off x="6476426" y="907525"/>
              <a:ext cx="481263" cy="3183212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13039F-1325-555A-66DA-62E3AD762E18}"/>
                </a:ext>
              </a:extLst>
            </p:cNvPr>
            <p:cNvSpPr/>
            <p:nvPr/>
          </p:nvSpPr>
          <p:spPr>
            <a:xfrm>
              <a:off x="3554473" y="2887579"/>
              <a:ext cx="2921954" cy="1203158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87402E-7C17-D886-21B9-6BF8A25ED078}"/>
                </a:ext>
              </a:extLst>
            </p:cNvPr>
            <p:cNvSpPr/>
            <p:nvPr/>
          </p:nvSpPr>
          <p:spPr>
            <a:xfrm>
              <a:off x="2475923" y="907525"/>
              <a:ext cx="481263" cy="3183212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97C286-EDAB-F32C-3BE8-39AA6324519E}"/>
                </a:ext>
              </a:extLst>
            </p:cNvPr>
            <p:cNvSpPr/>
            <p:nvPr/>
          </p:nvSpPr>
          <p:spPr>
            <a:xfrm>
              <a:off x="2957186" y="907525"/>
              <a:ext cx="597286" cy="3183212"/>
            </a:xfrm>
            <a:prstGeom prst="rect">
              <a:avLst/>
            </a:prstGeom>
            <a:solidFill>
              <a:srgbClr val="CB6374">
                <a:alpha val="20000"/>
              </a:srgbClr>
            </a:solidFill>
            <a:ln>
              <a:solidFill>
                <a:srgbClr val="CB63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089FC4-089D-CE36-480F-A60BB526BB9E}"/>
                </a:ext>
              </a:extLst>
            </p:cNvPr>
            <p:cNvSpPr/>
            <p:nvPr/>
          </p:nvSpPr>
          <p:spPr>
            <a:xfrm>
              <a:off x="5067014" y="907525"/>
              <a:ext cx="1400379" cy="1980054"/>
            </a:xfrm>
            <a:prstGeom prst="rect">
              <a:avLst/>
            </a:prstGeom>
            <a:solidFill>
              <a:srgbClr val="CB6374">
                <a:alpha val="20000"/>
              </a:srgbClr>
            </a:solidFill>
            <a:ln>
              <a:solidFill>
                <a:srgbClr val="CB63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14BE10-2360-958B-E03E-A8AC2176B2F7}"/>
                </a:ext>
              </a:extLst>
            </p:cNvPr>
            <p:cNvSpPr/>
            <p:nvPr/>
          </p:nvSpPr>
          <p:spPr>
            <a:xfrm>
              <a:off x="3545439" y="903199"/>
              <a:ext cx="1512542" cy="1980054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260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atterplot showing the same X1 and X2 as in earlier section values, but with new categories assigned as a response variable">
            <a:extLst>
              <a:ext uri="{FF2B5EF4-FFF2-40B4-BE49-F238E27FC236}">
                <a16:creationId xmlns:a16="http://schemas.microsoft.com/office/drawing/2014/main" id="{25ABF666-2A89-F42E-8554-5A6A9B017FC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783912" y="220259"/>
            <a:ext cx="5441911" cy="470298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4688F1-8DE0-469F-17D2-76C85507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 Organised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855101-62BF-0D99-4928-23C15CEC3507}"/>
              </a:ext>
            </a:extLst>
          </p:cNvPr>
          <p:cNvGrpSpPr/>
          <p:nvPr/>
        </p:nvGrpSpPr>
        <p:grpSpPr>
          <a:xfrm>
            <a:off x="2378815" y="838773"/>
            <a:ext cx="4544498" cy="3334465"/>
            <a:chOff x="2475923" y="903199"/>
            <a:chExt cx="4481766" cy="31875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DD84BD-EAA4-E911-1EFB-DAAA6550EB54}"/>
                </a:ext>
              </a:extLst>
            </p:cNvPr>
            <p:cNvSpPr/>
            <p:nvPr/>
          </p:nvSpPr>
          <p:spPr>
            <a:xfrm>
              <a:off x="6476426" y="907525"/>
              <a:ext cx="481263" cy="3183212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AE643B-7997-D3D7-64A5-5FBE8F88A3C5}"/>
                </a:ext>
              </a:extLst>
            </p:cNvPr>
            <p:cNvSpPr/>
            <p:nvPr/>
          </p:nvSpPr>
          <p:spPr>
            <a:xfrm>
              <a:off x="3554473" y="2887579"/>
              <a:ext cx="2921954" cy="1203158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FDAFEA-48DA-177D-BD1D-3678A5B9F1CD}"/>
                </a:ext>
              </a:extLst>
            </p:cNvPr>
            <p:cNvSpPr/>
            <p:nvPr/>
          </p:nvSpPr>
          <p:spPr>
            <a:xfrm>
              <a:off x="2475923" y="907525"/>
              <a:ext cx="481263" cy="3183212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98A1-34D7-6D91-0555-CFB22D9E5B47}"/>
                </a:ext>
              </a:extLst>
            </p:cNvPr>
            <p:cNvSpPr/>
            <p:nvPr/>
          </p:nvSpPr>
          <p:spPr>
            <a:xfrm>
              <a:off x="2957186" y="907525"/>
              <a:ext cx="597286" cy="3183212"/>
            </a:xfrm>
            <a:prstGeom prst="rect">
              <a:avLst/>
            </a:prstGeom>
            <a:solidFill>
              <a:srgbClr val="CB6374">
                <a:alpha val="20000"/>
              </a:srgbClr>
            </a:solidFill>
            <a:ln>
              <a:solidFill>
                <a:srgbClr val="CB63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2AA697-22B8-D4A1-1521-F6529FA220C8}"/>
                </a:ext>
              </a:extLst>
            </p:cNvPr>
            <p:cNvSpPr/>
            <p:nvPr/>
          </p:nvSpPr>
          <p:spPr>
            <a:xfrm>
              <a:off x="5067014" y="907525"/>
              <a:ext cx="1400379" cy="1980054"/>
            </a:xfrm>
            <a:prstGeom prst="rect">
              <a:avLst/>
            </a:prstGeom>
            <a:solidFill>
              <a:srgbClr val="CB6374">
                <a:alpha val="20000"/>
              </a:srgbClr>
            </a:solidFill>
            <a:ln>
              <a:solidFill>
                <a:srgbClr val="CB63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F40432-CA10-9C08-884F-5D19DB1EBA7E}"/>
                </a:ext>
              </a:extLst>
            </p:cNvPr>
            <p:cNvSpPr/>
            <p:nvPr/>
          </p:nvSpPr>
          <p:spPr>
            <a:xfrm>
              <a:off x="3545439" y="903199"/>
              <a:ext cx="1512542" cy="1980054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C1F7633-5B55-09B3-D091-9846EAFE7503}"/>
              </a:ext>
            </a:extLst>
          </p:cNvPr>
          <p:cNvSpPr/>
          <p:nvPr/>
        </p:nvSpPr>
        <p:spPr>
          <a:xfrm>
            <a:off x="2578196" y="2186310"/>
            <a:ext cx="265708" cy="254382"/>
          </a:xfrm>
          <a:prstGeom prst="ellipse">
            <a:avLst/>
          </a:prstGeom>
          <a:noFill/>
          <a:ln w="28575">
            <a:solidFill>
              <a:srgbClr val="CB63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B9009C-B42D-8C28-5537-66E61D45DDCD}"/>
              </a:ext>
            </a:extLst>
          </p:cNvPr>
          <p:cNvSpPr/>
          <p:nvPr/>
        </p:nvSpPr>
        <p:spPr>
          <a:xfrm>
            <a:off x="4300531" y="1078518"/>
            <a:ext cx="265708" cy="254382"/>
          </a:xfrm>
          <a:prstGeom prst="ellipse">
            <a:avLst/>
          </a:prstGeom>
          <a:noFill/>
          <a:ln w="28575">
            <a:solidFill>
              <a:srgbClr val="CB63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9E00C0-3A5C-1B04-FA7B-76958F049394}"/>
              </a:ext>
            </a:extLst>
          </p:cNvPr>
          <p:cNvSpPr/>
          <p:nvPr/>
        </p:nvSpPr>
        <p:spPr>
          <a:xfrm>
            <a:off x="6123706" y="1795571"/>
            <a:ext cx="265708" cy="254382"/>
          </a:xfrm>
          <a:prstGeom prst="ellipse">
            <a:avLst/>
          </a:prstGeom>
          <a:noFill/>
          <a:ln w="28575">
            <a:solidFill>
              <a:srgbClr val="332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0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42C8-9E9C-25AD-3C6F-B517F690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Out-Of-Bag Error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D5FF-7C5C-8889-4E97-93B18C8CC9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806" y="956576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Remember: each resample contains on average 63.2% of the original sample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Specific observations repeated to obtain same number of observations as original sample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K-fold cross validation: Keep n/K observations as test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Bagging: Specific data point appears in 63.2% of resampled data sets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“Out-Of-Bag” error </a:t>
            </a:r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en-GB" dirty="0"/>
              <a:t>Classification tree: Point classified as most common in-bag class</a:t>
            </a:r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en-GB" dirty="0"/>
              <a:t>Regression tree: Point assigned mean value between all in-bag trees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“Out-Of-Bag” prediction used for validation of “In-Bag” tree </a:t>
            </a:r>
          </a:p>
        </p:txBody>
      </p:sp>
    </p:spTree>
    <p:extLst>
      <p:ext uri="{BB962C8B-B14F-4D97-AF65-F5344CB8AC3E}">
        <p14:creationId xmlns:p14="http://schemas.microsoft.com/office/powerpoint/2010/main" val="33849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366A-3EDE-7488-2851-EA8E02C0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5A20-3B87-E66E-4D92-375E90EC23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output not really a “tree”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Harder to interpret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Need to rely on computer to do predictions of new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computational cost since need to fit </a:t>
            </a:r>
            <a:r>
              <a:rPr lang="en-GB" i="1" dirty="0"/>
              <a:t>B</a:t>
            </a:r>
            <a:r>
              <a:rPr lang="en-GB" dirty="0"/>
              <a:t> trees instead of just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1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20B06-8767-6743-67A7-F3CAE9E98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Random Forests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CD8C55-BCB3-4316-C045-F0533E942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70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80382-8C04-7872-90A8-FC0FC724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with Bagging: </a:t>
            </a:r>
            <a:r>
              <a:rPr lang="en-GB" i="1" dirty="0"/>
              <a:t>Correlation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7BE515-08C4-CBDC-C013-6F2B7815B7F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When we bootstrap, not actually making new IID samples </a:t>
                </a:r>
              </a:p>
              <a:p>
                <a:pPr marL="630900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Usually, when we average many estimates of a statistic, we decrease our uncertainty based on how many estimates we have</a:t>
                </a:r>
              </a:p>
              <a:p>
                <a:pPr marL="630900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If the estimates are correlated, the uncertainty does not decrease to the same extent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How do we decorrelate our bootstrapped samples when creating decision trees? Every time we are going to create a split: </a:t>
                </a:r>
              </a:p>
              <a:p>
                <a:pPr marL="630900" lvl="1" indent="-342900">
                  <a:buFont typeface="Arial" panose="020B0604020202020204" pitchFamily="34" charset="0"/>
                  <a:buChar char="•"/>
                </a:pPr>
                <a:r>
                  <a:rPr lang="en-GB" b="0" dirty="0"/>
                  <a:t>Choose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GB" dirty="0"/>
                  <a:t> of our </a:t>
                </a:r>
                <a:r>
                  <a:rPr lang="en-GB" i="1" dirty="0"/>
                  <a:t>p</a:t>
                </a:r>
                <a:r>
                  <a:rPr lang="en-GB" dirty="0"/>
                  <a:t> predictor/feature variables</a:t>
                </a:r>
              </a:p>
              <a:p>
                <a:pPr marL="630900" lvl="1" indent="-342900">
                  <a:buFont typeface="Arial" panose="020B0604020202020204" pitchFamily="34" charset="0"/>
                  <a:buChar char="•"/>
                </a:pPr>
                <a:r>
                  <a:rPr lang="en-GB" i="1" dirty="0"/>
                  <a:t>Only</a:t>
                </a:r>
                <a:r>
                  <a:rPr lang="en-GB" dirty="0"/>
                  <a:t> consider these </a:t>
                </a:r>
                <a:r>
                  <a:rPr lang="en-GB" i="1" dirty="0"/>
                  <a:t>m</a:t>
                </a:r>
                <a:r>
                  <a:rPr lang="en-GB" dirty="0"/>
                  <a:t> variables when creating the next split in the decision tree</a:t>
                </a:r>
              </a:p>
              <a:p>
                <a:pPr marL="630900" lvl="1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7BE515-08C4-CBDC-C013-6F2B7815B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l="-1698" t="-2720" r="-2083" b="-16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81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7950-273A-4BDE-9843-94187965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Forest: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D724-D6DF-1CC1-4B5D-0B5911510C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025328"/>
            <a:ext cx="7902388" cy="2914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one feature variable dominates over others, splits will tend to occur along this variable 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en-GB" dirty="0"/>
              <a:t>Behaviour of resulting trees will therefore </a:t>
            </a:r>
            <a:r>
              <a:rPr lang="en-GB" i="1" dirty="0"/>
              <a:t>correlate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other variables are </a:t>
            </a:r>
            <a:r>
              <a:rPr lang="en-GB" i="1" dirty="0"/>
              <a:t>still important</a:t>
            </a:r>
            <a:r>
              <a:rPr lang="en-GB" dirty="0"/>
              <a:t>, bagging may downplay their contribution due to the correlation driven by the dominant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only a subset of </a:t>
            </a:r>
            <a:r>
              <a:rPr lang="en-GB" i="1" dirty="0"/>
              <a:t>feature/predictor variables</a:t>
            </a:r>
            <a:r>
              <a:rPr lang="en-GB" dirty="0"/>
              <a:t> are available as an option for a given split, and the dominant feature is not among them, the next decision boundary </a:t>
            </a:r>
            <a:r>
              <a:rPr lang="en-GB" i="1" dirty="0"/>
              <a:t>cannot</a:t>
            </a:r>
            <a:r>
              <a:rPr lang="en-GB" dirty="0"/>
              <a:t> be driven by the dominant feature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Since random subset of features/predictors chosen </a:t>
            </a:r>
            <a:r>
              <a:rPr lang="en-GB" b="1" dirty="0"/>
              <a:t>for each split</a:t>
            </a:r>
            <a:r>
              <a:rPr lang="en-GB" dirty="0"/>
              <a:t>, dominant feature not entirely neglected, but an opportunity is created for other variables to contribute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7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BE8E3-E244-0450-145F-C999A81E1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46B2F-CBF0-659A-A7FA-FF26F66D4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12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ACBDA-1C38-57A9-72FC-8D154665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B8C0C2-7974-967E-8061-D3A3D834293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Kind of like a cross between bagging and gradient descent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to explain for regression trees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Still </a:t>
            </a:r>
            <a:r>
              <a:rPr lang="en-GB" i="1" dirty="0"/>
              <a:t>works</a:t>
            </a:r>
            <a:r>
              <a:rPr lang="en-GB" dirty="0"/>
              <a:t> for classification trees but harder to write out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5F325-6764-24B8-9C88-B07104486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Gini Impurity: Revisited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F28FE5-78FB-4E8C-0796-567157247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9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CEA5-45E3-1182-C78A-FA9DA12C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Algorithm for Regression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7F2B-4B03-AE36-8122-4CB19809E54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806" y="791571"/>
                <a:ext cx="7902387" cy="331291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Set model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GB" dirty="0"/>
                  <a:t>, and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in this instance may be a full vector of observations of many feature variables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Do the following </a:t>
                </a:r>
                <a:r>
                  <a:rPr lang="en-GB" i="1" dirty="0"/>
                  <a:t>B </a:t>
                </a:r>
                <a:r>
                  <a:rPr lang="en-GB" dirty="0"/>
                  <a:t>times: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Fit the best tree with </a:t>
                </a:r>
                <a:r>
                  <a:rPr lang="en-GB" i="1" dirty="0"/>
                  <a:t>d</a:t>
                </a:r>
                <a:r>
                  <a:rPr lang="en-GB" dirty="0"/>
                  <a:t> splits (</a:t>
                </a:r>
                <a:r>
                  <a:rPr lang="en-GB" i="1" dirty="0"/>
                  <a:t>d </a:t>
                </a:r>
                <a:r>
                  <a:rPr lang="en-GB" dirty="0"/>
                  <a:t>+ 1 nodes; </a:t>
                </a:r>
                <a:r>
                  <a:rPr lang="en-GB" i="1" dirty="0"/>
                  <a:t>d</a:t>
                </a:r>
                <a:r>
                  <a:rPr lang="en-GB" dirty="0"/>
                  <a:t> often set to 1, so “stump”)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decision tree’s estimate of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labelled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Update/Iterate your model estimates and residuals by this decision tree’s estimates, </a:t>
                </a:r>
                <a:r>
                  <a:rPr lang="en-GB" i="1" dirty="0"/>
                  <a:t>scaled by a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(small)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7F2B-4B03-AE36-8122-4CB19809E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806" y="791571"/>
                <a:ext cx="7902387" cy="3312916"/>
              </a:xfrm>
              <a:blipFill>
                <a:blip r:embed="rId2"/>
                <a:stretch>
                  <a:fillRect l="-1698" t="-2394" b="-8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8469-F00A-91E2-D9F8-5E085EA3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One-Dimensional Example</a:t>
            </a:r>
          </a:p>
        </p:txBody>
      </p:sp>
      <p:pic>
        <p:nvPicPr>
          <p:cNvPr id="9" name="Content Placeholder 8" descr="Sequence of graphs showing the evolution of a boosted decision tree on a single variable">
            <a:extLst>
              <a:ext uri="{FF2B5EF4-FFF2-40B4-BE49-F238E27FC236}">
                <a16:creationId xmlns:a16="http://schemas.microsoft.com/office/drawing/2014/main" id="{175792AC-F2F6-2101-0152-D1FFB37FFD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26976" y="633435"/>
            <a:ext cx="7285127" cy="42325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5DB3EE-B629-7AC9-FC96-F5EAD500BF7C}"/>
              </a:ext>
            </a:extLst>
          </p:cNvPr>
          <p:cNvSpPr txBox="1"/>
          <p:nvPr/>
        </p:nvSpPr>
        <p:spPr>
          <a:xfrm>
            <a:off x="3877130" y="4774168"/>
            <a:ext cx="505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https://bradleyboehmke.github.io/HOML/gbm.html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0AF5E-7477-61BD-3BBD-12D3F05DA067}"/>
              </a:ext>
            </a:extLst>
          </p:cNvPr>
          <p:cNvSpPr/>
          <p:nvPr/>
        </p:nvSpPr>
        <p:spPr>
          <a:xfrm>
            <a:off x="2901329" y="633435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BE68A-9060-D6C4-429A-D04BBF925F91}"/>
              </a:ext>
            </a:extLst>
          </p:cNvPr>
          <p:cNvSpPr/>
          <p:nvPr/>
        </p:nvSpPr>
        <p:spPr>
          <a:xfrm>
            <a:off x="4627002" y="631695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EDD9-6C17-B049-D784-69CC9D068FC7}"/>
              </a:ext>
            </a:extLst>
          </p:cNvPr>
          <p:cNvSpPr/>
          <p:nvPr/>
        </p:nvSpPr>
        <p:spPr>
          <a:xfrm>
            <a:off x="6352675" y="631695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02EDD-3530-73AD-957E-277FBB950909}"/>
              </a:ext>
            </a:extLst>
          </p:cNvPr>
          <p:cNvSpPr/>
          <p:nvPr/>
        </p:nvSpPr>
        <p:spPr>
          <a:xfrm>
            <a:off x="2901329" y="1971439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5091CA-32A5-FC21-218C-A483F5E80C01}"/>
              </a:ext>
            </a:extLst>
          </p:cNvPr>
          <p:cNvSpPr/>
          <p:nvPr/>
        </p:nvSpPr>
        <p:spPr>
          <a:xfrm>
            <a:off x="1179093" y="1971439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4455F-E79B-83D8-6AAC-A1316D8885D4}"/>
              </a:ext>
            </a:extLst>
          </p:cNvPr>
          <p:cNvSpPr/>
          <p:nvPr/>
        </p:nvSpPr>
        <p:spPr>
          <a:xfrm>
            <a:off x="4606375" y="1982219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A8C4D-C22A-6453-5670-B5C6AFF6AD81}"/>
              </a:ext>
            </a:extLst>
          </p:cNvPr>
          <p:cNvSpPr/>
          <p:nvPr/>
        </p:nvSpPr>
        <p:spPr>
          <a:xfrm>
            <a:off x="6352674" y="1966338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3A925-F070-E174-A620-78A6B4261E67}"/>
              </a:ext>
            </a:extLst>
          </p:cNvPr>
          <p:cNvSpPr/>
          <p:nvPr/>
        </p:nvSpPr>
        <p:spPr>
          <a:xfrm>
            <a:off x="1165343" y="3312923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FB529-CBC3-EFFC-C266-99469C239BAD}"/>
              </a:ext>
            </a:extLst>
          </p:cNvPr>
          <p:cNvSpPr/>
          <p:nvPr/>
        </p:nvSpPr>
        <p:spPr>
          <a:xfrm>
            <a:off x="2901329" y="3331003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171C3-C9EE-A13E-FF23-2DA7F542E503}"/>
              </a:ext>
            </a:extLst>
          </p:cNvPr>
          <p:cNvSpPr/>
          <p:nvPr/>
        </p:nvSpPr>
        <p:spPr>
          <a:xfrm>
            <a:off x="4606374" y="3340043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1FD7FB-569D-1C9B-85D5-B2CC444560CC}"/>
              </a:ext>
            </a:extLst>
          </p:cNvPr>
          <p:cNvSpPr/>
          <p:nvPr/>
        </p:nvSpPr>
        <p:spPr>
          <a:xfrm>
            <a:off x="6349238" y="3316862"/>
            <a:ext cx="1725673" cy="13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81B4-3F7B-5088-FA9F-3985CD48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Gradually Recreate Training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BB8F-1C83-5961-6472-95131BDF2D0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Final boosted model for regression tree: 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Can now use the resulting model </a:t>
                </a:r>
                <a:r>
                  <a:rPr lang="en-GB" i="1" dirty="0"/>
                  <a:t>and the predict function</a:t>
                </a:r>
                <a:r>
                  <a:rPr lang="en-GB" dirty="0"/>
                  <a:t> to make predictions from new data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BB8F-1C83-5961-6472-95131BDF2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 t="-2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B2D1-394E-FD6F-215E-66FD250E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Well-Tuned</a:t>
            </a:r>
            <a:r>
              <a:rPr lang="en-GB" dirty="0"/>
              <a:t> Boosted Models Hard To 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A5A9-D7A7-CFE0-6E3F-A1C2AA283A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1224708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the concept is relatively straightforward, boosted models have taken the lead in many AI competitions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Tuning</a:t>
            </a:r>
            <a:r>
              <a:rPr lang="en-GB" dirty="0"/>
              <a:t> the model is key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Good tuning is a result of understanding your data and experience </a:t>
            </a:r>
          </a:p>
        </p:txBody>
      </p:sp>
    </p:spTree>
    <p:extLst>
      <p:ext uri="{BB962C8B-B14F-4D97-AF65-F5344CB8AC3E}">
        <p14:creationId xmlns:p14="http://schemas.microsoft.com/office/powerpoint/2010/main" val="406671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46D8-2AC3-BE1D-68AE-C8126DAB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“Tuning” the Boosted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362AF-52F1-B5BB-FD35-2630292558A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3 Hyperparameters: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B</a:t>
                </a:r>
                <a:r>
                  <a:rPr lang="en-GB" dirty="0"/>
                  <a:t>: Number of trees which are fitted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Can overfit</a:t>
                </a:r>
                <a:r>
                  <a:rPr lang="en-GB" dirty="0"/>
                  <a:t> by having too many trees – we don’t prune!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: Shrinkage parameter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 means the tree learns slowly, requires large </a:t>
                </a:r>
                <a:r>
                  <a:rPr lang="en-GB" i="1" dirty="0"/>
                  <a:t>B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d</a:t>
                </a:r>
                <a:r>
                  <a:rPr lang="en-GB" dirty="0"/>
                  <a:t>: Interaction depth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Number of splits in each iterated tree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Often just set to 1 for additive regression model – easy to interpret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endParaRPr lang="en-GB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362AF-52F1-B5BB-FD35-263029255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 t="-2720" b="-46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BE8E3-E244-0450-145F-C999A81E1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46B2F-CBF0-659A-A7FA-FF26F66D4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647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A208-1A27-F786-5549-8372FC8B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06D1-469C-ED88-6F72-ADE9182EAE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Prune a Decision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Explicitly mentioned validation error (vs. training, testing)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Bootstrap – resampling to improve estimates of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Bagging – aggregating the results of bootstraps to create better “trees”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 Forests – </a:t>
            </a:r>
            <a:r>
              <a:rPr lang="en-GB" dirty="0" err="1"/>
              <a:t>deaggregate</a:t>
            </a:r>
            <a:r>
              <a:rPr lang="en-GB" dirty="0"/>
              <a:t> your bagged, resampled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Boosting – get the best final product by incremental improvements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09F0-8F48-A697-1B3B-957A363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Gini Impurity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4FB9-CA61-4ACA-1FB8-2B1CF34E6C3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806" y="777821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Actually (for a simple binary-category example):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Divide domain D (containing n points) into subdomains D</a:t>
                </a:r>
                <a:r>
                  <a:rPr lang="en-GB" baseline="-25000" dirty="0"/>
                  <a:t>1</a:t>
                </a:r>
                <a:r>
                  <a:rPr lang="en-GB" dirty="0"/>
                  <a:t> and D</a:t>
                </a:r>
                <a:r>
                  <a:rPr lang="en-GB" baseline="-25000" dirty="0"/>
                  <a:t>2</a:t>
                </a:r>
                <a:r>
                  <a:rPr lang="en-GB" dirty="0"/>
                  <a:t> by splitting at point </a:t>
                </a:r>
                <a:r>
                  <a:rPr lang="en-GB" i="1" dirty="0"/>
                  <a:t>s</a:t>
                </a:r>
                <a:r>
                  <a:rPr lang="en-GB" dirty="0"/>
                  <a:t> along predictor variable </a:t>
                </a:r>
                <a:r>
                  <a:rPr lang="en-GB" i="1" dirty="0"/>
                  <a:t>X</a:t>
                </a:r>
                <a:r>
                  <a:rPr lang="en-GB" i="1" baseline="-25000" dirty="0"/>
                  <a:t>i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</a:t>
                </a:r>
                <a:r>
                  <a:rPr lang="en-GB" baseline="-25000" dirty="0"/>
                  <a:t>1</a:t>
                </a:r>
                <a:r>
                  <a:rPr lang="en-GB" dirty="0"/>
                  <a:t> contains n</a:t>
                </a:r>
                <a:r>
                  <a:rPr lang="en-GB" baseline="-25000" dirty="0"/>
                  <a:t>1</a:t>
                </a:r>
                <a:r>
                  <a:rPr lang="en-GB" dirty="0"/>
                  <a:t> points; D</a:t>
                </a:r>
                <a:r>
                  <a:rPr lang="en-GB" baseline="-25000" dirty="0"/>
                  <a:t>2</a:t>
                </a:r>
                <a:r>
                  <a:rPr lang="en-GB" dirty="0"/>
                  <a:t> contains n</a:t>
                </a:r>
                <a:r>
                  <a:rPr lang="en-GB" baseline="-25000" dirty="0"/>
                  <a:t>2</a:t>
                </a:r>
                <a:r>
                  <a:rPr lang="en-GB" dirty="0"/>
                  <a:t> points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Calculate Gini Impurity for each subdomain: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a binary classification variable, this is just 2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Gini Impurity </a:t>
                </a:r>
                <a:r>
                  <a:rPr lang="en-GB" i="1" dirty="0"/>
                  <a:t>for that split</a:t>
                </a:r>
                <a:r>
                  <a:rPr lang="en-GB" dirty="0"/>
                  <a:t>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Find minimum over all (</a:t>
                </a:r>
                <a:r>
                  <a:rPr lang="en-GB" i="1" dirty="0"/>
                  <a:t>X</a:t>
                </a:r>
                <a:r>
                  <a:rPr lang="en-GB" i="1" baseline="-25000" dirty="0"/>
                  <a:t>i</a:t>
                </a:r>
                <a:r>
                  <a:rPr lang="en-GB" i="1" dirty="0"/>
                  <a:t>, s)</a:t>
                </a:r>
                <a:r>
                  <a:rPr lang="en-GB" dirty="0"/>
                  <a:t> of the Gini Impurity</a:t>
                </a:r>
              </a:p>
              <a:p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4FB9-CA61-4ACA-1FB8-2B1CF34E6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806" y="777821"/>
                <a:ext cx="7902387" cy="2914650"/>
              </a:xfrm>
              <a:blipFill>
                <a:blip r:embed="rId2"/>
                <a:stretch>
                  <a:fillRect l="-1698" t="-16318" b="-40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atterplot showing binary categorical data">
            <a:extLst>
              <a:ext uri="{FF2B5EF4-FFF2-40B4-BE49-F238E27FC236}">
                <a16:creationId xmlns:a16="http://schemas.microsoft.com/office/drawing/2014/main" id="{B42F9E9E-0CEF-4128-39BF-EA6B65CC6E4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42351" y="212746"/>
            <a:ext cx="5459297" cy="47180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3663E-C044-FF12-8CFE-9D49FA96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Binary Example</a:t>
            </a:r>
          </a:p>
        </p:txBody>
      </p:sp>
    </p:spTree>
    <p:extLst>
      <p:ext uri="{BB962C8B-B14F-4D97-AF65-F5344CB8AC3E}">
        <p14:creationId xmlns:p14="http://schemas.microsoft.com/office/powerpoint/2010/main" val="228536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Same data set, with a horizontal line at X2=0.6">
            <a:extLst>
              <a:ext uri="{FF2B5EF4-FFF2-40B4-BE49-F238E27FC236}">
                <a16:creationId xmlns:a16="http://schemas.microsoft.com/office/drawing/2014/main" id="{282A6E66-E07C-FAF9-9536-0CD28F29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02" y="224629"/>
            <a:ext cx="5521174" cy="4771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937A5-8F8D-2ED9-E195-5E5A741F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Split? </a:t>
            </a:r>
          </a:p>
        </p:txBody>
      </p:sp>
    </p:spTree>
    <p:extLst>
      <p:ext uri="{BB962C8B-B14F-4D97-AF65-F5344CB8AC3E}">
        <p14:creationId xmlns:p14="http://schemas.microsoft.com/office/powerpoint/2010/main" val="335317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 descr="Same data set, with a horizontal line at X2=0.6">
            <a:extLst>
              <a:ext uri="{FF2B5EF4-FFF2-40B4-BE49-F238E27FC236}">
                <a16:creationId xmlns:a16="http://schemas.microsoft.com/office/drawing/2014/main" id="{4FC76E05-69DA-891E-CE66-A623305B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02" y="224629"/>
            <a:ext cx="5521174" cy="4771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B7256F-E9E2-8696-3768-B3C8D107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Split?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E96CE-E6CB-047B-0063-7A7B881DB63A}"/>
                  </a:ext>
                </a:extLst>
              </p:cNvPr>
              <p:cNvSpPr txBox="1"/>
              <p:nvPr/>
            </p:nvSpPr>
            <p:spPr>
              <a:xfrm>
                <a:off x="2461828" y="4552541"/>
                <a:ext cx="4550348" cy="4857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CB6374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Total Gini Impurity: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∗0.41=0.19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E96CE-E6CB-047B-0063-7A7B881D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28" y="4552541"/>
                <a:ext cx="4550348" cy="485774"/>
              </a:xfrm>
              <a:prstGeom prst="rect">
                <a:avLst/>
              </a:prstGeom>
              <a:blipFill>
                <a:blip r:embed="rId3"/>
                <a:stretch>
                  <a:fillRect l="-798" b="-4706"/>
                </a:stretch>
              </a:blipFill>
              <a:ln w="38100">
                <a:solidFill>
                  <a:srgbClr val="CB637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00AFB73-0442-BF57-967B-2FDDEC8A537B}"/>
              </a:ext>
            </a:extLst>
          </p:cNvPr>
          <p:cNvGrpSpPr/>
          <p:nvPr/>
        </p:nvGrpSpPr>
        <p:grpSpPr>
          <a:xfrm>
            <a:off x="92552" y="825023"/>
            <a:ext cx="6920140" cy="2168828"/>
            <a:chOff x="92552" y="825023"/>
            <a:chExt cx="6920140" cy="2168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884B39-6DA5-C820-16C0-49500BBAF617}"/>
                    </a:ext>
                  </a:extLst>
                </p:cNvPr>
                <p:cNvSpPr txBox="1"/>
                <p:nvPr/>
              </p:nvSpPr>
              <p:spPr>
                <a:xfrm>
                  <a:off x="92552" y="962526"/>
                  <a:ext cx="1921680" cy="203132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332288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D</a:t>
                  </a:r>
                  <a:r>
                    <a:rPr lang="en-GB" baseline="-25000" dirty="0"/>
                    <a:t>1</a:t>
                  </a:r>
                  <a:r>
                    <a:rPr lang="en-GB" dirty="0"/>
                    <a:t> </a:t>
                  </a:r>
                </a:p>
                <a:p>
                  <a:r>
                    <a:rPr lang="en-GB" dirty="0"/>
                    <a:t>Contains 16 points</a:t>
                  </a:r>
                </a:p>
                <a:p>
                  <a:r>
                    <a:rPr lang="en-GB" dirty="0"/>
                    <a:t>16 in category A </a:t>
                  </a:r>
                </a:p>
                <a:p>
                  <a:r>
                    <a:rPr lang="en-GB" dirty="0"/>
                    <a:t>0 in category B</a:t>
                  </a:r>
                </a:p>
                <a:p>
                  <a:r>
                    <a:rPr lang="en-GB" dirty="0"/>
                    <a:t>Gini Impurity: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2∗0∗1=0</m:t>
                        </m:r>
                      </m:oMath>
                    </m:oMathPara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884B39-6DA5-C820-16C0-49500BBAF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2" y="962526"/>
                  <a:ext cx="1921680" cy="2031325"/>
                </a:xfrm>
                <a:prstGeom prst="rect">
                  <a:avLst/>
                </a:prstGeom>
                <a:blipFill>
                  <a:blip r:embed="rId4"/>
                  <a:stretch>
                    <a:fillRect l="-1558" t="-885" r="-1558"/>
                  </a:stretch>
                </a:blipFill>
                <a:ln w="38100">
                  <a:solidFill>
                    <a:srgbClr val="332288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C54B52-3F6B-F4CC-A31B-96D6F119494E}"/>
                </a:ext>
              </a:extLst>
            </p:cNvPr>
            <p:cNvSpPr/>
            <p:nvPr/>
          </p:nvSpPr>
          <p:spPr>
            <a:xfrm>
              <a:off x="2413192" y="825023"/>
              <a:ext cx="4599500" cy="1402538"/>
            </a:xfrm>
            <a:prstGeom prst="rect">
              <a:avLst/>
            </a:prstGeom>
            <a:solidFill>
              <a:srgbClr val="332288">
                <a:alpha val="20000"/>
              </a:srgbClr>
            </a:solidFill>
            <a:ln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01A65-F2E5-FB3A-FF03-9CA60C4ECA9A}"/>
              </a:ext>
            </a:extLst>
          </p:cNvPr>
          <p:cNvGrpSpPr/>
          <p:nvPr/>
        </p:nvGrpSpPr>
        <p:grpSpPr>
          <a:xfrm>
            <a:off x="2413192" y="962526"/>
            <a:ext cx="6701737" cy="3279465"/>
            <a:chOff x="2413192" y="962526"/>
            <a:chExt cx="6701737" cy="32794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BB1DBD-5A39-2710-81B7-A9F771DBB401}"/>
                    </a:ext>
                  </a:extLst>
                </p:cNvPr>
                <p:cNvSpPr txBox="1"/>
                <p:nvPr/>
              </p:nvSpPr>
              <p:spPr>
                <a:xfrm>
                  <a:off x="7109917" y="962526"/>
                  <a:ext cx="2005012" cy="2298578"/>
                </a:xfrm>
                <a:prstGeom prst="rect">
                  <a:avLst/>
                </a:prstGeom>
                <a:noFill/>
                <a:ln w="38100">
                  <a:solidFill>
                    <a:srgbClr val="CB637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D</a:t>
                  </a:r>
                  <a:r>
                    <a:rPr lang="en-GB" baseline="-25000" dirty="0"/>
                    <a:t>2</a:t>
                  </a:r>
                  <a:r>
                    <a:rPr lang="en-GB" dirty="0"/>
                    <a:t> </a:t>
                  </a:r>
                </a:p>
                <a:p>
                  <a:r>
                    <a:rPr lang="en-GB" dirty="0"/>
                    <a:t>Contains 14 points</a:t>
                  </a:r>
                </a:p>
                <a:p>
                  <a:r>
                    <a:rPr lang="en-GB" dirty="0"/>
                    <a:t>10 in category A </a:t>
                  </a:r>
                </a:p>
                <a:p>
                  <a:r>
                    <a:rPr lang="en-GB" dirty="0"/>
                    <a:t>4 in category B</a:t>
                  </a:r>
                </a:p>
                <a:p>
                  <a:r>
                    <a:rPr lang="en-GB" dirty="0"/>
                    <a:t>Gini Impurity: 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=0.41</m:t>
                        </m:r>
                      </m:oMath>
                    </m:oMathPara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BB1DBD-5A39-2710-81B7-A9F771DBB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917" y="962526"/>
                  <a:ext cx="2005012" cy="2298578"/>
                </a:xfrm>
                <a:prstGeom prst="rect">
                  <a:avLst/>
                </a:prstGeom>
                <a:blipFill>
                  <a:blip r:embed="rId5"/>
                  <a:stretch>
                    <a:fillRect l="-1493" t="-783"/>
                  </a:stretch>
                </a:blipFill>
                <a:ln w="38100">
                  <a:solidFill>
                    <a:srgbClr val="CB6374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D72D3B-0D3A-A585-7F27-67E78A9F068E}"/>
                </a:ext>
              </a:extLst>
            </p:cNvPr>
            <p:cNvSpPr/>
            <p:nvPr/>
          </p:nvSpPr>
          <p:spPr>
            <a:xfrm>
              <a:off x="2413192" y="2241741"/>
              <a:ext cx="4599500" cy="2000250"/>
            </a:xfrm>
            <a:prstGeom prst="rect">
              <a:avLst/>
            </a:prstGeom>
            <a:solidFill>
              <a:srgbClr val="CB6374">
                <a:alpha val="20000"/>
              </a:srgbClr>
            </a:solidFill>
            <a:ln w="12700">
              <a:solidFill>
                <a:srgbClr val="CB63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354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Same data set, with a vertical split at X1=0.4">
            <a:extLst>
              <a:ext uri="{FF2B5EF4-FFF2-40B4-BE49-F238E27FC236}">
                <a16:creationId xmlns:a16="http://schemas.microsoft.com/office/drawing/2014/main" id="{6D740AE7-A0D7-DBB5-88CD-E0E4B5E7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02" y="147388"/>
            <a:ext cx="5610551" cy="4848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B7256F-E9E2-8696-3768-B3C8D107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Vertical Split? </a:t>
            </a:r>
          </a:p>
        </p:txBody>
      </p:sp>
    </p:spTree>
    <p:extLst>
      <p:ext uri="{BB962C8B-B14F-4D97-AF65-F5344CB8AC3E}">
        <p14:creationId xmlns:p14="http://schemas.microsoft.com/office/powerpoint/2010/main" val="196407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 1" id="{F0023EC1-6CE1-487A-A02E-C0C1D180FB3F}" vid="{F11535AD-6D42-46EC-A0B7-72B8778CC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AAFD745F85C4AABBB2902F5439912" ma:contentTypeVersion="4" ma:contentTypeDescription="Create a new document." ma:contentTypeScope="" ma:versionID="2674b312a7e48202fd80abe55757da56">
  <xsd:schema xmlns:xsd="http://www.w3.org/2001/XMLSchema" xmlns:xs="http://www.w3.org/2001/XMLSchema" xmlns:p="http://schemas.microsoft.com/office/2006/metadata/properties" xmlns:ns2="6c8d90ab-eb6d-4ea7-914a-7cab258d8805" targetNamespace="http://schemas.microsoft.com/office/2006/metadata/properties" ma:root="true" ma:fieldsID="972b0c444bf707a8ea2997e357ee5912" ns2:_="">
    <xsd:import namespace="6c8d90ab-eb6d-4ea7-914a-7cab258d8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d90ab-eb6d-4ea7-914a-7cab258d8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1F0B4D-99E3-4804-8176-CE627C211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d90ab-eb6d-4ea7-914a-7cab258d88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340DC4-0713-4D2E-93B3-F68142BA80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FD47E-5387-4488-AD16-28361D4BF507}">
  <ds:schemaRefs>
    <ds:schemaRef ds:uri="6c8d90ab-eb6d-4ea7-914a-7cab258d880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340</TotalTime>
  <Words>1698</Words>
  <Application>Microsoft Office PowerPoint</Application>
  <PresentationFormat>On-screen Show (16:9)</PresentationFormat>
  <Paragraphs>216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Lucida Grande</vt:lpstr>
      <vt:lpstr>Office Theme</vt:lpstr>
      <vt:lpstr>Machine Learning</vt:lpstr>
      <vt:lpstr>Week 3 </vt:lpstr>
      <vt:lpstr>Lecture 5 Outline </vt:lpstr>
      <vt:lpstr>Gini Impurity: Revisited</vt:lpstr>
      <vt:lpstr>Gini Impurity</vt:lpstr>
      <vt:lpstr>Simple Binary Example</vt:lpstr>
      <vt:lpstr>Horizontal Split? </vt:lpstr>
      <vt:lpstr>Horizontal Split? </vt:lpstr>
      <vt:lpstr>Vertical Split? </vt:lpstr>
      <vt:lpstr>Vertical Split? </vt:lpstr>
      <vt:lpstr>Compare Gini Impurities: Greedy Top-Down Algorithm</vt:lpstr>
      <vt:lpstr>Split 2</vt:lpstr>
      <vt:lpstr>Less Organised Data</vt:lpstr>
      <vt:lpstr>Pruning Your Decision Tree</vt:lpstr>
      <vt:lpstr>Step 1: Make the Biggest Tree using training data, called T0</vt:lpstr>
      <vt:lpstr>Step 2: Remove one node at a time and see what the impact on tree purity is for test data set  </vt:lpstr>
      <vt:lpstr>Step 3: Keep doing this until we decide to stop</vt:lpstr>
      <vt:lpstr>New Type of Error</vt:lpstr>
      <vt:lpstr>Training, Validation, Test</vt:lpstr>
      <vt:lpstr>Bootstrap</vt:lpstr>
      <vt:lpstr>Improving Estimates Through Resampling</vt:lpstr>
      <vt:lpstr>Bootstrap Method</vt:lpstr>
      <vt:lpstr>Orange: B samples from true population Blue: B resamples from initial sample</vt:lpstr>
      <vt:lpstr>Bagging</vt:lpstr>
      <vt:lpstr>Step 1: Make the Biggest Tree using training data, called T0</vt:lpstr>
      <vt:lpstr>Bagging = Bootstrap AGGregation</vt:lpstr>
      <vt:lpstr>Less Organised Data</vt:lpstr>
      <vt:lpstr>Bootstrap selection</vt:lpstr>
      <vt:lpstr>Out-of-Bag Data (In-built validation data) </vt:lpstr>
      <vt:lpstr>“Deep, Unpruned” Decision Tree</vt:lpstr>
      <vt:lpstr>Out-of-Bag Data (In-built validation data) </vt:lpstr>
      <vt:lpstr>Less Organised Data</vt:lpstr>
      <vt:lpstr>Out-Of-Bag Error Estimation </vt:lpstr>
      <vt:lpstr>Disadvantages</vt:lpstr>
      <vt:lpstr>Random Forests</vt:lpstr>
      <vt:lpstr>Issue with Bagging: Correlation</vt:lpstr>
      <vt:lpstr>Random Forest: Justification</vt:lpstr>
      <vt:lpstr>Boosting</vt:lpstr>
      <vt:lpstr>Boosting</vt:lpstr>
      <vt:lpstr>Boosting Algorithm for Regression Trees</vt:lpstr>
      <vt:lpstr>One-Dimensional Example</vt:lpstr>
      <vt:lpstr>Gradually Recreate Training Data </vt:lpstr>
      <vt:lpstr>Well-Tuned Boosted Models Hard To Beat</vt:lpstr>
      <vt:lpstr>“Tuning” the Boosted Model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our Chancellor</dc:title>
  <dc:creator>DUNNE, EIMEAR</dc:creator>
  <cp:lastModifiedBy>DUNNE, EIMEAR</cp:lastModifiedBy>
  <cp:revision>2</cp:revision>
  <dcterms:created xsi:type="dcterms:W3CDTF">2024-01-03T14:14:03Z</dcterms:created>
  <dcterms:modified xsi:type="dcterms:W3CDTF">2024-01-23T15:58:55Z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0x01010025FAAFD745F85C4AABBB2902F5439912</vt:lpwstr>
  </property>
</Properties>
</file>