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8"/>
  </p:notesMasterIdLst>
  <p:handoutMasterIdLst>
    <p:handoutMasterId r:id="rId69"/>
  </p:handoutMasterIdLst>
  <p:sldIdLst>
    <p:sldId id="265" r:id="rId5"/>
    <p:sldId id="294" r:id="rId6"/>
    <p:sldId id="305" r:id="rId7"/>
    <p:sldId id="303" r:id="rId8"/>
    <p:sldId id="302" r:id="rId9"/>
    <p:sldId id="311" r:id="rId10"/>
    <p:sldId id="310" r:id="rId11"/>
    <p:sldId id="312" r:id="rId12"/>
    <p:sldId id="314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8" r:id="rId27"/>
    <p:sldId id="327" r:id="rId28"/>
    <p:sldId id="330" r:id="rId29"/>
    <p:sldId id="331" r:id="rId30"/>
    <p:sldId id="332" r:id="rId31"/>
    <p:sldId id="329" r:id="rId32"/>
    <p:sldId id="333" r:id="rId33"/>
    <p:sldId id="341" r:id="rId34"/>
    <p:sldId id="349" r:id="rId35"/>
    <p:sldId id="342" r:id="rId36"/>
    <p:sldId id="343" r:id="rId37"/>
    <p:sldId id="344" r:id="rId38"/>
    <p:sldId id="358" r:id="rId39"/>
    <p:sldId id="345" r:id="rId40"/>
    <p:sldId id="346" r:id="rId41"/>
    <p:sldId id="350" r:id="rId42"/>
    <p:sldId id="337" r:id="rId43"/>
    <p:sldId id="351" r:id="rId44"/>
    <p:sldId id="334" r:id="rId45"/>
    <p:sldId id="335" r:id="rId46"/>
    <p:sldId id="339" r:id="rId47"/>
    <p:sldId id="340" r:id="rId48"/>
    <p:sldId id="336" r:id="rId49"/>
    <p:sldId id="354" r:id="rId50"/>
    <p:sldId id="352" r:id="rId51"/>
    <p:sldId id="347" r:id="rId52"/>
    <p:sldId id="357" r:id="rId53"/>
    <p:sldId id="353" r:id="rId54"/>
    <p:sldId id="356" r:id="rId55"/>
    <p:sldId id="359" r:id="rId56"/>
    <p:sldId id="360" r:id="rId57"/>
    <p:sldId id="364" r:id="rId58"/>
    <p:sldId id="370" r:id="rId59"/>
    <p:sldId id="361" r:id="rId60"/>
    <p:sldId id="363" r:id="rId61"/>
    <p:sldId id="362" r:id="rId62"/>
    <p:sldId id="365" r:id="rId63"/>
    <p:sldId id="366" r:id="rId64"/>
    <p:sldId id="367" r:id="rId65"/>
    <p:sldId id="368" r:id="rId66"/>
    <p:sldId id="369" r:id="rId6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1"/>
    <a:srgbClr val="54135A"/>
    <a:srgbClr val="54145A"/>
    <a:srgbClr val="EDE6EE"/>
    <a:srgbClr val="00AEEF"/>
    <a:srgbClr val="109DEC"/>
    <a:srgbClr val="0A91C3"/>
    <a:srgbClr val="68246D"/>
    <a:srgbClr val="AF0822"/>
    <a:srgbClr val="FFC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4B61F-3AED-4BEC-892B-06DC68E4F2D6}" v="3484" dt="2024-01-12T11:54:44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487" autoAdjust="0"/>
  </p:normalViewPr>
  <p:slideViewPr>
    <p:cSldViewPr snapToGrid="0" snapToObjects="1">
      <p:cViewPr varScale="1">
        <p:scale>
          <a:sx n="135" d="100"/>
          <a:sy n="135" d="100"/>
        </p:scale>
        <p:origin x="137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CBA1-A433-4C9C-B800-E962A25F434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3B0E6-658E-4216-848E-04C4ECB90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3B0E6-658E-4216-848E-04C4ECB90B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6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atmos.washington.edu/~dennis/MatrixCalculus.pdf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4512620" cy="1729103"/>
          </a:xfrm>
        </p:spPr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r>
              <a:rPr lang="en-US" sz="2800" b="1" dirty="0"/>
              <a:t>MATH42815</a:t>
            </a:r>
            <a:endParaRPr lang="en-US" sz="2800" dirty="0"/>
          </a:p>
          <a:p>
            <a:endParaRPr lang="en-US" sz="2800" b="1" dirty="0"/>
          </a:p>
          <a:p>
            <a:endParaRPr lang="en-US" sz="1000" b="1" dirty="0"/>
          </a:p>
          <a:p>
            <a:r>
              <a:rPr lang="en-US" b="1" dirty="0"/>
              <a:t>Friday January 12</a:t>
            </a:r>
            <a:r>
              <a:rPr lang="en-US" b="1" baseline="30000" dirty="0"/>
              <a:t>th</a:t>
            </a:r>
            <a:r>
              <a:rPr lang="en-US" b="1" dirty="0"/>
              <a:t>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72BC-706A-E96A-FDA7-8167041B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17F11-40C4-BCFF-DE5E-3114899CC87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77816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extra mathematical depth, see § 5.5 of </a:t>
                </a:r>
                <a:r>
                  <a:rPr lang="en-GB" i="1" dirty="0"/>
                  <a:t>Deep Learning</a:t>
                </a:r>
                <a:r>
                  <a:rPr lang="en-GB" dirty="0"/>
                  <a:t> by Goodfellow, Bengio, and Courville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explanation is simplified, but accurate, and sufficient for our purposes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Things to remember: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Probability is always in the range [0,1]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New notation: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17F11-40C4-BCFF-DE5E-3114899CC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778168" cy="2914650"/>
              </a:xfrm>
              <a:blipFill>
                <a:blip r:embed="rId2"/>
                <a:stretch>
                  <a:fillRect l="-1724" t="-2720" r="-1803" b="-14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The word &quot;argmax&quot; with a small letter x below it, followed by f(x). This refers to the value of x which will give the maximum value of f(x). ">
            <a:extLst>
              <a:ext uri="{FF2B5EF4-FFF2-40B4-BE49-F238E27FC236}">
                <a16:creationId xmlns:a16="http://schemas.microsoft.com/office/drawing/2014/main" id="{E021B52F-24D8-4F3A-6D41-E01EF906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52" y="3918792"/>
            <a:ext cx="1695450" cy="83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0EE44-A3EE-B3EC-A3B8-1946EDDBD13E}"/>
              </a:ext>
            </a:extLst>
          </p:cNvPr>
          <p:cNvSpPr txBox="1"/>
          <p:nvPr/>
        </p:nvSpPr>
        <p:spPr>
          <a:xfrm>
            <a:off x="6074736" y="3693042"/>
            <a:ext cx="2324986" cy="92333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Mathematicians overwrite definitions of variables constantly</a:t>
            </a:r>
          </a:p>
        </p:txBody>
      </p:sp>
    </p:spTree>
    <p:extLst>
      <p:ext uri="{BB962C8B-B14F-4D97-AF65-F5344CB8AC3E}">
        <p14:creationId xmlns:p14="http://schemas.microsoft.com/office/powerpoint/2010/main" val="22455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E266-9F6B-C722-5911-4B5627B8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B6DCF-9E0D-254C-E463-443C1A949FC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034902"/>
                <a:ext cx="7459191" cy="310445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have </a:t>
                </a:r>
                <a:r>
                  <a:rPr lang="en-GB" i="1" dirty="0"/>
                  <a:t>m</a:t>
                </a:r>
                <a:r>
                  <a:rPr lang="en-GB" dirty="0"/>
                  <a:t> sets of observations,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Length of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/>
                  <a:t> doesn’t matter for our purposes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Our observations are drawn from some </a:t>
                </a:r>
                <a:r>
                  <a:rPr lang="en-GB" i="1" dirty="0"/>
                  <a:t>true but unknown </a:t>
                </a:r>
                <a:r>
                  <a:rPr lang="en-GB" dirty="0"/>
                  <a:t>probability distribution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Examples: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m</a:t>
                </a:r>
                <a:r>
                  <a:rPr lang="en-GB" dirty="0"/>
                  <a:t> individuals’ heights, drawn from normal distribution (scalar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m</a:t>
                </a:r>
                <a:r>
                  <a:rPr lang="en-GB" dirty="0"/>
                  <a:t> sets of monthly height variables for different trees</a:t>
                </a:r>
                <a:endParaRPr lang="en-GB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B6DCF-9E0D-254C-E463-443C1A949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034902"/>
                <a:ext cx="7459191" cy="3104456"/>
              </a:xfrm>
              <a:blipFill>
                <a:blip r:embed="rId2"/>
                <a:stretch>
                  <a:fillRect l="-1797" t="-3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C977A-29E9-6B8F-BCA2-B1CC0B556A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Estimating true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C977A-29E9-6B8F-BCA2-B1CC0B556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92" t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8E36-DE11-14CE-5251-FCCF39F28A4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033324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Consider a </a:t>
                </a:r>
                <a:r>
                  <a:rPr lang="en-GB" b="1" dirty="0"/>
                  <a:t>parametric family of models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/>
                  <a:t> is the set of parameters by which these families are indexed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e.g. 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GB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work out how likely it is to observe a given set of observations </a:t>
                </a:r>
                <a:r>
                  <a:rPr lang="en-GB" i="1" dirty="0"/>
                  <a:t>for each of our possible models</a:t>
                </a:r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Suppose we have recorded a value of 5. If we are testing whether the true underlying distribution 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GB" dirty="0"/>
                  <a:t>, we can say that the probability of observing a value of 5 is about 2.9×10</a:t>
                </a:r>
                <a:r>
                  <a:rPr lang="en-GB" baseline="30000" dirty="0"/>
                  <a:t>-7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Very unlikely!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Technically speaking, the probability of observing </a:t>
                </a:r>
                <a:r>
                  <a:rPr lang="en-GB" i="1" dirty="0"/>
                  <a:t>any</a:t>
                </a:r>
                <a:r>
                  <a:rPr lang="en-GB" dirty="0"/>
                  <a:t> specific number is 0 for a continuous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8E36-DE11-14CE-5251-FCCF39F28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033324"/>
                <a:ext cx="7902388" cy="2914650"/>
              </a:xfrm>
              <a:blipFill>
                <a:blip r:embed="rId3"/>
                <a:stretch>
                  <a:fillRect l="-1698" t="-4393" r="-849" b="-33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84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0FC8-5FD8-9294-9B97-FE375FA0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EA8D1-A2C6-45AB-F4ED-A80BFE2E970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059" y="1054336"/>
                <a:ext cx="7763991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of observing our </a:t>
                </a:r>
                <a:r>
                  <a:rPr lang="en-GB" i="1" dirty="0"/>
                  <a:t>whole data set </a:t>
                </a:r>
                <a:br>
                  <a:rPr lang="en-GB" i="1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GB" dirty="0"/>
                  <a:t> for a given distribution index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/>
                  <a:t> will be the product of the probability of each of the individual sets of observations: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</a:t>
                </a:r>
                <a:r>
                  <a:rPr lang="en-GB" i="1" dirty="0"/>
                  <a:t>most likely candidate</a:t>
                </a:r>
                <a:r>
                  <a:rPr lang="en-GB" dirty="0"/>
                  <a:t> for “true underlying distribution” is the one that has the </a:t>
                </a:r>
                <a:r>
                  <a:rPr lang="en-GB" i="1" dirty="0"/>
                  <a:t>highest probability </a:t>
                </a:r>
                <a:r>
                  <a:rPr lang="en-GB" dirty="0"/>
                  <a:t>of having observed our data set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</m:oMath>
                </a14:m>
                <a:endParaRPr lang="en-GB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EA8D1-A2C6-45AB-F4ED-A80BFE2E9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059" y="1054336"/>
                <a:ext cx="7763991" cy="2914650"/>
              </a:xfrm>
              <a:blipFill>
                <a:blip r:embed="rId2"/>
                <a:stretch>
                  <a:fillRect l="-1728" t="-4393" r="-393" b="-17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807B4E-D144-B699-0F2D-8400932319AB}"/>
                  </a:ext>
                </a:extLst>
              </p:cNvPr>
              <p:cNvSpPr txBox="1"/>
              <p:nvPr/>
            </p:nvSpPr>
            <p:spPr>
              <a:xfrm>
                <a:off x="6260482" y="2049996"/>
                <a:ext cx="2805833" cy="923330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*if our observations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GB" dirty="0"/>
                  <a:t> are </a:t>
                </a:r>
                <a:br>
                  <a:rPr lang="en-GB" dirty="0"/>
                </a:br>
                <a:r>
                  <a:rPr lang="en-GB" dirty="0"/>
                  <a:t>independent and identically</a:t>
                </a:r>
              </a:p>
              <a:p>
                <a:r>
                  <a:rPr lang="en-GB" dirty="0"/>
                  <a:t>distributed!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807B4E-D144-B699-0F2D-84009323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82" y="2049996"/>
                <a:ext cx="2805833" cy="923330"/>
              </a:xfrm>
              <a:prstGeom prst="rect">
                <a:avLst/>
              </a:prstGeom>
              <a:blipFill>
                <a:blip r:embed="rId3"/>
                <a:stretch>
                  <a:fillRect l="-1288" t="-1266" r="-858" b="-6962"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32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C0A5-945F-C167-E75E-FBE1EDA7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Products of probabilities get messy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A943E-CF7F-0D08-C8BA-4437AE203A1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813610" cy="291465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func>
                        <m:funcPr>
                          <m:ctrlPr>
                            <a:rPr lang="en-GB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GB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GB" i="1" smtClean="0">
                                  <a:solidFill>
                                    <a:srgbClr val="002A4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  <m:r>
                                <a:rPr lang="en-GB">
                                  <a:solidFill>
                                    <a:srgbClr val="002A4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GB" i="1">
                                          <a:solidFill>
                                            <a:srgbClr val="002A4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rgbClr val="002A4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solidFill>
                                    <a:srgbClr val="002A4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002A4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i="1">
                                  <a:solidFill>
                                    <a:srgbClr val="002A4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GB" dirty="0"/>
                  <a:t>Our </a:t>
                </a:r>
                <a:r>
                  <a:rPr lang="en-GB" i="1" dirty="0"/>
                  <a:t>best</a:t>
                </a:r>
                <a:r>
                  <a:rPr lang="en-GB" dirty="0"/>
                  <a:t> estimate is the one which maximizes this log-likelihood!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A943E-CF7F-0D08-C8BA-4437AE203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813610" cy="2914650"/>
              </a:xfrm>
              <a:blipFill>
                <a:blip r:embed="rId2"/>
                <a:stretch>
                  <a:fillRect b="-7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8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F6FE-B3F7-B549-8BC0-596560E2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Least 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60594-B14C-B6C1-0F8D-AB32D66255C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978195"/>
                <a:ext cx="7643489" cy="3161163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𝜋𝜎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𝜋𝜎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𝜋𝜎</m:t>
                                  </m:r>
                                </m:e>
                              </m:rad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𝜋𝜎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60594-B14C-B6C1-0F8D-AB32D6625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978195"/>
                <a:ext cx="7643489" cy="31611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C665-287E-520C-F5C3-9E579FDC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Relating MLL and Cost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CAD5D-DB6C-AF56-4759-96CF8CA1054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551340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log likelihood in this example is whatever version of calculating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for a given set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gives the largest value of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Making this value as big as possible is equivalent to making </a:t>
                </a:r>
                <a:br>
                  <a:rPr lang="en-GB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GB" dirty="0"/>
                </a:br>
                <a:r>
                  <a:rPr lang="en-GB" dirty="0"/>
                  <a:t>as small as possible! </a:t>
                </a:r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pPr algn="ctr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CAD5D-DB6C-AF56-4759-96CF8CA10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551340" cy="2914650"/>
              </a:xfrm>
              <a:blipFill>
                <a:blip r:embed="rId2"/>
                <a:stretch>
                  <a:fillRect l="-1776" t="-2720" r="-2341" b="-7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518730" y="1164650"/>
                <a:ext cx="5113444" cy="17291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𝓵</m:t>
                    </m:r>
                  </m:oMath>
                </a14:m>
                <a:r>
                  <a:rPr lang="en-US" i="1" baseline="30000" dirty="0"/>
                  <a:t>p</a:t>
                </a:r>
                <a:r>
                  <a:rPr lang="en-US" dirty="0"/>
                  <a:t> Norms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18730" y="1164650"/>
                <a:ext cx="5113444" cy="1729103"/>
              </a:xfrm>
              <a:blipFill>
                <a:blip r:embed="rId2"/>
                <a:stretch>
                  <a:fillRect t="-10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endParaRPr lang="en-US" sz="1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AD1B6-3503-3183-58F8-88CA9D27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𝓵</a:t>
            </a:r>
            <a:r>
              <a:rPr lang="en-GB" baseline="30000" dirty="0"/>
              <a:t>p</a:t>
            </a:r>
            <a:r>
              <a:rPr lang="en-GB" dirty="0"/>
              <a:t> Norms?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498577-1FD9-3424-48FD-A8BE2130F73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only be using 𝓵</a:t>
                </a:r>
                <a:r>
                  <a:rPr lang="en-GB" baseline="30000" dirty="0"/>
                  <a:t>1</a:t>
                </a:r>
                <a:r>
                  <a:rPr lang="en-GB" dirty="0"/>
                  <a:t> and 𝓵</a:t>
                </a:r>
                <a:r>
                  <a:rPr lang="en-GB" baseline="30000" dirty="0"/>
                  <a:t>2</a:t>
                </a:r>
                <a:r>
                  <a:rPr lang="en-GB" dirty="0"/>
                  <a:t> norms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here on, I will just refer to them as L1 and L2 norms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is another name for the L2 norm? 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498577-1FD9-3424-48FD-A8BE2130F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l="-1698" b="-117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DE3A-09A8-AA84-1122-738CCBFA1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Shrinkage</a:t>
            </a:r>
          </a:p>
        </p:txBody>
      </p:sp>
    </p:spTree>
    <p:extLst>
      <p:ext uri="{BB962C8B-B14F-4D97-AF65-F5344CB8AC3E}">
        <p14:creationId xmlns:p14="http://schemas.microsoft.com/office/powerpoint/2010/main" val="368598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872495"/>
            <a:ext cx="6625914" cy="2914650"/>
          </a:xfrm>
        </p:spPr>
        <p:txBody>
          <a:bodyPr/>
          <a:lstStyle/>
          <a:p>
            <a:pPr lvl="1"/>
            <a:r>
              <a:rPr lang="en-US" dirty="0"/>
              <a:t>Practical 1: </a:t>
            </a:r>
          </a:p>
          <a:p>
            <a:pPr lvl="2"/>
            <a:r>
              <a:rPr lang="en-US" dirty="0"/>
              <a:t>Revision of IMDS and ISDS techniques</a:t>
            </a:r>
          </a:p>
          <a:p>
            <a:pPr lvl="2"/>
            <a:r>
              <a:rPr lang="en-US" dirty="0"/>
              <a:t>Question Time</a:t>
            </a:r>
          </a:p>
          <a:p>
            <a:pPr lvl="1"/>
            <a:r>
              <a:rPr lang="en-US" dirty="0"/>
              <a:t>Lecture 1: </a:t>
            </a:r>
          </a:p>
          <a:p>
            <a:pPr lvl="2"/>
            <a:r>
              <a:rPr lang="en-US" dirty="0"/>
              <a:t>“Basic” concepts</a:t>
            </a:r>
          </a:p>
          <a:p>
            <a:pPr lvl="1"/>
            <a:r>
              <a:rPr lang="en-US" dirty="0" err="1"/>
              <a:t>Practicals</a:t>
            </a:r>
            <a:r>
              <a:rPr lang="en-US" dirty="0"/>
              <a:t> 2 and 3: </a:t>
            </a:r>
          </a:p>
          <a:p>
            <a:pPr lvl="2"/>
            <a:r>
              <a:rPr lang="en-US" dirty="0"/>
              <a:t>Forward/back/best subset selection</a:t>
            </a:r>
          </a:p>
          <a:p>
            <a:pPr lvl="2"/>
            <a:r>
              <a:rPr lang="en-US" dirty="0"/>
              <a:t>Predictive performance and cross-validation</a:t>
            </a:r>
          </a:p>
          <a:p>
            <a:pPr lvl="1"/>
            <a:r>
              <a:rPr lang="en-US" dirty="0"/>
              <a:t>Lecture 2: </a:t>
            </a:r>
          </a:p>
          <a:p>
            <a:pPr lvl="2"/>
            <a:r>
              <a:rPr lang="en-US" dirty="0"/>
              <a:t>Ridge, Lasso, and Principal Component Regression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80836C-765A-D21E-E3F9-8DF1705A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penalty on additional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087F13-9653-D55E-995C-C7E414D5CA3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657666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ISDS, you covered best subset selection based on e.g. BIC, C</a:t>
                </a:r>
                <a:r>
                  <a:rPr lang="en-GB" baseline="-25000" dirty="0"/>
                  <a:t>p</a:t>
                </a:r>
                <a:r>
                  <a:rPr lang="en-GB" dirty="0"/>
                  <a:t>:</a:t>
                </a:r>
                <a:br>
                  <a:rPr lang="en-GB" baseline="-25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penalty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additional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dimensionality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Test whether adding more predictor variables improves the model sufficiently to justify their inclusion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Shrinkage methods provide a continuous analogue – rather than penalising the addition of predictor variables, they limit the total scale of all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penalty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coefficients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087F13-9653-D55E-995C-C7E414D5C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657666" cy="2914650"/>
              </a:xfrm>
              <a:blipFill>
                <a:blip r:embed="rId2"/>
                <a:stretch>
                  <a:fillRect l="-1752" t="-2720" r="-637" b="-8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9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E846-D532-C4AC-2BAC-B7482C4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 of Predictor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22EA9-4AF5-DF01-6A31-C937FADA40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905731"/>
                <a:ext cx="8231825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Before using any kind of shrinkage method, it is </a:t>
                </a:r>
                <a:r>
                  <a:rPr lang="en-GB" i="1" dirty="0"/>
                  <a:t>vital</a:t>
                </a:r>
                <a:r>
                  <a:rPr lang="en-GB" dirty="0"/>
                  <a:t> to normalise all of your predictor variables to ensure they are on the same scale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Suppose X</a:t>
                </a:r>
                <a:r>
                  <a:rPr lang="en-GB" baseline="-25000" dirty="0"/>
                  <a:t>1</a:t>
                </a:r>
                <a:r>
                  <a:rPr lang="en-GB" dirty="0"/>
                  <a:t> is salary (in £) and X</a:t>
                </a:r>
                <a:r>
                  <a:rPr lang="en-GB" baseline="-25000" dirty="0"/>
                  <a:t>2</a:t>
                </a:r>
                <a:r>
                  <a:rPr lang="en-GB" dirty="0"/>
                  <a:t> is time spent in education (in years)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are trying to create a multilinear model to predict debt level, Y </a:t>
                </a:r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+[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penalty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573750" lvl="1" indent="-285750"/>
                <a:r>
                  <a:rPr lang="en-GB" dirty="0"/>
                  <a:t>Years in education are unlikely to be above 20-ish </a:t>
                </a:r>
              </a:p>
              <a:p>
                <a:pPr marL="573750" lvl="1" indent="-285750"/>
                <a:r>
                  <a:rPr lang="en-GB" dirty="0"/>
                  <a:t>Salary will be in thousands </a:t>
                </a:r>
              </a:p>
              <a:p>
                <a:pPr marL="573750" lvl="1" indent="-285750"/>
                <a:r>
                  <a:rPr lang="en-GB" dirty="0"/>
                  <a:t>Therefore, b1 will be orders of magnitude smaller than b2 if the variables are not normalised</a:t>
                </a:r>
              </a:p>
              <a:p>
                <a:pPr marL="861750" lvl="2" indent="-285750"/>
                <a:r>
                  <a:rPr lang="en-GB" dirty="0"/>
                  <a:t>The penalty will apply disproportionately to the coefficient with the larger </a:t>
                </a:r>
                <a:r>
                  <a:rPr lang="en-GB" i="1" dirty="0"/>
                  <a:t>absolute</a:t>
                </a:r>
                <a:r>
                  <a:rPr lang="en-GB" dirty="0"/>
                  <a:t> value, not the one which has the greater </a:t>
                </a:r>
                <a:r>
                  <a:rPr lang="en-GB" i="1" dirty="0"/>
                  <a:t>relative</a:t>
                </a:r>
                <a:r>
                  <a:rPr lang="en-GB" dirty="0"/>
                  <a:t> effect on Y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22EA9-4AF5-DF01-6A31-C937FADA4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905731"/>
                <a:ext cx="8231825" cy="2914650"/>
              </a:xfrm>
              <a:blipFill>
                <a:blip r:embed="rId2"/>
                <a:stretch>
                  <a:fillRect l="-1630" t="-2720" r="-1259" b="-29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3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55AD-DB59-CA40-6D73-EADF3F7A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FD57-1337-3A7A-C99F-22A1A9A7F64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161507"/>
                <a:ext cx="7976643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Often apply a conversion equivalent to scaling from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Sometimes, you will apply a conversion equivalent to scaling to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FD57-1337-3A7A-C99F-22A1A9A7F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161507"/>
                <a:ext cx="7976643" cy="2914650"/>
              </a:xfrm>
              <a:blipFill>
                <a:blip r:embed="rId2"/>
                <a:stretch>
                  <a:fillRect l="-1682" t="-2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C0CA2C-EC2C-2B7F-B82E-278ED6BA6C7F}"/>
              </a:ext>
            </a:extLst>
          </p:cNvPr>
          <p:cNvSpPr/>
          <p:nvPr/>
        </p:nvSpPr>
        <p:spPr>
          <a:xfrm>
            <a:off x="3544186" y="1424763"/>
            <a:ext cx="2402958" cy="730102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4E9B4-535E-F0EF-25AC-67639AC53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56846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5FE4-79F3-1BE1-AE04-531A194D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 for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C62BA-CE82-4093-48F1-4C6180B1BBB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029365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standard least squares with </a:t>
                </a:r>
                <a:r>
                  <a:rPr lang="en-GB" i="1" dirty="0"/>
                  <a:t>n </a:t>
                </a:r>
                <a:r>
                  <a:rPr lang="en-GB" dirty="0"/>
                  <a:t>observations and </a:t>
                </a:r>
                <a:r>
                  <a:rPr lang="en-GB" i="1" dirty="0"/>
                  <a:t>p</a:t>
                </a:r>
                <a:r>
                  <a:rPr lang="en-GB" dirty="0"/>
                  <a:t> predictor variables, our cost function is RSS: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ridge regression, we apply a penalty on the combined magnitude of </a:t>
                </a:r>
                <a:r>
                  <a:rPr lang="en-GB" i="1" dirty="0" err="1"/>
                  <a:t>b</a:t>
                </a:r>
                <a:r>
                  <a:rPr lang="en-GB" i="1" baseline="-25000" dirty="0" err="1"/>
                  <a:t>j</a:t>
                </a:r>
                <a:r>
                  <a:rPr lang="en-GB" dirty="0"/>
                  <a:t>, based on a tuning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 and the (square of the) L2 norm of the coefficients: </a:t>
                </a:r>
                <a:r>
                  <a:rPr lang="en-GB" i="1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C62BA-CE82-4093-48F1-4C6180B1B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029365"/>
                <a:ext cx="7902388" cy="2914650"/>
              </a:xfrm>
              <a:blipFill>
                <a:blip r:embed="rId2"/>
                <a:stretch>
                  <a:fillRect l="-1698" t="-2720" r="-1003" b="-2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12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4E9B4-535E-F0EF-25AC-67639AC53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172649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5FE4-79F3-1BE1-AE04-531A194D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 for 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C62BA-CE82-4093-48F1-4C6180B1BBB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029365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standard least squares with </a:t>
                </a:r>
                <a:r>
                  <a:rPr lang="en-GB" i="1" dirty="0"/>
                  <a:t>n </a:t>
                </a:r>
                <a:r>
                  <a:rPr lang="en-GB" dirty="0"/>
                  <a:t>observations and </a:t>
                </a:r>
                <a:r>
                  <a:rPr lang="en-GB" i="1" dirty="0"/>
                  <a:t>p</a:t>
                </a:r>
                <a:r>
                  <a:rPr lang="en-GB" dirty="0"/>
                  <a:t> predictor variables, our cost function is RSS: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lasso regression, we apply a penalty on the combined magnitude of </a:t>
                </a:r>
                <a:r>
                  <a:rPr lang="en-GB" i="1" dirty="0" err="1"/>
                  <a:t>b</a:t>
                </a:r>
                <a:r>
                  <a:rPr lang="en-GB" i="1" baseline="-25000" dirty="0" err="1"/>
                  <a:t>j</a:t>
                </a:r>
                <a:r>
                  <a:rPr lang="en-GB" dirty="0"/>
                  <a:t>, based on a tuning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GB" dirty="0"/>
                  <a:t>and the L1 norm of the coefficients: </a:t>
                </a:r>
                <a:r>
                  <a:rPr lang="en-GB" i="1" dirty="0"/>
                  <a:t> </a:t>
                </a:r>
                <a:br>
                  <a:rPr lang="en-GB" i="1" dirty="0"/>
                </a:b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C62BA-CE82-4093-48F1-4C6180B1B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029365"/>
                <a:ext cx="7902388" cy="2914650"/>
              </a:xfrm>
              <a:blipFill>
                <a:blip r:embed="rId2"/>
                <a:stretch>
                  <a:fillRect l="-1698" t="-2720" r="-1312" b="-2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931879-EA60-2DEE-0908-8FB9EB48E94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GB" dirty="0"/>
                  <a:t>Tuning Parameter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931879-EA60-2DEE-0908-8FB9EB48E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6422" t="-16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540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6A2816-93D7-95A7-7256-26DA46F1D9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Tuning Parameter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n-GB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6A2816-93D7-95A7-7256-26DA46F1D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92" t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A5023-9DCD-4984-43EC-7447237DCA0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816802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: Ridge or lasso regression reduces to ordinary least squares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: All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; ridge/lasso regression reduce to null model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grows from 0,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GB" dirty="0"/>
                  <a:t> will necessarily decrease, but the contribution from individual coefficients will not decrease at the same rate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theory, some individual coefficients might even increase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cover how to choose an appropriate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in </a:t>
                </a:r>
                <a:r>
                  <a:rPr lang="en-GB" dirty="0" err="1"/>
                  <a:t>Practicals</a:t>
                </a:r>
                <a:r>
                  <a:rPr lang="en-GB" dirty="0"/>
                  <a:t> 4 and 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A5023-9DCD-4984-43EC-7447237DC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8168028" cy="2914650"/>
              </a:xfrm>
              <a:blipFill>
                <a:blip r:embed="rId3"/>
                <a:stretch>
                  <a:fillRect l="-1642" t="-2720" b="-3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3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F52-489D-9A5F-8493-460AB40C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optimisation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F40CD-6EAD-80BA-50B3-C14381447ED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961661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think of these methods as defining a limited region of acceptable values of </a:t>
                </a:r>
                <a:r>
                  <a:rPr lang="en-GB" i="1" dirty="0" err="1"/>
                  <a:t>b</a:t>
                </a:r>
                <a:r>
                  <a:rPr lang="en-GB" i="1" baseline="-25000" dirty="0" err="1"/>
                  <a:t>j</a:t>
                </a:r>
                <a:r>
                  <a:rPr lang="en-GB" dirty="0"/>
                  <a:t> based on a maximum value of the relevant L-p norm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maximum acceptable value </a:t>
                </a:r>
                <a:r>
                  <a:rPr lang="en-GB" i="1" dirty="0"/>
                  <a:t>t</a:t>
                </a:r>
                <a:r>
                  <a:rPr lang="en-GB" dirty="0"/>
                  <a:t> will be inversely proportional to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GB" i="1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the 2-D case, we can easily visualise this region of acceptable values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F40CD-6EAD-80BA-50B3-C14381447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961661"/>
                <a:ext cx="7902388" cy="2914650"/>
              </a:xfrm>
              <a:blipFill>
                <a:blip r:embed="rId2"/>
                <a:stretch>
                  <a:fillRect l="-1698" t="-2720" r="-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lasso constraint graph shows a diamond with vertices at (0,t), (t,0), (0,-t), and (-t,0). The ridge constraint graph shows a circle of radius t. ">
            <a:extLst>
              <a:ext uri="{FF2B5EF4-FFF2-40B4-BE49-F238E27FC236}">
                <a16:creationId xmlns:a16="http://schemas.microsoft.com/office/drawing/2014/main" id="{55A23FE9-FFB9-96ED-F5C8-B32C0DC2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70" y="2571750"/>
            <a:ext cx="5153247" cy="2548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B78E11-E198-8922-145F-C0D6243659D6}"/>
              </a:ext>
            </a:extLst>
          </p:cNvPr>
          <p:cNvSpPr txBox="1"/>
          <p:nvPr/>
        </p:nvSpPr>
        <p:spPr>
          <a:xfrm>
            <a:off x="7251405" y="4681350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 Jackson</a:t>
            </a:r>
          </a:p>
        </p:txBody>
      </p:sp>
    </p:spTree>
    <p:extLst>
      <p:ext uri="{BB962C8B-B14F-4D97-AF65-F5344CB8AC3E}">
        <p14:creationId xmlns:p14="http://schemas.microsoft.com/office/powerpoint/2010/main" val="37191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760007"/>
            <a:ext cx="7723194" cy="2914650"/>
          </a:xfrm>
        </p:spPr>
        <p:txBody>
          <a:bodyPr/>
          <a:lstStyle/>
          <a:p>
            <a:pPr lvl="1"/>
            <a:r>
              <a:rPr lang="en-US" dirty="0"/>
              <a:t>Cost functions and convexity</a:t>
            </a:r>
          </a:p>
          <a:p>
            <a:pPr lvl="2">
              <a:spcBef>
                <a:spcPts val="0"/>
              </a:spcBef>
            </a:pPr>
            <a:r>
              <a:rPr lang="en-US" dirty="0"/>
              <a:t>Gradient Descent </a:t>
            </a:r>
            <a:r>
              <a:rPr lang="en-US" i="1" dirty="0"/>
              <a:t>at the end if there’s time</a:t>
            </a:r>
            <a:endParaRPr lang="en-US" dirty="0"/>
          </a:p>
          <a:p>
            <a:pPr lvl="1"/>
            <a:r>
              <a:rPr lang="en-US" dirty="0"/>
              <a:t>Maximum log-likelihood</a:t>
            </a:r>
          </a:p>
          <a:p>
            <a:pPr lvl="1"/>
            <a:r>
              <a:rPr lang="en-US" dirty="0"/>
              <a:t>𝓵</a:t>
            </a:r>
            <a:r>
              <a:rPr lang="en-US" baseline="30000" dirty="0"/>
              <a:t>p</a:t>
            </a:r>
            <a:r>
              <a:rPr lang="en-US" dirty="0"/>
              <a:t> Norms</a:t>
            </a:r>
          </a:p>
          <a:p>
            <a:pPr lvl="1"/>
            <a:r>
              <a:rPr lang="en-US" dirty="0"/>
              <a:t>Shrinkage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Spatial </a:t>
            </a:r>
            <a:r>
              <a:rPr lang="en-US" dirty="0" err="1"/>
              <a:t>conceptualisation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and why to use ridge and lasso regression</a:t>
            </a:r>
          </a:p>
          <a:p>
            <a:pPr lvl="1"/>
            <a:r>
              <a:rPr lang="en-US" dirty="0"/>
              <a:t>Principal component regression</a:t>
            </a:r>
          </a:p>
          <a:p>
            <a:pPr lvl="1"/>
            <a:r>
              <a:rPr lang="en-US" dirty="0"/>
              <a:t>Maybe: BONUS CONTENT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0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91E-DB6F-19ED-E565-5F9CBCAD1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When and Why to Use Ridge and 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1273137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9F6-9B61-A726-DB3C-88DF2831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332486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8A086-5A37-6C85-6481-6046E3A0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Bias-Variance </a:t>
            </a:r>
            <a:r>
              <a:rPr lang="en-GB" dirty="0" err="1"/>
              <a:t>Tradeoff</a:t>
            </a:r>
            <a:r>
              <a:rPr lang="en-GB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3F0DD-8504-4501-A019-E1175F020BF1}"/>
              </a:ext>
            </a:extLst>
          </p:cNvPr>
          <p:cNvSpPr txBox="1"/>
          <p:nvPr/>
        </p:nvSpPr>
        <p:spPr>
          <a:xfrm>
            <a:off x="1263501" y="4664824"/>
            <a:ext cx="8119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By </a:t>
            </a:r>
            <a:r>
              <a:rPr lang="en-GB" sz="1400" dirty="0" err="1"/>
              <a:t>Bigbossfarin</a:t>
            </a:r>
            <a:r>
              <a:rPr lang="en-GB" sz="1400" dirty="0"/>
              <a:t> - Own work, CC0, https://commons.wikimedia.org/w/index.php?curid=105307219</a:t>
            </a:r>
          </a:p>
        </p:txBody>
      </p:sp>
      <p:pic>
        <p:nvPicPr>
          <p:cNvPr id="13" name="Content Placeholder 12" descr="A line graph i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2F233DB-BF7E-D25C-4B0C-D8AED215C28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4665" y="654094"/>
            <a:ext cx="6374670" cy="4010730"/>
          </a:xfrm>
        </p:spPr>
      </p:pic>
    </p:spTree>
    <p:extLst>
      <p:ext uri="{BB962C8B-B14F-4D97-AF65-F5344CB8AC3E}">
        <p14:creationId xmlns:p14="http://schemas.microsoft.com/office/powerpoint/2010/main" val="328350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0CB-DD21-28AA-8F40-A36C25B2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5F97-33EC-C77B-840D-A5EE35BC8CFB}"/>
              </a:ext>
            </a:extLst>
          </p:cNvPr>
          <p:cNvSpPr txBox="1"/>
          <p:nvPr/>
        </p:nvSpPr>
        <p:spPr>
          <a:xfrm>
            <a:off x="4685414" y="4770474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 Jackson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BE1D7-A26E-D599-0086-A8845729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46" y="779721"/>
            <a:ext cx="6989536" cy="37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0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0CB-DD21-28AA-8F40-A36C25B2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Appropriate level of 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83016-CBA6-2712-31FF-ECB96F4F984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55466" y="777396"/>
            <a:ext cx="7308817" cy="3755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25F97-33EC-C77B-840D-A5EE35BC8CFB}"/>
              </a:ext>
            </a:extLst>
          </p:cNvPr>
          <p:cNvSpPr txBox="1"/>
          <p:nvPr/>
        </p:nvSpPr>
        <p:spPr>
          <a:xfrm>
            <a:off x="4685414" y="4770474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 Jackson</a:t>
            </a:r>
          </a:p>
        </p:txBody>
      </p:sp>
    </p:spTree>
    <p:extLst>
      <p:ext uri="{BB962C8B-B14F-4D97-AF65-F5344CB8AC3E}">
        <p14:creationId xmlns:p14="http://schemas.microsoft.com/office/powerpoint/2010/main" val="137847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9F6-9B61-A726-DB3C-88DF2831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Overcoming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3218491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0683-D83A-F409-002A-E36A87EC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Multicollinearity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1303B-C557-D4DB-A7D8-1894B1A980F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True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pPr algn="ctr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algn="ctr"/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0.9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algn="ctr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1303B-C557-D4DB-A7D8-1894B1A98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b="-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2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0683-D83A-F409-002A-E36A87EC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Ridge Regression Introduces Bias, Reduces Variance</a:t>
            </a:r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5F1C6FC-4DF9-D6BD-A2B5-6C79A22BE08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731853" y="819522"/>
            <a:ext cx="5680294" cy="42557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41487-2760-28C3-037F-AB2516A7CA4A}"/>
              </a:ext>
            </a:extLst>
          </p:cNvPr>
          <p:cNvSpPr txBox="1"/>
          <p:nvPr/>
        </p:nvSpPr>
        <p:spPr>
          <a:xfrm>
            <a:off x="6223590" y="696291"/>
            <a:ext cx="2558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Small data set (n=10)</a:t>
            </a:r>
          </a:p>
          <a:p>
            <a:r>
              <a:rPr lang="en-GB" b="1" dirty="0"/>
              <a:t>Strong</a:t>
            </a:r>
            <a:r>
              <a:rPr lang="en-GB" dirty="0"/>
              <a:t> multicollinearity</a:t>
            </a:r>
          </a:p>
          <a:p>
            <a:r>
              <a:rPr lang="en-GB" dirty="0"/>
              <a:t>Can improve </a:t>
            </a:r>
            <a:r>
              <a:rPr lang="en-GB" i="1" dirty="0"/>
              <a:t>test error</a:t>
            </a:r>
            <a:r>
              <a:rPr lang="en-GB" dirty="0"/>
              <a:t>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→ better prediction at 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cost of interpretability!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2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9F6-9B61-A726-DB3C-88DF2831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Singular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633675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06B2-54D0-9091-D68C-63EC05D2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Ridge Regression Resolves Singularity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8665F-6876-9B1D-2B6C-DC2621B5237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919909"/>
                <a:ext cx="7902388" cy="291465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singular, we can’t solve this equation!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By adding constraints, we can find a non-singular closed form (specific solution) for ridge regression: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You are </a:t>
                </a:r>
                <a:r>
                  <a:rPr lang="en-GB" b="1" dirty="0"/>
                  <a:t>not required </a:t>
                </a:r>
                <a:r>
                  <a:rPr lang="en-GB" dirty="0"/>
                  <a:t>to derive or memorise this equation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dirty="0"/>
                  <a:t>Simply be aware that</a:t>
                </a:r>
                <a:r>
                  <a:rPr lang="en-GB" dirty="0"/>
                  <a:t>, if the standard RSS matrix is singular, you may choose a very small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b="0" dirty="0"/>
                  <a:t>, constrain your coefficients slightly, and find a non-singular solution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Lasso regression doesn’t have a closed form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8665F-6876-9B1D-2B6C-DC2621B52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919909"/>
                <a:ext cx="7902388" cy="2914650"/>
              </a:xfrm>
              <a:blipFill>
                <a:blip r:embed="rId2"/>
                <a:stretch>
                  <a:fillRect l="-1698" t="-2510" r="-1389" b="-303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6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5113444" cy="1729103"/>
          </a:xfrm>
        </p:spPr>
        <p:txBody>
          <a:bodyPr/>
          <a:lstStyle/>
          <a:p>
            <a:r>
              <a:rPr lang="en-US" dirty="0"/>
              <a:t>Cost Functions</a:t>
            </a:r>
            <a:br>
              <a:rPr lang="en-US" dirty="0"/>
            </a:br>
            <a:r>
              <a:rPr lang="en-US" dirty="0"/>
              <a:t>and Convexity</a:t>
            </a:r>
          </a:p>
        </p:txBody>
      </p:sp>
      <p:sp>
        <p:nvSpPr>
          <p:cNvPr id="3" name="Subtit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endParaRPr lang="en-US" sz="10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88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9F6-9B61-A726-DB3C-88DF2831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Automated Subset Selection</a:t>
            </a:r>
          </a:p>
        </p:txBody>
      </p:sp>
    </p:spTree>
    <p:extLst>
      <p:ext uri="{BB962C8B-B14F-4D97-AF65-F5344CB8AC3E}">
        <p14:creationId xmlns:p14="http://schemas.microsoft.com/office/powerpoint/2010/main" val="372191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DBDE-B28D-F248-FFBF-6EB79211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representation of solutions</a:t>
            </a:r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CE79F99-8C1E-A0C8-7755-77B735C2C7F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51141" y="664375"/>
            <a:ext cx="5441715" cy="3996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356B3-D24E-92F2-A3FE-C28EA3E80ECD}"/>
              </a:ext>
            </a:extLst>
          </p:cNvPr>
          <p:cNvSpPr txBox="1"/>
          <p:nvPr/>
        </p:nvSpPr>
        <p:spPr>
          <a:xfrm>
            <a:off x="1319454" y="4660491"/>
            <a:ext cx="6623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Figure 3.11 from </a:t>
            </a:r>
            <a:r>
              <a:rPr lang="en-GB" sz="1400" i="1" dirty="0"/>
              <a:t>The Elements of Statistical Learning </a:t>
            </a:r>
            <a:r>
              <a:rPr lang="en-GB" sz="1400" dirty="0"/>
              <a:t>by Hastie, </a:t>
            </a:r>
            <a:r>
              <a:rPr lang="en-GB" sz="1400" dirty="0" err="1"/>
              <a:t>Tibshirani</a:t>
            </a:r>
            <a:r>
              <a:rPr lang="en-GB" sz="1400" dirty="0"/>
              <a:t>, and Friedman</a:t>
            </a:r>
          </a:p>
        </p:txBody>
      </p:sp>
    </p:spTree>
    <p:extLst>
      <p:ext uri="{BB962C8B-B14F-4D97-AF65-F5344CB8AC3E}">
        <p14:creationId xmlns:p14="http://schemas.microsoft.com/office/powerpoint/2010/main" val="409969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CFD2-EBD3-D6E4-260F-D2E00632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Figure 3.11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F62A6-A0C0-6BCB-6AA2-B7C203E33AC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contours represent constant values of RSS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Surface of RSS calculated based on the data set being fitted and </a:t>
                </a:r>
                <a:br>
                  <a:rPr lang="en-GB" dirty="0"/>
                </a:br>
                <a:r>
                  <a:rPr lang="en-GB" dirty="0"/>
                  <a:t>local values of </a:t>
                </a:r>
                <a:r>
                  <a:rPr lang="en-GB" i="1" dirty="0" err="1"/>
                  <a:t>b</a:t>
                </a:r>
                <a:r>
                  <a:rPr lang="en-GB" i="1" baseline="-25000" dirty="0" err="1"/>
                  <a:t>j</a:t>
                </a:r>
                <a:r>
                  <a:rPr lang="en-GB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in this Figure)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F62A6-A0C0-6BCB-6AA2-B7C203E3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l="-1698" t="-2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2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A16B21-1858-CD03-E0AC-297AE59E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 for Simple Least Squares</a:t>
            </a:r>
          </a:p>
        </p:txBody>
      </p:sp>
      <p:pic>
        <p:nvPicPr>
          <p:cNvPr id="19" name="Picture 18" descr="A two-dimensional surface of MSE, plotted as a function of different values of the coefficients of b0 and b1. ">
            <a:extLst>
              <a:ext uri="{FF2B5EF4-FFF2-40B4-BE49-F238E27FC236}">
                <a16:creationId xmlns:a16="http://schemas.microsoft.com/office/drawing/2014/main" id="{F9B35A98-B8E4-1056-8C83-83E0825D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" y="1134734"/>
            <a:ext cx="4591050" cy="3152775"/>
          </a:xfrm>
          <a:prstGeom prst="rect">
            <a:avLst/>
          </a:prstGeom>
        </p:spPr>
      </p:pic>
      <p:pic>
        <p:nvPicPr>
          <p:cNvPr id="22" name="Picture 21" descr="Values from the surface of MSE for b0 and b1, with the minimum value highlighted. ">
            <a:extLst>
              <a:ext uri="{FF2B5EF4-FFF2-40B4-BE49-F238E27FC236}">
                <a16:creationId xmlns:a16="http://schemas.microsoft.com/office/drawing/2014/main" id="{74A97889-635F-56BF-FD28-F6EFF7EE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47" y="3736361"/>
            <a:ext cx="2581275" cy="771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2A48D0-656A-AC3B-FF71-A68A9189A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47" y="2972103"/>
            <a:ext cx="343852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9BC33-AFEE-19A4-7B94-1710E85DE0D0}"/>
                  </a:ext>
                </a:extLst>
              </p:cNvPr>
              <p:cNvSpPr txBox="1"/>
              <p:nvPr/>
            </p:nvSpPr>
            <p:spPr>
              <a:xfrm>
                <a:off x="4923847" y="1403498"/>
                <a:ext cx="338855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9BC33-AFEE-19A4-7B94-1710E85DE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47" y="1403498"/>
                <a:ext cx="3388555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604B8A-5597-CE8F-E32F-78F3C78E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9674" y="4097079"/>
            <a:ext cx="666307" cy="30480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CFD2-EBD3-D6E4-260F-D2E00632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Figure 3.11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F62A6-A0C0-6BCB-6AA2-B7C203E33AC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contours represent constant values of RSS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Surface of RSS calculated based on the data set being fitted and </a:t>
                </a:r>
                <a:br>
                  <a:rPr lang="en-GB" dirty="0"/>
                </a:br>
                <a:r>
                  <a:rPr lang="en-GB" dirty="0"/>
                  <a:t>local values of </a:t>
                </a:r>
                <a:r>
                  <a:rPr lang="en-GB" i="1" dirty="0" err="1"/>
                  <a:t>b</a:t>
                </a:r>
                <a:r>
                  <a:rPr lang="en-GB" i="1" baseline="-25000" dirty="0" err="1"/>
                  <a:t>j</a:t>
                </a:r>
                <a:r>
                  <a:rPr lang="en-GB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in this Figure)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GB" dirty="0"/>
                  <a:t> is the “true” solution of the minimum of RSS, but is outside of our constrained range of valid solutions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solution we choose is the nearest point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on the RSS surface</a:t>
                </a:r>
                <a:r>
                  <a:rPr lang="en-GB" dirty="0"/>
                  <a:t> that lies inside our constrained range of valid solutions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Not necessarily the nearest “straight line” on the 2-D projection!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F62A6-A0C0-6BCB-6AA2-B7C203E3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l="-1698" t="-2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87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FCA200-9E63-D1E1-FB72-1DDBC804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88" y="1158033"/>
            <a:ext cx="2638425" cy="304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4B42-13F6-A0A6-DCEA-152138A6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Lasso Automates 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AE9D-2AD9-6422-1627-087E900D3AA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059" y="937467"/>
                <a:ext cx="582177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the 2-D case, </a:t>
                </a:r>
                <a:r>
                  <a:rPr lang="en-GB" i="1" dirty="0"/>
                  <a:t>if</a:t>
                </a:r>
                <a:r>
                  <a:rPr lang="en-GB" dirty="0"/>
                  <a:t> the constrained solution lies along one coefficient’s axis, </a:t>
                </a:r>
                <a:r>
                  <a:rPr lang="en-GB" b="1" dirty="0"/>
                  <a:t>the value of the other coefficient will be zero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this example of lasso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</a:t>
                </a:r>
                <a:r>
                  <a:rPr lang="en-GB" i="1" dirty="0"/>
                  <a:t>pointed corners</a:t>
                </a:r>
                <a:r>
                  <a:rPr lang="en-GB" dirty="0"/>
                  <a:t> of the range of valid solutions in lasso regression makes it much more likely for this to happen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It is “impossible” (read: probability goes to zero) for this to occur in ridge regression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higher dimensions, this behaviour means that lasso regression </a:t>
                </a:r>
                <a:r>
                  <a:rPr lang="en-GB" i="1" dirty="0"/>
                  <a:t>can automatically remove the contribution from less relevant predictor variables</a:t>
                </a:r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AE9D-2AD9-6422-1627-087E900D3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059" y="937467"/>
                <a:ext cx="5821777" cy="2914650"/>
              </a:xfrm>
              <a:blipFill>
                <a:blip r:embed="rId3"/>
                <a:stretch>
                  <a:fillRect l="-2304" t="-2720" r="-1990" b="-317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FD0B-F87B-79A8-A1C0-6EBBE49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54E5-DD61-9E76-4EB6-99E2A3DA14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1224708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Since we’re discussing parameter space topology: both ridge and lasso regression are both convex optimisation problems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No local minimum which is not also a global minimum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5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9F6-9B61-A726-DB3C-88DF2831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Limited Data Set</a:t>
            </a:r>
          </a:p>
        </p:txBody>
      </p:sp>
    </p:spTree>
    <p:extLst>
      <p:ext uri="{BB962C8B-B14F-4D97-AF65-F5344CB8AC3E}">
        <p14:creationId xmlns:p14="http://schemas.microsoft.com/office/powerpoint/2010/main" val="3333003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0FF20-860C-5689-30F6-E2B5016F444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0059" y="424307"/>
            <a:ext cx="7623036" cy="41854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85A76-130E-D333-750C-7D658F35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few data points relative to feature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3792F8-6853-551F-CE4F-1BCEF9D805B7}"/>
                  </a:ext>
                </a:extLst>
              </p:cNvPr>
              <p:cNvSpPr txBox="1"/>
              <p:nvPr/>
            </p:nvSpPr>
            <p:spPr>
              <a:xfrm>
                <a:off x="2524804" y="831470"/>
                <a:ext cx="3813546" cy="31393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Choice of 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GB" b="1" u="sng" dirty="0"/>
                  <a:t> is key! </a:t>
                </a:r>
              </a:p>
              <a:p>
                <a:endParaRPr lang="en-GB" dirty="0"/>
              </a:p>
              <a:p>
                <a:r>
                  <a:rPr lang="en-GB" dirty="0"/>
                  <a:t>Many possible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/>
                  <a:t>; </a:t>
                </a:r>
                <a:r>
                  <a:rPr lang="en-GB" dirty="0"/>
                  <a:t>but since the true values </a:t>
                </a:r>
                <a:r>
                  <a:rPr lang="en-GB" i="1" dirty="0"/>
                  <a:t>are within the valid range defined by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, and the formula for ridge regression links coefficient values independently of their associated predictor variables, it becomes less likely for another set of coefficients to represent a minimum of RSS </a:t>
                </a:r>
                <a:r>
                  <a:rPr lang="en-GB" i="1" dirty="0"/>
                  <a:t>and</a:t>
                </a:r>
                <a:r>
                  <a:rPr lang="en-GB" dirty="0"/>
                  <a:t> satisfy these constraints.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3792F8-6853-551F-CE4F-1BCEF9D8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04" y="831470"/>
                <a:ext cx="3813546" cy="3139321"/>
              </a:xfrm>
              <a:prstGeom prst="rect">
                <a:avLst/>
              </a:prstGeom>
              <a:blipFill>
                <a:blip r:embed="rId3"/>
                <a:stretch>
                  <a:fillRect l="-791" t="-384" r="-1899" b="-1536"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DBDE-B28D-F248-FFBF-6EB79211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representation of solutions</a:t>
            </a:r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CE79F99-8C1E-A0C8-7755-77B735C2C7F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51141" y="664375"/>
            <a:ext cx="5441715" cy="3996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356B3-D24E-92F2-A3FE-C28EA3E80ECD}"/>
              </a:ext>
            </a:extLst>
          </p:cNvPr>
          <p:cNvSpPr txBox="1"/>
          <p:nvPr/>
        </p:nvSpPr>
        <p:spPr>
          <a:xfrm>
            <a:off x="1319454" y="4660491"/>
            <a:ext cx="6623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Figure 3.11 from </a:t>
            </a:r>
            <a:r>
              <a:rPr lang="en-GB" sz="1400" i="1" dirty="0"/>
              <a:t>The Elements of Statistical Learning </a:t>
            </a:r>
            <a:r>
              <a:rPr lang="en-GB" sz="1400" dirty="0"/>
              <a:t>by Hastie, </a:t>
            </a:r>
            <a:r>
              <a:rPr lang="en-GB" sz="1400" dirty="0" err="1"/>
              <a:t>Tibshirani</a:t>
            </a:r>
            <a:r>
              <a:rPr lang="en-GB" sz="1400" dirty="0"/>
              <a:t>, and Friedman</a:t>
            </a:r>
          </a:p>
        </p:txBody>
      </p:sp>
    </p:spTree>
    <p:extLst>
      <p:ext uri="{BB962C8B-B14F-4D97-AF65-F5344CB8AC3E}">
        <p14:creationId xmlns:p14="http://schemas.microsoft.com/office/powerpoint/2010/main" val="4449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Cost Function?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20059" y="9199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Also called a Loss Function or an Objective Function*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a non-mathematical sense, this is the function whose output we want to minimise to declare that we have found our solution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Least Squares Regression: minimise sum of squares of residuals, or (equivalently)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case of LSR, we are determining which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values of coefficients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will minimise MSE for our particular data set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regression: Think of MSE as a surface whose height is a function of b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b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for a given data set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91E-DB6F-19ED-E565-5F9CBCAD1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Principal Component Regression</a:t>
            </a:r>
          </a:p>
        </p:txBody>
      </p:sp>
    </p:spTree>
    <p:extLst>
      <p:ext uri="{BB962C8B-B14F-4D97-AF65-F5344CB8AC3E}">
        <p14:creationId xmlns:p14="http://schemas.microsoft.com/office/powerpoint/2010/main" val="3913945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A87A-D708-765D-D139-F1346677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Hand-Waving Guide to Multilinear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BA8CA-5F01-62BE-41CD-13BCD4021D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234" y="1114343"/>
            <a:ext cx="4360810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Imagine a giant cube of jelly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“Jello”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cube has chunks of fruit floating inside it in a pattern – not randomly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Suppose the height Z of the fruit is a linear combination of their X and Y coordinates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Multilinear regression: find the equation of the plane that “slices through” the fruit in the “best” way</a:t>
            </a:r>
          </a:p>
        </p:txBody>
      </p:sp>
      <p:sp>
        <p:nvSpPr>
          <p:cNvPr id="7" name="Parallelogram 6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A54F4F1B-D957-D7D7-15E7-06AEC5B341DE}"/>
              </a:ext>
            </a:extLst>
          </p:cNvPr>
          <p:cNvSpPr/>
          <p:nvPr/>
        </p:nvSpPr>
        <p:spPr>
          <a:xfrm rot="20651442">
            <a:off x="6911164" y="1594731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elogram 7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C378EAD6-FF6A-A64C-2147-A2ABB2A7A61E}"/>
              </a:ext>
            </a:extLst>
          </p:cNvPr>
          <p:cNvSpPr/>
          <p:nvPr/>
        </p:nvSpPr>
        <p:spPr>
          <a:xfrm rot="710479" flipH="1">
            <a:off x="5610447" y="1638694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elogram 9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9DC2D7B8-8591-DF69-8FC0-FEECFF7E3189}"/>
              </a:ext>
            </a:extLst>
          </p:cNvPr>
          <p:cNvSpPr/>
          <p:nvPr/>
        </p:nvSpPr>
        <p:spPr>
          <a:xfrm rot="726515" flipH="1">
            <a:off x="6911163" y="1291609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elogram 10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99C57D64-EBE7-EBA2-B6FC-47FF747FB9C1}"/>
              </a:ext>
            </a:extLst>
          </p:cNvPr>
          <p:cNvSpPr/>
          <p:nvPr/>
        </p:nvSpPr>
        <p:spPr>
          <a:xfrm rot="20667478">
            <a:off x="5610446" y="1335572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2E7EDD76-54CA-5DD4-617F-024FADDB11DF}"/>
              </a:ext>
            </a:extLst>
          </p:cNvPr>
          <p:cNvCxnSpPr/>
          <p:nvPr/>
        </p:nvCxnSpPr>
        <p:spPr>
          <a:xfrm flipV="1">
            <a:off x="5819553" y="1128006"/>
            <a:ext cx="1318438" cy="35020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B31FFAEC-0FB5-1B1E-AB6E-4568C4B1E8FD}"/>
              </a:ext>
            </a:extLst>
          </p:cNvPr>
          <p:cNvCxnSpPr>
            <a:cxnSpLocks/>
          </p:cNvCxnSpPr>
          <p:nvPr/>
        </p:nvCxnSpPr>
        <p:spPr>
          <a:xfrm flipH="1" flipV="1">
            <a:off x="7137991" y="1133926"/>
            <a:ext cx="1187846" cy="26309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197F63D4-7EF5-2142-BA5A-1363DD1AE618}"/>
              </a:ext>
            </a:extLst>
          </p:cNvPr>
          <p:cNvGrpSpPr/>
          <p:nvPr/>
        </p:nvGrpSpPr>
        <p:grpSpPr>
          <a:xfrm>
            <a:off x="6393712" y="1908460"/>
            <a:ext cx="1361513" cy="1084049"/>
            <a:chOff x="6393712" y="1908460"/>
            <a:chExt cx="1361513" cy="1084049"/>
          </a:xfrm>
        </p:grpSpPr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0E36E92F-FFCD-9886-F1FC-5773B01F8B5F}"/>
                </a:ext>
              </a:extLst>
            </p:cNvPr>
            <p:cNvSpPr/>
            <p:nvPr/>
          </p:nvSpPr>
          <p:spPr>
            <a:xfrm>
              <a:off x="6393712" y="2494954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F44436B7-0ADF-F64B-D102-97B1BEC7045E}"/>
                </a:ext>
              </a:extLst>
            </p:cNvPr>
            <p:cNvSpPr/>
            <p:nvPr/>
          </p:nvSpPr>
          <p:spPr>
            <a:xfrm>
              <a:off x="6546112" y="2647354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A163055D-5C5C-7579-A707-E03530A6537B}"/>
                </a:ext>
              </a:extLst>
            </p:cNvPr>
            <p:cNvSpPr/>
            <p:nvPr/>
          </p:nvSpPr>
          <p:spPr>
            <a:xfrm>
              <a:off x="6806834" y="2420883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BE93A118-B3EC-165E-2BD9-2433C27C7E89}"/>
                </a:ext>
              </a:extLst>
            </p:cNvPr>
            <p:cNvSpPr/>
            <p:nvPr/>
          </p:nvSpPr>
          <p:spPr>
            <a:xfrm>
              <a:off x="7343554" y="2235795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7824C484-3867-F605-8C32-347D71F044BA}"/>
                </a:ext>
              </a:extLst>
            </p:cNvPr>
            <p:cNvSpPr/>
            <p:nvPr/>
          </p:nvSpPr>
          <p:spPr>
            <a:xfrm>
              <a:off x="7184514" y="2497679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007618CD-568B-E2E1-5FC1-5A4E9DDF58C8}"/>
                </a:ext>
              </a:extLst>
            </p:cNvPr>
            <p:cNvSpPr/>
            <p:nvPr/>
          </p:nvSpPr>
          <p:spPr>
            <a:xfrm>
              <a:off x="7684342" y="1908460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loud 26">
              <a:extLst>
                <a:ext uri="{FF2B5EF4-FFF2-40B4-BE49-F238E27FC236}">
                  <a16:creationId xmlns:a16="http://schemas.microsoft.com/office/drawing/2014/main" id="{5D570F0D-5A76-5C4E-252B-305B72E0FAF4}"/>
                </a:ext>
              </a:extLst>
            </p:cNvPr>
            <p:cNvSpPr/>
            <p:nvPr/>
          </p:nvSpPr>
          <p:spPr>
            <a:xfrm>
              <a:off x="7258494" y="2025657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558CDF73-30B0-FB00-E082-E8F36FC96ECF}"/>
                </a:ext>
              </a:extLst>
            </p:cNvPr>
            <p:cNvSpPr/>
            <p:nvPr/>
          </p:nvSpPr>
          <p:spPr>
            <a:xfrm>
              <a:off x="6489916" y="2915713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 descr="A schematic of a cube with small objects floating in it. There are lines drawn from the objects to the base of the cube, indicating that they fall roughly along a specific plane within the cube. ">
            <a:extLst>
              <a:ext uri="{FF2B5EF4-FFF2-40B4-BE49-F238E27FC236}">
                <a16:creationId xmlns:a16="http://schemas.microsoft.com/office/drawing/2014/main" id="{FD52FF14-1197-5C12-5F24-A7EC2A3E5019}"/>
              </a:ext>
            </a:extLst>
          </p:cNvPr>
          <p:cNvGrpSpPr/>
          <p:nvPr/>
        </p:nvGrpSpPr>
        <p:grpSpPr>
          <a:xfrm>
            <a:off x="6429154" y="1990604"/>
            <a:ext cx="1326071" cy="1417455"/>
            <a:chOff x="6429154" y="1990604"/>
            <a:chExt cx="1326071" cy="141745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2CEB99-9741-7667-0CA2-5390BA108D9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6429154" y="2571668"/>
              <a:ext cx="0" cy="6839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4807C-A9AD-5C2E-D2DC-A58257C3D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554" y="2724068"/>
              <a:ext cx="11842" cy="6839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9246C1E-5D7D-7C6A-868C-C9CCE7336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5502" y="2503599"/>
              <a:ext cx="26364" cy="752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8ADDF0-0338-4638-0EC1-E81A521A7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9270" y="1990604"/>
              <a:ext cx="35955" cy="12739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DE2CAA-D8A0-3B5D-53B1-BFA4C5A751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2988" y="2319229"/>
              <a:ext cx="21204" cy="9453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23329C-5C6A-19F4-230B-CF99277EA6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599" y="2117279"/>
              <a:ext cx="32778" cy="9487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72E60B-71CF-AA0D-4F14-4861BD64D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573" y="2571668"/>
              <a:ext cx="22925" cy="7719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8CFC61-D794-983A-B0E9-5ABD4B3D6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4926" y="2991443"/>
              <a:ext cx="6311" cy="3516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7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A87A-D708-765D-D139-F1346677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Hand-Waving Guide to Principal Component Regression (PCR)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BA8CA-5F01-62BE-41CD-13BCD4021D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233" y="1114343"/>
            <a:ext cx="4551153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Instead of slicing straight through the jelly, imagine a </a:t>
            </a:r>
            <a:r>
              <a:rPr lang="en-GB" i="1" dirty="0"/>
              <a:t>top-down</a:t>
            </a:r>
            <a:r>
              <a:rPr lang="en-GB" dirty="0"/>
              <a:t>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 the direction that most of the variability in your data happens in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This is the </a:t>
            </a:r>
            <a:r>
              <a:rPr lang="en-GB" b="1" dirty="0"/>
              <a:t>first principal component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Because this is two-dimensional, the second principal component is just at 90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°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the first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higher dimensions, you will need to keep finding the dimension that explains the biggest part of the remaining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54F4F1B-D957-D7D7-15E7-06AEC5B341DE}"/>
              </a:ext>
            </a:extLst>
          </p:cNvPr>
          <p:cNvSpPr/>
          <p:nvPr/>
        </p:nvSpPr>
        <p:spPr>
          <a:xfrm rot="20651442">
            <a:off x="6911164" y="1594731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378EAD6-FF6A-A64C-2147-A2ABB2A7A61E}"/>
              </a:ext>
            </a:extLst>
          </p:cNvPr>
          <p:cNvSpPr/>
          <p:nvPr/>
        </p:nvSpPr>
        <p:spPr>
          <a:xfrm rot="710479" flipH="1">
            <a:off x="5610447" y="1638694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DC2D7B8-8591-DF69-8FC0-FEECFF7E3189}"/>
              </a:ext>
            </a:extLst>
          </p:cNvPr>
          <p:cNvSpPr/>
          <p:nvPr/>
        </p:nvSpPr>
        <p:spPr>
          <a:xfrm rot="726515" flipH="1">
            <a:off x="6911163" y="1291609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9C57D64-EBE7-EBA2-B6FC-47FF747FB9C1}"/>
              </a:ext>
            </a:extLst>
          </p:cNvPr>
          <p:cNvSpPr/>
          <p:nvPr/>
        </p:nvSpPr>
        <p:spPr>
          <a:xfrm rot="20667478">
            <a:off x="5610446" y="1335572"/>
            <a:ext cx="1750828" cy="1800447"/>
          </a:xfrm>
          <a:prstGeom prst="parallelogram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7EDD76-54CA-5DD4-617F-024FADDB11DF}"/>
              </a:ext>
            </a:extLst>
          </p:cNvPr>
          <p:cNvCxnSpPr/>
          <p:nvPr/>
        </p:nvCxnSpPr>
        <p:spPr>
          <a:xfrm flipV="1">
            <a:off x="5819553" y="1128006"/>
            <a:ext cx="1318438" cy="35020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FFAEC-0FB5-1B1E-AB6E-4568C4B1E8FD}"/>
              </a:ext>
            </a:extLst>
          </p:cNvPr>
          <p:cNvCxnSpPr>
            <a:cxnSpLocks/>
          </p:cNvCxnSpPr>
          <p:nvPr/>
        </p:nvCxnSpPr>
        <p:spPr>
          <a:xfrm flipH="1" flipV="1">
            <a:off x="7137991" y="1133926"/>
            <a:ext cx="1187846" cy="26309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7F63D4-7EF5-2142-BA5A-1363DD1AE618}"/>
              </a:ext>
            </a:extLst>
          </p:cNvPr>
          <p:cNvGrpSpPr/>
          <p:nvPr/>
        </p:nvGrpSpPr>
        <p:grpSpPr>
          <a:xfrm>
            <a:off x="6393712" y="1908460"/>
            <a:ext cx="1361513" cy="1084049"/>
            <a:chOff x="6393712" y="1908460"/>
            <a:chExt cx="1361513" cy="1084049"/>
          </a:xfrm>
        </p:grpSpPr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0E36E92F-FFCD-9886-F1FC-5773B01F8B5F}"/>
                </a:ext>
              </a:extLst>
            </p:cNvPr>
            <p:cNvSpPr/>
            <p:nvPr/>
          </p:nvSpPr>
          <p:spPr>
            <a:xfrm>
              <a:off x="6393712" y="2494954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F44436B7-0ADF-F64B-D102-97B1BEC7045E}"/>
                </a:ext>
              </a:extLst>
            </p:cNvPr>
            <p:cNvSpPr/>
            <p:nvPr/>
          </p:nvSpPr>
          <p:spPr>
            <a:xfrm>
              <a:off x="6546112" y="2647354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A163055D-5C5C-7579-A707-E03530A6537B}"/>
                </a:ext>
              </a:extLst>
            </p:cNvPr>
            <p:cNvSpPr/>
            <p:nvPr/>
          </p:nvSpPr>
          <p:spPr>
            <a:xfrm>
              <a:off x="6806834" y="2420883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BE93A118-B3EC-165E-2BD9-2433C27C7E89}"/>
                </a:ext>
              </a:extLst>
            </p:cNvPr>
            <p:cNvSpPr/>
            <p:nvPr/>
          </p:nvSpPr>
          <p:spPr>
            <a:xfrm>
              <a:off x="7343554" y="2235795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7824C484-3867-F605-8C32-347D71F044BA}"/>
                </a:ext>
              </a:extLst>
            </p:cNvPr>
            <p:cNvSpPr/>
            <p:nvPr/>
          </p:nvSpPr>
          <p:spPr>
            <a:xfrm>
              <a:off x="7184514" y="2497679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007618CD-568B-E2E1-5FC1-5A4E9DDF58C8}"/>
                </a:ext>
              </a:extLst>
            </p:cNvPr>
            <p:cNvSpPr/>
            <p:nvPr/>
          </p:nvSpPr>
          <p:spPr>
            <a:xfrm>
              <a:off x="7684342" y="1908460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loud 26">
              <a:extLst>
                <a:ext uri="{FF2B5EF4-FFF2-40B4-BE49-F238E27FC236}">
                  <a16:creationId xmlns:a16="http://schemas.microsoft.com/office/drawing/2014/main" id="{5D570F0D-5A76-5C4E-252B-305B72E0FAF4}"/>
                </a:ext>
              </a:extLst>
            </p:cNvPr>
            <p:cNvSpPr/>
            <p:nvPr/>
          </p:nvSpPr>
          <p:spPr>
            <a:xfrm>
              <a:off x="7258494" y="2025657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558CDF73-30B0-FB00-E082-E8F36FC96ECF}"/>
                </a:ext>
              </a:extLst>
            </p:cNvPr>
            <p:cNvSpPr/>
            <p:nvPr/>
          </p:nvSpPr>
          <p:spPr>
            <a:xfrm>
              <a:off x="6489916" y="2915713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52FF14-1197-5C12-5F24-A7EC2A3E5019}"/>
              </a:ext>
            </a:extLst>
          </p:cNvPr>
          <p:cNvGrpSpPr/>
          <p:nvPr/>
        </p:nvGrpSpPr>
        <p:grpSpPr>
          <a:xfrm>
            <a:off x="6429154" y="1990604"/>
            <a:ext cx="1326071" cy="1417455"/>
            <a:chOff x="6429154" y="1990604"/>
            <a:chExt cx="1326071" cy="141745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2CEB99-9741-7667-0CA2-5390BA108D9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6429154" y="2571668"/>
              <a:ext cx="0" cy="6839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4807C-A9AD-5C2E-D2DC-A58257C3D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554" y="2724068"/>
              <a:ext cx="11842" cy="6839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9246C1E-5D7D-7C6A-868C-C9CCE7336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5502" y="2503599"/>
              <a:ext cx="26364" cy="752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8ADDF0-0338-4638-0EC1-E81A521A7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9270" y="1990604"/>
              <a:ext cx="35955" cy="12739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DE2CAA-D8A0-3B5D-53B1-BFA4C5A751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2988" y="2319229"/>
              <a:ext cx="21204" cy="9453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23329C-5C6A-19F4-230B-CF99277EA6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599" y="2117279"/>
              <a:ext cx="32778" cy="9487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72E60B-71CF-AA0D-4F14-4861BD64D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0573" y="2571668"/>
              <a:ext cx="22925" cy="7719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8CFC61-D794-983A-B0E9-5ABD4B3D6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4926" y="2991443"/>
              <a:ext cx="6311" cy="3516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FED2E3-FE51-8F47-FBE1-689E34A3D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4348" y="685385"/>
            <a:ext cx="3330232" cy="3884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 descr="A schematic showing a top-down view of the previous cube, with the &quot;floating&quot; objects projected onto the base of the cube. One arrow follows the direction with the greatest variability, and another is at a right angle to the first. ">
            <a:extLst>
              <a:ext uri="{FF2B5EF4-FFF2-40B4-BE49-F238E27FC236}">
                <a16:creationId xmlns:a16="http://schemas.microsoft.com/office/drawing/2014/main" id="{EE875442-E5A2-4D14-E170-A7B57FD7E165}"/>
              </a:ext>
            </a:extLst>
          </p:cNvPr>
          <p:cNvSpPr/>
          <p:nvPr/>
        </p:nvSpPr>
        <p:spPr>
          <a:xfrm>
            <a:off x="5832012" y="1391390"/>
            <a:ext cx="2388337" cy="237696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 descr="A schematic showing a top-down view of the previous cube, with the &quot;floating&quot; objects projected onto the base of the cube. One arrow follows the direction with the greatest variability, and another is at a right angle to the first. ">
            <a:extLst>
              <a:ext uri="{FF2B5EF4-FFF2-40B4-BE49-F238E27FC236}">
                <a16:creationId xmlns:a16="http://schemas.microsoft.com/office/drawing/2014/main" id="{9C419891-C904-FC83-F201-703C701DFDF4}"/>
              </a:ext>
            </a:extLst>
          </p:cNvPr>
          <p:cNvGrpSpPr/>
          <p:nvPr/>
        </p:nvGrpSpPr>
        <p:grpSpPr>
          <a:xfrm>
            <a:off x="6425064" y="2032450"/>
            <a:ext cx="1361513" cy="1084049"/>
            <a:chOff x="6393712" y="1908460"/>
            <a:chExt cx="1361513" cy="1084049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E26DF52B-CA48-1F85-359B-7D24F18E6B53}"/>
                </a:ext>
              </a:extLst>
            </p:cNvPr>
            <p:cNvSpPr/>
            <p:nvPr/>
          </p:nvSpPr>
          <p:spPr>
            <a:xfrm>
              <a:off x="6393712" y="2494954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F4D8491A-DBC5-F619-72F2-BEF19CA09E2B}"/>
                </a:ext>
              </a:extLst>
            </p:cNvPr>
            <p:cNvSpPr/>
            <p:nvPr/>
          </p:nvSpPr>
          <p:spPr>
            <a:xfrm>
              <a:off x="6546112" y="2647354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552280FA-7E01-8CF5-914E-FAB78F68BC30}"/>
                </a:ext>
              </a:extLst>
            </p:cNvPr>
            <p:cNvSpPr/>
            <p:nvPr/>
          </p:nvSpPr>
          <p:spPr>
            <a:xfrm>
              <a:off x="6806834" y="2420883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1BC9E17E-DE2D-6E7B-4CE7-A2F2B83DC6E8}"/>
                </a:ext>
              </a:extLst>
            </p:cNvPr>
            <p:cNvSpPr/>
            <p:nvPr/>
          </p:nvSpPr>
          <p:spPr>
            <a:xfrm>
              <a:off x="7343554" y="2235795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C02E5E98-3264-AC4E-9045-223EF7ADC08D}"/>
                </a:ext>
              </a:extLst>
            </p:cNvPr>
            <p:cNvSpPr/>
            <p:nvPr/>
          </p:nvSpPr>
          <p:spPr>
            <a:xfrm>
              <a:off x="7184514" y="2497679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E7F9A25F-D371-19BD-8AC9-A89FA39ED615}"/>
                </a:ext>
              </a:extLst>
            </p:cNvPr>
            <p:cNvSpPr/>
            <p:nvPr/>
          </p:nvSpPr>
          <p:spPr>
            <a:xfrm>
              <a:off x="7684342" y="1908460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88B5D105-B0B5-224F-F3DB-C2B8FF899E51}"/>
                </a:ext>
              </a:extLst>
            </p:cNvPr>
            <p:cNvSpPr/>
            <p:nvPr/>
          </p:nvSpPr>
          <p:spPr>
            <a:xfrm>
              <a:off x="7258494" y="2025657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D829F8C5-B017-628D-E643-5427C32DAF92}"/>
                </a:ext>
              </a:extLst>
            </p:cNvPr>
            <p:cNvSpPr/>
            <p:nvPr/>
          </p:nvSpPr>
          <p:spPr>
            <a:xfrm>
              <a:off x="6489916" y="2915713"/>
              <a:ext cx="70883" cy="76796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" name="Straight Arrow Connector 30" descr="A schematic showing a top-down view of the previous cube, with the &quot;floating&quot; objects projected onto the base of the cube. One arrow follows the direction with the greatest variability, and another is at a right angle to the first. ">
            <a:extLst>
              <a:ext uri="{FF2B5EF4-FFF2-40B4-BE49-F238E27FC236}">
                <a16:creationId xmlns:a16="http://schemas.microsoft.com/office/drawing/2014/main" id="{F885742A-32F3-C893-CA33-ADE7CE6BBCAF}"/>
              </a:ext>
            </a:extLst>
          </p:cNvPr>
          <p:cNvCxnSpPr/>
          <p:nvPr/>
        </p:nvCxnSpPr>
        <p:spPr>
          <a:xfrm flipV="1">
            <a:off x="6255960" y="1936812"/>
            <a:ext cx="1757226" cy="1131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 descr="A schematic showing a top-down view of the previous cube, with the &quot;floating&quot; objects projected onto the base of the cube. One arrow follows the direction with the greatest variability, and another is at a right angle to the first. ">
            <a:extLst>
              <a:ext uri="{FF2B5EF4-FFF2-40B4-BE49-F238E27FC236}">
                <a16:creationId xmlns:a16="http://schemas.microsoft.com/office/drawing/2014/main" id="{813A3444-AC2A-06DE-12E0-4280CDAC3517}"/>
              </a:ext>
            </a:extLst>
          </p:cNvPr>
          <p:cNvCxnSpPr>
            <a:cxnSpLocks/>
          </p:cNvCxnSpPr>
          <p:nvPr/>
        </p:nvCxnSpPr>
        <p:spPr>
          <a:xfrm flipH="1" flipV="1">
            <a:off x="6940277" y="2149647"/>
            <a:ext cx="238420" cy="3453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5045-679B-1B7D-DF5A-0F59428A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Use PCR?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9D16-1594-0607-E6DE-15F17881996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983703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Hypothesis: Since we want a model that explain changes in Y based on changes in X</a:t>
            </a:r>
            <a:r>
              <a:rPr lang="en-GB" baseline="-25000" dirty="0"/>
              <a:t>i</a:t>
            </a:r>
            <a:r>
              <a:rPr lang="en-GB" dirty="0"/>
              <a:t>, if we find the directions where most of the changes in X</a:t>
            </a:r>
            <a:r>
              <a:rPr lang="en-GB" baseline="-25000" dirty="0"/>
              <a:t>i</a:t>
            </a:r>
            <a:r>
              <a:rPr lang="en-GB" dirty="0"/>
              <a:t> are happening, we can explain changes in Y more efficiently with fewer variables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Assumption: The relationship between Y and X</a:t>
            </a:r>
            <a:r>
              <a:rPr lang="en-GB" baseline="-25000" dirty="0"/>
              <a:t>i</a:t>
            </a:r>
            <a:r>
              <a:rPr lang="en-GB" dirty="0"/>
              <a:t> </a:t>
            </a:r>
            <a:r>
              <a:rPr lang="en-GB" i="1" dirty="0"/>
              <a:t>is driven by</a:t>
            </a:r>
            <a:r>
              <a:rPr lang="en-GB" dirty="0"/>
              <a:t> changes in the direction with the greatest variability in X</a:t>
            </a:r>
            <a:r>
              <a:rPr lang="en-GB" baseline="-25000" dirty="0"/>
              <a:t>i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If PCR works for a given system</a:t>
            </a:r>
            <a:r>
              <a:rPr lang="en-GB" dirty="0"/>
              <a:t>, you can often model your output variable very well, with fewer 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the </a:t>
            </a:r>
            <a:r>
              <a:rPr lang="en-GB" dirty="0" err="1"/>
              <a:t>tradeoff</a:t>
            </a:r>
            <a:r>
              <a:rPr lang="en-GB" dirty="0"/>
              <a:t> is that PCR is much harder to interpret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Remember the two main reasons we use models! </a:t>
            </a:r>
          </a:p>
        </p:txBody>
      </p:sp>
    </p:spTree>
    <p:extLst>
      <p:ext uri="{BB962C8B-B14F-4D97-AF65-F5344CB8AC3E}">
        <p14:creationId xmlns:p14="http://schemas.microsoft.com/office/powerpoint/2010/main" val="36361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693B-F6E2-3BCC-6134-B0C13DFE4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 (and Bonus Content if there’s time)</a:t>
            </a:r>
          </a:p>
        </p:txBody>
      </p:sp>
    </p:spTree>
    <p:extLst>
      <p:ext uri="{BB962C8B-B14F-4D97-AF65-F5344CB8AC3E}">
        <p14:creationId xmlns:p14="http://schemas.microsoft.com/office/powerpoint/2010/main" val="723546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42F4-E69E-B75B-2D11-10DDFB04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A042-9CE7-8879-760F-6ACA0D73A8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849024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Cost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Log-Likelihood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Oh no, maths!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Why minimise RSS/MSE?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Shrinkage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Ridge regression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Lasso regression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PCR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we have time for bonus content?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920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CF2A-9FA6-909C-52E3-F61FCCE14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70599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D080-CF99-EB48-4BB3-5F4A5286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F15B-EF5A-C6A7-F3FC-D0D51F4396E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718706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</a:t>
                </a:r>
                <a:r>
                  <a:rPr lang="en-GB" b="1" dirty="0"/>
                  <a:t>derivative</a:t>
                </a:r>
                <a:r>
                  <a:rPr lang="en-GB" b="1" i="1" dirty="0"/>
                  <a:t> </a:t>
                </a:r>
                <a:r>
                  <a:rPr lang="en-GB" dirty="0"/>
                  <a:t>of a function </a:t>
                </a:r>
                <a:r>
                  <a:rPr lang="en-GB" i="1" dirty="0"/>
                  <a:t>f</a:t>
                </a:r>
                <a:r>
                  <a:rPr lang="en-GB" dirty="0"/>
                  <a:t> of a variable x is the amount </a:t>
                </a:r>
                <a:r>
                  <a:rPr lang="en-GB" i="1" dirty="0" err="1"/>
                  <a:t>df</a:t>
                </a:r>
                <a:r>
                  <a:rPr lang="en-GB" dirty="0"/>
                  <a:t> that </a:t>
                </a:r>
                <a:r>
                  <a:rPr lang="en-GB" i="1" dirty="0"/>
                  <a:t>f</a:t>
                </a:r>
                <a:r>
                  <a:rPr lang="en-GB" dirty="0"/>
                  <a:t> changes, for an infinitesimally small change in x, </a:t>
                </a:r>
                <a:r>
                  <a:rPr lang="en-GB" i="1" dirty="0"/>
                  <a:t>dx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write this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Some functions have </a:t>
                </a:r>
                <a:r>
                  <a:rPr lang="en-GB" i="1" dirty="0"/>
                  <a:t>analytical solutions</a:t>
                </a:r>
                <a:r>
                  <a:rPr lang="en-GB" dirty="0"/>
                  <a:t>, 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When the function has multiple dependent variables, it can be useful to think spatially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There is a </a:t>
                </a:r>
                <a:r>
                  <a:rPr lang="en-GB" i="1" dirty="0"/>
                  <a:t>partial</a:t>
                </a:r>
                <a:r>
                  <a:rPr lang="en-GB" dirty="0"/>
                  <a:t> derivative along each variable/direction, that is the change in that variable </a:t>
                </a:r>
                <a:r>
                  <a:rPr lang="en-GB" i="1" dirty="0"/>
                  <a:t>when all others are held constant</a:t>
                </a:r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write this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dirty="0"/>
                  <a:t>,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total change in f, </a:t>
                </a:r>
                <a:r>
                  <a:rPr lang="en-GB" i="1" dirty="0" err="1"/>
                  <a:t>df</a:t>
                </a:r>
                <a:r>
                  <a:rPr lang="en-GB" dirty="0"/>
                  <a:t>, at a given location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⋯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F15B-EF5A-C6A7-F3FC-D0D51F439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718706"/>
                <a:ext cx="7902388" cy="2914650"/>
              </a:xfrm>
              <a:blipFill>
                <a:blip r:embed="rId2"/>
                <a:stretch>
                  <a:fillRect l="-1698" t="-2720" b="-372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6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A16B21-1858-CD03-E0AC-297AE59E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 for Simple Least Squares</a:t>
            </a:r>
          </a:p>
        </p:txBody>
      </p:sp>
      <p:pic>
        <p:nvPicPr>
          <p:cNvPr id="19" name="Picture 18" descr="A two-dimensional surface of MSE, plotted as a function of different values of the coefficients of b0 and b1. ">
            <a:extLst>
              <a:ext uri="{FF2B5EF4-FFF2-40B4-BE49-F238E27FC236}">
                <a16:creationId xmlns:a16="http://schemas.microsoft.com/office/drawing/2014/main" id="{F9B35A98-B8E4-1056-8C83-83E0825D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" y="1134734"/>
            <a:ext cx="4591050" cy="31527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3A374B-8397-B8EF-1544-56525F024AB5}"/>
              </a:ext>
            </a:extLst>
          </p:cNvPr>
          <p:cNvCxnSpPr/>
          <p:nvPr/>
        </p:nvCxnSpPr>
        <p:spPr>
          <a:xfrm>
            <a:off x="2636874" y="1545265"/>
            <a:ext cx="141768" cy="59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6CC489-BB64-5837-73EC-9D98FE5DA7DD}"/>
              </a:ext>
            </a:extLst>
          </p:cNvPr>
          <p:cNvCxnSpPr>
            <a:cxnSpLocks/>
          </p:cNvCxnSpPr>
          <p:nvPr/>
        </p:nvCxnSpPr>
        <p:spPr>
          <a:xfrm flipH="1">
            <a:off x="2636874" y="2115698"/>
            <a:ext cx="141768" cy="37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1A8F7-CBC4-2D6C-BB80-4F671148499D}"/>
              </a:ext>
            </a:extLst>
          </p:cNvPr>
          <p:cNvCxnSpPr>
            <a:cxnSpLocks/>
          </p:cNvCxnSpPr>
          <p:nvPr/>
        </p:nvCxnSpPr>
        <p:spPr>
          <a:xfrm flipH="1">
            <a:off x="2466754" y="2480568"/>
            <a:ext cx="180752" cy="772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C82518-1F12-ADCB-7476-AFD1C5EE198B}"/>
              </a:ext>
            </a:extLst>
          </p:cNvPr>
          <p:cNvCxnSpPr>
            <a:cxnSpLocks/>
          </p:cNvCxnSpPr>
          <p:nvPr/>
        </p:nvCxnSpPr>
        <p:spPr>
          <a:xfrm flipH="1">
            <a:off x="2223978" y="3253563"/>
            <a:ext cx="242776" cy="20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E405ED-495D-82EB-8A0D-8E456CC8ABB2}"/>
              </a:ext>
            </a:extLst>
          </p:cNvPr>
          <p:cNvSpPr/>
          <p:nvPr/>
        </p:nvSpPr>
        <p:spPr>
          <a:xfrm>
            <a:off x="2075122" y="3441406"/>
            <a:ext cx="148856" cy="148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17C82-B57B-0042-121F-D7B5C7AB4F4E}"/>
                  </a:ext>
                </a:extLst>
              </p:cNvPr>
              <p:cNvSpPr txBox="1"/>
              <p:nvPr/>
            </p:nvSpPr>
            <p:spPr>
              <a:xfrm>
                <a:off x="4762279" y="942752"/>
                <a:ext cx="400443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dirty="0"/>
                  <a:t>Surface can be described by some function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Start out at some point on the surface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Surface has some minimum value but we don’t know what it is yet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</a:t>
                </a:r>
                <a:r>
                  <a:rPr lang="en-GB"/>
                  <a:t>use the code from </a:t>
                </a:r>
                <a:r>
                  <a:rPr lang="en-GB" dirty="0"/>
                  <a:t>IMDS Workshop 3 (or Wednesday’s practical) to numerically move </a:t>
                </a:r>
                <a:r>
                  <a:rPr lang="en-GB" i="1" dirty="0"/>
                  <a:t>towards</a:t>
                </a:r>
                <a:r>
                  <a:rPr lang="en-GB" dirty="0"/>
                  <a:t> the minimum by taking hops “downhill” along our surface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work out which direction to move in by finding the direction where the surface </a:t>
                </a:r>
                <a:r>
                  <a:rPr lang="en-GB" i="1" dirty="0"/>
                  <a:t>decreases</a:t>
                </a:r>
                <a:r>
                  <a:rPr lang="en-GB" dirty="0"/>
                  <a:t> fastest (largest negative </a:t>
                </a:r>
                <a:r>
                  <a:rPr lang="en-GB" dirty="0" err="1"/>
                  <a:t>dG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17C82-B57B-0042-121F-D7B5C7AB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79" y="942752"/>
                <a:ext cx="4004438" cy="3970318"/>
              </a:xfrm>
              <a:prstGeom prst="rect">
                <a:avLst/>
              </a:prstGeom>
              <a:blipFill>
                <a:blip r:embed="rId3"/>
                <a:stretch>
                  <a:fillRect l="-913" t="-922" r="-1370" b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5DD96C79-8C4F-3DB1-28EB-B6A1FF771DA4}"/>
              </a:ext>
            </a:extLst>
          </p:cNvPr>
          <p:cNvSpPr/>
          <p:nvPr/>
        </p:nvSpPr>
        <p:spPr>
          <a:xfrm>
            <a:off x="2543060" y="1449987"/>
            <a:ext cx="148856" cy="148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7E8323-1D0F-D507-2D38-503CA94BCEF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97754" y="1254162"/>
                <a:ext cx="1209018" cy="110251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7E8323-1D0F-D507-2D38-503CA94BC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97754" y="1254162"/>
                <a:ext cx="1209018" cy="1102519"/>
              </a:xfrm>
              <a:blipFill>
                <a:blip r:embed="rId2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9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A16B21-1858-CD03-E0AC-297AE59E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 for Simple Least Squares</a:t>
            </a:r>
          </a:p>
        </p:txBody>
      </p:sp>
      <p:pic>
        <p:nvPicPr>
          <p:cNvPr id="19" name="Picture 18" descr="A two-dimensional surface of MSE, plotted as a function of different values of the coefficients of b0 and b1. ">
            <a:extLst>
              <a:ext uri="{FF2B5EF4-FFF2-40B4-BE49-F238E27FC236}">
                <a16:creationId xmlns:a16="http://schemas.microsoft.com/office/drawing/2014/main" id="{F9B35A98-B8E4-1056-8C83-83E0825D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" y="1134734"/>
            <a:ext cx="4591050" cy="3152775"/>
          </a:xfrm>
          <a:prstGeom prst="rect">
            <a:avLst/>
          </a:prstGeom>
        </p:spPr>
      </p:pic>
      <p:pic>
        <p:nvPicPr>
          <p:cNvPr id="22" name="Picture 21" descr="Values from the surface of MSE for b0 and b1, with the minimum value highlighted. ">
            <a:extLst>
              <a:ext uri="{FF2B5EF4-FFF2-40B4-BE49-F238E27FC236}">
                <a16:creationId xmlns:a16="http://schemas.microsoft.com/office/drawing/2014/main" id="{74A97889-635F-56BF-FD28-F6EFF7EE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47" y="3736361"/>
            <a:ext cx="2581275" cy="771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2A48D0-656A-AC3B-FF71-A68A9189A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47" y="2972103"/>
            <a:ext cx="343852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9BC33-AFEE-19A4-7B94-1710E85DE0D0}"/>
                  </a:ext>
                </a:extLst>
              </p:cNvPr>
              <p:cNvSpPr txBox="1"/>
              <p:nvPr/>
            </p:nvSpPr>
            <p:spPr>
              <a:xfrm>
                <a:off x="4923847" y="1403498"/>
                <a:ext cx="338855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9BC33-AFEE-19A4-7B94-1710E85DE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47" y="1403498"/>
                <a:ext cx="3388555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604B8A-5597-CE8F-E32F-78F3C78E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9674" y="4097079"/>
            <a:ext cx="666307" cy="30480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AADA-0DF1-1CBE-3DE6-F75D8F80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of Vectors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D57D0-78BC-21AE-06FA-E24B3A3C8C9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more details, please see </a:t>
                </a:r>
                <a:r>
                  <a:rPr lang="en-GB" dirty="0">
                    <a:hlinkClick r:id="rId2"/>
                  </a:rPr>
                  <a:t>here</a:t>
                </a:r>
                <a:r>
                  <a:rPr lang="en-GB" dirty="0"/>
                  <a:t> – excellent resource, which starts with completely fundamental definitions to ensure nothing is assumed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Suppose I have a vector,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 can define the derivative of some scalar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with respect to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dirty="0"/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D57D0-78BC-21AE-06FA-E24B3A3C8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3"/>
                <a:stretch>
                  <a:fillRect l="-1698" t="-2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2C0D-C0D1-3788-891B-344C7886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Differentiating the residual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4B97E-B087-CD58-9EAF-F75A5DEC33E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9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Now consider my vector of residuals,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is a scalar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Therefore,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GB" dirty="0"/>
                  <a:t> is just the vector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4B97E-B087-CD58-9EAF-F75A5DEC3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9" cy="2914650"/>
              </a:xfrm>
              <a:blipFill>
                <a:blip r:embed="rId2"/>
                <a:stretch>
                  <a:fillRect l="-1698" b="-6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04C1-4E15-CEE7-0631-A5AB3C4B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this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CFEDC-A6A8-BB73-2F40-C092A2D1E6D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4" y="884466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Sup>
                              <m:sSubSup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nary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is the Kronecker delta – 1 if </a:t>
                </a:r>
                <a:r>
                  <a:rPr lang="en-GB" dirty="0" err="1"/>
                  <a:t>i</a:t>
                </a:r>
                <a:r>
                  <a:rPr lang="en-GB" dirty="0"/>
                  <a:t> = j, 0 otherwise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Since the residuals are </a:t>
                </a:r>
                <a:r>
                  <a:rPr lang="en-GB" dirty="0" err="1"/>
                  <a:t>i.i.d.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CFEDC-A6A8-BB73-2F40-C092A2D1E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4" y="884466"/>
                <a:ext cx="7902387" cy="2914650"/>
              </a:xfrm>
              <a:blipFill>
                <a:blip r:embed="rId2"/>
                <a:stretch>
                  <a:fillRect l="-1698" b="-17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07C44-BE9B-33A7-BA10-8C2BF86CA8A5}"/>
                  </a:ext>
                </a:extLst>
              </p:cNvPr>
              <p:cNvSpPr txBox="1"/>
              <p:nvPr/>
            </p:nvSpPr>
            <p:spPr>
              <a:xfrm>
                <a:off x="1782725" y="706109"/>
                <a:ext cx="113059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07C44-BE9B-33A7-BA10-8C2BF86CA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25" y="706109"/>
                <a:ext cx="113059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9C1499-A88B-3096-49B0-0CC872308D17}"/>
                  </a:ext>
                </a:extLst>
              </p:cNvPr>
              <p:cNvSpPr txBox="1"/>
              <p:nvPr/>
            </p:nvSpPr>
            <p:spPr>
              <a:xfrm>
                <a:off x="2782186" y="714793"/>
                <a:ext cx="147792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9C1499-A88B-3096-49B0-0CC87230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86" y="714793"/>
                <a:ext cx="1477925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DE6C0-D908-476A-1E3A-98BEB8BF811E}"/>
                  </a:ext>
                </a:extLst>
              </p:cNvPr>
              <p:cNvSpPr txBox="1"/>
              <p:nvPr/>
            </p:nvSpPr>
            <p:spPr>
              <a:xfrm>
                <a:off x="4006791" y="703381"/>
                <a:ext cx="171183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DE6C0-D908-476A-1E3A-98BEB8BF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1" y="703381"/>
                <a:ext cx="1711839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1EDE4A-A17A-5748-E073-23B7CC913BCF}"/>
                  </a:ext>
                </a:extLst>
              </p:cNvPr>
              <p:cNvSpPr txBox="1"/>
              <p:nvPr/>
            </p:nvSpPr>
            <p:spPr>
              <a:xfrm>
                <a:off x="5553740" y="955972"/>
                <a:ext cx="627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1EDE4A-A17A-5748-E073-23B7CC91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40" y="955972"/>
                <a:ext cx="62732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7B88-B9CF-D867-E579-E213ED13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Solved!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4F9BA-0B80-4298-5C97-003C8C92536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is just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4F9BA-0B80-4298-5C97-003C8C925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20059" y="785229"/>
            <a:ext cx="3475527" cy="37725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IMDS Workshop 3 and in Wednesday’s practical, we covered using </a:t>
            </a:r>
            <a:r>
              <a:rPr lang="en-GB" i="1" dirty="0"/>
              <a:t>gradient descent</a:t>
            </a:r>
            <a:r>
              <a:rPr lang="en-GB" dirty="0"/>
              <a:t> to determine the input values which minimise a cost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also saw that for some functions, </a:t>
            </a:r>
            <a:r>
              <a:rPr lang="en-GB" i="1" dirty="0"/>
              <a:t>this method will not lead to a single global solution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can we deal with this issue? </a:t>
            </a:r>
          </a:p>
        </p:txBody>
      </p:sp>
      <p:pic>
        <p:nvPicPr>
          <p:cNvPr id="9" name="Picture 8" descr="Two graphs showing MSE as a function of b0, when b1=-0.1, and as a function of b1, when b0 = 1.0. Each shows a minimum at the value of the coefficient used  as a fixed point in the other graph. ">
            <a:extLst>
              <a:ext uri="{FF2B5EF4-FFF2-40B4-BE49-F238E27FC236}">
                <a16:creationId xmlns:a16="http://schemas.microsoft.com/office/drawing/2014/main" id="{EFD8AC26-02AD-580D-59BB-BE95F8AC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57" y="557255"/>
            <a:ext cx="4872843" cy="39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E98CE-43E8-7B71-6652-C0C6B87B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0535C-ECFD-39DB-0145-ACA47166D1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963545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convex loss function has only global minima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No local minima which are not also global minima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We like these functions!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“Strictly” convex function has only </a:t>
            </a:r>
            <a:r>
              <a:rPr lang="en-GB" i="1" dirty="0"/>
              <a:t>one</a:t>
            </a:r>
            <a:r>
              <a:rPr lang="en-GB" dirty="0"/>
              <a:t> global minimum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Particularly important for </a:t>
            </a:r>
            <a:r>
              <a:rPr lang="en-GB" i="1" dirty="0"/>
              <a:t>iterative</a:t>
            </a:r>
            <a:r>
              <a:rPr lang="en-GB" dirty="0"/>
              <a:t> solving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do we use </a:t>
            </a:r>
            <a:r>
              <a:rPr lang="en-GB" i="1" dirty="0"/>
              <a:t>cost functions</a:t>
            </a:r>
            <a:r>
              <a:rPr lang="en-GB" dirty="0"/>
              <a:t>? </a:t>
            </a:r>
            <a:br>
              <a:rPr lang="en-GB" dirty="0"/>
            </a:br>
            <a:r>
              <a:rPr lang="en-GB" dirty="0"/>
              <a:t>What’s the meaning behind them? </a:t>
            </a:r>
          </a:p>
        </p:txBody>
      </p:sp>
    </p:spTree>
    <p:extLst>
      <p:ext uri="{BB962C8B-B14F-4D97-AF65-F5344CB8AC3E}">
        <p14:creationId xmlns:p14="http://schemas.microsoft.com/office/powerpoint/2010/main" val="12188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5113444" cy="1729103"/>
          </a:xfrm>
        </p:spPr>
        <p:txBody>
          <a:bodyPr/>
          <a:lstStyle/>
          <a:p>
            <a:r>
              <a:rPr lang="en-US" dirty="0"/>
              <a:t>Maximum Log-Likelihood</a:t>
            </a:r>
          </a:p>
        </p:txBody>
      </p:sp>
      <p:sp>
        <p:nvSpPr>
          <p:cNvPr id="3" name="Subtit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endParaRPr lang="en-US" sz="10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 1" id="{F0023EC1-6CE1-487A-A02E-C0C1D180FB3F}" vid="{F11535AD-6D42-46EC-A0B7-72B8778CC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AAFD745F85C4AABBB2902F5439912" ma:contentTypeVersion="3" ma:contentTypeDescription="Create a new document." ma:contentTypeScope="" ma:versionID="8fbe1fa77702409ddd936fa8c84c9985">
  <xsd:schema xmlns:xsd="http://www.w3.org/2001/XMLSchema" xmlns:xs="http://www.w3.org/2001/XMLSchema" xmlns:p="http://schemas.microsoft.com/office/2006/metadata/properties" xmlns:ns2="6c8d90ab-eb6d-4ea7-914a-7cab258d8805" targetNamespace="http://schemas.microsoft.com/office/2006/metadata/properties" ma:root="true" ma:fieldsID="ea7238b7ba31a21a3b0835273cb3b340" ns2:_="">
    <xsd:import namespace="6c8d90ab-eb6d-4ea7-914a-7cab258d8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d90ab-eb6d-4ea7-914a-7cab258d8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340DC4-0713-4D2E-93B3-F68142BA8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C59C-4FD5-4B9A-AED3-43E2521BA8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d90ab-eb6d-4ea7-914a-7cab258d88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FD47E-5387-4488-AD16-28361D4BF507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6c8d90ab-eb6d-4ea7-914a-7cab258d880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1528</TotalTime>
  <Words>2604</Words>
  <Application>Microsoft Office PowerPoint</Application>
  <PresentationFormat>On-screen Show (16:9)</PresentationFormat>
  <Paragraphs>295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Lucida Grande</vt:lpstr>
      <vt:lpstr>Office Theme</vt:lpstr>
      <vt:lpstr>Machine Learning</vt:lpstr>
      <vt:lpstr>Week 1 </vt:lpstr>
      <vt:lpstr>Lecture 2 Outline </vt:lpstr>
      <vt:lpstr>Cost Functions and Convexity</vt:lpstr>
      <vt:lpstr>What is a Cost Function? </vt:lpstr>
      <vt:lpstr>Cost Function for Simple Least Squares</vt:lpstr>
      <vt:lpstr>Gradient Descent</vt:lpstr>
      <vt:lpstr>Convexity</vt:lpstr>
      <vt:lpstr>Maximum Log-Likelihood</vt:lpstr>
      <vt:lpstr>Maximum Log Likelihood</vt:lpstr>
      <vt:lpstr>Data Sample</vt:lpstr>
      <vt:lpstr>Estimating true p(x ⃗)  </vt:lpstr>
      <vt:lpstr>Maximum likelihood</vt:lpstr>
      <vt:lpstr>Products of probabilities get messy in practice</vt:lpstr>
      <vt:lpstr>Example: Least Squares Regression</vt:lpstr>
      <vt:lpstr>Relating MLL and Cost Functions</vt:lpstr>
      <vt:lpstr>lp Norms</vt:lpstr>
      <vt:lpstr>What are 𝓵p Norms?  </vt:lpstr>
      <vt:lpstr>Shrinkage</vt:lpstr>
      <vt:lpstr>Continuous penalty on additional predictors</vt:lpstr>
      <vt:lpstr>Normalisation of Predictor Variables</vt:lpstr>
      <vt:lpstr>How to normalise? </vt:lpstr>
      <vt:lpstr>Ridge Regression</vt:lpstr>
      <vt:lpstr>Cost Function for Ridge Regression</vt:lpstr>
      <vt:lpstr>Lasso Regression</vt:lpstr>
      <vt:lpstr>Cost Function for Lasso Regression</vt:lpstr>
      <vt:lpstr>Tuning Parameter λ</vt:lpstr>
      <vt:lpstr>Tuning Parameter λ</vt:lpstr>
      <vt:lpstr>Constrained optimisation </vt:lpstr>
      <vt:lpstr>When and Why to Use Ridge and Lasso Regression</vt:lpstr>
      <vt:lpstr>Bias-Variance Trade-Off</vt:lpstr>
      <vt:lpstr>Bias-Variance Tradeoff </vt:lpstr>
      <vt:lpstr>Overfitting</vt:lpstr>
      <vt:lpstr>Appropriate level of fitting</vt:lpstr>
      <vt:lpstr>Overcoming Multicollinearity</vt:lpstr>
      <vt:lpstr>Multicollinearity </vt:lpstr>
      <vt:lpstr>Ridge Regression Introduces Bias, Reduces Variance</vt:lpstr>
      <vt:lpstr>Singular Least Squares</vt:lpstr>
      <vt:lpstr>Ridge Regression Resolves Singularity</vt:lpstr>
      <vt:lpstr>Automated Subset Selection</vt:lpstr>
      <vt:lpstr>Spatial representation of solutions</vt:lpstr>
      <vt:lpstr>Interpretation of Figure 3.11</vt:lpstr>
      <vt:lpstr>Cost Function for Simple Least Squares</vt:lpstr>
      <vt:lpstr>Interpretation of Figure 3.11</vt:lpstr>
      <vt:lpstr>Lasso Automates Subset Selection</vt:lpstr>
      <vt:lpstr>Convexity</vt:lpstr>
      <vt:lpstr>Limited Data Set</vt:lpstr>
      <vt:lpstr>Very few data points relative to feature variables</vt:lpstr>
      <vt:lpstr>Spatial representation of solutions</vt:lpstr>
      <vt:lpstr>Principal Component Regression</vt:lpstr>
      <vt:lpstr>Hand-Waving Guide to Multilinear Regression</vt:lpstr>
      <vt:lpstr>Hand-Waving Guide to Principal Component Regression (PCR)</vt:lpstr>
      <vt:lpstr>Why Do We Use PCR? </vt:lpstr>
      <vt:lpstr>Summary (and Bonus Content if there’s time)</vt:lpstr>
      <vt:lpstr>Summary</vt:lpstr>
      <vt:lpstr>Gradient Descent</vt:lpstr>
      <vt:lpstr>Derivatives</vt:lpstr>
      <vt:lpstr>Cost Function for Simple Least Squares</vt:lpstr>
      <vt:lpstr>(dϵ^T ϵ)/dϵ</vt:lpstr>
      <vt:lpstr>Derivatives of Vectors </vt:lpstr>
      <vt:lpstr>Differentiating the residual vector</vt:lpstr>
      <vt:lpstr>Simplify this summation</vt:lpstr>
      <vt:lpstr>Solved!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our Chancellor</dc:title>
  <dc:creator>DUNNE, EIMEAR</dc:creator>
  <cp:lastModifiedBy>DUNNE, EIMEAR</cp:lastModifiedBy>
  <cp:revision>21</cp:revision>
  <dcterms:created xsi:type="dcterms:W3CDTF">2024-01-03T14:14:03Z</dcterms:created>
  <dcterms:modified xsi:type="dcterms:W3CDTF">2024-01-12T11:54:47Z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0x01010025FAAFD745F85C4AABBB2902F5439912</vt:lpwstr>
  </property>
</Properties>
</file>