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3"/>
  </p:notesMasterIdLst>
  <p:handoutMasterIdLst>
    <p:handoutMasterId r:id="rId64"/>
  </p:handoutMasterIdLst>
  <p:sldIdLst>
    <p:sldId id="265" r:id="rId5"/>
    <p:sldId id="294" r:id="rId6"/>
    <p:sldId id="305" r:id="rId7"/>
    <p:sldId id="303" r:id="rId8"/>
    <p:sldId id="302" r:id="rId9"/>
    <p:sldId id="306" r:id="rId10"/>
    <p:sldId id="307" r:id="rId11"/>
    <p:sldId id="309" r:id="rId12"/>
    <p:sldId id="311" r:id="rId13"/>
    <p:sldId id="312" r:id="rId14"/>
    <p:sldId id="308" r:id="rId15"/>
    <p:sldId id="313" r:id="rId16"/>
    <p:sldId id="314" r:id="rId17"/>
    <p:sldId id="332" r:id="rId18"/>
    <p:sldId id="333" r:id="rId19"/>
    <p:sldId id="334" r:id="rId20"/>
    <p:sldId id="310" r:id="rId21"/>
    <p:sldId id="315" r:id="rId22"/>
    <p:sldId id="318" r:id="rId23"/>
    <p:sldId id="322" r:id="rId24"/>
    <p:sldId id="323" r:id="rId25"/>
    <p:sldId id="324" r:id="rId26"/>
    <p:sldId id="326" r:id="rId27"/>
    <p:sldId id="325" r:id="rId28"/>
    <p:sldId id="317" r:id="rId29"/>
    <p:sldId id="319" r:id="rId30"/>
    <p:sldId id="320" r:id="rId31"/>
    <p:sldId id="327" r:id="rId32"/>
    <p:sldId id="331" r:id="rId33"/>
    <p:sldId id="321" r:id="rId34"/>
    <p:sldId id="328" r:id="rId35"/>
    <p:sldId id="329" r:id="rId36"/>
    <p:sldId id="330" r:id="rId37"/>
    <p:sldId id="335" r:id="rId38"/>
    <p:sldId id="337" r:id="rId39"/>
    <p:sldId id="338" r:id="rId40"/>
    <p:sldId id="339" r:id="rId41"/>
    <p:sldId id="340" r:id="rId42"/>
    <p:sldId id="342" r:id="rId43"/>
    <p:sldId id="343" r:id="rId44"/>
    <p:sldId id="341" r:id="rId45"/>
    <p:sldId id="344" r:id="rId46"/>
    <p:sldId id="345" r:id="rId47"/>
    <p:sldId id="346" r:id="rId48"/>
    <p:sldId id="347" r:id="rId49"/>
    <p:sldId id="348" r:id="rId50"/>
    <p:sldId id="353" r:id="rId51"/>
    <p:sldId id="350" r:id="rId52"/>
    <p:sldId id="349" r:id="rId53"/>
    <p:sldId id="351" r:id="rId54"/>
    <p:sldId id="352" r:id="rId55"/>
    <p:sldId id="354" r:id="rId56"/>
    <p:sldId id="356" r:id="rId57"/>
    <p:sldId id="355" r:id="rId58"/>
    <p:sldId id="357" r:id="rId59"/>
    <p:sldId id="358" r:id="rId60"/>
    <p:sldId id="360" r:id="rId61"/>
    <p:sldId id="359" r:id="rId6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91C3"/>
    <a:srgbClr val="002A41"/>
    <a:srgbClr val="54135A"/>
    <a:srgbClr val="54145A"/>
    <a:srgbClr val="EDE6EE"/>
    <a:srgbClr val="00AEEF"/>
    <a:srgbClr val="109DEC"/>
    <a:srgbClr val="68246D"/>
    <a:srgbClr val="AF0822"/>
    <a:srgbClr val="FFCE2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681220-0B5D-4CF5-8A09-D22703A39D1E}" v="3401" dt="2024-01-16T15:01:43.3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85" autoAdjust="0"/>
    <p:restoredTop sz="91487" autoAdjust="0"/>
  </p:normalViewPr>
  <p:slideViewPr>
    <p:cSldViewPr snapToGrid="0" snapToObjects="1">
      <p:cViewPr varScale="1">
        <p:scale>
          <a:sx n="135" d="100"/>
          <a:sy n="135" d="100"/>
        </p:scale>
        <p:origin x="1374" y="11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5ACD56-CA7D-3A42-9B42-9FD56464B91C}" type="datetimeFigureOut">
              <a:rPr lang="en-US" smtClean="0"/>
              <a:t>1/16/2024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38D3B8-2EC2-4F46-B8AF-ABD68D92145A}" type="slidenum">
              <a:rPr lang="en-US" smtClean="0"/>
              <a:t>‹#›</a:t>
            </a:fld>
            <a:endParaRPr lang="en-US"/>
          </a:p>
        </p:txBody>
      </p:sp>
    </p:spTree>
    <p:extLst>
      <p:ext uri="{BB962C8B-B14F-4D97-AF65-F5344CB8AC3E}">
        <p14:creationId xmlns:p14="http://schemas.microsoft.com/office/powerpoint/2010/main" val="2347777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6CBA1-A433-4C9C-B800-E962A25F4340}" type="datetimeFigureOut">
              <a:rPr lang="en-GB" smtClean="0"/>
              <a:t>16/01/2024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63B0E6-658E-4216-848E-04C4ECB90B71}" type="slidenum">
              <a:rPr lang="en-GB" smtClean="0"/>
              <a:t>‹#›</a:t>
            </a:fld>
            <a:endParaRPr lang="en-GB"/>
          </a:p>
        </p:txBody>
      </p:sp>
    </p:spTree>
    <p:extLst>
      <p:ext uri="{BB962C8B-B14F-4D97-AF65-F5344CB8AC3E}">
        <p14:creationId xmlns:p14="http://schemas.microsoft.com/office/powerpoint/2010/main" val="1000058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63B0E6-658E-4216-848E-04C4ECB90B71}" type="slidenum">
              <a:rPr lang="en-GB" smtClean="0"/>
              <a:t>1</a:t>
            </a:fld>
            <a:endParaRPr lang="en-GB"/>
          </a:p>
        </p:txBody>
      </p:sp>
    </p:spTree>
    <p:extLst>
      <p:ext uri="{BB962C8B-B14F-4D97-AF65-F5344CB8AC3E}">
        <p14:creationId xmlns:p14="http://schemas.microsoft.com/office/powerpoint/2010/main" val="26699624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urham Title Slide - Purple">
    <p:bg>
      <p:bgPr>
        <a:solidFill>
          <a:schemeClr val="bg2"/>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rgbClr val="002A41"/>
                </a:solidFill>
                <a:latin typeface="Arial"/>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3032838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urham Title Slide – Blue">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rgbClr val="002A41"/>
                </a:solidFill>
                <a:latin typeface="Arial"/>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8" name="Picture 17"/>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60207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urham Title Slide – Gold">
    <p:bg>
      <p:bgPr>
        <a:solidFill>
          <a:srgbClr val="B3BDB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rgbClr val="002A41"/>
                </a:solidFill>
                <a:latin typeface="Arial"/>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7" name="Picture 16"/>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256894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urham Title Slide - Yellow">
    <p:bg>
      <p:bgPr>
        <a:solidFill>
          <a:schemeClr val="accent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rgbClr val="002A41"/>
                </a:solidFill>
                <a:latin typeface="Arial"/>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1488312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urham Title Slide – Red">
    <p:bg>
      <p:bgPr>
        <a:solidFill>
          <a:srgbClr val="B6AAA7"/>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chemeClr val="tx1"/>
                </a:solidFill>
                <a:latin typeface="Arial"/>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4" name="Picture 13"/>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2247780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urham Text Slide - 1 col">
    <p:spTree>
      <p:nvGrpSpPr>
        <p:cNvPr id="1" name=""/>
        <p:cNvGrpSpPr/>
        <p:nvPr/>
      </p:nvGrpSpPr>
      <p:grpSpPr>
        <a:xfrm>
          <a:off x="0" y="0"/>
          <a:ext cx="0" cy="0"/>
          <a:chOff x="0" y="0"/>
          <a:chExt cx="0" cy="0"/>
        </a:xfrm>
      </p:grpSpPr>
      <p:sp>
        <p:nvSpPr>
          <p:cNvPr id="2" name="Title 1"/>
          <p:cNvSpPr>
            <a:spLocks noGrp="1"/>
          </p:cNvSpPr>
          <p:nvPr>
            <p:ph type="title"/>
          </p:nvPr>
        </p:nvSpPr>
        <p:spPr>
          <a:xfrm>
            <a:off x="621553" y="277484"/>
            <a:ext cx="7902388" cy="857250"/>
          </a:xfrm>
        </p:spPr>
        <p:txBody>
          <a:bodyPr lIns="0" tIns="0" rIns="0" bIns="0" anchor="t">
            <a:noAutofit/>
          </a:bodyPr>
          <a:lstStyle>
            <a:lvl1pPr algn="l">
              <a:defRPr sz="2400" b="1">
                <a:solidFill>
                  <a:srgbClr val="54145A"/>
                </a:solidFill>
                <a:latin typeface="Arial"/>
                <a:cs typeface="Arial"/>
              </a:defRPr>
            </a:lvl1pPr>
          </a:lstStyle>
          <a:p>
            <a:r>
              <a:rPr lang="en-US"/>
              <a:t>Click to edit Master 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9489" y="4672835"/>
            <a:ext cx="765505" cy="317603"/>
          </a:xfrm>
          <a:prstGeom prst="rect">
            <a:avLst/>
          </a:prstGeom>
        </p:spPr>
      </p:pic>
      <p:sp>
        <p:nvSpPr>
          <p:cNvPr id="4" name="Content Placeholder 3"/>
          <p:cNvSpPr>
            <a:spLocks noGrp="1"/>
          </p:cNvSpPr>
          <p:nvPr>
            <p:ph sz="quarter" idx="11"/>
          </p:nvPr>
        </p:nvSpPr>
        <p:spPr>
          <a:xfrm>
            <a:off x="621553" y="1224708"/>
            <a:ext cx="5702678" cy="2914650"/>
          </a:xfrm>
        </p:spPr>
        <p:txBody>
          <a:bodyPr lIns="0" tIns="0" rIns="0" bIns="0">
            <a:noAutofit/>
          </a:bodyPr>
          <a:lstStyle>
            <a:lvl1pPr marL="0" indent="0">
              <a:spcBef>
                <a:spcPts val="800"/>
              </a:spcBef>
              <a:buNone/>
              <a:defRPr sz="1800">
                <a:solidFill>
                  <a:srgbClr val="002A41"/>
                </a:solidFill>
                <a:latin typeface="Arial"/>
                <a:cs typeface="Arial"/>
              </a:defRPr>
            </a:lvl1pPr>
            <a:lvl2pPr marL="288000" indent="-288000">
              <a:spcBef>
                <a:spcPts val="800"/>
              </a:spcBef>
              <a:buClr>
                <a:srgbClr val="68246D"/>
              </a:buClr>
              <a:buFont typeface="Arial"/>
              <a:buChar char="•"/>
              <a:defRPr sz="1800">
                <a:solidFill>
                  <a:srgbClr val="002A41"/>
                </a:solidFill>
                <a:latin typeface="Arial"/>
                <a:cs typeface="Arial"/>
              </a:defRPr>
            </a:lvl2pPr>
            <a:lvl3pPr marL="576000" indent="-288000">
              <a:spcBef>
                <a:spcPts val="800"/>
              </a:spcBef>
              <a:buFont typeface="Lucida Grande"/>
              <a:buChar char="–"/>
              <a:defRPr sz="18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4919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rham Text Slide - 2 col">
    <p:spTree>
      <p:nvGrpSpPr>
        <p:cNvPr id="1" name=""/>
        <p:cNvGrpSpPr/>
        <p:nvPr/>
      </p:nvGrpSpPr>
      <p:grpSpPr>
        <a:xfrm>
          <a:off x="0" y="0"/>
          <a:ext cx="0" cy="0"/>
          <a:chOff x="0" y="0"/>
          <a:chExt cx="0" cy="0"/>
        </a:xfrm>
      </p:grpSpPr>
      <p:sp>
        <p:nvSpPr>
          <p:cNvPr id="2" name="Title 1"/>
          <p:cNvSpPr>
            <a:spLocks noGrp="1"/>
          </p:cNvSpPr>
          <p:nvPr>
            <p:ph type="title"/>
          </p:nvPr>
        </p:nvSpPr>
        <p:spPr>
          <a:xfrm>
            <a:off x="621553" y="277484"/>
            <a:ext cx="7902388" cy="857250"/>
          </a:xfrm>
        </p:spPr>
        <p:txBody>
          <a:bodyPr lIns="0" tIns="0" rIns="0" bIns="0" anchor="t">
            <a:noAutofit/>
          </a:bodyPr>
          <a:lstStyle>
            <a:lvl1pPr algn="l">
              <a:defRPr sz="2400" b="1">
                <a:solidFill>
                  <a:srgbClr val="54145A"/>
                </a:solidFill>
                <a:latin typeface="Arial"/>
                <a:cs typeface="Arial"/>
              </a:defRPr>
            </a:lvl1pPr>
          </a:lstStyle>
          <a:p>
            <a:r>
              <a:rPr lang="en-US"/>
              <a:t>Click to edit Master 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9489" y="4672835"/>
            <a:ext cx="765505" cy="317603"/>
          </a:xfrm>
          <a:prstGeom prst="rect">
            <a:avLst/>
          </a:prstGeom>
        </p:spPr>
      </p:pic>
      <p:sp>
        <p:nvSpPr>
          <p:cNvPr id="10" name="Content Placeholder 3"/>
          <p:cNvSpPr>
            <a:spLocks noGrp="1"/>
          </p:cNvSpPr>
          <p:nvPr>
            <p:ph sz="quarter" idx="12"/>
          </p:nvPr>
        </p:nvSpPr>
        <p:spPr>
          <a:xfrm>
            <a:off x="621553" y="1224708"/>
            <a:ext cx="3807190" cy="2914650"/>
          </a:xfrm>
        </p:spPr>
        <p:txBody>
          <a:bodyPr lIns="0" tIns="0" rIns="0" bIns="0">
            <a:noAutofit/>
          </a:bodyPr>
          <a:lstStyle>
            <a:lvl1pPr marL="0" indent="0">
              <a:spcBef>
                <a:spcPts val="800"/>
              </a:spcBef>
              <a:buNone/>
              <a:defRPr sz="1800">
                <a:solidFill>
                  <a:srgbClr val="002A41"/>
                </a:solidFill>
                <a:latin typeface="Arial"/>
                <a:cs typeface="Arial"/>
              </a:defRPr>
            </a:lvl1pPr>
            <a:lvl2pPr marL="288000" indent="-288000">
              <a:spcBef>
                <a:spcPts val="800"/>
              </a:spcBef>
              <a:buClr>
                <a:srgbClr val="68246D"/>
              </a:buClr>
              <a:buFont typeface="Arial"/>
              <a:buChar char="•"/>
              <a:defRPr sz="1800">
                <a:solidFill>
                  <a:srgbClr val="002A41"/>
                </a:solidFill>
                <a:latin typeface="Arial"/>
                <a:cs typeface="Arial"/>
              </a:defRPr>
            </a:lvl2pPr>
            <a:lvl3pPr marL="576000" indent="-288000">
              <a:spcBef>
                <a:spcPts val="800"/>
              </a:spcBef>
              <a:buFont typeface="Lucida Grande"/>
              <a:buChar char="–"/>
              <a:defRPr sz="18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Click to edit Master text styles</a:t>
            </a:r>
          </a:p>
          <a:p>
            <a:pPr lvl="1"/>
            <a:r>
              <a:rPr lang="en-US"/>
              <a:t>Second level</a:t>
            </a:r>
          </a:p>
          <a:p>
            <a:pPr lvl="2"/>
            <a:r>
              <a:rPr lang="en-US"/>
              <a:t>Third level</a:t>
            </a:r>
          </a:p>
        </p:txBody>
      </p:sp>
      <p:sp>
        <p:nvSpPr>
          <p:cNvPr id="12" name="Content Placeholder 3"/>
          <p:cNvSpPr>
            <a:spLocks noGrp="1"/>
          </p:cNvSpPr>
          <p:nvPr>
            <p:ph sz="quarter" idx="13"/>
          </p:nvPr>
        </p:nvSpPr>
        <p:spPr>
          <a:xfrm>
            <a:off x="4716751" y="1224708"/>
            <a:ext cx="3807190" cy="2914650"/>
          </a:xfrm>
        </p:spPr>
        <p:txBody>
          <a:bodyPr lIns="0" tIns="0" rIns="0" bIns="0">
            <a:noAutofit/>
          </a:bodyPr>
          <a:lstStyle>
            <a:lvl1pPr marL="0" indent="0">
              <a:spcBef>
                <a:spcPts val="800"/>
              </a:spcBef>
              <a:buNone/>
              <a:defRPr sz="1800">
                <a:solidFill>
                  <a:srgbClr val="002A41"/>
                </a:solidFill>
                <a:latin typeface="Arial"/>
                <a:cs typeface="Arial"/>
              </a:defRPr>
            </a:lvl1pPr>
            <a:lvl2pPr marL="288000" indent="-288000">
              <a:spcBef>
                <a:spcPts val="800"/>
              </a:spcBef>
              <a:buClr>
                <a:srgbClr val="68246D"/>
              </a:buClr>
              <a:buFont typeface="Arial"/>
              <a:buChar char="•"/>
              <a:defRPr sz="1800">
                <a:solidFill>
                  <a:srgbClr val="002A41"/>
                </a:solidFill>
                <a:latin typeface="Arial"/>
                <a:cs typeface="Arial"/>
              </a:defRPr>
            </a:lvl2pPr>
            <a:lvl3pPr marL="576000" indent="-288000">
              <a:spcBef>
                <a:spcPts val="800"/>
              </a:spcBef>
              <a:buFont typeface="Lucida Grande"/>
              <a:buChar char="–"/>
              <a:defRPr sz="18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7091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urham Text Slide - 3 col">
    <p:spTree>
      <p:nvGrpSpPr>
        <p:cNvPr id="1" name=""/>
        <p:cNvGrpSpPr/>
        <p:nvPr/>
      </p:nvGrpSpPr>
      <p:grpSpPr>
        <a:xfrm>
          <a:off x="0" y="0"/>
          <a:ext cx="0" cy="0"/>
          <a:chOff x="0" y="0"/>
          <a:chExt cx="0" cy="0"/>
        </a:xfrm>
      </p:grpSpPr>
      <p:sp>
        <p:nvSpPr>
          <p:cNvPr id="2" name="Title 1"/>
          <p:cNvSpPr>
            <a:spLocks noGrp="1"/>
          </p:cNvSpPr>
          <p:nvPr>
            <p:ph type="title"/>
          </p:nvPr>
        </p:nvSpPr>
        <p:spPr>
          <a:xfrm>
            <a:off x="621553" y="277484"/>
            <a:ext cx="7902388" cy="857250"/>
          </a:xfrm>
        </p:spPr>
        <p:txBody>
          <a:bodyPr lIns="0" tIns="0" rIns="0" bIns="0" anchor="t">
            <a:noAutofit/>
          </a:bodyPr>
          <a:lstStyle>
            <a:lvl1pPr algn="l">
              <a:defRPr sz="2400" b="1">
                <a:solidFill>
                  <a:schemeClr val="tx2"/>
                </a:solidFill>
                <a:latin typeface="Arial"/>
                <a:cs typeface="Arial"/>
              </a:defRPr>
            </a:lvl1pPr>
          </a:lstStyle>
          <a:p>
            <a:r>
              <a:rPr lang="en-US"/>
              <a:t>Click to edit Master 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9489" y="4672835"/>
            <a:ext cx="765505" cy="317603"/>
          </a:xfrm>
          <a:prstGeom prst="rect">
            <a:avLst/>
          </a:prstGeom>
        </p:spPr>
      </p:pic>
      <p:sp>
        <p:nvSpPr>
          <p:cNvPr id="12" name="Content Placeholder 3"/>
          <p:cNvSpPr>
            <a:spLocks noGrp="1"/>
          </p:cNvSpPr>
          <p:nvPr>
            <p:ph sz="quarter" idx="13"/>
          </p:nvPr>
        </p:nvSpPr>
        <p:spPr>
          <a:xfrm>
            <a:off x="621553" y="1224708"/>
            <a:ext cx="2435053" cy="2914650"/>
          </a:xfrm>
        </p:spPr>
        <p:txBody>
          <a:bodyPr lIns="0" tIns="0" rIns="0" bIns="0">
            <a:noAutofit/>
          </a:bodyPr>
          <a:lstStyle>
            <a:lvl1pPr marL="0" indent="0">
              <a:spcBef>
                <a:spcPts val="400"/>
              </a:spcBef>
              <a:buNone/>
              <a:defRPr sz="1400">
                <a:solidFill>
                  <a:srgbClr val="002A41"/>
                </a:solidFill>
                <a:latin typeface="Arial"/>
                <a:cs typeface="Arial"/>
              </a:defRPr>
            </a:lvl1pPr>
            <a:lvl2pPr marL="288000" indent="-288000">
              <a:spcBef>
                <a:spcPts val="400"/>
              </a:spcBef>
              <a:buClr>
                <a:srgbClr val="68246D"/>
              </a:buClr>
              <a:buFont typeface="Arial"/>
              <a:buChar char="•"/>
              <a:defRPr sz="1400">
                <a:solidFill>
                  <a:srgbClr val="002A41"/>
                </a:solidFill>
                <a:latin typeface="Arial"/>
                <a:cs typeface="Arial"/>
              </a:defRPr>
            </a:lvl2pPr>
            <a:lvl3pPr marL="576000" indent="-288000">
              <a:spcBef>
                <a:spcPts val="400"/>
              </a:spcBef>
              <a:buFont typeface="Lucida Grande"/>
              <a:buChar char="–"/>
              <a:defRPr sz="14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Click to edit Master text styles</a:t>
            </a:r>
          </a:p>
          <a:p>
            <a:pPr lvl="1"/>
            <a:r>
              <a:rPr lang="en-US"/>
              <a:t>Second level</a:t>
            </a:r>
          </a:p>
          <a:p>
            <a:pPr lvl="2"/>
            <a:r>
              <a:rPr lang="en-US"/>
              <a:t>Third level</a:t>
            </a:r>
          </a:p>
        </p:txBody>
      </p:sp>
      <p:sp>
        <p:nvSpPr>
          <p:cNvPr id="14" name="Content Placeholder 3"/>
          <p:cNvSpPr>
            <a:spLocks noGrp="1"/>
          </p:cNvSpPr>
          <p:nvPr>
            <p:ph sz="quarter" idx="14"/>
          </p:nvPr>
        </p:nvSpPr>
        <p:spPr>
          <a:xfrm>
            <a:off x="3355221" y="1224708"/>
            <a:ext cx="2435053" cy="2914650"/>
          </a:xfrm>
        </p:spPr>
        <p:txBody>
          <a:bodyPr lIns="0" tIns="0" rIns="0" bIns="0">
            <a:noAutofit/>
          </a:bodyPr>
          <a:lstStyle>
            <a:lvl1pPr marL="0" indent="0">
              <a:spcBef>
                <a:spcPts val="400"/>
              </a:spcBef>
              <a:buNone/>
              <a:defRPr sz="1400">
                <a:solidFill>
                  <a:srgbClr val="002A41"/>
                </a:solidFill>
                <a:latin typeface="Arial"/>
                <a:cs typeface="Arial"/>
              </a:defRPr>
            </a:lvl1pPr>
            <a:lvl2pPr marL="288000" indent="-288000">
              <a:spcBef>
                <a:spcPts val="400"/>
              </a:spcBef>
              <a:buClr>
                <a:srgbClr val="68246D"/>
              </a:buClr>
              <a:buFont typeface="Arial"/>
              <a:buChar char="•"/>
              <a:defRPr sz="1400">
                <a:solidFill>
                  <a:srgbClr val="002A41"/>
                </a:solidFill>
                <a:latin typeface="Arial"/>
                <a:cs typeface="Arial"/>
              </a:defRPr>
            </a:lvl2pPr>
            <a:lvl3pPr marL="576000" indent="-288000">
              <a:spcBef>
                <a:spcPts val="400"/>
              </a:spcBef>
              <a:buFont typeface="Lucida Grande"/>
              <a:buChar char="–"/>
              <a:defRPr sz="14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Click to edit Master text styles</a:t>
            </a:r>
          </a:p>
          <a:p>
            <a:pPr lvl="1"/>
            <a:r>
              <a:rPr lang="en-US"/>
              <a:t>Second level</a:t>
            </a:r>
          </a:p>
          <a:p>
            <a:pPr lvl="2"/>
            <a:r>
              <a:rPr lang="en-US"/>
              <a:t>Third level</a:t>
            </a:r>
          </a:p>
        </p:txBody>
      </p:sp>
      <p:sp>
        <p:nvSpPr>
          <p:cNvPr id="15" name="Content Placeholder 3"/>
          <p:cNvSpPr>
            <a:spLocks noGrp="1"/>
          </p:cNvSpPr>
          <p:nvPr>
            <p:ph sz="quarter" idx="15"/>
          </p:nvPr>
        </p:nvSpPr>
        <p:spPr>
          <a:xfrm>
            <a:off x="6088888" y="1224708"/>
            <a:ext cx="2435053" cy="2914650"/>
          </a:xfrm>
        </p:spPr>
        <p:txBody>
          <a:bodyPr lIns="0" tIns="0" rIns="0" bIns="0">
            <a:noAutofit/>
          </a:bodyPr>
          <a:lstStyle>
            <a:lvl1pPr marL="0" indent="0">
              <a:spcBef>
                <a:spcPts val="400"/>
              </a:spcBef>
              <a:buNone/>
              <a:defRPr sz="1400">
                <a:solidFill>
                  <a:srgbClr val="002A41"/>
                </a:solidFill>
                <a:latin typeface="Arial"/>
                <a:cs typeface="Arial"/>
              </a:defRPr>
            </a:lvl1pPr>
            <a:lvl2pPr marL="288000" indent="-288000">
              <a:spcBef>
                <a:spcPts val="400"/>
              </a:spcBef>
              <a:buClr>
                <a:srgbClr val="68246D"/>
              </a:buClr>
              <a:buFont typeface="Arial"/>
              <a:buChar char="•"/>
              <a:defRPr sz="1400">
                <a:solidFill>
                  <a:srgbClr val="002A41"/>
                </a:solidFill>
                <a:latin typeface="Arial"/>
                <a:cs typeface="Arial"/>
              </a:defRPr>
            </a:lvl2pPr>
            <a:lvl3pPr marL="576000" indent="-288000">
              <a:spcBef>
                <a:spcPts val="400"/>
              </a:spcBef>
              <a:buFont typeface="Lucida Grande"/>
              <a:buChar char="–"/>
              <a:defRPr sz="14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477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rham Breaker Slide">
    <p:bg>
      <p:bgPr>
        <a:solidFill>
          <a:srgbClr val="A5C8D0"/>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9489" y="4672835"/>
            <a:ext cx="765505" cy="317603"/>
          </a:xfrm>
          <a:prstGeom prst="rect">
            <a:avLst/>
          </a:prstGeom>
        </p:spPr>
      </p:pic>
      <p:sp>
        <p:nvSpPr>
          <p:cNvPr id="6" name="Content Placeholder 3"/>
          <p:cNvSpPr>
            <a:spLocks noGrp="1"/>
          </p:cNvSpPr>
          <p:nvPr>
            <p:ph sz="quarter" idx="11"/>
          </p:nvPr>
        </p:nvSpPr>
        <p:spPr>
          <a:xfrm>
            <a:off x="2133494" y="1224708"/>
            <a:ext cx="5168900" cy="2914650"/>
          </a:xfrm>
        </p:spPr>
        <p:txBody>
          <a:bodyPr lIns="0" tIns="0" rIns="0" bIns="0">
            <a:noAutofit/>
          </a:bodyPr>
          <a:lstStyle>
            <a:lvl1pPr marL="0" indent="0">
              <a:spcBef>
                <a:spcPts val="1000"/>
              </a:spcBef>
              <a:buNone/>
              <a:defRPr sz="2400">
                <a:solidFill>
                  <a:srgbClr val="54145A"/>
                </a:solidFill>
                <a:latin typeface="Arial"/>
                <a:cs typeface="Arial"/>
              </a:defRPr>
            </a:lvl1pPr>
            <a:lvl2pPr marL="288000" indent="-288000">
              <a:spcBef>
                <a:spcPts val="1000"/>
              </a:spcBef>
              <a:buClr>
                <a:srgbClr val="68246D"/>
              </a:buClr>
              <a:buFont typeface="Arial"/>
              <a:buChar char="•"/>
              <a:defRPr sz="2400">
                <a:solidFill>
                  <a:srgbClr val="54145A"/>
                </a:solidFill>
                <a:latin typeface="Arial"/>
                <a:cs typeface="Arial"/>
              </a:defRPr>
            </a:lvl2pPr>
            <a:lvl3pPr marL="576000" indent="-288000">
              <a:spcBef>
                <a:spcPts val="1000"/>
              </a:spcBef>
              <a:buFont typeface="Lucida Grande"/>
              <a:buChar char="–"/>
              <a:defRPr sz="2400">
                <a:solidFill>
                  <a:srgbClr val="54145A"/>
                </a:solidFill>
                <a:latin typeface="Arial"/>
                <a:cs typeface="Arial"/>
              </a:defRPr>
            </a:lvl3pPr>
            <a:lvl4pPr>
              <a:defRPr sz="1800">
                <a:latin typeface="Arial"/>
                <a:cs typeface="Arial"/>
              </a:defRPr>
            </a:lvl4pPr>
            <a:lvl5pPr>
              <a:defRPr sz="1800">
                <a:latin typeface="Arial"/>
                <a:cs typeface="Aria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46740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05189BA-01D0-0648-AF2A-6B4CD6B57EC9}" type="datetimeFigureOut">
              <a:rPr lang="en-US" smtClean="0"/>
              <a:t>1/16/2024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E1F0FCF-E24C-CA41-A373-9E4EFBCD4E25}" type="slidenum">
              <a:rPr lang="en-US" smtClean="0"/>
              <a:t>‹#›</a:t>
            </a:fld>
            <a:endParaRPr lang="en-US"/>
          </a:p>
        </p:txBody>
      </p:sp>
    </p:spTree>
    <p:extLst>
      <p:ext uri="{BB962C8B-B14F-4D97-AF65-F5344CB8AC3E}">
        <p14:creationId xmlns:p14="http://schemas.microsoft.com/office/powerpoint/2010/main" val="713788537"/>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2" r:id="rId6"/>
    <p:sldLayoutId id="2147483659" r:id="rId7"/>
    <p:sldLayoutId id="2147483660" r:id="rId8"/>
    <p:sldLayoutId id="2147483658"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hyperlink" Target="https://cran.r-project.org/web/packages/crs/vignettes/spline_primer.pdf" TargetMode="External"/><Relationship Id="rId2" Type="http://schemas.openxmlformats.org/officeDocument/2006/relationships/hyperlink" Target="https://bmcmedresmethodol.biomedcentral.com/articles/10.1186/s12874-019-0666-3" TargetMode="Externa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730" y="1164650"/>
            <a:ext cx="4512620" cy="1729103"/>
          </a:xfrm>
        </p:spPr>
        <p:txBody>
          <a:bodyPr/>
          <a:lstStyle/>
          <a:p>
            <a:r>
              <a:rPr lang="en-US"/>
              <a:t>Machine Learning</a:t>
            </a:r>
          </a:p>
        </p:txBody>
      </p:sp>
      <p:sp>
        <p:nvSpPr>
          <p:cNvPr id="3" name="Subtitle 2"/>
          <p:cNvSpPr>
            <a:spLocks noGrp="1"/>
          </p:cNvSpPr>
          <p:nvPr>
            <p:ph type="subTitle" idx="1"/>
          </p:nvPr>
        </p:nvSpPr>
        <p:spPr>
          <a:xfrm>
            <a:off x="518730" y="1638765"/>
            <a:ext cx="4512620" cy="1314450"/>
          </a:xfrm>
        </p:spPr>
        <p:txBody>
          <a:bodyPr/>
          <a:lstStyle/>
          <a:p>
            <a:r>
              <a:rPr lang="en-US" sz="2800" b="1" dirty="0"/>
              <a:t>MATH42815</a:t>
            </a:r>
            <a:endParaRPr lang="en-US" sz="2800" dirty="0"/>
          </a:p>
          <a:p>
            <a:endParaRPr lang="en-US" sz="2800" b="1" dirty="0"/>
          </a:p>
          <a:p>
            <a:endParaRPr lang="en-US" sz="1000" b="1" dirty="0"/>
          </a:p>
          <a:p>
            <a:r>
              <a:rPr lang="en-US" b="1" dirty="0"/>
              <a:t>Tuesday January 16</a:t>
            </a:r>
            <a:r>
              <a:rPr lang="en-US" b="1" baseline="30000" dirty="0"/>
              <a:t>th</a:t>
            </a:r>
            <a:r>
              <a:rPr lang="en-US" b="1" dirty="0"/>
              <a:t> 2024</a:t>
            </a:r>
          </a:p>
          <a:p>
            <a:endParaRPr lang="en-US" dirty="0"/>
          </a:p>
        </p:txBody>
      </p:sp>
    </p:spTree>
    <p:extLst>
      <p:ext uri="{BB962C8B-B14F-4D97-AF65-F5344CB8AC3E}">
        <p14:creationId xmlns:p14="http://schemas.microsoft.com/office/powerpoint/2010/main" val="196663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he same scatterplot of data, with a line showing the best fit cubic (highest power of x is x^3) polynomial. This line fits the data far better than the other two, although there is still noise in the data set. ">
            <a:extLst>
              <a:ext uri="{FF2B5EF4-FFF2-40B4-BE49-F238E27FC236}">
                <a16:creationId xmlns:a16="http://schemas.microsoft.com/office/drawing/2014/main" id="{5629187C-E7E0-18A5-7F7E-738188910368}"/>
              </a:ext>
            </a:extLst>
          </p:cNvPr>
          <p:cNvPicPr>
            <a:picLocks noGrp="1" noChangeAspect="1"/>
          </p:cNvPicPr>
          <p:nvPr>
            <p:ph sz="quarter" idx="11"/>
          </p:nvPr>
        </p:nvPicPr>
        <p:blipFill>
          <a:blip r:embed="rId2"/>
          <a:stretch>
            <a:fillRect/>
          </a:stretch>
        </p:blipFill>
        <p:spPr>
          <a:xfrm>
            <a:off x="1878308" y="106326"/>
            <a:ext cx="5876704" cy="5037174"/>
          </a:xfrm>
        </p:spPr>
      </p:pic>
      <p:sp>
        <p:nvSpPr>
          <p:cNvPr id="2" name="Title 1">
            <a:extLst>
              <a:ext uri="{FF2B5EF4-FFF2-40B4-BE49-F238E27FC236}">
                <a16:creationId xmlns:a16="http://schemas.microsoft.com/office/drawing/2014/main" id="{B5CDF6DF-787E-FB96-69D9-37EB7967A52D}"/>
              </a:ext>
            </a:extLst>
          </p:cNvPr>
          <p:cNvSpPr>
            <a:spLocks noGrp="1"/>
          </p:cNvSpPr>
          <p:nvPr>
            <p:ph type="title"/>
          </p:nvPr>
        </p:nvSpPr>
        <p:spPr/>
        <p:txBody>
          <a:bodyPr/>
          <a:lstStyle/>
          <a:p>
            <a:r>
              <a:rPr lang="en-GB" dirty="0"/>
              <a:t>Cubic Polynomial Fit</a:t>
            </a:r>
          </a:p>
        </p:txBody>
      </p:sp>
      <p:sp>
        <p:nvSpPr>
          <p:cNvPr id="6" name="TextBox 5">
            <a:extLst>
              <a:ext uri="{FF2B5EF4-FFF2-40B4-BE49-F238E27FC236}">
                <a16:creationId xmlns:a16="http://schemas.microsoft.com/office/drawing/2014/main" id="{4845BA8D-B6CD-9F56-B0C7-23591BDE6912}"/>
              </a:ext>
            </a:extLst>
          </p:cNvPr>
          <p:cNvSpPr txBox="1"/>
          <p:nvPr/>
        </p:nvSpPr>
        <p:spPr>
          <a:xfrm>
            <a:off x="6811926" y="4692502"/>
            <a:ext cx="1355949" cy="369332"/>
          </a:xfrm>
          <a:prstGeom prst="rect">
            <a:avLst/>
          </a:prstGeom>
          <a:noFill/>
        </p:spPr>
        <p:txBody>
          <a:bodyPr wrap="none" rtlCol="0">
            <a:spAutoFit/>
          </a:bodyPr>
          <a:lstStyle/>
          <a:p>
            <a:r>
              <a:rPr lang="en-GB" dirty="0"/>
              <a:t>Sam Jackson</a:t>
            </a:r>
          </a:p>
        </p:txBody>
      </p:sp>
    </p:spTree>
    <p:extLst>
      <p:ext uri="{BB962C8B-B14F-4D97-AF65-F5344CB8AC3E}">
        <p14:creationId xmlns:p14="http://schemas.microsoft.com/office/powerpoint/2010/main" val="216921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8C7B1-CC6E-A9A4-A736-8107BC089CDA}"/>
              </a:ext>
            </a:extLst>
          </p:cNvPr>
          <p:cNvSpPr>
            <a:spLocks noGrp="1"/>
          </p:cNvSpPr>
          <p:nvPr>
            <p:ph type="title"/>
          </p:nvPr>
        </p:nvSpPr>
        <p:spPr/>
        <p:txBody>
          <a:bodyPr/>
          <a:lstStyle/>
          <a:p>
            <a:r>
              <a:rPr lang="en-GB" dirty="0"/>
              <a:t>What Order Polynomial? </a:t>
            </a:r>
          </a:p>
        </p:txBody>
      </p:sp>
      <p:sp>
        <p:nvSpPr>
          <p:cNvPr id="3" name="Content Placeholder 2">
            <a:extLst>
              <a:ext uri="{FF2B5EF4-FFF2-40B4-BE49-F238E27FC236}">
                <a16:creationId xmlns:a16="http://schemas.microsoft.com/office/drawing/2014/main" id="{C979FA62-EF89-38FE-DDE5-B5EA669FE17F}"/>
              </a:ext>
            </a:extLst>
          </p:cNvPr>
          <p:cNvSpPr>
            <a:spLocks noGrp="1"/>
          </p:cNvSpPr>
          <p:nvPr>
            <p:ph sz="quarter" idx="11"/>
          </p:nvPr>
        </p:nvSpPr>
        <p:spPr>
          <a:xfrm>
            <a:off x="620059" y="944304"/>
            <a:ext cx="7902388" cy="2914650"/>
          </a:xfrm>
        </p:spPr>
        <p:txBody>
          <a:bodyPr/>
          <a:lstStyle/>
          <a:p>
            <a:pPr marL="285750" indent="-285750">
              <a:buFont typeface="Arial" panose="020B0604020202020204" pitchFamily="34" charset="0"/>
              <a:buChar char="•"/>
            </a:pPr>
            <a:r>
              <a:rPr lang="en-GB" dirty="0"/>
              <a:t>Usually, up to third order polynomial</a:t>
            </a:r>
          </a:p>
          <a:p>
            <a:pPr marL="285750" indent="-285750">
              <a:buFont typeface="Arial" panose="020B0604020202020204" pitchFamily="34" charset="0"/>
              <a:buChar char="•"/>
            </a:pPr>
            <a:r>
              <a:rPr lang="en-GB" dirty="0"/>
              <a:t>Because of the risk of overfitting, it is </a:t>
            </a:r>
            <a:r>
              <a:rPr lang="en-GB" i="1" dirty="0"/>
              <a:t>vital </a:t>
            </a:r>
            <a:r>
              <a:rPr lang="en-GB" dirty="0"/>
              <a:t>to cross-validate a higher-order polynomial model</a:t>
            </a:r>
          </a:p>
          <a:p>
            <a:pPr marL="573750" lvl="1" indent="-285750">
              <a:buFont typeface="Arial" panose="020B0604020202020204" pitchFamily="34" charset="0"/>
              <a:buChar char="•"/>
            </a:pPr>
            <a:r>
              <a:rPr lang="en-GB" dirty="0"/>
              <a:t>Every extra power of </a:t>
            </a:r>
            <a:r>
              <a:rPr lang="en-GB" i="1" dirty="0"/>
              <a:t>x</a:t>
            </a:r>
            <a:r>
              <a:rPr lang="en-GB" dirty="0"/>
              <a:t> is essentially adding a “new” variable to a multi-linear fit, even though you started with just one predictor variable</a:t>
            </a:r>
          </a:p>
          <a:p>
            <a:pPr marL="573750" lvl="1" indent="-285750">
              <a:buFont typeface="Arial" panose="020B0604020202020204" pitchFamily="34" charset="0"/>
              <a:buChar char="•"/>
            </a:pPr>
            <a:r>
              <a:rPr lang="en-GB" dirty="0"/>
              <a:t>All of the predictor variables will correlate! </a:t>
            </a:r>
          </a:p>
          <a:p>
            <a:pPr marL="285750" indent="-285750">
              <a:buFont typeface="Arial" panose="020B0604020202020204" pitchFamily="34" charset="0"/>
              <a:buChar char="•"/>
            </a:pPr>
            <a:r>
              <a:rPr lang="en-GB" dirty="0"/>
              <a:t>If trying to explain behaviour, I would recommend using a parsimonious model (i.e. be very hesitant to add a new variable) </a:t>
            </a:r>
          </a:p>
          <a:p>
            <a:pPr marL="285750" indent="-285750">
              <a:buFont typeface="Arial" panose="020B0604020202020204" pitchFamily="34" charset="0"/>
              <a:buChar char="•"/>
            </a:pPr>
            <a:r>
              <a:rPr lang="en-GB" dirty="0"/>
              <a:t>If using a non-parametric model in machine learning, we would need to </a:t>
            </a:r>
            <a:r>
              <a:rPr lang="en-GB" i="1" dirty="0"/>
              <a:t>automate </a:t>
            </a:r>
            <a:r>
              <a:rPr lang="en-GB" dirty="0"/>
              <a:t>this process – which can be problematic as the machine lacks context</a:t>
            </a:r>
          </a:p>
        </p:txBody>
      </p:sp>
    </p:spTree>
    <p:extLst>
      <p:ext uri="{BB962C8B-B14F-4D97-AF65-F5344CB8AC3E}">
        <p14:creationId xmlns:p14="http://schemas.microsoft.com/office/powerpoint/2010/main" val="374155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573A-7EAF-BA30-9D13-A206FA57FED4}"/>
              </a:ext>
            </a:extLst>
          </p:cNvPr>
          <p:cNvSpPr>
            <a:spLocks noGrp="1"/>
          </p:cNvSpPr>
          <p:nvPr>
            <p:ph type="title"/>
          </p:nvPr>
        </p:nvSpPr>
        <p:spPr/>
        <p:txBody>
          <a:bodyPr/>
          <a:lstStyle/>
          <a:p>
            <a:r>
              <a:rPr lang="en-GB" dirty="0"/>
              <a:t>Overfitting with High-Order Polynomials (p=3) </a:t>
            </a:r>
          </a:p>
        </p:txBody>
      </p:sp>
      <p:pic>
        <p:nvPicPr>
          <p:cNvPr id="5" name="Content Placeholder 4" descr="Two graphs. The first shows a sample used as training data for a cubic polynomial model. The second shows a test data set and the predicted values for the test data according to the model. There is reasonable agreement between the model and the test data. ">
            <a:extLst>
              <a:ext uri="{FF2B5EF4-FFF2-40B4-BE49-F238E27FC236}">
                <a16:creationId xmlns:a16="http://schemas.microsoft.com/office/drawing/2014/main" id="{C0DA6C33-4964-F4BD-42DD-013B6D9870AD}"/>
              </a:ext>
            </a:extLst>
          </p:cNvPr>
          <p:cNvPicPr>
            <a:picLocks noGrp="1" noChangeAspect="1"/>
          </p:cNvPicPr>
          <p:nvPr>
            <p:ph sz="quarter" idx="11"/>
          </p:nvPr>
        </p:nvPicPr>
        <p:blipFill>
          <a:blip r:embed="rId2"/>
          <a:stretch>
            <a:fillRect/>
          </a:stretch>
        </p:blipFill>
        <p:spPr>
          <a:xfrm>
            <a:off x="809218" y="706108"/>
            <a:ext cx="7525563" cy="4300323"/>
          </a:xfrm>
        </p:spPr>
      </p:pic>
      <p:sp>
        <p:nvSpPr>
          <p:cNvPr id="7" name="TextBox 6">
            <a:extLst>
              <a:ext uri="{FF2B5EF4-FFF2-40B4-BE49-F238E27FC236}">
                <a16:creationId xmlns:a16="http://schemas.microsoft.com/office/drawing/2014/main" id="{97FCC848-1218-400E-91BA-9118AFFFC880}"/>
              </a:ext>
            </a:extLst>
          </p:cNvPr>
          <p:cNvSpPr txBox="1"/>
          <p:nvPr/>
        </p:nvSpPr>
        <p:spPr>
          <a:xfrm>
            <a:off x="7286847" y="4681350"/>
            <a:ext cx="1355949" cy="369332"/>
          </a:xfrm>
          <a:prstGeom prst="rect">
            <a:avLst/>
          </a:prstGeom>
          <a:noFill/>
        </p:spPr>
        <p:txBody>
          <a:bodyPr wrap="none" rtlCol="0">
            <a:spAutoFit/>
          </a:bodyPr>
          <a:lstStyle/>
          <a:p>
            <a:r>
              <a:rPr lang="en-GB" dirty="0"/>
              <a:t>Sam Jackson</a:t>
            </a:r>
          </a:p>
        </p:txBody>
      </p:sp>
    </p:spTree>
    <p:extLst>
      <p:ext uri="{BB962C8B-B14F-4D97-AF65-F5344CB8AC3E}">
        <p14:creationId xmlns:p14="http://schemas.microsoft.com/office/powerpoint/2010/main" val="601700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573A-7EAF-BA30-9D13-A206FA57FED4}"/>
              </a:ext>
            </a:extLst>
          </p:cNvPr>
          <p:cNvSpPr>
            <a:spLocks noGrp="1"/>
          </p:cNvSpPr>
          <p:nvPr>
            <p:ph type="title"/>
          </p:nvPr>
        </p:nvSpPr>
        <p:spPr/>
        <p:txBody>
          <a:bodyPr/>
          <a:lstStyle/>
          <a:p>
            <a:r>
              <a:rPr lang="en-GB" dirty="0"/>
              <a:t>Overfitting with High-Order Polynomials (p=14) </a:t>
            </a:r>
          </a:p>
        </p:txBody>
      </p:sp>
      <p:pic>
        <p:nvPicPr>
          <p:cNvPr id="4" name="Picture 3" descr="Two graphs which use the same training and test data as the previous slide. However, in this instance, a 14th-order polynomial has been used for the model. The line representing the model passes through most of the data points in the test set. However, the model's prediction for the training data set is erratic and extremely unreliable. ">
            <a:extLst>
              <a:ext uri="{FF2B5EF4-FFF2-40B4-BE49-F238E27FC236}">
                <a16:creationId xmlns:a16="http://schemas.microsoft.com/office/drawing/2014/main" id="{DA9D9B35-DA33-D1F0-ED55-D466F686D7CC}"/>
              </a:ext>
            </a:extLst>
          </p:cNvPr>
          <p:cNvPicPr>
            <a:picLocks noChangeAspect="1"/>
          </p:cNvPicPr>
          <p:nvPr/>
        </p:nvPicPr>
        <p:blipFill>
          <a:blip r:embed="rId2"/>
          <a:stretch>
            <a:fillRect/>
          </a:stretch>
        </p:blipFill>
        <p:spPr>
          <a:xfrm>
            <a:off x="809216" y="708496"/>
            <a:ext cx="7525567" cy="4300324"/>
          </a:xfrm>
          <a:prstGeom prst="rect">
            <a:avLst/>
          </a:prstGeom>
        </p:spPr>
      </p:pic>
      <p:sp>
        <p:nvSpPr>
          <p:cNvPr id="8" name="TextBox 7">
            <a:extLst>
              <a:ext uri="{FF2B5EF4-FFF2-40B4-BE49-F238E27FC236}">
                <a16:creationId xmlns:a16="http://schemas.microsoft.com/office/drawing/2014/main" id="{EAAED947-94E1-725A-05C0-FA6B1F38A0BF}"/>
              </a:ext>
            </a:extLst>
          </p:cNvPr>
          <p:cNvSpPr txBox="1"/>
          <p:nvPr/>
        </p:nvSpPr>
        <p:spPr>
          <a:xfrm>
            <a:off x="7286847" y="4681350"/>
            <a:ext cx="1355949" cy="369332"/>
          </a:xfrm>
          <a:prstGeom prst="rect">
            <a:avLst/>
          </a:prstGeom>
          <a:noFill/>
        </p:spPr>
        <p:txBody>
          <a:bodyPr wrap="none" rtlCol="0">
            <a:spAutoFit/>
          </a:bodyPr>
          <a:lstStyle/>
          <a:p>
            <a:r>
              <a:rPr lang="en-GB" dirty="0"/>
              <a:t>Sam Jackson</a:t>
            </a:r>
          </a:p>
        </p:txBody>
      </p:sp>
    </p:spTree>
    <p:extLst>
      <p:ext uri="{BB962C8B-B14F-4D97-AF65-F5344CB8AC3E}">
        <p14:creationId xmlns:p14="http://schemas.microsoft.com/office/powerpoint/2010/main" val="4105832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A7A66E-BAC4-7BDC-BF80-2C8362ECAD1A}"/>
              </a:ext>
            </a:extLst>
          </p:cNvPr>
          <p:cNvPicPr>
            <a:picLocks noGrp="1" noChangeAspect="1"/>
          </p:cNvPicPr>
          <p:nvPr>
            <p:ph sz="quarter" idx="11"/>
          </p:nvPr>
        </p:nvPicPr>
        <p:blipFill>
          <a:blip r:embed="rId2"/>
          <a:stretch>
            <a:fillRect/>
          </a:stretch>
        </p:blipFill>
        <p:spPr>
          <a:xfrm>
            <a:off x="2201076" y="0"/>
            <a:ext cx="4741848" cy="5080552"/>
          </a:xfrm>
        </p:spPr>
      </p:pic>
      <p:sp>
        <p:nvSpPr>
          <p:cNvPr id="6" name="TextBox 5">
            <a:extLst>
              <a:ext uri="{FF2B5EF4-FFF2-40B4-BE49-F238E27FC236}">
                <a16:creationId xmlns:a16="http://schemas.microsoft.com/office/drawing/2014/main" id="{671EBAE0-1DA0-074E-B5CB-70C4E751DBF5}"/>
              </a:ext>
            </a:extLst>
          </p:cNvPr>
          <p:cNvSpPr txBox="1"/>
          <p:nvPr/>
        </p:nvSpPr>
        <p:spPr>
          <a:xfrm>
            <a:off x="7286847" y="4681350"/>
            <a:ext cx="1355949" cy="369332"/>
          </a:xfrm>
          <a:prstGeom prst="rect">
            <a:avLst/>
          </a:prstGeom>
          <a:noFill/>
        </p:spPr>
        <p:txBody>
          <a:bodyPr wrap="none" rtlCol="0">
            <a:spAutoFit/>
          </a:bodyPr>
          <a:lstStyle/>
          <a:p>
            <a:r>
              <a:rPr lang="en-GB" dirty="0"/>
              <a:t>Sam Jackson</a:t>
            </a:r>
          </a:p>
        </p:txBody>
      </p:sp>
    </p:spTree>
    <p:extLst>
      <p:ext uri="{BB962C8B-B14F-4D97-AF65-F5344CB8AC3E}">
        <p14:creationId xmlns:p14="http://schemas.microsoft.com/office/powerpoint/2010/main" val="2156082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6CAA0D-A9FD-7727-8729-D7CA7BA98B0F}"/>
              </a:ext>
            </a:extLst>
          </p:cNvPr>
          <p:cNvPicPr>
            <a:picLocks noChangeAspect="1"/>
          </p:cNvPicPr>
          <p:nvPr/>
        </p:nvPicPr>
        <p:blipFill>
          <a:blip r:embed="rId2"/>
          <a:stretch>
            <a:fillRect/>
          </a:stretch>
        </p:blipFill>
        <p:spPr>
          <a:xfrm>
            <a:off x="1639577" y="0"/>
            <a:ext cx="5864845" cy="5143500"/>
          </a:xfrm>
          <a:prstGeom prst="rect">
            <a:avLst/>
          </a:prstGeom>
        </p:spPr>
      </p:pic>
    </p:spTree>
    <p:extLst>
      <p:ext uri="{BB962C8B-B14F-4D97-AF65-F5344CB8AC3E}">
        <p14:creationId xmlns:p14="http://schemas.microsoft.com/office/powerpoint/2010/main" val="519971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A7A66E-BAC4-7BDC-BF80-2C8362ECAD1A}"/>
              </a:ext>
            </a:extLst>
          </p:cNvPr>
          <p:cNvPicPr>
            <a:picLocks noGrp="1" noChangeAspect="1"/>
          </p:cNvPicPr>
          <p:nvPr>
            <p:ph sz="quarter" idx="11"/>
          </p:nvPr>
        </p:nvPicPr>
        <p:blipFill>
          <a:blip r:embed="rId2"/>
          <a:stretch>
            <a:fillRect/>
          </a:stretch>
        </p:blipFill>
        <p:spPr>
          <a:xfrm>
            <a:off x="2201076" y="0"/>
            <a:ext cx="4741848" cy="5080552"/>
          </a:xfrm>
        </p:spPr>
      </p:pic>
      <p:sp>
        <p:nvSpPr>
          <p:cNvPr id="6" name="TextBox 5">
            <a:extLst>
              <a:ext uri="{FF2B5EF4-FFF2-40B4-BE49-F238E27FC236}">
                <a16:creationId xmlns:a16="http://schemas.microsoft.com/office/drawing/2014/main" id="{671EBAE0-1DA0-074E-B5CB-70C4E751DBF5}"/>
              </a:ext>
            </a:extLst>
          </p:cNvPr>
          <p:cNvSpPr txBox="1"/>
          <p:nvPr/>
        </p:nvSpPr>
        <p:spPr>
          <a:xfrm>
            <a:off x="7286847" y="4681350"/>
            <a:ext cx="1355949" cy="369332"/>
          </a:xfrm>
          <a:prstGeom prst="rect">
            <a:avLst/>
          </a:prstGeom>
          <a:noFill/>
        </p:spPr>
        <p:txBody>
          <a:bodyPr wrap="none" rtlCol="0">
            <a:spAutoFit/>
          </a:bodyPr>
          <a:lstStyle/>
          <a:p>
            <a:r>
              <a:rPr lang="en-GB" dirty="0"/>
              <a:t>Sam Jackson</a:t>
            </a:r>
          </a:p>
        </p:txBody>
      </p:sp>
    </p:spTree>
    <p:extLst>
      <p:ext uri="{BB962C8B-B14F-4D97-AF65-F5344CB8AC3E}">
        <p14:creationId xmlns:p14="http://schemas.microsoft.com/office/powerpoint/2010/main" val="2862670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730" y="1164650"/>
            <a:ext cx="5113444" cy="1729103"/>
          </a:xfrm>
        </p:spPr>
        <p:txBody>
          <a:bodyPr/>
          <a:lstStyle/>
          <a:p>
            <a:r>
              <a:rPr lang="en-US" dirty="0"/>
              <a:t>Fit Global or Local?  </a:t>
            </a:r>
          </a:p>
        </p:txBody>
      </p:sp>
    </p:spTree>
    <p:extLst>
      <p:ext uri="{BB962C8B-B14F-4D97-AF65-F5344CB8AC3E}">
        <p14:creationId xmlns:p14="http://schemas.microsoft.com/office/powerpoint/2010/main" val="817427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1C1871-AE20-DA05-13A6-BCD9A7FB29FB}"/>
              </a:ext>
            </a:extLst>
          </p:cNvPr>
          <p:cNvSpPr>
            <a:spLocks noGrp="1"/>
          </p:cNvSpPr>
          <p:nvPr>
            <p:ph type="title"/>
          </p:nvPr>
        </p:nvSpPr>
        <p:spPr/>
        <p:txBody>
          <a:bodyPr/>
          <a:lstStyle/>
          <a:p>
            <a:r>
              <a:rPr lang="en-GB" dirty="0"/>
              <a:t>Assumption So Far: Fit Global</a:t>
            </a:r>
          </a:p>
        </p:txBody>
      </p:sp>
      <p:sp>
        <p:nvSpPr>
          <p:cNvPr id="5" name="Content Placeholder 4">
            <a:extLst>
              <a:ext uri="{FF2B5EF4-FFF2-40B4-BE49-F238E27FC236}">
                <a16:creationId xmlns:a16="http://schemas.microsoft.com/office/drawing/2014/main" id="{6E3B7CA0-1D82-BCC6-9E50-F9867560566D}"/>
              </a:ext>
            </a:extLst>
          </p:cNvPr>
          <p:cNvSpPr>
            <a:spLocks noGrp="1"/>
          </p:cNvSpPr>
          <p:nvPr>
            <p:ph sz="quarter" idx="11"/>
          </p:nvPr>
        </p:nvSpPr>
        <p:spPr>
          <a:xfrm>
            <a:off x="620059" y="990792"/>
            <a:ext cx="7902388" cy="2914650"/>
          </a:xfrm>
        </p:spPr>
        <p:txBody>
          <a:bodyPr/>
          <a:lstStyle/>
          <a:p>
            <a:pPr marL="285750" indent="-285750">
              <a:buFont typeface="Arial" panose="020B0604020202020204" pitchFamily="34" charset="0"/>
              <a:buChar char="•"/>
            </a:pPr>
            <a:r>
              <a:rPr lang="en-GB" dirty="0"/>
              <a:t>Advantage: Uses all data! </a:t>
            </a:r>
          </a:p>
          <a:p>
            <a:pPr marL="573750" lvl="1" indent="-285750">
              <a:buFont typeface="Arial" panose="020B0604020202020204" pitchFamily="34" charset="0"/>
              <a:buChar char="•"/>
            </a:pPr>
            <a:r>
              <a:rPr lang="en-GB" dirty="0"/>
              <a:t>Largest possible training data set influencing behaviour at every point</a:t>
            </a:r>
          </a:p>
          <a:p>
            <a:pPr marL="285750" indent="-285750">
              <a:buFont typeface="Arial" panose="020B0604020202020204" pitchFamily="34" charset="0"/>
              <a:buChar char="•"/>
            </a:pPr>
            <a:r>
              <a:rPr lang="en-GB" dirty="0"/>
              <a:t>Not always a good idea! </a:t>
            </a:r>
          </a:p>
          <a:p>
            <a:pPr marL="573750" lvl="1" indent="-285750">
              <a:buFont typeface="Arial" panose="020B0604020202020204" pitchFamily="34" charset="0"/>
              <a:buChar char="•"/>
            </a:pPr>
            <a:r>
              <a:rPr lang="en-GB" dirty="0"/>
              <a:t>Sometimes, value of output variable </a:t>
            </a:r>
            <a:r>
              <a:rPr lang="en-GB" i="1" dirty="0"/>
              <a:t>really</a:t>
            </a:r>
            <a:r>
              <a:rPr lang="en-GB" dirty="0"/>
              <a:t> only depends on local values of input variable </a:t>
            </a:r>
          </a:p>
          <a:p>
            <a:pPr marL="573750" lvl="1" indent="-285750">
              <a:buFont typeface="Arial" panose="020B0604020202020204" pitchFamily="34" charset="0"/>
              <a:buChar char="•"/>
            </a:pPr>
            <a:r>
              <a:rPr lang="en-GB" dirty="0"/>
              <a:t>Easiest example: time dependency </a:t>
            </a:r>
          </a:p>
          <a:p>
            <a:pPr marL="861750" lvl="2" indent="-285750">
              <a:buFont typeface="Arial" panose="020B0604020202020204" pitchFamily="34" charset="0"/>
              <a:buChar char="•"/>
            </a:pPr>
            <a:r>
              <a:rPr lang="en-GB" dirty="0"/>
              <a:t>Height of growing trees </a:t>
            </a:r>
          </a:p>
          <a:p>
            <a:pPr marL="573750" lvl="1" indent="-285750">
              <a:buFont typeface="Arial" panose="020B0604020202020204" pitchFamily="34" charset="0"/>
              <a:buChar char="•"/>
            </a:pPr>
            <a:r>
              <a:rPr lang="en-GB" dirty="0"/>
              <a:t>Not </a:t>
            </a:r>
            <a:r>
              <a:rPr lang="en-GB" i="1" dirty="0"/>
              <a:t>every</a:t>
            </a:r>
            <a:r>
              <a:rPr lang="en-GB" dirty="0"/>
              <a:t> time dependency is specifically local, e.g. used car prices will </a:t>
            </a:r>
            <a:r>
              <a:rPr lang="en-GB" i="1" dirty="0"/>
              <a:t>largely</a:t>
            </a:r>
            <a:r>
              <a:rPr lang="en-GB" dirty="0"/>
              <a:t> be linear in terms of age</a:t>
            </a:r>
          </a:p>
          <a:p>
            <a:pPr marL="285750" indent="-285750">
              <a:buFont typeface="Arial" panose="020B0604020202020204" pitchFamily="34" charset="0"/>
              <a:buChar char="•"/>
            </a:pPr>
            <a:r>
              <a:rPr lang="en-GB" dirty="0"/>
              <a:t>How to represent this behaviour in a model? </a:t>
            </a:r>
          </a:p>
        </p:txBody>
      </p:sp>
    </p:spTree>
    <p:extLst>
      <p:ext uri="{BB962C8B-B14F-4D97-AF65-F5344CB8AC3E}">
        <p14:creationId xmlns:p14="http://schemas.microsoft.com/office/powerpoint/2010/main" val="369391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2788C-5CFC-A5AF-86BF-8240A9317B4C}"/>
              </a:ext>
            </a:extLst>
          </p:cNvPr>
          <p:cNvSpPr>
            <a:spLocks noGrp="1"/>
          </p:cNvSpPr>
          <p:nvPr>
            <p:ph type="title"/>
          </p:nvPr>
        </p:nvSpPr>
        <p:spPr/>
        <p:txBody>
          <a:bodyPr/>
          <a:lstStyle/>
          <a:p>
            <a:r>
              <a:rPr lang="en-GB" dirty="0"/>
              <a:t>Most Basic: Step Functions</a:t>
            </a:r>
          </a:p>
        </p:txBody>
      </p:sp>
      <p:sp>
        <p:nvSpPr>
          <p:cNvPr id="3" name="Content Placeholder 2">
            <a:extLst>
              <a:ext uri="{FF2B5EF4-FFF2-40B4-BE49-F238E27FC236}">
                <a16:creationId xmlns:a16="http://schemas.microsoft.com/office/drawing/2014/main" id="{E61A3A08-8996-4864-3B77-75EF68614333}"/>
              </a:ext>
            </a:extLst>
          </p:cNvPr>
          <p:cNvSpPr>
            <a:spLocks noGrp="1"/>
          </p:cNvSpPr>
          <p:nvPr>
            <p:ph sz="quarter" idx="11"/>
          </p:nvPr>
        </p:nvSpPr>
        <p:spPr>
          <a:xfrm>
            <a:off x="621553" y="1224708"/>
            <a:ext cx="7902388" cy="2914650"/>
          </a:xfrm>
        </p:spPr>
        <p:txBody>
          <a:bodyPr/>
          <a:lstStyle/>
          <a:p>
            <a:pPr marL="285750" indent="-285750">
              <a:buFont typeface="Arial" panose="020B0604020202020204" pitchFamily="34" charset="0"/>
              <a:buChar char="•"/>
            </a:pPr>
            <a:r>
              <a:rPr lang="en-GB" dirty="0"/>
              <a:t>Divide range of input/feature variables into suitable intervals</a:t>
            </a:r>
          </a:p>
          <a:p>
            <a:pPr marL="573750" lvl="1" indent="-285750">
              <a:buFont typeface="Arial" panose="020B0604020202020204" pitchFamily="34" charset="0"/>
              <a:buChar char="•"/>
            </a:pPr>
            <a:r>
              <a:rPr lang="en-GB" dirty="0"/>
              <a:t>Dividing points: “cut-points” </a:t>
            </a:r>
          </a:p>
          <a:p>
            <a:pPr marL="285750" indent="-285750">
              <a:buFont typeface="Arial" panose="020B0604020202020204" pitchFamily="34" charset="0"/>
              <a:buChar char="•"/>
            </a:pPr>
            <a:r>
              <a:rPr lang="en-GB" dirty="0"/>
              <a:t>Return </a:t>
            </a:r>
            <a:r>
              <a:rPr lang="en-GB" i="1" dirty="0"/>
              <a:t>mean value</a:t>
            </a:r>
            <a:r>
              <a:rPr lang="en-GB" dirty="0"/>
              <a:t> of output variable within each of these intervals </a:t>
            </a:r>
          </a:p>
          <a:p>
            <a:pPr marL="573750" lvl="1" indent="-285750">
              <a:buFont typeface="Arial" panose="020B0604020202020204" pitchFamily="34" charset="0"/>
              <a:buChar char="•"/>
            </a:pPr>
            <a:r>
              <a:rPr lang="en-GB" dirty="0"/>
              <a:t>Essentially a piecewise null model </a:t>
            </a:r>
          </a:p>
          <a:p>
            <a:pPr marL="285750" indent="-285750">
              <a:buFont typeface="Arial" panose="020B0604020202020204" pitchFamily="34" charset="0"/>
              <a:buChar char="•"/>
            </a:pPr>
            <a:r>
              <a:rPr lang="en-GB" dirty="0"/>
              <a:t>Questions to answer: </a:t>
            </a:r>
          </a:p>
          <a:p>
            <a:pPr marL="573750" lvl="1" indent="-285750">
              <a:buFont typeface="Arial" panose="020B0604020202020204" pitchFamily="34" charset="0"/>
              <a:buChar char="•"/>
            </a:pPr>
            <a:r>
              <a:rPr lang="en-GB" dirty="0"/>
              <a:t>How many cut-points? </a:t>
            </a:r>
          </a:p>
          <a:p>
            <a:pPr marL="573750" lvl="1" indent="-285750">
              <a:buFont typeface="Arial" panose="020B0604020202020204" pitchFamily="34" charset="0"/>
              <a:buChar char="•"/>
            </a:pPr>
            <a:r>
              <a:rPr lang="en-GB" dirty="0"/>
              <a:t>Where to put them?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59187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2 </a:t>
            </a:r>
          </a:p>
        </p:txBody>
      </p:sp>
      <p:sp>
        <p:nvSpPr>
          <p:cNvPr id="3" name="Content Placeholder 2"/>
          <p:cNvSpPr>
            <a:spLocks noGrp="1"/>
          </p:cNvSpPr>
          <p:nvPr>
            <p:ph sz="quarter" idx="11"/>
          </p:nvPr>
        </p:nvSpPr>
        <p:spPr>
          <a:xfrm>
            <a:off x="621553" y="872495"/>
            <a:ext cx="6625914" cy="2914650"/>
          </a:xfrm>
        </p:spPr>
        <p:txBody>
          <a:bodyPr/>
          <a:lstStyle/>
          <a:p>
            <a:pPr lvl="1"/>
            <a:r>
              <a:rPr lang="en-US" dirty="0"/>
              <a:t>Practical 4: </a:t>
            </a:r>
          </a:p>
          <a:p>
            <a:pPr lvl="2"/>
            <a:r>
              <a:rPr lang="en-US" dirty="0"/>
              <a:t>Ridge regression</a:t>
            </a:r>
          </a:p>
          <a:p>
            <a:pPr lvl="1"/>
            <a:r>
              <a:rPr lang="en-US" dirty="0"/>
              <a:t>Lecture 3: </a:t>
            </a:r>
          </a:p>
          <a:p>
            <a:pPr lvl="2"/>
            <a:r>
              <a:rPr lang="en-US" dirty="0"/>
              <a:t>Step functions, polynomials, and splines</a:t>
            </a:r>
          </a:p>
          <a:p>
            <a:pPr lvl="1"/>
            <a:r>
              <a:rPr lang="en-US" dirty="0"/>
              <a:t>Practical 5: </a:t>
            </a:r>
          </a:p>
          <a:p>
            <a:pPr lvl="2"/>
            <a:r>
              <a:rPr lang="en-US" dirty="0"/>
              <a:t>Lasso regression; maybe some PCR</a:t>
            </a:r>
          </a:p>
          <a:p>
            <a:pPr lvl="1"/>
            <a:r>
              <a:rPr lang="en-US" dirty="0"/>
              <a:t>Practical 6: </a:t>
            </a:r>
          </a:p>
          <a:p>
            <a:pPr lvl="2"/>
            <a:r>
              <a:rPr lang="en-US" dirty="0"/>
              <a:t>Step functions, polynomials, and splines</a:t>
            </a:r>
          </a:p>
          <a:p>
            <a:pPr lvl="1"/>
            <a:r>
              <a:rPr lang="en-US" dirty="0"/>
              <a:t>Lecture 4: </a:t>
            </a:r>
          </a:p>
          <a:p>
            <a:pPr lvl="2"/>
            <a:r>
              <a:rPr lang="en-US" dirty="0"/>
              <a:t>Logistic Regression and Decision Trees</a:t>
            </a:r>
          </a:p>
          <a:p>
            <a:pPr lvl="2"/>
            <a:endParaRPr lang="en-US" dirty="0"/>
          </a:p>
        </p:txBody>
      </p:sp>
    </p:spTree>
    <p:extLst>
      <p:ext uri="{BB962C8B-B14F-4D97-AF65-F5344CB8AC3E}">
        <p14:creationId xmlns:p14="http://schemas.microsoft.com/office/powerpoint/2010/main" val="82340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9804C-C629-FE39-4BC0-D471A2547DEE}"/>
              </a:ext>
            </a:extLst>
          </p:cNvPr>
          <p:cNvSpPr>
            <a:spLocks noGrp="1"/>
          </p:cNvSpPr>
          <p:nvPr>
            <p:ph type="title"/>
          </p:nvPr>
        </p:nvSpPr>
        <p:spPr/>
        <p:txBody>
          <a:bodyPr/>
          <a:lstStyle/>
          <a:p>
            <a:r>
              <a:rPr lang="en-GB" dirty="0"/>
              <a:t>Creating Dummy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083636-DACE-D2FD-D1E1-951FB51E6423}"/>
                  </a:ext>
                </a:extLst>
              </p:cNvPr>
              <p:cNvSpPr>
                <a:spLocks noGrp="1"/>
              </p:cNvSpPr>
              <p:nvPr>
                <p:ph sz="quarter" idx="11"/>
              </p:nvPr>
            </p:nvSpPr>
            <p:spPr>
              <a:xfrm>
                <a:off x="564846" y="1182178"/>
                <a:ext cx="7902388" cy="2914650"/>
              </a:xfrm>
            </p:spPr>
            <p:txBody>
              <a:bodyPr/>
              <a:lstStyle/>
              <a:p>
                <a:pPr marL="285750" indent="-285750">
                  <a:buFont typeface="Arial" panose="020B0604020202020204" pitchFamily="34" charset="0"/>
                  <a:buChar char="•"/>
                </a:pPr>
                <a:r>
                  <a:rPr lang="en-GB" dirty="0"/>
                  <a:t>For K cut-points (meaning K+1 intervals) we define </a:t>
                </a:r>
                <a:r>
                  <a:rPr lang="en-GB" i="1" dirty="0"/>
                  <a:t>dummy variables</a:t>
                </a:r>
                <a:r>
                  <a:rPr lang="en-GB" dirty="0"/>
                  <a:t> </a:t>
                </a:r>
                <a:r>
                  <a:rPr lang="en-GB" b="1" dirty="0"/>
                  <a:t>C</a:t>
                </a:r>
                <a:r>
                  <a:rPr lang="en-GB" b="1" baseline="-25000" dirty="0"/>
                  <a:t>i</a:t>
                </a:r>
                <a:r>
                  <a:rPr lang="en-GB" b="1" dirty="0"/>
                  <a:t>(X) </a:t>
                </a:r>
                <a:r>
                  <a:rPr lang="en-GB" dirty="0"/>
                  <a:t>based on </a:t>
                </a:r>
                <a:r>
                  <a:rPr lang="en-GB" i="1" dirty="0"/>
                  <a:t>indicator functions</a:t>
                </a:r>
                <a:r>
                  <a:rPr lang="en-GB" dirty="0"/>
                  <a:t> </a:t>
                </a:r>
                <a:r>
                  <a:rPr lang="en-GB" b="1" dirty="0">
                    <a:latin typeface="Ebrima" panose="02000000000000000000" pitchFamily="2" charset="0"/>
                    <a:ea typeface="Ebrima" panose="02000000000000000000" pitchFamily="2" charset="0"/>
                    <a:cs typeface="Ebrima" panose="02000000000000000000" pitchFamily="2" charset="0"/>
                  </a:rPr>
                  <a:t>I</a:t>
                </a:r>
              </a:p>
              <a:p>
                <a:pPr marL="285750" indent="-285750">
                  <a:buFont typeface="Arial" panose="020B0604020202020204" pitchFamily="34" charset="0"/>
                  <a:buChar char="•"/>
                </a:pPr>
                <a:r>
                  <a:rPr lang="en-GB" dirty="0"/>
                  <a:t>Indicator function: like a 1-dimensional version of a Kronecker delta </a:t>
                </a:r>
              </a:p>
              <a:p>
                <a:pPr marL="573750" lvl="1" indent="-285750">
                  <a:buFont typeface="Arial" panose="020B0604020202020204" pitchFamily="34" charset="0"/>
                  <a:buChar char="•"/>
                </a:pP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𝛿</m:t>
                        </m:r>
                      </m:e>
                      <m:sub>
                        <m:r>
                          <a:rPr lang="en-GB" b="0" i="1" smtClean="0">
                            <a:latin typeface="Cambria Math" panose="02040503050406030204" pitchFamily="18" charset="0"/>
                          </a:rPr>
                          <m:t>𝑖𝑗</m:t>
                        </m:r>
                      </m:sub>
                    </m:sSub>
                  </m:oMath>
                </a14:m>
                <a:r>
                  <a:rPr lang="en-GB" dirty="0"/>
                  <a:t> is the Kronecker delta: 1 if </a:t>
                </a:r>
                <a:r>
                  <a:rPr lang="en-GB" dirty="0" err="1"/>
                  <a:t>i</a:t>
                </a:r>
                <a:r>
                  <a:rPr lang="en-GB" dirty="0"/>
                  <a:t> = j, 0 otherwise </a:t>
                </a:r>
              </a:p>
              <a:p>
                <a:pPr marL="861750" lvl="2" indent="-285750">
                  <a:buFont typeface="Arial" panose="020B0604020202020204" pitchFamily="34" charset="0"/>
                  <a:buChar char="•"/>
                </a:pPr>
                <a:r>
                  <a:rPr lang="en-GB" dirty="0"/>
                  <a:t>Point values = dimension 0</a:t>
                </a:r>
              </a:p>
              <a:p>
                <a:pPr marL="573750" lvl="1" indent="-285750">
                  <a:buFont typeface="Arial" panose="020B0604020202020204" pitchFamily="34" charset="0"/>
                  <a:buChar char="•"/>
                </a:pPr>
                <a14:m>
                  <m:oMath xmlns:m="http://schemas.openxmlformats.org/officeDocument/2006/math">
                    <m:r>
                      <a:rPr lang="en-GB" b="0" i="1" smtClean="0">
                        <a:latin typeface="Cambria Math" panose="02040503050406030204" pitchFamily="18" charset="0"/>
                      </a:rPr>
                      <m:t>𝐼</m:t>
                    </m:r>
                    <m:d>
                      <m:dPr>
                        <m:ctrlPr>
                          <a:rPr lang="en-GB" b="0" i="1" smtClean="0">
                            <a:latin typeface="Cambria Math" panose="02040503050406030204" pitchFamily="18" charset="0"/>
                          </a:rPr>
                        </m:ctrlPr>
                      </m:dPr>
                      <m:e>
                        <m:r>
                          <a:rPr lang="en-GB" b="0" i="1" smtClean="0">
                            <a:latin typeface="Cambria Math" panose="02040503050406030204" pitchFamily="18" charset="0"/>
                          </a:rPr>
                          <m:t>[</m:t>
                        </m:r>
                        <m:r>
                          <m:rPr>
                            <m:sty m:val="p"/>
                          </m:rPr>
                          <a:rPr lang="en-GB" b="0" i="0" smtClean="0">
                            <a:latin typeface="Cambria Math" panose="02040503050406030204" pitchFamily="18" charset="0"/>
                          </a:rPr>
                          <m:t>range</m:t>
                        </m:r>
                        <m:r>
                          <a:rPr lang="en-GB" b="0" i="1" smtClean="0">
                            <a:latin typeface="Cambria Math" panose="02040503050406030204" pitchFamily="18" charset="0"/>
                          </a:rPr>
                          <m:t>]</m:t>
                        </m:r>
                      </m:e>
                    </m:d>
                    <m:r>
                      <a:rPr lang="en-GB" b="0" i="1" smtClean="0">
                        <a:latin typeface="Cambria Math" panose="02040503050406030204" pitchFamily="18" charset="0"/>
                        <a:ea typeface="Cambria Math" panose="02040503050406030204" pitchFamily="18" charset="0"/>
                      </a:rPr>
                      <m:t>= </m:t>
                    </m:r>
                    <m:d>
                      <m:dPr>
                        <m:begChr m:val="{"/>
                        <m:endChr m:val=""/>
                        <m:ctrlPr>
                          <a:rPr lang="en-GB" b="0" i="1" smtClean="0">
                            <a:latin typeface="Cambria Math" panose="02040503050406030204" pitchFamily="18" charset="0"/>
                            <a:ea typeface="Cambria Math" panose="02040503050406030204" pitchFamily="18" charset="0"/>
                          </a:rPr>
                        </m:ctrlPr>
                      </m:dPr>
                      <m:e>
                        <m:m>
                          <m:mPr>
                            <m:mcs>
                              <m:mc>
                                <m:mcPr>
                                  <m:count m:val="1"/>
                                  <m:mcJc m:val="center"/>
                                </m:mcPr>
                              </m:mc>
                            </m:mcs>
                            <m:ctrlPr>
                              <a:rPr lang="en-GB" b="0" i="1" smtClean="0">
                                <a:latin typeface="Cambria Math" panose="02040503050406030204" pitchFamily="18" charset="0"/>
                                <a:ea typeface="Cambria Math" panose="02040503050406030204" pitchFamily="18" charset="0"/>
                              </a:rPr>
                            </m:ctrlPr>
                          </m:mPr>
                          <m:mr>
                            <m:e>
                              <m:r>
                                <m:rPr>
                                  <m:brk m:alnAt="7"/>
                                </m:rP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 </m:t>
                              </m:r>
                              <m:r>
                                <m:rPr>
                                  <m:sty m:val="p"/>
                                  <m:brk m:alnAt="7"/>
                                </m:rPr>
                                <a:rPr lang="en-GB" b="0" i="0" smtClean="0">
                                  <a:latin typeface="Cambria Math" panose="02040503050406030204" pitchFamily="18" charset="0"/>
                                  <a:ea typeface="Cambria Math" panose="02040503050406030204" pitchFamily="18" charset="0"/>
                                </a:rPr>
                                <m:t>i</m:t>
                              </m:r>
                              <m:r>
                                <m:rPr>
                                  <m:sty m:val="p"/>
                                </m:rPr>
                                <a:rPr lang="en-GB" b="0" i="0" smtClean="0">
                                  <a:latin typeface="Cambria Math" panose="02040503050406030204" pitchFamily="18" charset="0"/>
                                  <a:ea typeface="Cambria Math" panose="02040503050406030204" pitchFamily="18" charset="0"/>
                                </a:rPr>
                                <m:t>f</m:t>
                              </m:r>
                              <m:r>
                                <a:rPr lang="en-GB" b="0" i="0" smtClean="0">
                                  <a:latin typeface="Cambria Math" panose="02040503050406030204" pitchFamily="18" charset="0"/>
                                  <a:ea typeface="Cambria Math" panose="02040503050406030204" pitchFamily="18" charset="0"/>
                                </a:rPr>
                                <m:t> </m:t>
                              </m:r>
                              <m:r>
                                <m:rPr>
                                  <m:sty m:val="p"/>
                                </m:rPr>
                                <a:rPr lang="en-GB" b="0" i="0" smtClean="0">
                                  <a:latin typeface="Cambria Math" panose="02040503050406030204" pitchFamily="18" charset="0"/>
                                  <a:ea typeface="Cambria Math" panose="02040503050406030204" pitchFamily="18" charset="0"/>
                                </a:rPr>
                                <m:t>x</m:t>
                              </m:r>
                              <m:r>
                                <a:rPr lang="en-GB" b="0" i="0" smtClean="0">
                                  <a:latin typeface="Cambria Math" panose="02040503050406030204" pitchFamily="18" charset="0"/>
                                  <a:ea typeface="Cambria Math" panose="02040503050406030204" pitchFamily="18" charset="0"/>
                                </a:rPr>
                                <m:t> </m:t>
                              </m:r>
                              <m:r>
                                <m:rPr>
                                  <m:sty m:val="p"/>
                                </m:rPr>
                                <a:rPr lang="en-GB" b="0" i="0" smtClean="0">
                                  <a:latin typeface="Cambria Math" panose="02040503050406030204" pitchFamily="18" charset="0"/>
                                  <a:ea typeface="Cambria Math" panose="02040503050406030204" pitchFamily="18" charset="0"/>
                                </a:rPr>
                                <m:t>in</m:t>
                              </m:r>
                              <m:r>
                                <a:rPr lang="en-GB" b="0" i="0" smtClean="0">
                                  <a:latin typeface="Cambria Math" panose="02040503050406030204" pitchFamily="18" charset="0"/>
                                  <a:ea typeface="Cambria Math" panose="02040503050406030204" pitchFamily="18" charset="0"/>
                                </a:rPr>
                                <m:t> </m:t>
                              </m:r>
                              <m:d>
                                <m:dPr>
                                  <m:begChr m:val="["/>
                                  <m:endChr m:val="]"/>
                                  <m:ctrlPr>
                                    <a:rPr lang="en-GB" b="0" i="1" smtClean="0">
                                      <a:latin typeface="Cambria Math" panose="02040503050406030204" pitchFamily="18" charset="0"/>
                                      <a:ea typeface="Cambria Math" panose="02040503050406030204" pitchFamily="18" charset="0"/>
                                    </a:rPr>
                                  </m:ctrlPr>
                                </m:dPr>
                                <m:e>
                                  <m:r>
                                    <m:rPr>
                                      <m:sty m:val="p"/>
                                      <m:brk m:alnAt="7"/>
                                    </m:rPr>
                                    <a:rPr lang="en-GB" b="0" i="0" smtClean="0">
                                      <a:latin typeface="Cambria Math" panose="02040503050406030204" pitchFamily="18" charset="0"/>
                                      <a:ea typeface="Cambria Math" panose="02040503050406030204" pitchFamily="18" charset="0"/>
                                    </a:rPr>
                                    <m:t>r</m:t>
                                  </m:r>
                                  <m:r>
                                    <m:rPr>
                                      <m:sty m:val="p"/>
                                    </m:rPr>
                                    <a:rPr lang="en-GB" b="0" i="0" smtClean="0">
                                      <a:latin typeface="Cambria Math" panose="02040503050406030204" pitchFamily="18" charset="0"/>
                                      <a:ea typeface="Cambria Math" panose="02040503050406030204" pitchFamily="18" charset="0"/>
                                    </a:rPr>
                                    <m:t>ange</m:t>
                                  </m:r>
                                </m:e>
                              </m:d>
                            </m:e>
                          </m:mr>
                          <m:mr>
                            <m:e>
                              <m:r>
                                <a:rPr lang="en-GB" b="0" i="1" smtClean="0">
                                  <a:latin typeface="Cambria Math" panose="02040503050406030204" pitchFamily="18" charset="0"/>
                                  <a:ea typeface="Cambria Math" panose="02040503050406030204" pitchFamily="18" charset="0"/>
                                </a:rPr>
                                <m:t>0 </m:t>
                              </m:r>
                              <m:r>
                                <m:rPr>
                                  <m:sty m:val="p"/>
                                </m:rPr>
                                <a:rPr lang="en-GB" b="0" i="0" smtClean="0">
                                  <a:latin typeface="Cambria Math" panose="02040503050406030204" pitchFamily="18" charset="0"/>
                                  <a:ea typeface="Cambria Math" panose="02040503050406030204" pitchFamily="18" charset="0"/>
                                </a:rPr>
                                <m:t>otherwise</m:t>
                              </m:r>
                            </m:e>
                          </m:mr>
                        </m:m>
                      </m:e>
                    </m:d>
                  </m:oMath>
                </a14:m>
                <a:endParaRPr lang="en-GB" dirty="0"/>
              </a:p>
              <a:p>
                <a:pPr marL="861750" lvl="2" indent="-285750">
                  <a:buFont typeface="Arial" panose="020B0604020202020204" pitchFamily="34" charset="0"/>
                  <a:buChar char="•"/>
                </a:pPr>
                <a:r>
                  <a:rPr lang="en-GB" dirty="0"/>
                  <a:t>e.g. </a:t>
                </a:r>
                <a14:m>
                  <m:oMath xmlns:m="http://schemas.openxmlformats.org/officeDocument/2006/math">
                    <m:r>
                      <a:rPr lang="en-GB" b="0" i="1" smtClean="0">
                        <a:latin typeface="Cambria Math" panose="02040503050406030204" pitchFamily="18" charset="0"/>
                      </a:rPr>
                      <m:t>𝐼</m:t>
                    </m:r>
                    <m:d>
                      <m:dPr>
                        <m:ctrlPr>
                          <a:rPr lang="en-GB" b="0" i="1" smtClean="0">
                            <a:latin typeface="Cambria Math" panose="02040503050406030204" pitchFamily="18" charset="0"/>
                          </a:rPr>
                        </m:ctrlPr>
                      </m:dPr>
                      <m:e>
                        <m:r>
                          <a:rPr lang="en-GB" b="0" i="1" smtClean="0">
                            <a:latin typeface="Cambria Math" panose="02040503050406030204" pitchFamily="18" charset="0"/>
                          </a:rPr>
                          <m:t>0</m:t>
                        </m:r>
                        <m:r>
                          <a:rPr lang="en-GB" b="0" i="1" smtClean="0">
                            <a:solidFill>
                              <a:srgbClr val="FF0000"/>
                            </a:solidFill>
                            <a:latin typeface="Cambria Math" panose="02040503050406030204" pitchFamily="18" charset="0"/>
                          </a:rPr>
                          <m:t>&lt;</m:t>
                        </m:r>
                        <m:r>
                          <a:rPr lang="en-GB" b="0" i="1" smtClean="0">
                            <a:latin typeface="Cambria Math" panose="02040503050406030204" pitchFamily="18" charset="0"/>
                          </a:rPr>
                          <m:t>𝑋</m:t>
                        </m:r>
                        <m:r>
                          <a:rPr lang="en-GB" b="0" i="1" smtClean="0">
                            <a:solidFill>
                              <a:schemeClr val="tx2">
                                <a:lumMod val="60000"/>
                                <a:lumOff val="40000"/>
                              </a:schemeClr>
                            </a:solidFill>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1</m:t>
                        </m:r>
                      </m:e>
                    </m:d>
                    <m:r>
                      <a:rPr lang="en-GB" b="0" i="1" smtClean="0">
                        <a:latin typeface="Cambria Math" panose="02040503050406030204" pitchFamily="18" charset="0"/>
                        <a:ea typeface="Cambria Math" panose="02040503050406030204" pitchFamily="18" charset="0"/>
                      </a:rPr>
                      <m:t>= </m:t>
                    </m:r>
                    <m:d>
                      <m:dPr>
                        <m:begChr m:val="{"/>
                        <m:endChr m:val=""/>
                        <m:ctrlPr>
                          <a:rPr lang="en-GB" b="0" i="1" smtClean="0">
                            <a:latin typeface="Cambria Math" panose="02040503050406030204" pitchFamily="18" charset="0"/>
                            <a:ea typeface="Cambria Math" panose="02040503050406030204" pitchFamily="18" charset="0"/>
                          </a:rPr>
                        </m:ctrlPr>
                      </m:dPr>
                      <m:e>
                        <m:m>
                          <m:mPr>
                            <m:mcs>
                              <m:mc>
                                <m:mcPr>
                                  <m:count m:val="1"/>
                                  <m:mcJc m:val="center"/>
                                </m:mcPr>
                              </m:mc>
                            </m:mcs>
                            <m:ctrlPr>
                              <a:rPr lang="en-GB" b="0" i="1" smtClean="0">
                                <a:latin typeface="Cambria Math" panose="02040503050406030204" pitchFamily="18" charset="0"/>
                                <a:ea typeface="Cambria Math" panose="02040503050406030204" pitchFamily="18" charset="0"/>
                              </a:rPr>
                            </m:ctrlPr>
                          </m:mPr>
                          <m:mr>
                            <m:e>
                              <m:r>
                                <m:rPr>
                                  <m:brk m:alnAt="7"/>
                                </m:rP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 </m:t>
                              </m:r>
                              <m:r>
                                <m:rPr>
                                  <m:sty m:val="p"/>
                                  <m:brk m:alnAt="7"/>
                                </m:rPr>
                                <a:rPr lang="en-GB" b="0" i="0" smtClean="0">
                                  <a:latin typeface="Cambria Math" panose="02040503050406030204" pitchFamily="18" charset="0"/>
                                  <a:ea typeface="Cambria Math" panose="02040503050406030204" pitchFamily="18" charset="0"/>
                                </a:rPr>
                                <m:t>i</m:t>
                              </m:r>
                              <m:r>
                                <m:rPr>
                                  <m:sty m:val="p"/>
                                </m:rPr>
                                <a:rPr lang="en-GB" b="0" i="0" smtClean="0">
                                  <a:latin typeface="Cambria Math" panose="02040503050406030204" pitchFamily="18" charset="0"/>
                                  <a:ea typeface="Cambria Math" panose="02040503050406030204" pitchFamily="18" charset="0"/>
                                </a:rPr>
                                <m:t>f</m:t>
                              </m:r>
                              <m:r>
                                <a:rPr lang="en-GB" b="0" i="0" smtClean="0">
                                  <a:latin typeface="Cambria Math" panose="02040503050406030204" pitchFamily="18" charset="0"/>
                                  <a:ea typeface="Cambria Math" panose="02040503050406030204" pitchFamily="18" charset="0"/>
                                </a:rPr>
                                <m:t> </m:t>
                              </m:r>
                              <m:r>
                                <m:rPr>
                                  <m:sty m:val="p"/>
                                </m:rPr>
                                <a:rPr lang="en-GB" b="0" i="0" smtClean="0">
                                  <a:latin typeface="Cambria Math" panose="02040503050406030204" pitchFamily="18" charset="0"/>
                                  <a:ea typeface="Cambria Math" panose="02040503050406030204" pitchFamily="18" charset="0"/>
                                </a:rPr>
                                <m:t>x</m:t>
                              </m:r>
                              <m:r>
                                <a:rPr lang="en-GB" b="0" i="0" smtClean="0">
                                  <a:latin typeface="Cambria Math" panose="02040503050406030204" pitchFamily="18" charset="0"/>
                                  <a:ea typeface="Cambria Math" panose="02040503050406030204" pitchFamily="18" charset="0"/>
                                </a:rPr>
                                <m:t> </m:t>
                              </m:r>
                              <m:r>
                                <m:rPr>
                                  <m:sty m:val="p"/>
                                </m:rPr>
                                <a:rPr lang="en-GB" b="0" i="0" smtClean="0">
                                  <a:latin typeface="Cambria Math" panose="02040503050406030204" pitchFamily="18" charset="0"/>
                                  <a:ea typeface="Cambria Math" panose="02040503050406030204" pitchFamily="18" charset="0"/>
                                </a:rPr>
                                <m:t>in</m:t>
                              </m:r>
                              <m:r>
                                <a:rPr lang="en-GB" b="0" i="0" smtClean="0">
                                  <a:latin typeface="Cambria Math" panose="02040503050406030204" pitchFamily="18" charset="0"/>
                                  <a:ea typeface="Cambria Math" panose="02040503050406030204" pitchFamily="18" charset="0"/>
                                </a:rPr>
                                <m:t> </m:t>
                              </m:r>
                              <m:r>
                                <a:rPr lang="en-GB" b="0" i="1" smtClean="0">
                                  <a:solidFill>
                                    <a:srgbClr val="FF0000"/>
                                  </a:solidFill>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0,1</m:t>
                              </m:r>
                              <m:r>
                                <a:rPr lang="en-GB" b="0" i="1" smtClean="0">
                                  <a:solidFill>
                                    <a:schemeClr val="tx2">
                                      <a:lumMod val="60000"/>
                                      <a:lumOff val="40000"/>
                                    </a:schemeClr>
                                  </a:solidFill>
                                  <a:latin typeface="Cambria Math" panose="02040503050406030204" pitchFamily="18" charset="0"/>
                                  <a:ea typeface="Cambria Math" panose="02040503050406030204" pitchFamily="18" charset="0"/>
                                </a:rPr>
                                <m:t>]</m:t>
                              </m:r>
                            </m:e>
                          </m:mr>
                          <m:mr>
                            <m:e>
                              <m:r>
                                <a:rPr lang="en-GB" b="0" i="1" smtClean="0">
                                  <a:latin typeface="Cambria Math" panose="02040503050406030204" pitchFamily="18" charset="0"/>
                                  <a:ea typeface="Cambria Math" panose="02040503050406030204" pitchFamily="18" charset="0"/>
                                </a:rPr>
                                <m:t>0 </m:t>
                              </m:r>
                              <m:r>
                                <m:rPr>
                                  <m:sty m:val="p"/>
                                </m:rPr>
                                <a:rPr lang="en-GB" b="0" i="0" smtClean="0">
                                  <a:latin typeface="Cambria Math" panose="02040503050406030204" pitchFamily="18" charset="0"/>
                                  <a:ea typeface="Cambria Math" panose="02040503050406030204" pitchFamily="18" charset="0"/>
                                </a:rPr>
                                <m:t>otherwise</m:t>
                              </m:r>
                            </m:e>
                          </m:mr>
                        </m:m>
                      </m:e>
                    </m:d>
                  </m:oMath>
                </a14:m>
                <a:endParaRPr lang="en-GB" dirty="0"/>
              </a:p>
              <a:p>
                <a:pPr marL="285750" indent="-285750">
                  <a:buFont typeface="Arial" panose="020B0604020202020204" pitchFamily="34" charset="0"/>
                  <a:buChar char="•"/>
                </a:pPr>
                <a:endParaRPr lang="en-GB" dirty="0"/>
              </a:p>
            </p:txBody>
          </p:sp>
        </mc:Choice>
        <mc:Fallback xmlns="">
          <p:sp>
            <p:nvSpPr>
              <p:cNvPr id="3" name="Content Placeholder 2">
                <a:extLst>
                  <a:ext uri="{FF2B5EF4-FFF2-40B4-BE49-F238E27FC236}">
                    <a16:creationId xmlns:a16="http://schemas.microsoft.com/office/drawing/2014/main" id="{96083636-DACE-D2FD-D1E1-951FB51E6423}"/>
                  </a:ext>
                </a:extLst>
              </p:cNvPr>
              <p:cNvSpPr>
                <a:spLocks noGrp="1" noRot="1" noChangeAspect="1" noMove="1" noResize="1" noEditPoints="1" noAdjustHandles="1" noChangeArrowheads="1" noChangeShapeType="1" noTextEdit="1"/>
              </p:cNvSpPr>
              <p:nvPr>
                <p:ph sz="quarter" idx="11"/>
              </p:nvPr>
            </p:nvSpPr>
            <p:spPr>
              <a:xfrm>
                <a:off x="564846" y="1182178"/>
                <a:ext cx="7902388" cy="2914650"/>
              </a:xfrm>
              <a:blipFill>
                <a:blip r:embed="rId2"/>
                <a:stretch>
                  <a:fillRect l="-1698" t="-2720" r="-1157" b="-7531"/>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B434351C-07AE-DC33-6F5A-836F3BFD35B7}"/>
              </a:ext>
            </a:extLst>
          </p:cNvPr>
          <p:cNvPicPr>
            <a:picLocks noChangeAspect="1"/>
          </p:cNvPicPr>
          <p:nvPr/>
        </p:nvPicPr>
        <p:blipFill>
          <a:blip r:embed="rId3"/>
          <a:stretch>
            <a:fillRect/>
          </a:stretch>
        </p:blipFill>
        <p:spPr>
          <a:xfrm>
            <a:off x="5251043" y="2639503"/>
            <a:ext cx="3419475" cy="1952625"/>
          </a:xfrm>
          <a:prstGeom prst="rect">
            <a:avLst/>
          </a:prstGeom>
        </p:spPr>
      </p:pic>
    </p:spTree>
    <p:extLst>
      <p:ext uri="{BB962C8B-B14F-4D97-AF65-F5344CB8AC3E}">
        <p14:creationId xmlns:p14="http://schemas.microsoft.com/office/powerpoint/2010/main" val="57804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8D65-1F61-41B1-BC07-7BC322CE6FA9}"/>
              </a:ext>
            </a:extLst>
          </p:cNvPr>
          <p:cNvSpPr>
            <a:spLocks noGrp="1"/>
          </p:cNvSpPr>
          <p:nvPr>
            <p:ph type="title"/>
          </p:nvPr>
        </p:nvSpPr>
        <p:spPr/>
        <p:txBody>
          <a:bodyPr/>
          <a:lstStyle/>
          <a:p>
            <a:r>
              <a:rPr lang="en-GB" dirty="0"/>
              <a:t>Fit Stepwise Model Using Dummy Variables: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30F28D-3C26-C70F-EA4C-A3066C8A6710}"/>
                  </a:ext>
                </a:extLst>
              </p:cNvPr>
              <p:cNvSpPr>
                <a:spLocks noGrp="1"/>
              </p:cNvSpPr>
              <p:nvPr>
                <p:ph sz="quarter" idx="11"/>
              </p:nvPr>
            </p:nvSpPr>
            <p:spPr>
              <a:xfrm>
                <a:off x="621553" y="1224708"/>
                <a:ext cx="7902388" cy="2914650"/>
              </a:xfrm>
            </p:spPr>
            <p: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Predictions in the range </a:t>
                </a:r>
                <a:r>
                  <a:rPr lang="en-GB" b="1" dirty="0"/>
                  <a:t>C</a:t>
                </a:r>
                <a:r>
                  <a:rPr lang="en-GB" b="1" baseline="-25000" dirty="0"/>
                  <a:t>0</a:t>
                </a:r>
                <a:r>
                  <a:rPr lang="en-GB" b="1" dirty="0"/>
                  <a:t>(X) </a:t>
                </a:r>
                <a:r>
                  <a:rPr lang="en-GB" dirty="0"/>
                  <a:t>will just be the intercept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Cambria Math" panose="02040503050406030204" pitchFamily="18" charset="0"/>
                          </a:rPr>
                          <m:t>0</m:t>
                        </m:r>
                      </m:sub>
                    </m:sSub>
                  </m:oMath>
                </a14:m>
                <a:r>
                  <a:rPr lang="en-GB" dirty="0"/>
                  <a:t>, the mean value of observations of </a:t>
                </a:r>
                <a:r>
                  <a:rPr lang="en-GB" i="1" dirty="0"/>
                  <a:t>y</a:t>
                </a:r>
                <a:r>
                  <a:rPr lang="en-GB" dirty="0"/>
                  <a:t> in that range</a:t>
                </a:r>
              </a:p>
              <a:p>
                <a:pPr marL="285750" indent="-285750">
                  <a:buFont typeface="Arial" panose="020B0604020202020204" pitchFamily="34" charset="0"/>
                  <a:buChar char="•"/>
                </a:pPr>
                <a:r>
                  <a:rPr lang="en-GB" dirty="0"/>
                  <a:t>Predictions in any other range </a:t>
                </a:r>
                <a:r>
                  <a:rPr lang="en-GB" b="1" dirty="0"/>
                  <a:t>C</a:t>
                </a:r>
                <a:r>
                  <a:rPr lang="en-GB" b="1" baseline="-25000" dirty="0"/>
                  <a:t>i</a:t>
                </a:r>
                <a:r>
                  <a:rPr lang="en-GB" b="1" dirty="0"/>
                  <a:t>(X) </a:t>
                </a:r>
                <a:r>
                  <a:rPr lang="en-GB" dirty="0"/>
                  <a:t>will just be the mean of </a:t>
                </a:r>
                <a:r>
                  <a:rPr lang="en-GB" i="1" dirty="0"/>
                  <a:t>y</a:t>
                </a:r>
                <a:r>
                  <a:rPr lang="en-GB" dirty="0"/>
                  <a:t> in that range, which will have value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Cambria Math" panose="02040503050406030204" pitchFamily="18" charset="0"/>
                          </a:rPr>
                          <m:t>0</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Cambria Math" panose="02040503050406030204" pitchFamily="18" charset="0"/>
                          </a:rPr>
                          <m:t>𝑖</m:t>
                        </m:r>
                      </m:sub>
                    </m:sSub>
                  </m:oMath>
                </a14:m>
                <a:endParaRPr lang="en-GB" dirty="0"/>
              </a:p>
            </p:txBody>
          </p:sp>
        </mc:Choice>
        <mc:Fallback xmlns="">
          <p:sp>
            <p:nvSpPr>
              <p:cNvPr id="3" name="Content Placeholder 2">
                <a:extLst>
                  <a:ext uri="{FF2B5EF4-FFF2-40B4-BE49-F238E27FC236}">
                    <a16:creationId xmlns:a16="http://schemas.microsoft.com/office/drawing/2014/main" id="{FF30F28D-3C26-C70F-EA4C-A3066C8A6710}"/>
                  </a:ext>
                </a:extLst>
              </p:cNvPr>
              <p:cNvSpPr>
                <a:spLocks noGrp="1" noRot="1" noChangeAspect="1" noMove="1" noResize="1" noEditPoints="1" noAdjustHandles="1" noChangeArrowheads="1" noChangeShapeType="1" noTextEdit="1"/>
              </p:cNvSpPr>
              <p:nvPr>
                <p:ph sz="quarter" idx="11"/>
              </p:nvPr>
            </p:nvSpPr>
            <p:spPr>
              <a:xfrm>
                <a:off x="621553" y="1224708"/>
                <a:ext cx="7902388" cy="2914650"/>
              </a:xfrm>
              <a:blipFill>
                <a:blip r:embed="rId2"/>
                <a:stretch>
                  <a:fillRect l="-1698" r="-2083"/>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9FF87845-5332-7BD2-5FC4-4E9FC54F1C64}"/>
              </a:ext>
            </a:extLst>
          </p:cNvPr>
          <p:cNvPicPr>
            <a:picLocks noChangeAspect="1"/>
          </p:cNvPicPr>
          <p:nvPr/>
        </p:nvPicPr>
        <p:blipFill>
          <a:blip r:embed="rId3"/>
          <a:stretch>
            <a:fillRect/>
          </a:stretch>
        </p:blipFill>
        <p:spPr>
          <a:xfrm>
            <a:off x="1758359" y="1224708"/>
            <a:ext cx="5981700" cy="581025"/>
          </a:xfrm>
          <a:prstGeom prst="rect">
            <a:avLst/>
          </a:prstGeom>
        </p:spPr>
      </p:pic>
    </p:spTree>
    <p:extLst>
      <p:ext uri="{BB962C8B-B14F-4D97-AF65-F5344CB8AC3E}">
        <p14:creationId xmlns:p14="http://schemas.microsoft.com/office/powerpoint/2010/main" val="271379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B17FECF-FCA3-4644-F0EF-F22368C844A6}"/>
              </a:ext>
            </a:extLst>
          </p:cNvPr>
          <p:cNvPicPr>
            <a:picLocks noGrp="1" noChangeAspect="1"/>
          </p:cNvPicPr>
          <p:nvPr>
            <p:ph sz="quarter" idx="11"/>
          </p:nvPr>
        </p:nvPicPr>
        <p:blipFill>
          <a:blip r:embed="rId2"/>
          <a:stretch>
            <a:fillRect/>
          </a:stretch>
        </p:blipFill>
        <p:spPr>
          <a:xfrm>
            <a:off x="1327995" y="706109"/>
            <a:ext cx="6802367" cy="4361224"/>
          </a:xfrm>
        </p:spPr>
      </p:pic>
      <p:sp>
        <p:nvSpPr>
          <p:cNvPr id="2" name="Title 1">
            <a:extLst>
              <a:ext uri="{FF2B5EF4-FFF2-40B4-BE49-F238E27FC236}">
                <a16:creationId xmlns:a16="http://schemas.microsoft.com/office/drawing/2014/main" id="{6B12A8E0-833E-7CA0-004A-7987CEF7FC49}"/>
              </a:ext>
            </a:extLst>
          </p:cNvPr>
          <p:cNvSpPr>
            <a:spLocks noGrp="1"/>
          </p:cNvSpPr>
          <p:nvPr>
            <p:ph type="title"/>
          </p:nvPr>
        </p:nvSpPr>
        <p:spPr/>
        <p:txBody>
          <a:bodyPr/>
          <a:lstStyle/>
          <a:p>
            <a:r>
              <a:rPr lang="en-GB" dirty="0"/>
              <a:t>Boston data: Median Value versus Lower Status</a:t>
            </a:r>
          </a:p>
        </p:txBody>
      </p:sp>
    </p:spTree>
    <p:extLst>
      <p:ext uri="{BB962C8B-B14F-4D97-AF65-F5344CB8AC3E}">
        <p14:creationId xmlns:p14="http://schemas.microsoft.com/office/powerpoint/2010/main" val="3965558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number of dots&#10;&#10;Description automatically generated with medium confidence">
            <a:extLst>
              <a:ext uri="{FF2B5EF4-FFF2-40B4-BE49-F238E27FC236}">
                <a16:creationId xmlns:a16="http://schemas.microsoft.com/office/drawing/2014/main" id="{DA5F2DB2-F75F-4A71-E574-0EFF967EFEB0}"/>
              </a:ext>
            </a:extLst>
          </p:cNvPr>
          <p:cNvPicPr>
            <a:picLocks noGrp="1" noChangeAspect="1"/>
          </p:cNvPicPr>
          <p:nvPr>
            <p:ph sz="quarter" idx="11"/>
          </p:nvPr>
        </p:nvPicPr>
        <p:blipFill>
          <a:blip r:embed="rId2"/>
          <a:stretch>
            <a:fillRect/>
          </a:stretch>
        </p:blipFill>
        <p:spPr>
          <a:xfrm>
            <a:off x="1193963" y="479684"/>
            <a:ext cx="7014372" cy="4497148"/>
          </a:xfrm>
        </p:spPr>
      </p:pic>
      <p:sp>
        <p:nvSpPr>
          <p:cNvPr id="2" name="Title 1">
            <a:extLst>
              <a:ext uri="{FF2B5EF4-FFF2-40B4-BE49-F238E27FC236}">
                <a16:creationId xmlns:a16="http://schemas.microsoft.com/office/drawing/2014/main" id="{A7DEE13F-47BD-A6BA-51C5-DCDAABE17EB3}"/>
              </a:ext>
            </a:extLst>
          </p:cNvPr>
          <p:cNvSpPr>
            <a:spLocks noGrp="1"/>
          </p:cNvSpPr>
          <p:nvPr>
            <p:ph type="title"/>
          </p:nvPr>
        </p:nvSpPr>
        <p:spPr/>
        <p:txBody>
          <a:bodyPr/>
          <a:lstStyle/>
          <a:p>
            <a:r>
              <a:rPr lang="en-GB" dirty="0"/>
              <a:t>Step Function with 2 Cut Points (3 Ranges) </a:t>
            </a:r>
          </a:p>
        </p:txBody>
      </p:sp>
    </p:spTree>
    <p:extLst>
      <p:ext uri="{BB962C8B-B14F-4D97-AF65-F5344CB8AC3E}">
        <p14:creationId xmlns:p14="http://schemas.microsoft.com/office/powerpoint/2010/main" val="4163652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52C7-F9F1-E661-E122-5FA5A7ECDFFF}"/>
              </a:ext>
            </a:extLst>
          </p:cNvPr>
          <p:cNvSpPr>
            <a:spLocks noGrp="1"/>
          </p:cNvSpPr>
          <p:nvPr>
            <p:ph type="title"/>
          </p:nvPr>
        </p:nvSpPr>
        <p:spPr/>
        <p:txBody>
          <a:bodyPr/>
          <a:lstStyle/>
          <a:p>
            <a:r>
              <a:rPr lang="en-GB" dirty="0"/>
              <a:t>Fit Stepwise Model Using Dummy Variables: Example</a:t>
            </a:r>
          </a:p>
        </p:txBody>
      </p:sp>
      <p:sp>
        <p:nvSpPr>
          <p:cNvPr id="4" name="Content Placeholder 3">
            <a:extLst>
              <a:ext uri="{FF2B5EF4-FFF2-40B4-BE49-F238E27FC236}">
                <a16:creationId xmlns:a16="http://schemas.microsoft.com/office/drawing/2014/main" id="{D49C63CC-1ABA-F672-4D5F-AF56F81271AA}"/>
              </a:ext>
            </a:extLst>
          </p:cNvPr>
          <p:cNvSpPr>
            <a:spLocks noGrp="1"/>
          </p:cNvSpPr>
          <p:nvPr>
            <p:ph sz="quarter" idx="12"/>
          </p:nvPr>
        </p:nvSpPr>
        <p:spPr>
          <a:xfrm>
            <a:off x="621553" y="1108663"/>
            <a:ext cx="3807190" cy="2914650"/>
          </a:xfrm>
        </p:spPr>
        <p:txBody>
          <a:bodyPr/>
          <a:lstStyle/>
          <a:p>
            <a:pPr marL="285750" indent="-285750">
              <a:buFont typeface="Arial" panose="020B0604020202020204" pitchFamily="34" charset="0"/>
              <a:buChar char="•"/>
            </a:pPr>
            <a:r>
              <a:rPr lang="en-GB" dirty="0"/>
              <a:t>R has automatically chosen cut-points for you based on the distribution of values of X </a:t>
            </a:r>
          </a:p>
          <a:p>
            <a:pPr marL="573750" lvl="1" indent="-285750">
              <a:buFont typeface="Arial" panose="020B0604020202020204" pitchFamily="34" charset="0"/>
              <a:buChar char="•"/>
            </a:pPr>
            <a:r>
              <a:rPr lang="en-GB" dirty="0"/>
              <a:t>In this case, cut-points at 13.8 and 25.9 – roughly 1/3 and 2/3 of the way through the data set</a:t>
            </a:r>
          </a:p>
          <a:p>
            <a:pPr marL="285750" indent="-285750">
              <a:buFont typeface="Arial" panose="020B0604020202020204" pitchFamily="34" charset="0"/>
              <a:buChar char="•"/>
            </a:pPr>
            <a:r>
              <a:rPr lang="en-GB" dirty="0"/>
              <a:t>Intercept value is mean of y-values for X &lt; first cut-point</a:t>
            </a:r>
          </a:p>
          <a:p>
            <a:pPr marL="285750" indent="-285750">
              <a:buFont typeface="Arial" panose="020B0604020202020204" pitchFamily="34" charset="0"/>
              <a:buChar char="•"/>
            </a:pPr>
            <a:r>
              <a:rPr lang="en-GB" dirty="0"/>
              <a:t>Other coefficients are difference between intercept and means in other intervals/ranges</a:t>
            </a:r>
          </a:p>
          <a:p>
            <a:pPr marL="285750" indent="-285750">
              <a:buFont typeface="Arial" panose="020B0604020202020204" pitchFamily="34" charset="0"/>
              <a:buChar char="•"/>
            </a:pPr>
            <a:endParaRPr lang="en-GB" dirty="0"/>
          </a:p>
        </p:txBody>
      </p:sp>
      <p:pic>
        <p:nvPicPr>
          <p:cNvPr id="9" name="Picture 8">
            <a:extLst>
              <a:ext uri="{FF2B5EF4-FFF2-40B4-BE49-F238E27FC236}">
                <a16:creationId xmlns:a16="http://schemas.microsoft.com/office/drawing/2014/main" id="{8727ECC1-2223-88E2-81F1-6250250833CE}"/>
              </a:ext>
            </a:extLst>
          </p:cNvPr>
          <p:cNvPicPr>
            <a:picLocks noChangeAspect="1"/>
          </p:cNvPicPr>
          <p:nvPr/>
        </p:nvPicPr>
        <p:blipFill>
          <a:blip r:embed="rId2"/>
          <a:stretch>
            <a:fillRect/>
          </a:stretch>
        </p:blipFill>
        <p:spPr>
          <a:xfrm>
            <a:off x="5448300" y="3562903"/>
            <a:ext cx="2343150" cy="923925"/>
          </a:xfrm>
          <a:prstGeom prst="rect">
            <a:avLst/>
          </a:prstGeom>
        </p:spPr>
      </p:pic>
      <p:pic>
        <p:nvPicPr>
          <p:cNvPr id="7" name="Content Placeholder 6">
            <a:extLst>
              <a:ext uri="{FF2B5EF4-FFF2-40B4-BE49-F238E27FC236}">
                <a16:creationId xmlns:a16="http://schemas.microsoft.com/office/drawing/2014/main" id="{E77A55F9-6F0B-D0E5-4323-6A8D2A928E78}"/>
              </a:ext>
            </a:extLst>
          </p:cNvPr>
          <p:cNvPicPr>
            <a:picLocks noGrp="1" noChangeAspect="1"/>
          </p:cNvPicPr>
          <p:nvPr>
            <p:ph sz="quarter" idx="13"/>
          </p:nvPr>
        </p:nvPicPr>
        <p:blipFill>
          <a:blip r:embed="rId3"/>
          <a:stretch>
            <a:fillRect/>
          </a:stretch>
        </p:blipFill>
        <p:spPr>
          <a:xfrm>
            <a:off x="4717116" y="1134734"/>
            <a:ext cx="3806825" cy="2079004"/>
          </a:xfrm>
        </p:spPr>
      </p:pic>
      <p:sp>
        <p:nvSpPr>
          <p:cNvPr id="10" name="Rectangle: Rounded Corners 9">
            <a:extLst>
              <a:ext uri="{FF2B5EF4-FFF2-40B4-BE49-F238E27FC236}">
                <a16:creationId xmlns:a16="http://schemas.microsoft.com/office/drawing/2014/main" id="{7578B4DC-56FD-74F0-6F8E-BC54B8A702DE}"/>
              </a:ext>
            </a:extLst>
          </p:cNvPr>
          <p:cNvSpPr/>
          <p:nvPr/>
        </p:nvSpPr>
        <p:spPr>
          <a:xfrm>
            <a:off x="5968409" y="2165254"/>
            <a:ext cx="460744" cy="143662"/>
          </a:xfrm>
          <a:prstGeom prst="roundRect">
            <a:avLst/>
          </a:prstGeom>
          <a:noFill/>
          <a:ln w="28575">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AF004BD8-D350-8110-92D0-494D6B22D38C}"/>
              </a:ext>
            </a:extLst>
          </p:cNvPr>
          <p:cNvSpPr/>
          <p:nvPr/>
        </p:nvSpPr>
        <p:spPr>
          <a:xfrm>
            <a:off x="5448299" y="3575185"/>
            <a:ext cx="1512481" cy="287977"/>
          </a:xfrm>
          <a:prstGeom prst="roundRect">
            <a:avLst/>
          </a:prstGeom>
          <a:noFill/>
          <a:ln w="28575">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623EFF54-DDE7-664C-E6DD-D806E4B012ED}"/>
              </a:ext>
            </a:extLst>
          </p:cNvPr>
          <p:cNvSpPr/>
          <p:nvPr/>
        </p:nvSpPr>
        <p:spPr>
          <a:xfrm>
            <a:off x="5448300" y="3850309"/>
            <a:ext cx="2157523" cy="346008"/>
          </a:xfrm>
          <a:prstGeom prst="roundRect">
            <a:avLst/>
          </a:prstGeom>
          <a:noFill/>
          <a:ln w="28575">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7C06E1D-464B-DE47-7ECC-0D29F4B7D845}"/>
              </a:ext>
            </a:extLst>
          </p:cNvPr>
          <p:cNvSpPr/>
          <p:nvPr/>
        </p:nvSpPr>
        <p:spPr>
          <a:xfrm>
            <a:off x="5890437" y="2245823"/>
            <a:ext cx="538716" cy="143662"/>
          </a:xfrm>
          <a:prstGeom prst="roundRect">
            <a:avLst/>
          </a:prstGeom>
          <a:noFill/>
          <a:ln w="28575">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4518C3D9-AE1F-14F2-2D5C-9F57C5C84C35}"/>
              </a:ext>
            </a:extLst>
          </p:cNvPr>
          <p:cNvSpPr/>
          <p:nvPr/>
        </p:nvSpPr>
        <p:spPr>
          <a:xfrm>
            <a:off x="5890437" y="2394680"/>
            <a:ext cx="538716" cy="143662"/>
          </a:xfrm>
          <a:prstGeom prst="roundRect">
            <a:avLst/>
          </a:prstGeom>
          <a:noFill/>
          <a:ln w="28575">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B6FB30B9-E154-EFFC-27F2-0B53E69E77DE}"/>
              </a:ext>
            </a:extLst>
          </p:cNvPr>
          <p:cNvSpPr/>
          <p:nvPr/>
        </p:nvSpPr>
        <p:spPr>
          <a:xfrm>
            <a:off x="5448300" y="4139359"/>
            <a:ext cx="1512481" cy="365302"/>
          </a:xfrm>
          <a:prstGeom prst="roundRect">
            <a:avLst/>
          </a:prstGeom>
          <a:noFill/>
          <a:ln w="28575">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959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4" grpId="0" animBg="1"/>
      <p:bldP spid="14" grpId="1" animBg="1"/>
      <p:bldP spid="15"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5751D7-7542-2D1B-FDB2-949F15560BF7}"/>
              </a:ext>
            </a:extLst>
          </p:cNvPr>
          <p:cNvPicPr>
            <a:picLocks noGrp="1" noChangeAspect="1"/>
          </p:cNvPicPr>
          <p:nvPr>
            <p:ph sz="quarter" idx="11"/>
          </p:nvPr>
        </p:nvPicPr>
        <p:blipFill>
          <a:blip r:embed="rId2"/>
          <a:stretch>
            <a:fillRect/>
          </a:stretch>
        </p:blipFill>
        <p:spPr>
          <a:xfrm>
            <a:off x="2600292" y="99408"/>
            <a:ext cx="4707819" cy="5044092"/>
          </a:xfrm>
        </p:spPr>
      </p:pic>
      <p:sp>
        <p:nvSpPr>
          <p:cNvPr id="6" name="TextBox 5">
            <a:extLst>
              <a:ext uri="{FF2B5EF4-FFF2-40B4-BE49-F238E27FC236}">
                <a16:creationId xmlns:a16="http://schemas.microsoft.com/office/drawing/2014/main" id="{4EF2B0DE-440E-994E-7074-A330B617BBF7}"/>
              </a:ext>
            </a:extLst>
          </p:cNvPr>
          <p:cNvSpPr txBox="1"/>
          <p:nvPr/>
        </p:nvSpPr>
        <p:spPr>
          <a:xfrm>
            <a:off x="7286847" y="4681350"/>
            <a:ext cx="1355949" cy="369332"/>
          </a:xfrm>
          <a:prstGeom prst="rect">
            <a:avLst/>
          </a:prstGeom>
          <a:noFill/>
        </p:spPr>
        <p:txBody>
          <a:bodyPr wrap="none" rtlCol="0">
            <a:spAutoFit/>
          </a:bodyPr>
          <a:lstStyle/>
          <a:p>
            <a:r>
              <a:rPr lang="en-GB" dirty="0"/>
              <a:t>Sam Jackson</a:t>
            </a:r>
          </a:p>
        </p:txBody>
      </p:sp>
    </p:spTree>
    <p:extLst>
      <p:ext uri="{BB962C8B-B14F-4D97-AF65-F5344CB8AC3E}">
        <p14:creationId xmlns:p14="http://schemas.microsoft.com/office/powerpoint/2010/main" val="737036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1B6E1E-EDAD-D2B1-F48F-0498AB0BB213}"/>
              </a:ext>
            </a:extLst>
          </p:cNvPr>
          <p:cNvSpPr>
            <a:spLocks noGrp="1"/>
          </p:cNvSpPr>
          <p:nvPr>
            <p:ph type="ctrTitle"/>
          </p:nvPr>
        </p:nvSpPr>
        <p:spPr/>
        <p:txBody>
          <a:bodyPr/>
          <a:lstStyle/>
          <a:p>
            <a:r>
              <a:rPr lang="en-GB" dirty="0"/>
              <a:t>Piecewise Polynomials </a:t>
            </a:r>
          </a:p>
        </p:txBody>
      </p:sp>
    </p:spTree>
    <p:extLst>
      <p:ext uri="{BB962C8B-B14F-4D97-AF65-F5344CB8AC3E}">
        <p14:creationId xmlns:p14="http://schemas.microsoft.com/office/powerpoint/2010/main" val="2076928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5FB5-9AA6-C65F-0B1B-453782DADAB8}"/>
              </a:ext>
            </a:extLst>
          </p:cNvPr>
          <p:cNvSpPr>
            <a:spLocks noGrp="1"/>
          </p:cNvSpPr>
          <p:nvPr>
            <p:ph type="title"/>
          </p:nvPr>
        </p:nvSpPr>
        <p:spPr/>
        <p:txBody>
          <a:bodyPr/>
          <a:lstStyle/>
          <a:p>
            <a:r>
              <a:rPr lang="en-GB" dirty="0"/>
              <a:t>Piecewise Polynomials</a:t>
            </a:r>
          </a:p>
        </p:txBody>
      </p:sp>
      <p:sp>
        <p:nvSpPr>
          <p:cNvPr id="3" name="Content Placeholder 2">
            <a:extLst>
              <a:ext uri="{FF2B5EF4-FFF2-40B4-BE49-F238E27FC236}">
                <a16:creationId xmlns:a16="http://schemas.microsoft.com/office/drawing/2014/main" id="{7BEC2A21-3D81-F7DB-036D-AD1577DCA2DE}"/>
              </a:ext>
            </a:extLst>
          </p:cNvPr>
          <p:cNvSpPr>
            <a:spLocks noGrp="1"/>
          </p:cNvSpPr>
          <p:nvPr>
            <p:ph sz="quarter" idx="11"/>
          </p:nvPr>
        </p:nvSpPr>
        <p:spPr>
          <a:xfrm>
            <a:off x="620059" y="1056167"/>
            <a:ext cx="7843457" cy="3189516"/>
          </a:xfrm>
        </p:spPr>
        <p:txBody>
          <a:bodyPr/>
          <a:lstStyle/>
          <a:p>
            <a:pPr marL="285750" indent="-285750">
              <a:buFont typeface="Arial" panose="020B0604020202020204" pitchFamily="34" charset="0"/>
              <a:buChar char="•"/>
            </a:pPr>
            <a:r>
              <a:rPr lang="en-GB" dirty="0"/>
              <a:t>Instead of just returning mean/null model, what happens if we fit polynomials in a piecewise fashion?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Can anyone think of problems we can run into? </a:t>
            </a:r>
          </a:p>
          <a:p>
            <a:pPr marL="573750" lvl="1" indent="-285750">
              <a:buFont typeface="Arial" panose="020B0604020202020204" pitchFamily="34" charset="0"/>
              <a:buChar char="•"/>
            </a:pPr>
            <a:r>
              <a:rPr lang="en-GB" dirty="0"/>
              <a:t>Smaller training data within each region, since only considering local data </a:t>
            </a:r>
          </a:p>
          <a:p>
            <a:pPr marL="573750" lvl="1" indent="-285750">
              <a:buFont typeface="Arial" panose="020B0604020202020204" pitchFamily="34" charset="0"/>
              <a:buChar char="•"/>
            </a:pPr>
            <a:r>
              <a:rPr lang="en-GB" dirty="0"/>
              <a:t>One other </a:t>
            </a:r>
            <a:r>
              <a:rPr lang="en-GB" i="1" dirty="0"/>
              <a:t>major</a:t>
            </a:r>
            <a:r>
              <a:rPr lang="en-GB" dirty="0"/>
              <a:t> issue</a:t>
            </a:r>
          </a:p>
        </p:txBody>
      </p:sp>
    </p:spTree>
    <p:extLst>
      <p:ext uri="{BB962C8B-B14F-4D97-AF65-F5344CB8AC3E}">
        <p14:creationId xmlns:p14="http://schemas.microsoft.com/office/powerpoint/2010/main" val="177364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D2FE1-8B44-1D98-75A4-825AEB549470}"/>
              </a:ext>
            </a:extLst>
          </p:cNvPr>
          <p:cNvSpPr>
            <a:spLocks noGrp="1"/>
          </p:cNvSpPr>
          <p:nvPr>
            <p:ph type="title"/>
          </p:nvPr>
        </p:nvSpPr>
        <p:spPr/>
        <p:txBody>
          <a:bodyPr/>
          <a:lstStyle/>
          <a:p>
            <a:r>
              <a:rPr lang="en-GB" dirty="0"/>
              <a:t>Formula for Piecewise Polynomial</a:t>
            </a:r>
          </a:p>
        </p:txBody>
      </p:sp>
      <p:pic>
        <p:nvPicPr>
          <p:cNvPr id="8" name="Picture 7">
            <a:extLst>
              <a:ext uri="{FF2B5EF4-FFF2-40B4-BE49-F238E27FC236}">
                <a16:creationId xmlns:a16="http://schemas.microsoft.com/office/drawing/2014/main" id="{2D499A6C-BF86-6122-D56C-F006DD61B83A}"/>
              </a:ext>
            </a:extLst>
          </p:cNvPr>
          <p:cNvPicPr>
            <a:picLocks noChangeAspect="1"/>
          </p:cNvPicPr>
          <p:nvPr/>
        </p:nvPicPr>
        <p:blipFill>
          <a:blip r:embed="rId2"/>
          <a:stretch>
            <a:fillRect/>
          </a:stretch>
        </p:blipFill>
        <p:spPr>
          <a:xfrm>
            <a:off x="0" y="1322344"/>
            <a:ext cx="9144000" cy="2385391"/>
          </a:xfrm>
          <a:prstGeom prst="rect">
            <a:avLst/>
          </a:prstGeom>
        </p:spPr>
      </p:pic>
      <p:sp>
        <p:nvSpPr>
          <p:cNvPr id="10" name="Content Placeholder 2">
            <a:extLst>
              <a:ext uri="{FF2B5EF4-FFF2-40B4-BE49-F238E27FC236}">
                <a16:creationId xmlns:a16="http://schemas.microsoft.com/office/drawing/2014/main" id="{C6DCAD0C-1056-F137-B4C9-3B08111C0773}"/>
              </a:ext>
            </a:extLst>
          </p:cNvPr>
          <p:cNvSpPr>
            <a:spLocks noGrp="1"/>
          </p:cNvSpPr>
          <p:nvPr>
            <p:ph sz="quarter" idx="11"/>
          </p:nvPr>
        </p:nvSpPr>
        <p:spPr>
          <a:xfrm>
            <a:off x="621553" y="3763926"/>
            <a:ext cx="7756903" cy="1102090"/>
          </a:xfrm>
        </p:spPr>
        <p:txBody>
          <a:bodyPr/>
          <a:lstStyle/>
          <a:p>
            <a:pPr marL="342900" indent="-342900">
              <a:buFont typeface="Arial" panose="020B0604020202020204" pitchFamily="34" charset="0"/>
              <a:buChar char="•"/>
            </a:pPr>
            <a:r>
              <a:rPr lang="en-GB" dirty="0"/>
              <a:t>Number of knots (cut-points): </a:t>
            </a:r>
            <a:r>
              <a:rPr lang="en-GB" i="1" dirty="0"/>
              <a:t>K </a:t>
            </a:r>
            <a:r>
              <a:rPr lang="en-GB" dirty="0"/>
              <a:t>(=1 in this example) </a:t>
            </a:r>
          </a:p>
          <a:p>
            <a:pPr marL="342900" indent="-342900">
              <a:buFont typeface="Arial" panose="020B0604020202020204" pitchFamily="34" charset="0"/>
              <a:buChar char="•"/>
            </a:pPr>
            <a:r>
              <a:rPr lang="en-GB" dirty="0"/>
              <a:t>Highest order of polynomial: </a:t>
            </a:r>
            <a:r>
              <a:rPr lang="en-GB" i="1" dirty="0"/>
              <a:t>d</a:t>
            </a:r>
            <a:r>
              <a:rPr lang="en-GB" dirty="0"/>
              <a:t> </a:t>
            </a:r>
          </a:p>
        </p:txBody>
      </p:sp>
    </p:spTree>
    <p:extLst>
      <p:ext uri="{BB962C8B-B14F-4D97-AF65-F5344CB8AC3E}">
        <p14:creationId xmlns:p14="http://schemas.microsoft.com/office/powerpoint/2010/main" val="335946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5091-038E-166F-1D0B-14FE49DE390D}"/>
              </a:ext>
            </a:extLst>
          </p:cNvPr>
          <p:cNvSpPr>
            <a:spLocks noGrp="1"/>
          </p:cNvSpPr>
          <p:nvPr>
            <p:ph type="title"/>
          </p:nvPr>
        </p:nvSpPr>
        <p:spPr/>
        <p:txBody>
          <a:bodyPr/>
          <a:lstStyle/>
          <a:p>
            <a:r>
              <a:rPr lang="en-GB" dirty="0"/>
              <a:t>Specifics: Linear and Cubic</a:t>
            </a:r>
          </a:p>
        </p:txBody>
      </p:sp>
      <p:sp>
        <p:nvSpPr>
          <p:cNvPr id="3" name="Content Placeholder 2">
            <a:extLst>
              <a:ext uri="{FF2B5EF4-FFF2-40B4-BE49-F238E27FC236}">
                <a16:creationId xmlns:a16="http://schemas.microsoft.com/office/drawing/2014/main" id="{C43E74E9-4EA7-2DCB-9BAA-767DDADBB8C3}"/>
              </a:ext>
            </a:extLst>
          </p:cNvPr>
          <p:cNvSpPr>
            <a:spLocks noGrp="1"/>
          </p:cNvSpPr>
          <p:nvPr>
            <p:ph sz="quarter" idx="11"/>
          </p:nvPr>
        </p:nvSpPr>
        <p:spPr>
          <a:xfrm>
            <a:off x="621553" y="3763926"/>
            <a:ext cx="7756903" cy="1102090"/>
          </a:xfrm>
        </p:spPr>
        <p:txBody>
          <a:bodyPr/>
          <a:lstStyle/>
          <a:p>
            <a:pPr marL="342900" indent="-342900">
              <a:buFont typeface="Arial" panose="020B0604020202020204" pitchFamily="34" charset="0"/>
              <a:buChar char="•"/>
            </a:pPr>
            <a:r>
              <a:rPr lang="en-GB" dirty="0"/>
              <a:t>Number of knots (cut-points): </a:t>
            </a:r>
            <a:r>
              <a:rPr lang="en-GB" i="1" dirty="0"/>
              <a:t>K </a:t>
            </a:r>
            <a:r>
              <a:rPr lang="en-GB" dirty="0"/>
              <a:t>(= 1 in this example) </a:t>
            </a:r>
          </a:p>
          <a:p>
            <a:pPr marL="342900" indent="-342900">
              <a:buFont typeface="Arial" panose="020B0604020202020204" pitchFamily="34" charset="0"/>
              <a:buChar char="•"/>
            </a:pPr>
            <a:r>
              <a:rPr lang="en-GB" dirty="0"/>
              <a:t>Highest order of polynomial: </a:t>
            </a:r>
            <a:r>
              <a:rPr lang="en-GB" i="1" dirty="0"/>
              <a:t>d</a:t>
            </a:r>
            <a:r>
              <a:rPr lang="en-GB" dirty="0"/>
              <a:t> (= 3 in this example) </a:t>
            </a:r>
          </a:p>
        </p:txBody>
      </p:sp>
      <p:pic>
        <p:nvPicPr>
          <p:cNvPr id="7" name="Picture 6">
            <a:extLst>
              <a:ext uri="{FF2B5EF4-FFF2-40B4-BE49-F238E27FC236}">
                <a16:creationId xmlns:a16="http://schemas.microsoft.com/office/drawing/2014/main" id="{A7B28C22-A009-DC2D-2F03-40EDA9744389}"/>
              </a:ext>
            </a:extLst>
          </p:cNvPr>
          <p:cNvPicPr>
            <a:picLocks noChangeAspect="1"/>
          </p:cNvPicPr>
          <p:nvPr/>
        </p:nvPicPr>
        <p:blipFill>
          <a:blip r:embed="rId2"/>
          <a:stretch>
            <a:fillRect/>
          </a:stretch>
        </p:blipFill>
        <p:spPr>
          <a:xfrm>
            <a:off x="821919" y="1004142"/>
            <a:ext cx="7500162" cy="2673587"/>
          </a:xfrm>
          <a:prstGeom prst="rect">
            <a:avLst/>
          </a:prstGeom>
        </p:spPr>
      </p:pic>
    </p:spTree>
    <p:extLst>
      <p:ext uri="{BB962C8B-B14F-4D97-AF65-F5344CB8AC3E}">
        <p14:creationId xmlns:p14="http://schemas.microsoft.com/office/powerpoint/2010/main" val="334046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3 Outline </a:t>
            </a:r>
          </a:p>
        </p:txBody>
      </p:sp>
      <p:sp>
        <p:nvSpPr>
          <p:cNvPr id="3" name="Content Placeholder 2"/>
          <p:cNvSpPr>
            <a:spLocks noGrp="1"/>
          </p:cNvSpPr>
          <p:nvPr>
            <p:ph sz="quarter" idx="11"/>
          </p:nvPr>
        </p:nvSpPr>
        <p:spPr>
          <a:xfrm>
            <a:off x="620059" y="951393"/>
            <a:ext cx="7723194" cy="2914650"/>
          </a:xfrm>
        </p:spPr>
        <p:txBody>
          <a:bodyPr/>
          <a:lstStyle/>
          <a:p>
            <a:pPr lvl="1"/>
            <a:r>
              <a:rPr lang="en-US" dirty="0"/>
              <a:t>Polynomial Regression</a:t>
            </a:r>
          </a:p>
          <a:p>
            <a:pPr lvl="1"/>
            <a:r>
              <a:rPr lang="en-US" dirty="0"/>
              <a:t>Global or Local Fit? </a:t>
            </a:r>
          </a:p>
          <a:p>
            <a:pPr lvl="1"/>
            <a:r>
              <a:rPr lang="en-US" dirty="0"/>
              <a:t>Step Functions</a:t>
            </a:r>
          </a:p>
          <a:p>
            <a:pPr lvl="1"/>
            <a:r>
              <a:rPr lang="en-US" dirty="0"/>
              <a:t>Piecewise Polynomials</a:t>
            </a:r>
          </a:p>
          <a:p>
            <a:pPr lvl="1"/>
            <a:r>
              <a:rPr lang="en-US" dirty="0"/>
              <a:t>Splines</a:t>
            </a:r>
          </a:p>
          <a:p>
            <a:pPr lvl="1"/>
            <a:r>
              <a:rPr lang="en-US" dirty="0"/>
              <a:t>Technical Details</a:t>
            </a:r>
          </a:p>
          <a:p>
            <a:pPr lvl="2"/>
            <a:r>
              <a:rPr lang="en-US" dirty="0"/>
              <a:t>How many knots and where? </a:t>
            </a:r>
          </a:p>
          <a:p>
            <a:pPr lvl="2"/>
            <a:r>
              <a:rPr lang="en-US" dirty="0"/>
              <a:t>Spline basis representation</a:t>
            </a:r>
          </a:p>
          <a:p>
            <a:pPr lvl="1"/>
            <a:r>
              <a:rPr lang="en-US" dirty="0"/>
              <a:t>Advanced Spline Techniques</a:t>
            </a:r>
          </a:p>
          <a:p>
            <a:pPr lvl="1"/>
            <a:r>
              <a:rPr lang="en-US" dirty="0"/>
              <a:t>Specific credit: Sam Jackson</a:t>
            </a:r>
          </a:p>
        </p:txBody>
      </p:sp>
    </p:spTree>
    <p:extLst>
      <p:ext uri="{BB962C8B-B14F-4D97-AF65-F5344CB8AC3E}">
        <p14:creationId xmlns:p14="http://schemas.microsoft.com/office/powerpoint/2010/main" val="223307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4BFF-4DCD-503B-19EE-AB7D56C32BDB}"/>
              </a:ext>
            </a:extLst>
          </p:cNvPr>
          <p:cNvSpPr>
            <a:spLocks noGrp="1"/>
          </p:cNvSpPr>
          <p:nvPr>
            <p:ph type="title"/>
          </p:nvPr>
        </p:nvSpPr>
        <p:spPr/>
        <p:txBody>
          <a:bodyPr/>
          <a:lstStyle/>
          <a:p>
            <a:r>
              <a:rPr lang="en-GB" dirty="0"/>
              <a:t>Simple example: two regions</a:t>
            </a:r>
          </a:p>
        </p:txBody>
      </p:sp>
      <p:pic>
        <p:nvPicPr>
          <p:cNvPr id="13" name="Picture 12">
            <a:extLst>
              <a:ext uri="{FF2B5EF4-FFF2-40B4-BE49-F238E27FC236}">
                <a16:creationId xmlns:a16="http://schemas.microsoft.com/office/drawing/2014/main" id="{26FC6046-B214-1112-5F94-939C6B97BE1A}"/>
              </a:ext>
            </a:extLst>
          </p:cNvPr>
          <p:cNvPicPr>
            <a:picLocks noChangeAspect="1"/>
          </p:cNvPicPr>
          <p:nvPr/>
        </p:nvPicPr>
        <p:blipFill>
          <a:blip r:embed="rId2"/>
          <a:stretch>
            <a:fillRect/>
          </a:stretch>
        </p:blipFill>
        <p:spPr>
          <a:xfrm>
            <a:off x="2211344" y="706109"/>
            <a:ext cx="4848902" cy="4239217"/>
          </a:xfrm>
          <a:prstGeom prst="rect">
            <a:avLst/>
          </a:prstGeom>
        </p:spPr>
      </p:pic>
      <p:sp>
        <p:nvSpPr>
          <p:cNvPr id="14" name="TextBox 13">
            <a:extLst>
              <a:ext uri="{FF2B5EF4-FFF2-40B4-BE49-F238E27FC236}">
                <a16:creationId xmlns:a16="http://schemas.microsoft.com/office/drawing/2014/main" id="{43C77800-3345-101C-163C-3B63AA27ADCB}"/>
              </a:ext>
            </a:extLst>
          </p:cNvPr>
          <p:cNvSpPr txBox="1"/>
          <p:nvPr/>
        </p:nvSpPr>
        <p:spPr>
          <a:xfrm>
            <a:off x="7286847" y="4681350"/>
            <a:ext cx="1355949" cy="369332"/>
          </a:xfrm>
          <a:prstGeom prst="rect">
            <a:avLst/>
          </a:prstGeom>
          <a:noFill/>
        </p:spPr>
        <p:txBody>
          <a:bodyPr wrap="none" rtlCol="0">
            <a:spAutoFit/>
          </a:bodyPr>
          <a:lstStyle/>
          <a:p>
            <a:r>
              <a:rPr lang="en-GB" dirty="0"/>
              <a:t>Sam Jackson</a:t>
            </a:r>
          </a:p>
        </p:txBody>
      </p:sp>
    </p:spTree>
    <p:extLst>
      <p:ext uri="{BB962C8B-B14F-4D97-AF65-F5344CB8AC3E}">
        <p14:creationId xmlns:p14="http://schemas.microsoft.com/office/powerpoint/2010/main" val="984377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5FB5-9AA6-C65F-0B1B-453782DADAB8}"/>
              </a:ext>
            </a:extLst>
          </p:cNvPr>
          <p:cNvSpPr>
            <a:spLocks noGrp="1"/>
          </p:cNvSpPr>
          <p:nvPr>
            <p:ph type="title"/>
          </p:nvPr>
        </p:nvSpPr>
        <p:spPr/>
        <p:txBody>
          <a:bodyPr/>
          <a:lstStyle/>
          <a:p>
            <a:r>
              <a:rPr lang="en-GB" dirty="0"/>
              <a:t>Piecewise Polynomials</a:t>
            </a:r>
          </a:p>
        </p:txBody>
      </p:sp>
      <p:sp>
        <p:nvSpPr>
          <p:cNvPr id="3" name="Content Placeholder 2">
            <a:extLst>
              <a:ext uri="{FF2B5EF4-FFF2-40B4-BE49-F238E27FC236}">
                <a16:creationId xmlns:a16="http://schemas.microsoft.com/office/drawing/2014/main" id="{7BEC2A21-3D81-F7DB-036D-AD1577DCA2DE}"/>
              </a:ext>
            </a:extLst>
          </p:cNvPr>
          <p:cNvSpPr>
            <a:spLocks noGrp="1"/>
          </p:cNvSpPr>
          <p:nvPr>
            <p:ph sz="quarter" idx="11"/>
          </p:nvPr>
        </p:nvSpPr>
        <p:spPr>
          <a:xfrm>
            <a:off x="620059" y="1056167"/>
            <a:ext cx="7843457" cy="3189516"/>
          </a:xfrm>
        </p:spPr>
        <p:txBody>
          <a:bodyPr/>
          <a:lstStyle/>
          <a:p>
            <a:pPr marL="285750" indent="-285750">
              <a:buFont typeface="Arial" panose="020B0604020202020204" pitchFamily="34" charset="0"/>
              <a:buChar char="•"/>
            </a:pPr>
            <a:r>
              <a:rPr lang="en-GB" dirty="0"/>
              <a:t>Instead of just returning mean/null model, what happens if we just fit polynomials in a piecewise fashion?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Can anyone think of problems we can run into? </a:t>
            </a:r>
          </a:p>
          <a:p>
            <a:pPr marL="573750" lvl="1" indent="-285750">
              <a:buFont typeface="Arial" panose="020B0604020202020204" pitchFamily="34" charset="0"/>
              <a:buChar char="•"/>
            </a:pPr>
            <a:r>
              <a:rPr lang="en-GB" dirty="0"/>
              <a:t>Smaller training data within each region, since only considering local data </a:t>
            </a:r>
          </a:p>
          <a:p>
            <a:pPr marL="573750" lvl="1" indent="-285750">
              <a:buFont typeface="Arial" panose="020B0604020202020204" pitchFamily="34" charset="0"/>
              <a:buChar char="•"/>
            </a:pPr>
            <a:r>
              <a:rPr lang="en-GB" dirty="0"/>
              <a:t>Discontinuities at </a:t>
            </a:r>
            <a:r>
              <a:rPr lang="en-GB" i="1" dirty="0"/>
              <a:t>knots</a:t>
            </a:r>
            <a:r>
              <a:rPr lang="en-GB" dirty="0"/>
              <a:t> (change in terminology: “cut-points” for stepwise) </a:t>
            </a:r>
          </a:p>
        </p:txBody>
      </p:sp>
    </p:spTree>
    <p:extLst>
      <p:ext uri="{BB962C8B-B14F-4D97-AF65-F5344CB8AC3E}">
        <p14:creationId xmlns:p14="http://schemas.microsoft.com/office/powerpoint/2010/main" val="197918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C4BA3-8A1E-CF5E-0CFB-5D5B69468198}"/>
              </a:ext>
            </a:extLst>
          </p:cNvPr>
          <p:cNvSpPr>
            <a:spLocks noGrp="1"/>
          </p:cNvSpPr>
          <p:nvPr>
            <p:ph type="ctrTitle"/>
          </p:nvPr>
        </p:nvSpPr>
        <p:spPr/>
        <p:txBody>
          <a:bodyPr/>
          <a:lstStyle/>
          <a:p>
            <a:r>
              <a:rPr lang="en-GB" dirty="0"/>
              <a:t>Splines</a:t>
            </a:r>
          </a:p>
        </p:txBody>
      </p:sp>
    </p:spTree>
    <p:extLst>
      <p:ext uri="{BB962C8B-B14F-4D97-AF65-F5344CB8AC3E}">
        <p14:creationId xmlns:p14="http://schemas.microsoft.com/office/powerpoint/2010/main" val="306192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674D-0553-0915-A83B-39AC7B862828}"/>
              </a:ext>
            </a:extLst>
          </p:cNvPr>
          <p:cNvSpPr>
            <a:spLocks noGrp="1"/>
          </p:cNvSpPr>
          <p:nvPr>
            <p:ph type="title"/>
          </p:nvPr>
        </p:nvSpPr>
        <p:spPr/>
        <p:txBody>
          <a:bodyPr/>
          <a:lstStyle/>
          <a:p>
            <a:r>
              <a:rPr lang="en-GB" dirty="0"/>
              <a:t>Avoiding discontinuities at knots</a:t>
            </a:r>
          </a:p>
        </p:txBody>
      </p:sp>
      <p:sp>
        <p:nvSpPr>
          <p:cNvPr id="3" name="Content Placeholder 2">
            <a:extLst>
              <a:ext uri="{FF2B5EF4-FFF2-40B4-BE49-F238E27FC236}">
                <a16:creationId xmlns:a16="http://schemas.microsoft.com/office/drawing/2014/main" id="{B89393C3-A43E-992A-2A0A-5806A6FAF485}"/>
              </a:ext>
            </a:extLst>
          </p:cNvPr>
          <p:cNvSpPr>
            <a:spLocks noGrp="1"/>
          </p:cNvSpPr>
          <p:nvPr>
            <p:ph sz="quarter" idx="11"/>
          </p:nvPr>
        </p:nvSpPr>
        <p:spPr>
          <a:xfrm>
            <a:off x="621553" y="1153825"/>
            <a:ext cx="7902388" cy="2914650"/>
          </a:xfrm>
        </p:spPr>
        <p:txBody>
          <a:bodyPr/>
          <a:lstStyle/>
          <a:p>
            <a:pPr marL="285750" indent="-285750">
              <a:buFont typeface="Arial" panose="020B0604020202020204" pitchFamily="34" charset="0"/>
              <a:buChar char="•"/>
            </a:pPr>
            <a:r>
              <a:rPr lang="en-GB" dirty="0"/>
              <a:t>We like </a:t>
            </a:r>
            <a:r>
              <a:rPr lang="en-GB" i="1" dirty="0"/>
              <a:t>smooth </a:t>
            </a:r>
            <a:r>
              <a:rPr lang="en-GB" dirty="0"/>
              <a:t>functions without discontinuities </a:t>
            </a:r>
          </a:p>
          <a:p>
            <a:pPr marL="285750" indent="-285750">
              <a:buFont typeface="Arial" panose="020B0604020202020204" pitchFamily="34" charset="0"/>
              <a:buChar char="•"/>
            </a:pPr>
            <a:r>
              <a:rPr lang="en-GB" dirty="0"/>
              <a:t>Step functions: discontinuities are acceptable, hence term </a:t>
            </a:r>
            <a:r>
              <a:rPr lang="en-GB" i="1" dirty="0"/>
              <a:t>cut points</a:t>
            </a:r>
            <a:r>
              <a:rPr lang="en-GB" dirty="0"/>
              <a:t> </a:t>
            </a:r>
          </a:p>
          <a:p>
            <a:pPr marL="285750" indent="-285750">
              <a:buFont typeface="Arial" panose="020B0604020202020204" pitchFamily="34" charset="0"/>
              <a:buChar char="•"/>
            </a:pPr>
            <a:r>
              <a:rPr lang="en-GB" dirty="0"/>
              <a:t>Splines: discontinuities are unacceptable, and so the ends of our piecewise polynomials are effectively </a:t>
            </a:r>
            <a:r>
              <a:rPr lang="en-GB" b="1" dirty="0"/>
              <a:t>tied together</a:t>
            </a:r>
            <a:r>
              <a:rPr lang="en-GB" dirty="0"/>
              <a:t> </a:t>
            </a:r>
          </a:p>
          <a:p>
            <a:pPr marL="573750" lvl="1" indent="-285750">
              <a:buFont typeface="Arial" panose="020B0604020202020204" pitchFamily="34" charset="0"/>
              <a:buChar char="•"/>
            </a:pPr>
            <a:r>
              <a:rPr lang="en-GB" dirty="0"/>
              <a:t>Hence term </a:t>
            </a:r>
            <a:r>
              <a:rPr lang="en-GB" i="1" dirty="0"/>
              <a:t>knots</a:t>
            </a:r>
            <a:r>
              <a:rPr lang="en-GB" dirty="0"/>
              <a:t> </a:t>
            </a:r>
          </a:p>
          <a:p>
            <a:pPr marL="285750" indent="-285750">
              <a:buFont typeface="Arial" panose="020B0604020202020204" pitchFamily="34" charset="0"/>
              <a:buChar char="•"/>
            </a:pPr>
            <a:r>
              <a:rPr lang="en-GB" dirty="0"/>
              <a:t>How do we tie our functions together in practice? </a:t>
            </a:r>
          </a:p>
        </p:txBody>
      </p:sp>
      <p:pic>
        <p:nvPicPr>
          <p:cNvPr id="5" name="Picture 4">
            <a:extLst>
              <a:ext uri="{FF2B5EF4-FFF2-40B4-BE49-F238E27FC236}">
                <a16:creationId xmlns:a16="http://schemas.microsoft.com/office/drawing/2014/main" id="{65F8CC91-D42C-A23E-C300-9A02E1C718E6}"/>
              </a:ext>
            </a:extLst>
          </p:cNvPr>
          <p:cNvPicPr>
            <a:picLocks noChangeAspect="1"/>
          </p:cNvPicPr>
          <p:nvPr/>
        </p:nvPicPr>
        <p:blipFill>
          <a:blip r:embed="rId2"/>
          <a:stretch>
            <a:fillRect/>
          </a:stretch>
        </p:blipFill>
        <p:spPr>
          <a:xfrm>
            <a:off x="621553" y="3371414"/>
            <a:ext cx="7820025" cy="942975"/>
          </a:xfrm>
          <a:prstGeom prst="rect">
            <a:avLst/>
          </a:prstGeom>
        </p:spPr>
      </p:pic>
    </p:spTree>
    <p:extLst>
      <p:ext uri="{BB962C8B-B14F-4D97-AF65-F5344CB8AC3E}">
        <p14:creationId xmlns:p14="http://schemas.microsoft.com/office/powerpoint/2010/main" val="351310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15DA-B0AB-0139-ADF7-02C933AD9361}"/>
              </a:ext>
            </a:extLst>
          </p:cNvPr>
          <p:cNvSpPr>
            <a:spLocks noGrp="1"/>
          </p:cNvSpPr>
          <p:nvPr>
            <p:ph type="title"/>
          </p:nvPr>
        </p:nvSpPr>
        <p:spPr/>
        <p:txBody>
          <a:bodyPr/>
          <a:lstStyle/>
          <a:p>
            <a:r>
              <a:rPr lang="en-GB" dirty="0"/>
              <a:t>At each (</a:t>
            </a:r>
            <a:r>
              <a:rPr lang="en-GB" i="1" dirty="0" err="1"/>
              <a:t>i</a:t>
            </a:r>
            <a:r>
              <a:rPr lang="en-GB" dirty="0" err="1"/>
              <a:t>-th</a:t>
            </a:r>
            <a:r>
              <a:rPr lang="en-GB" dirty="0"/>
              <a:t>) knot, make </a:t>
            </a:r>
            <a:r>
              <a:rPr lang="en-GB" i="1" dirty="0"/>
              <a:t>f</a:t>
            </a:r>
            <a:r>
              <a:rPr lang="en-GB" i="1" baseline="-25000" dirty="0"/>
              <a:t>i-1</a:t>
            </a:r>
            <a:r>
              <a:rPr lang="en-GB" i="1" dirty="0"/>
              <a:t> = f</a:t>
            </a:r>
            <a:r>
              <a:rPr lang="en-GB" i="1" baseline="-25000" dirty="0"/>
              <a:t>i</a:t>
            </a:r>
          </a:p>
        </p:txBody>
      </p:sp>
      <p:pic>
        <p:nvPicPr>
          <p:cNvPr id="7" name="Picture 6">
            <a:extLst>
              <a:ext uri="{FF2B5EF4-FFF2-40B4-BE49-F238E27FC236}">
                <a16:creationId xmlns:a16="http://schemas.microsoft.com/office/drawing/2014/main" id="{527B18E5-6D54-7934-641E-C0B504DBFE42}"/>
              </a:ext>
            </a:extLst>
          </p:cNvPr>
          <p:cNvPicPr>
            <a:picLocks noChangeAspect="1"/>
          </p:cNvPicPr>
          <p:nvPr/>
        </p:nvPicPr>
        <p:blipFill>
          <a:blip r:embed="rId2"/>
          <a:stretch>
            <a:fillRect/>
          </a:stretch>
        </p:blipFill>
        <p:spPr>
          <a:xfrm>
            <a:off x="1066800" y="2224419"/>
            <a:ext cx="7010400" cy="523875"/>
          </a:xfrm>
          <a:prstGeom prst="rect">
            <a:avLst/>
          </a:prstGeom>
        </p:spPr>
      </p:pic>
      <p:pic>
        <p:nvPicPr>
          <p:cNvPr id="8" name="Picture 7">
            <a:extLst>
              <a:ext uri="{FF2B5EF4-FFF2-40B4-BE49-F238E27FC236}">
                <a16:creationId xmlns:a16="http://schemas.microsoft.com/office/drawing/2014/main" id="{B934A8A2-1EA1-A7C5-AE5A-83A6AA6AD444}"/>
              </a:ext>
            </a:extLst>
          </p:cNvPr>
          <p:cNvPicPr>
            <a:picLocks noChangeAspect="1"/>
          </p:cNvPicPr>
          <p:nvPr/>
        </p:nvPicPr>
        <p:blipFill>
          <a:blip r:embed="rId3"/>
          <a:stretch>
            <a:fillRect/>
          </a:stretch>
        </p:blipFill>
        <p:spPr>
          <a:xfrm>
            <a:off x="472697" y="872450"/>
            <a:ext cx="7820025" cy="942975"/>
          </a:xfrm>
          <a:prstGeom prst="rect">
            <a:avLst/>
          </a:prstGeom>
        </p:spPr>
      </p:pic>
      <p:pic>
        <p:nvPicPr>
          <p:cNvPr id="10" name="Picture 9">
            <a:extLst>
              <a:ext uri="{FF2B5EF4-FFF2-40B4-BE49-F238E27FC236}">
                <a16:creationId xmlns:a16="http://schemas.microsoft.com/office/drawing/2014/main" id="{9FB4E5B7-CABB-C63E-4A42-FD8F1BC4981F}"/>
              </a:ext>
            </a:extLst>
          </p:cNvPr>
          <p:cNvPicPr>
            <a:picLocks noChangeAspect="1"/>
          </p:cNvPicPr>
          <p:nvPr/>
        </p:nvPicPr>
        <p:blipFill>
          <a:blip r:embed="rId4"/>
          <a:stretch>
            <a:fillRect/>
          </a:stretch>
        </p:blipFill>
        <p:spPr>
          <a:xfrm>
            <a:off x="1204912" y="3231079"/>
            <a:ext cx="6734175" cy="581025"/>
          </a:xfrm>
          <a:prstGeom prst="rect">
            <a:avLst/>
          </a:prstGeom>
        </p:spPr>
      </p:pic>
      <p:sp>
        <p:nvSpPr>
          <p:cNvPr id="12" name="Content Placeholder 2">
            <a:extLst>
              <a:ext uri="{FF2B5EF4-FFF2-40B4-BE49-F238E27FC236}">
                <a16:creationId xmlns:a16="http://schemas.microsoft.com/office/drawing/2014/main" id="{45D1CFB7-2388-A31B-0E14-04B4E93CDE8F}"/>
              </a:ext>
            </a:extLst>
          </p:cNvPr>
          <p:cNvSpPr>
            <a:spLocks noGrp="1"/>
          </p:cNvSpPr>
          <p:nvPr>
            <p:ph sz="quarter" idx="11"/>
          </p:nvPr>
        </p:nvSpPr>
        <p:spPr>
          <a:xfrm>
            <a:off x="536492" y="3905154"/>
            <a:ext cx="5702678" cy="779470"/>
          </a:xfrm>
        </p:spPr>
        <p:txBody>
          <a:bodyPr/>
          <a:lstStyle/>
          <a:p>
            <a:pPr marL="285750" indent="-285750">
              <a:buFont typeface="Arial" panose="020B0604020202020204" pitchFamily="34" charset="0"/>
              <a:buChar char="•"/>
            </a:pPr>
            <a:r>
              <a:rPr lang="en-GB" dirty="0"/>
              <a:t>Constrains the value of one of the coefficients </a:t>
            </a:r>
          </a:p>
          <a:p>
            <a:pPr marL="285750" indent="-285750">
              <a:buFont typeface="Arial" panose="020B0604020202020204" pitchFamily="34" charset="0"/>
              <a:buChar char="•"/>
            </a:pPr>
            <a:r>
              <a:rPr lang="en-GB" dirty="0"/>
              <a:t>Removes a degree of freedom from the model</a:t>
            </a:r>
          </a:p>
        </p:txBody>
      </p:sp>
    </p:spTree>
    <p:extLst>
      <p:ext uri="{BB962C8B-B14F-4D97-AF65-F5344CB8AC3E}">
        <p14:creationId xmlns:p14="http://schemas.microsoft.com/office/powerpoint/2010/main" val="466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4BFF-4DCD-503B-19EE-AB7D56C32BDB}"/>
              </a:ext>
            </a:extLst>
          </p:cNvPr>
          <p:cNvSpPr>
            <a:spLocks noGrp="1"/>
          </p:cNvSpPr>
          <p:nvPr>
            <p:ph type="title"/>
          </p:nvPr>
        </p:nvSpPr>
        <p:spPr/>
        <p:txBody>
          <a:bodyPr/>
          <a:lstStyle/>
          <a:p>
            <a:r>
              <a:rPr lang="en-GB" dirty="0"/>
              <a:t>Simple example: two regions</a:t>
            </a:r>
          </a:p>
        </p:txBody>
      </p:sp>
      <p:pic>
        <p:nvPicPr>
          <p:cNvPr id="13" name="Picture 12">
            <a:extLst>
              <a:ext uri="{FF2B5EF4-FFF2-40B4-BE49-F238E27FC236}">
                <a16:creationId xmlns:a16="http://schemas.microsoft.com/office/drawing/2014/main" id="{26FC6046-B214-1112-5F94-939C6B97BE1A}"/>
              </a:ext>
            </a:extLst>
          </p:cNvPr>
          <p:cNvPicPr>
            <a:picLocks noChangeAspect="1"/>
          </p:cNvPicPr>
          <p:nvPr/>
        </p:nvPicPr>
        <p:blipFill>
          <a:blip r:embed="rId2"/>
          <a:stretch>
            <a:fillRect/>
          </a:stretch>
        </p:blipFill>
        <p:spPr>
          <a:xfrm>
            <a:off x="2211344" y="706109"/>
            <a:ext cx="4848902" cy="4239217"/>
          </a:xfrm>
          <a:prstGeom prst="rect">
            <a:avLst/>
          </a:prstGeom>
        </p:spPr>
      </p:pic>
      <p:sp>
        <p:nvSpPr>
          <p:cNvPr id="4" name="TextBox 3">
            <a:extLst>
              <a:ext uri="{FF2B5EF4-FFF2-40B4-BE49-F238E27FC236}">
                <a16:creationId xmlns:a16="http://schemas.microsoft.com/office/drawing/2014/main" id="{F5435B99-0DFE-50FA-C1AA-C4EAEC3FF2D0}"/>
              </a:ext>
            </a:extLst>
          </p:cNvPr>
          <p:cNvSpPr txBox="1"/>
          <p:nvPr/>
        </p:nvSpPr>
        <p:spPr>
          <a:xfrm>
            <a:off x="7286847" y="4681350"/>
            <a:ext cx="1355949" cy="369332"/>
          </a:xfrm>
          <a:prstGeom prst="rect">
            <a:avLst/>
          </a:prstGeom>
          <a:noFill/>
        </p:spPr>
        <p:txBody>
          <a:bodyPr wrap="none" rtlCol="0">
            <a:spAutoFit/>
          </a:bodyPr>
          <a:lstStyle/>
          <a:p>
            <a:r>
              <a:rPr lang="en-GB" dirty="0"/>
              <a:t>Sam Jackson</a:t>
            </a:r>
          </a:p>
        </p:txBody>
      </p:sp>
    </p:spTree>
    <p:extLst>
      <p:ext uri="{BB962C8B-B14F-4D97-AF65-F5344CB8AC3E}">
        <p14:creationId xmlns:p14="http://schemas.microsoft.com/office/powerpoint/2010/main" val="646694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a:extLst>
              <a:ext uri="{FF2B5EF4-FFF2-40B4-BE49-F238E27FC236}">
                <a16:creationId xmlns:a16="http://schemas.microsoft.com/office/drawing/2014/main" id="{0F6BCEBD-B9DD-3551-166A-38655422B35E}"/>
              </a:ext>
            </a:extLst>
          </p:cNvPr>
          <p:cNvPicPr>
            <a:picLocks noGrp="1" noChangeAspect="1"/>
          </p:cNvPicPr>
          <p:nvPr>
            <p:ph sz="quarter" idx="11"/>
          </p:nvPr>
        </p:nvPicPr>
        <p:blipFill>
          <a:blip r:embed="rId2"/>
          <a:stretch>
            <a:fillRect/>
          </a:stretch>
        </p:blipFill>
        <p:spPr>
          <a:xfrm>
            <a:off x="2254774" y="820939"/>
            <a:ext cx="4778389" cy="4183452"/>
          </a:xfrm>
        </p:spPr>
      </p:pic>
      <p:sp>
        <p:nvSpPr>
          <p:cNvPr id="2" name="Title 1">
            <a:extLst>
              <a:ext uri="{FF2B5EF4-FFF2-40B4-BE49-F238E27FC236}">
                <a16:creationId xmlns:a16="http://schemas.microsoft.com/office/drawing/2014/main" id="{64CC4BFF-4DCD-503B-19EE-AB7D56C32BDB}"/>
              </a:ext>
            </a:extLst>
          </p:cNvPr>
          <p:cNvSpPr>
            <a:spLocks noGrp="1"/>
          </p:cNvSpPr>
          <p:nvPr>
            <p:ph type="title"/>
          </p:nvPr>
        </p:nvSpPr>
        <p:spPr/>
        <p:txBody>
          <a:bodyPr/>
          <a:lstStyle/>
          <a:p>
            <a:r>
              <a:rPr lang="en-GB" dirty="0"/>
              <a:t>Simple example: two regions, continuous</a:t>
            </a:r>
          </a:p>
        </p:txBody>
      </p:sp>
      <p:sp>
        <p:nvSpPr>
          <p:cNvPr id="4" name="TextBox 3">
            <a:extLst>
              <a:ext uri="{FF2B5EF4-FFF2-40B4-BE49-F238E27FC236}">
                <a16:creationId xmlns:a16="http://schemas.microsoft.com/office/drawing/2014/main" id="{8F535DB6-D0C5-C60C-4B02-ACEEAB7A925A}"/>
              </a:ext>
            </a:extLst>
          </p:cNvPr>
          <p:cNvSpPr txBox="1"/>
          <p:nvPr/>
        </p:nvSpPr>
        <p:spPr>
          <a:xfrm>
            <a:off x="7286847" y="4681350"/>
            <a:ext cx="1355949" cy="369332"/>
          </a:xfrm>
          <a:prstGeom prst="rect">
            <a:avLst/>
          </a:prstGeom>
          <a:noFill/>
        </p:spPr>
        <p:txBody>
          <a:bodyPr wrap="none" rtlCol="0">
            <a:spAutoFit/>
          </a:bodyPr>
          <a:lstStyle/>
          <a:p>
            <a:r>
              <a:rPr lang="en-GB" dirty="0"/>
              <a:t>Sam Jackson</a:t>
            </a:r>
          </a:p>
        </p:txBody>
      </p:sp>
    </p:spTree>
    <p:extLst>
      <p:ext uri="{BB962C8B-B14F-4D97-AF65-F5344CB8AC3E}">
        <p14:creationId xmlns:p14="http://schemas.microsoft.com/office/powerpoint/2010/main" val="1826835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4B6A-6C58-06B1-F9E2-CF7F291C96BD}"/>
              </a:ext>
            </a:extLst>
          </p:cNvPr>
          <p:cNvSpPr>
            <a:spLocks noGrp="1"/>
          </p:cNvSpPr>
          <p:nvPr>
            <p:ph type="title"/>
          </p:nvPr>
        </p:nvSpPr>
        <p:spPr/>
        <p:txBody>
          <a:bodyPr/>
          <a:lstStyle/>
          <a:p>
            <a:r>
              <a:rPr lang="en-GB" dirty="0"/>
              <a:t>Let’s make it </a:t>
            </a:r>
            <a:r>
              <a:rPr lang="en-GB" i="1" dirty="0"/>
              <a:t>even smoother</a:t>
            </a:r>
            <a:r>
              <a:rPr lang="en-GB"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E02CD4-368C-CDA2-6FFF-B36BAA7F058A}"/>
                  </a:ext>
                </a:extLst>
              </p:cNvPr>
              <p:cNvSpPr>
                <a:spLocks noGrp="1"/>
              </p:cNvSpPr>
              <p:nvPr>
                <p:ph sz="quarter" idx="11"/>
              </p:nvPr>
            </p:nvSpPr>
            <p:spPr>
              <a:xfrm>
                <a:off x="621552" y="1134734"/>
                <a:ext cx="7902387" cy="2914650"/>
              </a:xfrm>
            </p:spPr>
            <p:txBody>
              <a:bodyPr/>
              <a:lstStyle/>
              <a:p>
                <a:pPr marL="285750" indent="-285750">
                  <a:buFont typeface="Arial" panose="020B0604020202020204" pitchFamily="34" charset="0"/>
                  <a:buChar char="•"/>
                </a:pPr>
                <a:r>
                  <a:rPr lang="en-GB" dirty="0"/>
                  <a:t>Start setting </a:t>
                </a:r>
                <a:r>
                  <a:rPr lang="en-GB" i="1" dirty="0"/>
                  <a:t>derivatives </a:t>
                </a:r>
                <a:r>
                  <a:rPr lang="en-GB" dirty="0"/>
                  <a:t>to be equal at the knot </a:t>
                </a:r>
              </a:p>
              <a:p>
                <a:pPr marL="285750" indent="-285750">
                  <a:buFont typeface="Arial" panose="020B0604020202020204" pitchFamily="34" charset="0"/>
                  <a:buChar char="•"/>
                </a:pPr>
                <a:r>
                  <a:rPr lang="en-GB" dirty="0"/>
                  <a:t>Because these are all polynomials, </a:t>
                </a:r>
                <a:r>
                  <a:rPr lang="en-GB" i="1" dirty="0"/>
                  <a:t>we can easily differentiate them and get more polynomials</a:t>
                </a:r>
                <a:r>
                  <a:rPr lang="en-GB" dirty="0"/>
                  <a:t> </a:t>
                </a:r>
              </a:p>
              <a:p>
                <a:pPr marL="285750" indent="-285750">
                  <a:buFont typeface="Arial" panose="020B0604020202020204" pitchFamily="34" charset="0"/>
                  <a:buChar char="•"/>
                </a:pPr>
                <a:r>
                  <a:rPr lang="en-GB" dirty="0"/>
                  <a:t>To avoid repeatedly typing out “age”, I’m going to replace “age” with </a:t>
                </a:r>
                <a:r>
                  <a:rPr lang="en-GB" i="1" dirty="0"/>
                  <a:t>x</a:t>
                </a:r>
                <a:r>
                  <a:rPr lang="en-GB" dirty="0"/>
                  <a:t> </a:t>
                </a:r>
              </a:p>
              <a:p>
                <a:pPr marL="285750" indent="-285750">
                  <a:buFont typeface="Arial" panose="020B0604020202020204" pitchFamily="34" charset="0"/>
                  <a:buChar char="•"/>
                </a:pP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0</m:t>
                        </m:r>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1</m:t>
                        </m:r>
                        <m:r>
                          <a:rPr lang="en-GB" b="0" i="1" smtClean="0">
                            <a:latin typeface="Cambria Math" panose="02040503050406030204" pitchFamily="18" charset="0"/>
                          </a:rPr>
                          <m:t>𝑖</m:t>
                        </m:r>
                      </m:sub>
                    </m:sSub>
                    <m:r>
                      <a:rPr lang="en-GB" b="0" i="1" smtClean="0">
                        <a:latin typeface="Cambria Math" panose="02040503050406030204" pitchFamily="18" charset="0"/>
                      </a:rPr>
                      <m:t>𝑥</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2</m:t>
                        </m:r>
                        <m:r>
                          <a:rPr lang="en-GB" b="0" i="1" smtClean="0">
                            <a:latin typeface="Cambria Math" panose="02040503050406030204" pitchFamily="18" charset="0"/>
                          </a:rPr>
                          <m:t>𝑖</m:t>
                        </m:r>
                      </m:sub>
                    </m:sSub>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3</m:t>
                        </m:r>
                        <m:r>
                          <a:rPr lang="en-GB" b="0" i="1" smtClean="0">
                            <a:latin typeface="Cambria Math" panose="02040503050406030204" pitchFamily="18" charset="0"/>
                          </a:rPr>
                          <m:t>𝑖</m:t>
                        </m:r>
                      </m:sub>
                    </m:sSub>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oMath>
                </a14:m>
                <a:endParaRPr lang="en-GB" dirty="0"/>
              </a:p>
              <a:p>
                <a:pPr marL="285750" indent="-285750">
                  <a:buFont typeface="Arial" panose="020B0604020202020204" pitchFamily="34" charset="0"/>
                  <a:buChar char="•"/>
                </a:pPr>
                <a14:m>
                  <m:oMath xmlns:m="http://schemas.openxmlformats.org/officeDocument/2006/math">
                    <m:sSub>
                      <m:sSubPr>
                        <m:ctrlPr>
                          <a:rPr lang="en-GB" i="1" smtClean="0">
                            <a:latin typeface="Cambria Math" panose="02040503050406030204" pitchFamily="18" charset="0"/>
                          </a:rPr>
                        </m:ctrlPr>
                      </m:sSub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𝑓</m:t>
                            </m:r>
                          </m:e>
                          <m:sup>
                            <m:r>
                              <a:rPr lang="en-GB" b="0" i="1" smtClean="0">
                                <a:latin typeface="Cambria Math" panose="02040503050406030204" pitchFamily="18" charset="0"/>
                              </a:rPr>
                              <m:t>′</m:t>
                            </m:r>
                          </m:sup>
                        </m:sSup>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rPr>
                          <m:t>1</m:t>
                        </m:r>
                        <m:r>
                          <a:rPr lang="en-GB" i="1">
                            <a:latin typeface="Cambria Math" panose="02040503050406030204" pitchFamily="18" charset="0"/>
                          </a:rPr>
                          <m:t>𝑖</m:t>
                        </m:r>
                      </m:sub>
                    </m:sSub>
                    <m:r>
                      <a:rPr lang="en-GB" i="1">
                        <a:latin typeface="Cambria Math" panose="02040503050406030204" pitchFamily="18" charset="0"/>
                      </a:rPr>
                      <m:t>+</m:t>
                    </m:r>
                    <m:r>
                      <a:rPr lang="en-GB" b="0" i="1" smtClean="0">
                        <a:latin typeface="Cambria Math" panose="02040503050406030204" pitchFamily="18" charset="0"/>
                      </a:rPr>
                      <m:t>2</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rPr>
                          <m:t>2</m:t>
                        </m:r>
                        <m:r>
                          <a:rPr lang="en-GB" i="1">
                            <a:latin typeface="Cambria Math" panose="02040503050406030204" pitchFamily="18" charset="0"/>
                          </a:rPr>
                          <m:t>𝑖</m:t>
                        </m:r>
                      </m:sub>
                    </m:sSub>
                    <m:r>
                      <a:rPr lang="en-GB" b="0" i="1" smtClean="0">
                        <a:latin typeface="Cambria Math" panose="02040503050406030204" pitchFamily="18" charset="0"/>
                      </a:rPr>
                      <m:t>𝑥</m:t>
                    </m:r>
                    <m:r>
                      <a:rPr lang="en-GB" i="1">
                        <a:latin typeface="Cambria Math" panose="02040503050406030204" pitchFamily="18" charset="0"/>
                      </a:rPr>
                      <m:t>+</m:t>
                    </m:r>
                    <m:r>
                      <a:rPr lang="en-GB" b="0" i="1" smtClean="0">
                        <a:latin typeface="Cambria Math" panose="02040503050406030204" pitchFamily="18" charset="0"/>
                      </a:rPr>
                      <m:t>3</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rPr>
                          <m:t>3</m:t>
                        </m:r>
                        <m:r>
                          <a:rPr lang="en-GB" i="1">
                            <a:latin typeface="Cambria Math" panose="02040503050406030204" pitchFamily="18" charset="0"/>
                          </a:rPr>
                          <m:t>𝑖</m:t>
                        </m:r>
                      </m:sub>
                    </m:sSub>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b="0" i="1" smtClean="0">
                            <a:latin typeface="Cambria Math" panose="02040503050406030204" pitchFamily="18" charset="0"/>
                          </a:rPr>
                          <m:t>2</m:t>
                        </m:r>
                      </m:sup>
                    </m:sSup>
                  </m:oMath>
                </a14:m>
                <a:endParaRPr lang="en-GB" dirty="0"/>
              </a:p>
              <a:p>
                <a:pPr marL="285750" indent="-285750">
                  <a:buFont typeface="Arial" panose="020B0604020202020204" pitchFamily="34" charset="0"/>
                  <a:buChar char="•"/>
                </a:pPr>
                <a14:m>
                  <m:oMath xmlns:m="http://schemas.openxmlformats.org/officeDocument/2006/math">
                    <m:sSub>
                      <m:sSubPr>
                        <m:ctrlPr>
                          <a:rPr lang="en-GB" i="1" smtClean="0">
                            <a:latin typeface="Cambria Math" panose="02040503050406030204" pitchFamily="18" charset="0"/>
                          </a:rPr>
                        </m:ctrlPr>
                      </m:sSub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𝑓</m:t>
                            </m:r>
                          </m:e>
                          <m:sup>
                            <m:r>
                              <a:rPr lang="en-GB" b="0" i="1" smtClean="0">
                                <a:latin typeface="Cambria Math" panose="02040503050406030204" pitchFamily="18" charset="0"/>
                              </a:rPr>
                              <m:t>′′</m:t>
                            </m:r>
                          </m:sup>
                        </m:sSup>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=2</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rPr>
                          <m:t>2</m:t>
                        </m:r>
                        <m:r>
                          <a:rPr lang="en-GB" i="1">
                            <a:latin typeface="Cambria Math" panose="02040503050406030204" pitchFamily="18" charset="0"/>
                          </a:rPr>
                          <m:t>𝑖</m:t>
                        </m:r>
                      </m:sub>
                    </m:sSub>
                    <m:r>
                      <a:rPr lang="en-GB" i="1">
                        <a:latin typeface="Cambria Math" panose="02040503050406030204" pitchFamily="18" charset="0"/>
                      </a:rPr>
                      <m:t>+</m:t>
                    </m:r>
                    <m:r>
                      <a:rPr lang="en-GB" b="0" i="1" smtClean="0">
                        <a:latin typeface="Cambria Math" panose="02040503050406030204" pitchFamily="18" charset="0"/>
                      </a:rPr>
                      <m:t>6</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rPr>
                          <m:t>3</m:t>
                        </m:r>
                        <m:r>
                          <a:rPr lang="en-GB" i="1">
                            <a:latin typeface="Cambria Math" panose="02040503050406030204" pitchFamily="18" charset="0"/>
                          </a:rPr>
                          <m:t>𝑖</m:t>
                        </m:r>
                      </m:sub>
                    </m:sSub>
                    <m:r>
                      <a:rPr lang="en-GB" i="1" smtClean="0">
                        <a:latin typeface="Cambria Math" panose="02040503050406030204" pitchFamily="18" charset="0"/>
                      </a:rPr>
                      <m:t>𝑥</m:t>
                    </m:r>
                  </m:oMath>
                </a14:m>
                <a:endParaRPr lang="en-GB" dirty="0"/>
              </a:p>
              <a:p>
                <a:pPr marL="285750" indent="-285750">
                  <a:buFont typeface="Arial" panose="020B0604020202020204" pitchFamily="34" charset="0"/>
                  <a:buChar char="•"/>
                </a:pPr>
                <a14:m>
                  <m:oMath xmlns:m="http://schemas.openxmlformats.org/officeDocument/2006/math">
                    <m:sSub>
                      <m:sSubPr>
                        <m:ctrlPr>
                          <a:rPr lang="en-GB" i="1" smtClean="0">
                            <a:latin typeface="Cambria Math" panose="02040503050406030204" pitchFamily="18" charset="0"/>
                          </a:rPr>
                        </m:ctrlPr>
                      </m:sSub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𝑓</m:t>
                            </m:r>
                            <m:r>
                              <a:rPr lang="en-GB" b="0" i="1" smtClean="0">
                                <a:latin typeface="Cambria Math" panose="02040503050406030204" pitchFamily="18" charset="0"/>
                              </a:rPr>
                              <m:t>′′</m:t>
                            </m:r>
                          </m:e>
                          <m:sup>
                            <m:r>
                              <a:rPr lang="en-GB" b="0" i="1" smtClean="0">
                                <a:latin typeface="Cambria Math" panose="02040503050406030204" pitchFamily="18" charset="0"/>
                              </a:rPr>
                              <m:t>′</m:t>
                            </m:r>
                          </m:sup>
                        </m:sSup>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r>
                      <a:rPr lang="en-GB" i="1" smtClean="0">
                        <a:latin typeface="Cambria Math" panose="02040503050406030204" pitchFamily="18" charset="0"/>
                      </a:rPr>
                      <m:t>6</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rPr>
                          <m:t>3</m:t>
                        </m:r>
                        <m:r>
                          <a:rPr lang="en-GB" i="1">
                            <a:latin typeface="Cambria Math" panose="02040503050406030204" pitchFamily="18" charset="0"/>
                          </a:rPr>
                          <m:t>𝑖</m:t>
                        </m:r>
                      </m:sub>
                    </m:sSub>
                  </m:oMath>
                </a14:m>
                <a:r>
                  <a:rPr lang="en-GB" dirty="0"/>
                  <a:t> </a:t>
                </a:r>
                <a:r>
                  <a:rPr lang="en-GB" dirty="0">
                    <a:latin typeface="Calibri" panose="020F0502020204030204" pitchFamily="34" charset="0"/>
                    <a:cs typeface="Calibri" panose="020F0502020204030204" pitchFamily="34" charset="0"/>
                  </a:rPr>
                  <a:t>←</a:t>
                </a:r>
                <a:r>
                  <a:rPr lang="en-GB" dirty="0"/>
                  <a:t> </a:t>
                </a:r>
                <a:r>
                  <a:rPr lang="en-GB" b="1" dirty="0"/>
                  <a:t>not </a:t>
                </a:r>
                <a:r>
                  <a:rPr lang="en-GB" dirty="0"/>
                  <a:t>a function of age (or </a:t>
                </a:r>
                <a:r>
                  <a:rPr lang="en-GB" i="1" dirty="0"/>
                  <a:t>x</a:t>
                </a:r>
                <a:r>
                  <a:rPr lang="en-GB" dirty="0"/>
                  <a:t>)! </a:t>
                </a:r>
              </a:p>
              <a:p>
                <a:pPr marL="285750" indent="-285750">
                  <a:buFont typeface="Arial" panose="020B0604020202020204" pitchFamily="34" charset="0"/>
                  <a:buChar char="•"/>
                </a:pPr>
                <a14:m>
                  <m:oMath xmlns:m="http://schemas.openxmlformats.org/officeDocument/2006/math">
                    <m:sSub>
                      <m:sSubPr>
                        <m:ctrlPr>
                          <a:rPr lang="en-GB" i="1">
                            <a:latin typeface="Cambria Math" panose="02040503050406030204" pitchFamily="18" charset="0"/>
                          </a:rPr>
                        </m:ctrlPr>
                      </m:sSubPr>
                      <m:e>
                        <m:sSup>
                          <m:sSupPr>
                            <m:ctrlPr>
                              <a:rPr lang="en-GB" i="1">
                                <a:latin typeface="Cambria Math" panose="02040503050406030204" pitchFamily="18" charset="0"/>
                              </a:rPr>
                            </m:ctrlPr>
                          </m:sSupPr>
                          <m:e>
                            <m:r>
                              <a:rPr lang="en-GB" i="1">
                                <a:latin typeface="Cambria Math" panose="02040503050406030204" pitchFamily="18" charset="0"/>
                              </a:rPr>
                              <m:t>𝑓</m:t>
                            </m:r>
                            <m:r>
                              <a:rPr lang="en-GB" i="1">
                                <a:latin typeface="Cambria Math" panose="02040503050406030204" pitchFamily="18" charset="0"/>
                              </a:rPr>
                              <m:t>′′</m:t>
                            </m:r>
                          </m:e>
                          <m:sup>
                            <m:r>
                              <a:rPr lang="en-GB" i="1">
                                <a:latin typeface="Cambria Math" panose="02040503050406030204" pitchFamily="18" charset="0"/>
                              </a:rPr>
                              <m:t>′</m:t>
                            </m:r>
                          </m:sup>
                        </m:sSup>
                        <m:r>
                          <a:rPr lang="en-GB" b="0" i="1" smtClean="0">
                            <a:latin typeface="Cambria Math" panose="02040503050406030204" pitchFamily="18" charset="0"/>
                          </a:rPr>
                          <m:t>′</m:t>
                        </m:r>
                      </m:e>
                      <m:sub>
                        <m:r>
                          <a:rPr lang="en-GB" i="1">
                            <a:latin typeface="Cambria Math" panose="02040503050406030204" pitchFamily="18" charset="0"/>
                          </a:rPr>
                          <m:t>𝑖</m:t>
                        </m:r>
                      </m:sub>
                    </m:sSub>
                    <m:d>
                      <m:dPr>
                        <m:ctrlPr>
                          <a:rPr lang="en-GB" i="1">
                            <a:latin typeface="Cambria Math" panose="02040503050406030204" pitchFamily="18" charset="0"/>
                          </a:rPr>
                        </m:ctrlPr>
                      </m:dPr>
                      <m:e>
                        <m:r>
                          <a:rPr lang="en-GB" i="1">
                            <a:latin typeface="Cambria Math" panose="02040503050406030204" pitchFamily="18" charset="0"/>
                          </a:rPr>
                          <m:t>𝑥</m:t>
                        </m:r>
                      </m:e>
                    </m:d>
                    <m:r>
                      <a:rPr lang="en-GB" i="1">
                        <a:latin typeface="Cambria Math" panose="02040503050406030204" pitchFamily="18" charset="0"/>
                      </a:rPr>
                      <m:t>=</m:t>
                    </m:r>
                    <m:r>
                      <a:rPr lang="en-GB" b="0" i="1" smtClean="0">
                        <a:latin typeface="Cambria Math" panose="02040503050406030204" pitchFamily="18" charset="0"/>
                      </a:rPr>
                      <m:t>0</m:t>
                    </m:r>
                  </m:oMath>
                </a14:m>
                <a:endParaRPr lang="en-GB" dirty="0"/>
              </a:p>
              <a:p>
                <a:endParaRPr lang="en-GB" dirty="0"/>
              </a:p>
              <a:p>
                <a:endParaRPr lang="en-GB" dirty="0"/>
              </a:p>
            </p:txBody>
          </p:sp>
        </mc:Choice>
        <mc:Fallback xmlns="">
          <p:sp>
            <p:nvSpPr>
              <p:cNvPr id="3" name="Content Placeholder 2">
                <a:extLst>
                  <a:ext uri="{FF2B5EF4-FFF2-40B4-BE49-F238E27FC236}">
                    <a16:creationId xmlns:a16="http://schemas.microsoft.com/office/drawing/2014/main" id="{D8E02CD4-368C-CDA2-6FFF-B36BAA7F058A}"/>
                  </a:ext>
                </a:extLst>
              </p:cNvPr>
              <p:cNvSpPr>
                <a:spLocks noGrp="1" noRot="1" noChangeAspect="1" noMove="1" noResize="1" noEditPoints="1" noAdjustHandles="1" noChangeArrowheads="1" noChangeShapeType="1" noTextEdit="1"/>
              </p:cNvSpPr>
              <p:nvPr>
                <p:ph sz="quarter" idx="11"/>
              </p:nvPr>
            </p:nvSpPr>
            <p:spPr>
              <a:xfrm>
                <a:off x="621552" y="1134734"/>
                <a:ext cx="7902387" cy="2914650"/>
              </a:xfrm>
              <a:blipFill>
                <a:blip r:embed="rId2"/>
                <a:stretch>
                  <a:fillRect l="-1698" t="-2720" b="-16946"/>
                </a:stretch>
              </a:blipFill>
            </p:spPr>
            <p:txBody>
              <a:bodyPr/>
              <a:lstStyle/>
              <a:p>
                <a:r>
                  <a:rPr lang="en-GB">
                    <a:noFill/>
                  </a:rPr>
                  <a:t> </a:t>
                </a:r>
              </a:p>
            </p:txBody>
          </p:sp>
        </mc:Fallback>
      </mc:AlternateContent>
    </p:spTree>
    <p:extLst>
      <p:ext uri="{BB962C8B-B14F-4D97-AF65-F5344CB8AC3E}">
        <p14:creationId xmlns:p14="http://schemas.microsoft.com/office/powerpoint/2010/main" val="240762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7397-3D8A-907E-DDA0-6A97A1E48883}"/>
              </a:ext>
            </a:extLst>
          </p:cNvPr>
          <p:cNvSpPr>
            <a:spLocks noGrp="1"/>
          </p:cNvSpPr>
          <p:nvPr>
            <p:ph type="title"/>
          </p:nvPr>
        </p:nvSpPr>
        <p:spPr/>
        <p:txBody>
          <a:bodyPr/>
          <a:lstStyle/>
          <a:p>
            <a:r>
              <a:rPr lang="en-GB" dirty="0"/>
              <a:t>Splines: Smooth, constrained piecewise polynomials</a:t>
            </a:r>
          </a:p>
        </p:txBody>
      </p:sp>
      <p:sp>
        <p:nvSpPr>
          <p:cNvPr id="3" name="Content Placeholder 2">
            <a:extLst>
              <a:ext uri="{FF2B5EF4-FFF2-40B4-BE49-F238E27FC236}">
                <a16:creationId xmlns:a16="http://schemas.microsoft.com/office/drawing/2014/main" id="{8D6493AB-B6B8-9041-C57F-DB303099F360}"/>
              </a:ext>
            </a:extLst>
          </p:cNvPr>
          <p:cNvSpPr>
            <a:spLocks noGrp="1"/>
          </p:cNvSpPr>
          <p:nvPr>
            <p:ph sz="quarter" idx="11"/>
          </p:nvPr>
        </p:nvSpPr>
        <p:spPr>
          <a:xfrm>
            <a:off x="621552" y="1019146"/>
            <a:ext cx="6126577" cy="2914650"/>
          </a:xfrm>
        </p:spPr>
        <p:txBody>
          <a:bodyPr/>
          <a:lstStyle/>
          <a:p>
            <a:pPr marL="285750" indent="-285750">
              <a:buFont typeface="Arial" panose="020B0604020202020204" pitchFamily="34" charset="0"/>
              <a:buChar char="•"/>
            </a:pPr>
            <a:r>
              <a:rPr lang="en-GB" dirty="0"/>
              <a:t>Definition: A </a:t>
            </a:r>
            <a:r>
              <a:rPr lang="en-GB" i="1" dirty="0"/>
              <a:t>degree-</a:t>
            </a:r>
            <a:r>
              <a:rPr lang="en-GB" b="1" i="1" dirty="0">
                <a:effectLst/>
              </a:rPr>
              <a:t>d</a:t>
            </a:r>
            <a:r>
              <a:rPr lang="en-GB" i="1" dirty="0"/>
              <a:t> regression spline</a:t>
            </a:r>
            <a:r>
              <a:rPr lang="en-GB" dirty="0"/>
              <a:t> is a piecewise polynomial of </a:t>
            </a:r>
            <a:r>
              <a:rPr lang="en-GB" i="1" dirty="0"/>
              <a:t>degree</a:t>
            </a:r>
            <a:r>
              <a:rPr lang="en-GB" dirty="0"/>
              <a:t> (highest power of </a:t>
            </a:r>
            <a:r>
              <a:rPr lang="en-GB" i="1" dirty="0"/>
              <a:t>x</a:t>
            </a:r>
            <a:r>
              <a:rPr lang="en-GB" dirty="0"/>
              <a:t>) </a:t>
            </a:r>
            <a:r>
              <a:rPr lang="en-GB" b="1" i="1" dirty="0"/>
              <a:t>d</a:t>
            </a:r>
            <a:r>
              <a:rPr lang="en-GB" dirty="0"/>
              <a:t>, with </a:t>
            </a:r>
            <a:r>
              <a:rPr lang="en-GB" dirty="0">
                <a:solidFill>
                  <a:srgbClr val="0000FF"/>
                </a:solidFill>
                <a:effectLst/>
              </a:rPr>
              <a:t>continuity in derivatives</a:t>
            </a:r>
            <a:r>
              <a:rPr lang="en-GB" dirty="0"/>
              <a:t> up to degree </a:t>
            </a:r>
            <a:r>
              <a:rPr lang="en-GB" dirty="0">
                <a:effectLst/>
              </a:rPr>
              <a:t>d−1</a:t>
            </a:r>
            <a:r>
              <a:rPr lang="en-GB" dirty="0"/>
              <a:t> at each knot </a:t>
            </a:r>
          </a:p>
          <a:p>
            <a:pPr marL="573750" lvl="1" indent="-285750">
              <a:buFont typeface="Arial" panose="020B0604020202020204" pitchFamily="34" charset="0"/>
              <a:buChar char="•"/>
            </a:pPr>
            <a:r>
              <a:rPr lang="en-GB" dirty="0"/>
              <a:t>See Intro to Statistical Learning with Applications in R, on the reading list </a:t>
            </a:r>
          </a:p>
          <a:p>
            <a:pPr marL="285750" indent="-285750">
              <a:buFont typeface="Arial" panose="020B0604020202020204" pitchFamily="34" charset="0"/>
              <a:buChar char="•"/>
            </a:pPr>
            <a:r>
              <a:rPr lang="en-GB" dirty="0"/>
              <a:t>The degrees of freedom of a degree-</a:t>
            </a:r>
            <a:r>
              <a:rPr lang="en-GB" i="1" dirty="0"/>
              <a:t>d</a:t>
            </a:r>
            <a:r>
              <a:rPr lang="en-GB" dirty="0"/>
              <a:t> regression spline with </a:t>
            </a:r>
            <a:r>
              <a:rPr lang="en-GB" b="1" dirty="0"/>
              <a:t>K knots </a:t>
            </a:r>
            <a:r>
              <a:rPr lang="en-GB" dirty="0"/>
              <a:t>are (d + 1) + K. </a:t>
            </a:r>
          </a:p>
          <a:p>
            <a:pPr marL="573750" lvl="1" indent="-285750">
              <a:buFont typeface="Arial" panose="020B0604020202020204" pitchFamily="34" charset="0"/>
              <a:buChar char="•"/>
            </a:pPr>
            <a:r>
              <a:rPr lang="en-GB" dirty="0"/>
              <a:t>The degrees of a freedom of a degree-</a:t>
            </a:r>
            <a:r>
              <a:rPr lang="en-GB" i="1" dirty="0"/>
              <a:t>d</a:t>
            </a:r>
            <a:r>
              <a:rPr lang="en-GB" dirty="0"/>
              <a:t> piecewise polynomial with K cut-points are (d + 1) * (K + 1) </a:t>
            </a:r>
          </a:p>
          <a:p>
            <a:pPr marL="573750" lvl="1" indent="-285750">
              <a:buFont typeface="Arial" panose="020B0604020202020204" pitchFamily="34" charset="0"/>
              <a:buChar char="•"/>
            </a:pPr>
            <a:r>
              <a:rPr lang="en-GB" dirty="0"/>
              <a:t>Much more prone to overfitting! </a:t>
            </a:r>
          </a:p>
          <a:p>
            <a:pPr marL="861750" lvl="2" indent="-285750">
              <a:buFont typeface="Arial" panose="020B0604020202020204" pitchFamily="34" charset="0"/>
              <a:buChar char="•"/>
            </a:pPr>
            <a:r>
              <a:rPr lang="en-GB" i="1" dirty="0"/>
              <a:t>In addition</a:t>
            </a:r>
            <a:r>
              <a:rPr lang="en-GB" dirty="0"/>
              <a:t> to discontinuity issue</a:t>
            </a:r>
            <a:endParaRPr lang="en-GB" i="1" dirty="0"/>
          </a:p>
        </p:txBody>
      </p:sp>
    </p:spTree>
    <p:extLst>
      <p:ext uri="{BB962C8B-B14F-4D97-AF65-F5344CB8AC3E}">
        <p14:creationId xmlns:p14="http://schemas.microsoft.com/office/powerpoint/2010/main" val="252390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4BFF-4DCD-503B-19EE-AB7D56C32BDB}"/>
              </a:ext>
            </a:extLst>
          </p:cNvPr>
          <p:cNvSpPr>
            <a:spLocks noGrp="1"/>
          </p:cNvSpPr>
          <p:nvPr>
            <p:ph type="title"/>
          </p:nvPr>
        </p:nvSpPr>
        <p:spPr/>
        <p:txBody>
          <a:bodyPr/>
          <a:lstStyle/>
          <a:p>
            <a:r>
              <a:rPr lang="en-GB" dirty="0"/>
              <a:t>Simple example: two regions</a:t>
            </a:r>
          </a:p>
        </p:txBody>
      </p:sp>
      <p:pic>
        <p:nvPicPr>
          <p:cNvPr id="13" name="Picture 12">
            <a:extLst>
              <a:ext uri="{FF2B5EF4-FFF2-40B4-BE49-F238E27FC236}">
                <a16:creationId xmlns:a16="http://schemas.microsoft.com/office/drawing/2014/main" id="{26FC6046-B214-1112-5F94-939C6B97BE1A}"/>
              </a:ext>
            </a:extLst>
          </p:cNvPr>
          <p:cNvPicPr>
            <a:picLocks noChangeAspect="1"/>
          </p:cNvPicPr>
          <p:nvPr/>
        </p:nvPicPr>
        <p:blipFill>
          <a:blip r:embed="rId2"/>
          <a:stretch>
            <a:fillRect/>
          </a:stretch>
        </p:blipFill>
        <p:spPr>
          <a:xfrm>
            <a:off x="2211344" y="706109"/>
            <a:ext cx="4848902" cy="4239217"/>
          </a:xfrm>
          <a:prstGeom prst="rect">
            <a:avLst/>
          </a:prstGeom>
        </p:spPr>
      </p:pic>
      <p:sp>
        <p:nvSpPr>
          <p:cNvPr id="3" name="TextBox 2">
            <a:extLst>
              <a:ext uri="{FF2B5EF4-FFF2-40B4-BE49-F238E27FC236}">
                <a16:creationId xmlns:a16="http://schemas.microsoft.com/office/drawing/2014/main" id="{AE90547C-DDEC-5193-75D6-8EC6DE359005}"/>
              </a:ext>
            </a:extLst>
          </p:cNvPr>
          <p:cNvSpPr txBox="1"/>
          <p:nvPr/>
        </p:nvSpPr>
        <p:spPr>
          <a:xfrm>
            <a:off x="7286847" y="4681350"/>
            <a:ext cx="1355949" cy="369332"/>
          </a:xfrm>
          <a:prstGeom prst="rect">
            <a:avLst/>
          </a:prstGeom>
          <a:noFill/>
        </p:spPr>
        <p:txBody>
          <a:bodyPr wrap="none" rtlCol="0">
            <a:spAutoFit/>
          </a:bodyPr>
          <a:lstStyle/>
          <a:p>
            <a:r>
              <a:rPr lang="en-GB" dirty="0"/>
              <a:t>Sam Jackson</a:t>
            </a:r>
          </a:p>
        </p:txBody>
      </p:sp>
    </p:spTree>
    <p:extLst>
      <p:ext uri="{BB962C8B-B14F-4D97-AF65-F5344CB8AC3E}">
        <p14:creationId xmlns:p14="http://schemas.microsoft.com/office/powerpoint/2010/main" val="218960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730" y="1164650"/>
            <a:ext cx="5113444" cy="1729103"/>
          </a:xfrm>
        </p:spPr>
        <p:txBody>
          <a:bodyPr/>
          <a:lstStyle/>
          <a:p>
            <a:r>
              <a:rPr lang="en-US" dirty="0"/>
              <a:t>Polynomial Regression</a:t>
            </a:r>
          </a:p>
        </p:txBody>
      </p:sp>
      <p:sp>
        <p:nvSpPr>
          <p:cNvPr id="3" name="Subtitle 2">
            <a:extLst>
              <a:ext uri="{C183D7F6-B498-43B3-948B-1728B52AA6E4}">
                <adec:decorative xmlns:adec="http://schemas.microsoft.com/office/drawing/2017/decorative" val="1"/>
              </a:ext>
            </a:extLst>
          </p:cNvPr>
          <p:cNvSpPr>
            <a:spLocks noGrp="1"/>
          </p:cNvSpPr>
          <p:nvPr>
            <p:ph type="subTitle" idx="1"/>
          </p:nvPr>
        </p:nvSpPr>
        <p:spPr>
          <a:xfrm>
            <a:off x="518730" y="1638765"/>
            <a:ext cx="4512620" cy="1314450"/>
          </a:xfrm>
        </p:spPr>
        <p:txBody>
          <a:bodyPr/>
          <a:lstStyle/>
          <a:p>
            <a:endParaRPr lang="en-US" sz="1000" b="1" dirty="0"/>
          </a:p>
          <a:p>
            <a:endParaRPr lang="en-US" dirty="0"/>
          </a:p>
        </p:txBody>
      </p:sp>
    </p:spTree>
    <p:extLst>
      <p:ext uri="{BB962C8B-B14F-4D97-AF65-F5344CB8AC3E}">
        <p14:creationId xmlns:p14="http://schemas.microsoft.com/office/powerpoint/2010/main" val="2481088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a:extLst>
              <a:ext uri="{FF2B5EF4-FFF2-40B4-BE49-F238E27FC236}">
                <a16:creationId xmlns:a16="http://schemas.microsoft.com/office/drawing/2014/main" id="{0F6BCEBD-B9DD-3551-166A-38655422B35E}"/>
              </a:ext>
            </a:extLst>
          </p:cNvPr>
          <p:cNvPicPr>
            <a:picLocks noGrp="1" noChangeAspect="1"/>
          </p:cNvPicPr>
          <p:nvPr>
            <p:ph sz="quarter" idx="11"/>
          </p:nvPr>
        </p:nvPicPr>
        <p:blipFill>
          <a:blip r:embed="rId2"/>
          <a:stretch>
            <a:fillRect/>
          </a:stretch>
        </p:blipFill>
        <p:spPr>
          <a:xfrm>
            <a:off x="2254774" y="820939"/>
            <a:ext cx="4778389" cy="4183452"/>
          </a:xfrm>
        </p:spPr>
      </p:pic>
      <p:sp>
        <p:nvSpPr>
          <p:cNvPr id="2" name="Title 1">
            <a:extLst>
              <a:ext uri="{FF2B5EF4-FFF2-40B4-BE49-F238E27FC236}">
                <a16:creationId xmlns:a16="http://schemas.microsoft.com/office/drawing/2014/main" id="{64CC4BFF-4DCD-503B-19EE-AB7D56C32BDB}"/>
              </a:ext>
            </a:extLst>
          </p:cNvPr>
          <p:cNvSpPr>
            <a:spLocks noGrp="1"/>
          </p:cNvSpPr>
          <p:nvPr>
            <p:ph type="title"/>
          </p:nvPr>
        </p:nvSpPr>
        <p:spPr/>
        <p:txBody>
          <a:bodyPr/>
          <a:lstStyle/>
          <a:p>
            <a:r>
              <a:rPr lang="en-GB" dirty="0"/>
              <a:t>Simple example: two regions, continuous</a:t>
            </a:r>
          </a:p>
        </p:txBody>
      </p:sp>
      <p:sp>
        <p:nvSpPr>
          <p:cNvPr id="4" name="TextBox 3">
            <a:extLst>
              <a:ext uri="{FF2B5EF4-FFF2-40B4-BE49-F238E27FC236}">
                <a16:creationId xmlns:a16="http://schemas.microsoft.com/office/drawing/2014/main" id="{C1B1DDBA-2711-1311-1381-49F6BF73C9D1}"/>
              </a:ext>
            </a:extLst>
          </p:cNvPr>
          <p:cNvSpPr txBox="1"/>
          <p:nvPr/>
        </p:nvSpPr>
        <p:spPr>
          <a:xfrm>
            <a:off x="7286847" y="4681350"/>
            <a:ext cx="1355949" cy="369332"/>
          </a:xfrm>
          <a:prstGeom prst="rect">
            <a:avLst/>
          </a:prstGeom>
          <a:noFill/>
        </p:spPr>
        <p:txBody>
          <a:bodyPr wrap="none" rtlCol="0">
            <a:spAutoFit/>
          </a:bodyPr>
          <a:lstStyle/>
          <a:p>
            <a:r>
              <a:rPr lang="en-GB" dirty="0"/>
              <a:t>Sam Jackson</a:t>
            </a:r>
          </a:p>
        </p:txBody>
      </p:sp>
    </p:spTree>
    <p:extLst>
      <p:ext uri="{BB962C8B-B14F-4D97-AF65-F5344CB8AC3E}">
        <p14:creationId xmlns:p14="http://schemas.microsoft.com/office/powerpoint/2010/main" val="925718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a red line&#10;&#10;Description automatically generated">
            <a:extLst>
              <a:ext uri="{FF2B5EF4-FFF2-40B4-BE49-F238E27FC236}">
                <a16:creationId xmlns:a16="http://schemas.microsoft.com/office/drawing/2014/main" id="{B5AFEEE2-4852-D5A0-44C5-9B9EB42C2B30}"/>
              </a:ext>
            </a:extLst>
          </p:cNvPr>
          <p:cNvPicPr>
            <a:picLocks noChangeAspect="1"/>
          </p:cNvPicPr>
          <p:nvPr/>
        </p:nvPicPr>
        <p:blipFill>
          <a:blip r:embed="rId2"/>
          <a:stretch>
            <a:fillRect/>
          </a:stretch>
        </p:blipFill>
        <p:spPr>
          <a:xfrm>
            <a:off x="2254774" y="820939"/>
            <a:ext cx="4778389" cy="4051242"/>
          </a:xfrm>
          <a:prstGeom prst="rect">
            <a:avLst/>
          </a:prstGeom>
        </p:spPr>
      </p:pic>
      <p:sp>
        <p:nvSpPr>
          <p:cNvPr id="2" name="Title 1">
            <a:extLst>
              <a:ext uri="{FF2B5EF4-FFF2-40B4-BE49-F238E27FC236}">
                <a16:creationId xmlns:a16="http://schemas.microsoft.com/office/drawing/2014/main" id="{64CC4BFF-4DCD-503B-19EE-AB7D56C32BDB}"/>
              </a:ext>
            </a:extLst>
          </p:cNvPr>
          <p:cNvSpPr>
            <a:spLocks noGrp="1"/>
          </p:cNvSpPr>
          <p:nvPr>
            <p:ph type="title"/>
          </p:nvPr>
        </p:nvSpPr>
        <p:spPr/>
        <p:txBody>
          <a:bodyPr/>
          <a:lstStyle/>
          <a:p>
            <a:r>
              <a:rPr lang="en-GB" dirty="0"/>
              <a:t>Simple example: two regions, cubic spline</a:t>
            </a:r>
          </a:p>
        </p:txBody>
      </p:sp>
      <p:sp>
        <p:nvSpPr>
          <p:cNvPr id="10" name="TextBox 9">
            <a:extLst>
              <a:ext uri="{FF2B5EF4-FFF2-40B4-BE49-F238E27FC236}">
                <a16:creationId xmlns:a16="http://schemas.microsoft.com/office/drawing/2014/main" id="{4916BE40-BE34-8D07-AA1F-DB3AA261E20F}"/>
              </a:ext>
            </a:extLst>
          </p:cNvPr>
          <p:cNvSpPr txBox="1"/>
          <p:nvPr/>
        </p:nvSpPr>
        <p:spPr>
          <a:xfrm>
            <a:off x="7286847" y="4681350"/>
            <a:ext cx="1355949" cy="369332"/>
          </a:xfrm>
          <a:prstGeom prst="rect">
            <a:avLst/>
          </a:prstGeom>
          <a:noFill/>
        </p:spPr>
        <p:txBody>
          <a:bodyPr wrap="none" rtlCol="0">
            <a:spAutoFit/>
          </a:bodyPr>
          <a:lstStyle/>
          <a:p>
            <a:r>
              <a:rPr lang="en-GB" dirty="0"/>
              <a:t>Sam Jackson</a:t>
            </a:r>
          </a:p>
        </p:txBody>
      </p:sp>
    </p:spTree>
    <p:extLst>
      <p:ext uri="{BB962C8B-B14F-4D97-AF65-F5344CB8AC3E}">
        <p14:creationId xmlns:p14="http://schemas.microsoft.com/office/powerpoint/2010/main" val="3140857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1153F1-27A0-53CF-8D78-94B688F0E492}"/>
              </a:ext>
            </a:extLst>
          </p:cNvPr>
          <p:cNvSpPr>
            <a:spLocks noGrp="1"/>
          </p:cNvSpPr>
          <p:nvPr>
            <p:ph type="ctrTitle"/>
          </p:nvPr>
        </p:nvSpPr>
        <p:spPr/>
        <p:txBody>
          <a:bodyPr/>
          <a:lstStyle/>
          <a:p>
            <a:r>
              <a:rPr lang="en-GB" dirty="0"/>
              <a:t>Technical Details </a:t>
            </a:r>
          </a:p>
        </p:txBody>
      </p:sp>
    </p:spTree>
    <p:extLst>
      <p:ext uri="{BB962C8B-B14F-4D97-AF65-F5344CB8AC3E}">
        <p14:creationId xmlns:p14="http://schemas.microsoft.com/office/powerpoint/2010/main" val="9615959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C3964F-1A78-1DD1-24FA-81DF62985FDB}"/>
              </a:ext>
            </a:extLst>
          </p:cNvPr>
          <p:cNvSpPr>
            <a:spLocks noGrp="1"/>
          </p:cNvSpPr>
          <p:nvPr>
            <p:ph type="title"/>
          </p:nvPr>
        </p:nvSpPr>
        <p:spPr/>
        <p:txBody>
          <a:bodyPr/>
          <a:lstStyle/>
          <a:p>
            <a:r>
              <a:rPr lang="en-GB" dirty="0"/>
              <a:t>How Many Knots, and Where? </a:t>
            </a:r>
          </a:p>
        </p:txBody>
      </p:sp>
      <p:sp>
        <p:nvSpPr>
          <p:cNvPr id="5" name="Content Placeholder 4">
            <a:extLst>
              <a:ext uri="{FF2B5EF4-FFF2-40B4-BE49-F238E27FC236}">
                <a16:creationId xmlns:a16="http://schemas.microsoft.com/office/drawing/2014/main" id="{F0266E33-0FA9-BB59-3CC4-2F3FE4D96C6C}"/>
              </a:ext>
            </a:extLst>
          </p:cNvPr>
          <p:cNvSpPr>
            <a:spLocks noGrp="1"/>
          </p:cNvSpPr>
          <p:nvPr>
            <p:ph sz="quarter" idx="11"/>
          </p:nvPr>
        </p:nvSpPr>
        <p:spPr>
          <a:xfrm>
            <a:off x="621553" y="1062272"/>
            <a:ext cx="8054614" cy="2914650"/>
          </a:xfrm>
        </p:spPr>
        <p:txBody>
          <a:bodyPr/>
          <a:lstStyle/>
          <a:p>
            <a:pPr marL="285750" indent="-285750">
              <a:buFont typeface="Arial" panose="020B0604020202020204" pitchFamily="34" charset="0"/>
              <a:buChar char="•"/>
            </a:pPr>
            <a:r>
              <a:rPr lang="en-GB" dirty="0"/>
              <a:t>Creating spline model “by hand” </a:t>
            </a:r>
          </a:p>
          <a:p>
            <a:pPr marL="573750" lvl="1" indent="-285750">
              <a:buFont typeface="Arial" panose="020B0604020202020204" pitchFamily="34" charset="0"/>
              <a:buChar char="•"/>
            </a:pPr>
            <a:r>
              <a:rPr lang="en-GB" dirty="0"/>
              <a:t>Can examine data and choose location of knots </a:t>
            </a:r>
          </a:p>
          <a:p>
            <a:pPr marL="861750" lvl="2" indent="-285750">
              <a:buFont typeface="Arial" panose="020B0604020202020204" pitchFamily="34" charset="0"/>
              <a:buChar char="•"/>
            </a:pPr>
            <a:r>
              <a:rPr lang="en-GB" dirty="0"/>
              <a:t>Knot where you see a clear change in behaviour of output variable</a:t>
            </a:r>
          </a:p>
          <a:p>
            <a:pPr marL="861750" lvl="2" indent="-285750">
              <a:buFont typeface="Arial" panose="020B0604020202020204" pitchFamily="34" charset="0"/>
              <a:buChar char="•"/>
            </a:pPr>
            <a:r>
              <a:rPr lang="en-GB" dirty="0"/>
              <a:t>More knots in less “stable” regions </a:t>
            </a:r>
          </a:p>
          <a:p>
            <a:pPr marL="1885950" lvl="3" indent="-285750">
              <a:buFont typeface="Arial" panose="020B0604020202020204" pitchFamily="34" charset="0"/>
              <a:buChar char="•"/>
            </a:pPr>
            <a:r>
              <a:rPr lang="en-GB" dirty="0"/>
              <a:t>Risk of overfitting</a:t>
            </a:r>
          </a:p>
          <a:p>
            <a:pPr marL="1885950" lvl="3" indent="-285750">
              <a:buFont typeface="Arial" panose="020B0604020202020204" pitchFamily="34" charset="0"/>
              <a:buChar char="•"/>
            </a:pPr>
            <a:r>
              <a:rPr lang="en-GB" dirty="0"/>
              <a:t>Smaller data sets</a:t>
            </a:r>
          </a:p>
          <a:p>
            <a:pPr marL="285750" indent="-285750">
              <a:buFont typeface="Arial" panose="020B0604020202020204" pitchFamily="34" charset="0"/>
              <a:buChar char="•"/>
            </a:pPr>
            <a:r>
              <a:rPr lang="en-GB" dirty="0"/>
              <a:t>Computer: has to automate things </a:t>
            </a:r>
          </a:p>
          <a:p>
            <a:pPr marL="573750" lvl="1" indent="-285750">
              <a:buFont typeface="Arial" panose="020B0604020202020204" pitchFamily="34" charset="0"/>
              <a:buChar char="•"/>
            </a:pPr>
            <a:r>
              <a:rPr lang="en-GB" dirty="0"/>
              <a:t>Will often do so uniformly </a:t>
            </a:r>
          </a:p>
          <a:p>
            <a:pPr marL="573750" lvl="1" indent="-285750">
              <a:buFont typeface="Arial" panose="020B0604020202020204" pitchFamily="34" charset="0"/>
              <a:buChar char="•"/>
            </a:pPr>
            <a:r>
              <a:rPr lang="en-GB" dirty="0"/>
              <a:t>Could be instructed to ensure minimum number of data points in a range, higher density of knots in region where output variable changes quickly…</a:t>
            </a:r>
          </a:p>
        </p:txBody>
      </p:sp>
    </p:spTree>
    <p:extLst>
      <p:ext uri="{BB962C8B-B14F-4D97-AF65-F5344CB8AC3E}">
        <p14:creationId xmlns:p14="http://schemas.microsoft.com/office/powerpoint/2010/main" val="402342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71E2-E27E-76B9-5940-5E4F9AE75A3E}"/>
              </a:ext>
            </a:extLst>
          </p:cNvPr>
          <p:cNvSpPr>
            <a:spLocks noGrp="1"/>
          </p:cNvSpPr>
          <p:nvPr>
            <p:ph type="title"/>
          </p:nvPr>
        </p:nvSpPr>
        <p:spPr/>
        <p:txBody>
          <a:bodyPr/>
          <a:lstStyle/>
          <a:p>
            <a:r>
              <a:rPr lang="en-GB" dirty="0"/>
              <a:t>Spline Basis Representation: Theory</a:t>
            </a:r>
          </a:p>
        </p:txBody>
      </p:sp>
      <p:pic>
        <p:nvPicPr>
          <p:cNvPr id="5" name="Content Placeholder 4">
            <a:extLst>
              <a:ext uri="{FF2B5EF4-FFF2-40B4-BE49-F238E27FC236}">
                <a16:creationId xmlns:a16="http://schemas.microsoft.com/office/drawing/2014/main" id="{CF784D3F-869C-CE48-9A16-5128C21F358D}"/>
              </a:ext>
            </a:extLst>
          </p:cNvPr>
          <p:cNvPicPr>
            <a:picLocks noGrp="1" noChangeAspect="1"/>
          </p:cNvPicPr>
          <p:nvPr>
            <p:ph sz="quarter" idx="11"/>
          </p:nvPr>
        </p:nvPicPr>
        <p:blipFill>
          <a:blip r:embed="rId2"/>
          <a:stretch>
            <a:fillRect/>
          </a:stretch>
        </p:blipFill>
        <p:spPr>
          <a:xfrm>
            <a:off x="1115146" y="706109"/>
            <a:ext cx="6913707" cy="4021306"/>
          </a:xfrm>
        </p:spPr>
      </p:pic>
      <p:sp>
        <p:nvSpPr>
          <p:cNvPr id="6" name="TextBox 5">
            <a:extLst>
              <a:ext uri="{FF2B5EF4-FFF2-40B4-BE49-F238E27FC236}">
                <a16:creationId xmlns:a16="http://schemas.microsoft.com/office/drawing/2014/main" id="{DEF88789-807F-EE3B-9FD4-024F9C51F54B}"/>
              </a:ext>
            </a:extLst>
          </p:cNvPr>
          <p:cNvSpPr txBox="1"/>
          <p:nvPr/>
        </p:nvSpPr>
        <p:spPr>
          <a:xfrm>
            <a:off x="7286847" y="4681350"/>
            <a:ext cx="1355949" cy="369332"/>
          </a:xfrm>
          <a:prstGeom prst="rect">
            <a:avLst/>
          </a:prstGeom>
          <a:noFill/>
        </p:spPr>
        <p:txBody>
          <a:bodyPr wrap="none" rtlCol="0">
            <a:spAutoFit/>
          </a:bodyPr>
          <a:lstStyle/>
          <a:p>
            <a:r>
              <a:rPr lang="en-GB" dirty="0"/>
              <a:t>Sam Jackson</a:t>
            </a:r>
          </a:p>
        </p:txBody>
      </p:sp>
      <p:sp>
        <p:nvSpPr>
          <p:cNvPr id="7" name="Rectangle: Rounded Corners 6">
            <a:extLst>
              <a:ext uri="{FF2B5EF4-FFF2-40B4-BE49-F238E27FC236}">
                <a16:creationId xmlns:a16="http://schemas.microsoft.com/office/drawing/2014/main" id="{1219F8C6-50DF-0D7E-C4FF-3F302A6D202B}"/>
              </a:ext>
            </a:extLst>
          </p:cNvPr>
          <p:cNvSpPr/>
          <p:nvPr/>
        </p:nvSpPr>
        <p:spPr>
          <a:xfrm>
            <a:off x="3168502" y="3820633"/>
            <a:ext cx="3366977" cy="857250"/>
          </a:xfrm>
          <a:prstGeom prst="roundRect">
            <a:avLst/>
          </a:prstGeom>
          <a:noFill/>
          <a:ln w="38100">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238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ADD0-6512-5D57-C32A-5F03B63DFD82}"/>
              </a:ext>
            </a:extLst>
          </p:cNvPr>
          <p:cNvSpPr>
            <a:spLocks noGrp="1"/>
          </p:cNvSpPr>
          <p:nvPr>
            <p:ph type="title"/>
          </p:nvPr>
        </p:nvSpPr>
        <p:spPr/>
        <p:txBody>
          <a:bodyPr/>
          <a:lstStyle/>
          <a:p>
            <a:r>
              <a:rPr lang="en-GB" dirty="0"/>
              <a:t>Spline Basis Representation: Practice </a:t>
            </a:r>
          </a:p>
        </p:txBody>
      </p:sp>
      <p:sp>
        <p:nvSpPr>
          <p:cNvPr id="3" name="Content Placeholder 2">
            <a:extLst>
              <a:ext uri="{FF2B5EF4-FFF2-40B4-BE49-F238E27FC236}">
                <a16:creationId xmlns:a16="http://schemas.microsoft.com/office/drawing/2014/main" id="{15E17975-2A72-6DEF-874E-F582D5B335E9}"/>
              </a:ext>
            </a:extLst>
          </p:cNvPr>
          <p:cNvSpPr>
            <a:spLocks noGrp="1"/>
          </p:cNvSpPr>
          <p:nvPr>
            <p:ph sz="quarter" idx="11"/>
          </p:nvPr>
        </p:nvSpPr>
        <p:spPr>
          <a:xfrm>
            <a:off x="620059" y="948262"/>
            <a:ext cx="7902388" cy="2914650"/>
          </a:xfrm>
        </p:spPr>
        <p:txBody>
          <a:bodyPr/>
          <a:lstStyle/>
          <a:p>
            <a:pPr marL="285750" indent="-285750">
              <a:buFont typeface="Arial" panose="020B0604020202020204" pitchFamily="34" charset="0"/>
              <a:buChar char="•"/>
            </a:pPr>
            <a:r>
              <a:rPr lang="en-GB" dirty="0"/>
              <a:t>Previous slide’s equivalent to raw=TRUE option for poly() function</a:t>
            </a:r>
          </a:p>
          <a:p>
            <a:pPr marL="285750" indent="-285750">
              <a:buFont typeface="Arial" panose="020B0604020202020204" pitchFamily="34" charset="0"/>
              <a:buChar char="•"/>
            </a:pPr>
            <a:r>
              <a:rPr lang="en-GB" dirty="0"/>
              <a:t>When we make use of inbuilt R functions, a different representation is used: B-splines </a:t>
            </a:r>
          </a:p>
          <a:p>
            <a:pPr marL="573750" lvl="1" indent="-285750">
              <a:buFont typeface="Arial" panose="020B0604020202020204" pitchFamily="34" charset="0"/>
              <a:buChar char="•"/>
            </a:pPr>
            <a:r>
              <a:rPr lang="en-GB" dirty="0"/>
              <a:t>If you want to know more, see </a:t>
            </a:r>
            <a:r>
              <a:rPr lang="en-GB" dirty="0">
                <a:hlinkClick r:id="rId2"/>
              </a:rPr>
              <a:t>here</a:t>
            </a:r>
            <a:r>
              <a:rPr lang="en-GB" dirty="0"/>
              <a:t> or </a:t>
            </a:r>
            <a:r>
              <a:rPr lang="en-GB" dirty="0">
                <a:hlinkClick r:id="rId3"/>
              </a:rPr>
              <a:t>here</a:t>
            </a:r>
            <a:r>
              <a:rPr lang="en-GB" dirty="0"/>
              <a:t> </a:t>
            </a:r>
          </a:p>
          <a:p>
            <a:pPr marL="285750" indent="-285750">
              <a:buFont typeface="Arial" panose="020B0604020202020204" pitchFamily="34" charset="0"/>
              <a:buChar char="•"/>
            </a:pPr>
            <a:r>
              <a:rPr lang="en-GB" dirty="0"/>
              <a:t>Key take-home points: </a:t>
            </a:r>
          </a:p>
          <a:p>
            <a:pPr marL="573750" lvl="1" indent="-285750">
              <a:buFont typeface="Arial" panose="020B0604020202020204" pitchFamily="34" charset="0"/>
              <a:buChar char="•"/>
            </a:pPr>
            <a:r>
              <a:rPr lang="en-GB" dirty="0"/>
              <a:t>You </a:t>
            </a:r>
            <a:r>
              <a:rPr lang="en-GB" i="1" dirty="0"/>
              <a:t>can </a:t>
            </a:r>
            <a:r>
              <a:rPr lang="en-GB" dirty="0"/>
              <a:t>represent splines using the basis set shown on the previous slide </a:t>
            </a:r>
          </a:p>
          <a:p>
            <a:pPr marL="573750" lvl="1" indent="-285750">
              <a:buFont typeface="Arial" panose="020B0604020202020204" pitchFamily="34" charset="0"/>
              <a:buChar char="•"/>
            </a:pPr>
            <a:r>
              <a:rPr lang="en-GB" dirty="0"/>
              <a:t>It is easier to interpret, but less computationally efficient </a:t>
            </a:r>
          </a:p>
          <a:p>
            <a:pPr marL="861750" lvl="2" indent="-285750">
              <a:buFont typeface="Arial" panose="020B0604020202020204" pitchFamily="34" charset="0"/>
              <a:buChar char="•"/>
            </a:pPr>
            <a:r>
              <a:rPr lang="en-GB" dirty="0"/>
              <a:t>Trade-off! </a:t>
            </a:r>
          </a:p>
          <a:p>
            <a:pPr marL="573750" lvl="1" indent="-285750">
              <a:buFont typeface="Arial" panose="020B0604020202020204" pitchFamily="34" charset="0"/>
              <a:buChar char="•"/>
            </a:pPr>
            <a:r>
              <a:rPr lang="en-GB" dirty="0"/>
              <a:t>Use predict() to work out spline model values! </a:t>
            </a:r>
          </a:p>
        </p:txBody>
      </p:sp>
    </p:spTree>
    <p:extLst>
      <p:ext uri="{BB962C8B-B14F-4D97-AF65-F5344CB8AC3E}">
        <p14:creationId xmlns:p14="http://schemas.microsoft.com/office/powerpoint/2010/main" val="5911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03D0-2718-0F9A-96DB-7F01249920B2}"/>
              </a:ext>
            </a:extLst>
          </p:cNvPr>
          <p:cNvSpPr>
            <a:spLocks noGrp="1"/>
          </p:cNvSpPr>
          <p:nvPr>
            <p:ph type="ctrTitle"/>
          </p:nvPr>
        </p:nvSpPr>
        <p:spPr/>
        <p:txBody>
          <a:bodyPr/>
          <a:lstStyle/>
          <a:p>
            <a:r>
              <a:rPr lang="en-GB" dirty="0"/>
              <a:t>Even Better Spline Varieties! </a:t>
            </a:r>
          </a:p>
        </p:txBody>
      </p:sp>
      <p:sp>
        <p:nvSpPr>
          <p:cNvPr id="3" name="Subtitle 2">
            <a:extLst>
              <a:ext uri="{FF2B5EF4-FFF2-40B4-BE49-F238E27FC236}">
                <a16:creationId xmlns:a16="http://schemas.microsoft.com/office/drawing/2014/main" id="{93FC7CE3-946C-EA28-88D6-EBF4E642B94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0181950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E588-01D3-528E-8EA4-6A548D33337E}"/>
              </a:ext>
            </a:extLst>
          </p:cNvPr>
          <p:cNvSpPr>
            <a:spLocks noGrp="1"/>
          </p:cNvSpPr>
          <p:nvPr>
            <p:ph type="ctrTitle"/>
          </p:nvPr>
        </p:nvSpPr>
        <p:spPr/>
        <p:txBody>
          <a:bodyPr/>
          <a:lstStyle/>
          <a:p>
            <a:r>
              <a:rPr lang="en-GB" dirty="0"/>
              <a:t>Natural Splines</a:t>
            </a:r>
          </a:p>
        </p:txBody>
      </p:sp>
      <p:sp>
        <p:nvSpPr>
          <p:cNvPr id="3" name="Subtitle 2">
            <a:extLst>
              <a:ext uri="{FF2B5EF4-FFF2-40B4-BE49-F238E27FC236}">
                <a16:creationId xmlns:a16="http://schemas.microsoft.com/office/drawing/2014/main" id="{2EB0D1D1-1BB8-3EDA-7B6A-10608ABCA162}"/>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5618442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CE9C64-DAB8-3822-A390-7165115C762E}"/>
              </a:ext>
            </a:extLst>
          </p:cNvPr>
          <p:cNvSpPr>
            <a:spLocks noGrp="1"/>
          </p:cNvSpPr>
          <p:nvPr>
            <p:ph type="title"/>
          </p:nvPr>
        </p:nvSpPr>
        <p:spPr/>
        <p:txBody>
          <a:bodyPr/>
          <a:lstStyle/>
          <a:p>
            <a:r>
              <a:rPr lang="en-GB" dirty="0"/>
              <a:t>Problems on the Edge</a:t>
            </a:r>
          </a:p>
        </p:txBody>
      </p:sp>
      <p:pic>
        <p:nvPicPr>
          <p:cNvPr id="7" name="Picture 6">
            <a:extLst>
              <a:ext uri="{FF2B5EF4-FFF2-40B4-BE49-F238E27FC236}">
                <a16:creationId xmlns:a16="http://schemas.microsoft.com/office/drawing/2014/main" id="{2331BE15-8CC2-1064-9166-442630C0794A}"/>
              </a:ext>
            </a:extLst>
          </p:cNvPr>
          <p:cNvPicPr>
            <a:picLocks noChangeAspect="1"/>
          </p:cNvPicPr>
          <p:nvPr/>
        </p:nvPicPr>
        <p:blipFill>
          <a:blip r:embed="rId2"/>
          <a:stretch>
            <a:fillRect/>
          </a:stretch>
        </p:blipFill>
        <p:spPr>
          <a:xfrm>
            <a:off x="0" y="858405"/>
            <a:ext cx="9144000" cy="3653518"/>
          </a:xfrm>
          <a:prstGeom prst="rect">
            <a:avLst/>
          </a:prstGeom>
        </p:spPr>
      </p:pic>
      <p:sp>
        <p:nvSpPr>
          <p:cNvPr id="9" name="TextBox 8">
            <a:extLst>
              <a:ext uri="{FF2B5EF4-FFF2-40B4-BE49-F238E27FC236}">
                <a16:creationId xmlns:a16="http://schemas.microsoft.com/office/drawing/2014/main" id="{2759A97B-4432-9586-B6BA-2C69083B35C3}"/>
              </a:ext>
            </a:extLst>
          </p:cNvPr>
          <p:cNvSpPr txBox="1"/>
          <p:nvPr/>
        </p:nvSpPr>
        <p:spPr>
          <a:xfrm>
            <a:off x="2286000" y="2249914"/>
            <a:ext cx="4572000" cy="646331"/>
          </a:xfrm>
          <a:prstGeom prst="rect">
            <a:avLst/>
          </a:prstGeom>
          <a:solidFill>
            <a:schemeClr val="bg1"/>
          </a:solidFill>
          <a:ln w="57150">
            <a:solidFill>
              <a:schemeClr val="tx2">
                <a:lumMod val="60000"/>
                <a:lumOff val="40000"/>
              </a:schemeClr>
            </a:solidFill>
          </a:ln>
        </p:spPr>
        <p:txBody>
          <a:bodyPr wrap="square">
            <a:spAutoFit/>
          </a:bodyPr>
          <a:lstStyle/>
          <a:p>
            <a:pPr algn="ctr"/>
            <a:r>
              <a:rPr lang="en-GB" dirty="0"/>
              <a:t>Confidence intervals large and variable at </a:t>
            </a:r>
            <a:r>
              <a:rPr lang="en-GB" i="1" dirty="0"/>
              <a:t>tails</a:t>
            </a:r>
            <a:r>
              <a:rPr lang="en-GB" dirty="0"/>
              <a:t> (near ends of X range) </a:t>
            </a:r>
          </a:p>
        </p:txBody>
      </p:sp>
    </p:spTree>
    <p:extLst>
      <p:ext uri="{BB962C8B-B14F-4D97-AF65-F5344CB8AC3E}">
        <p14:creationId xmlns:p14="http://schemas.microsoft.com/office/powerpoint/2010/main" val="294582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F76106-C591-DC38-340A-9160C3181608}"/>
              </a:ext>
            </a:extLst>
          </p:cNvPr>
          <p:cNvPicPr>
            <a:picLocks noChangeAspect="1"/>
          </p:cNvPicPr>
          <p:nvPr/>
        </p:nvPicPr>
        <p:blipFill>
          <a:blip r:embed="rId2"/>
          <a:stretch>
            <a:fillRect/>
          </a:stretch>
        </p:blipFill>
        <p:spPr>
          <a:xfrm>
            <a:off x="1971011" y="1302680"/>
            <a:ext cx="5486309" cy="3918792"/>
          </a:xfrm>
          <a:prstGeom prst="rect">
            <a:avLst/>
          </a:prstGeom>
        </p:spPr>
      </p:pic>
      <p:sp>
        <p:nvSpPr>
          <p:cNvPr id="4" name="Title 3">
            <a:extLst>
              <a:ext uri="{FF2B5EF4-FFF2-40B4-BE49-F238E27FC236}">
                <a16:creationId xmlns:a16="http://schemas.microsoft.com/office/drawing/2014/main" id="{93F202B1-ED1E-6777-6A16-F0FD24A0DE4E}"/>
              </a:ext>
            </a:extLst>
          </p:cNvPr>
          <p:cNvSpPr>
            <a:spLocks noGrp="1"/>
          </p:cNvSpPr>
          <p:nvPr>
            <p:ph type="title"/>
          </p:nvPr>
        </p:nvSpPr>
        <p:spPr/>
        <p:txBody>
          <a:bodyPr/>
          <a:lstStyle/>
          <a:p>
            <a:r>
              <a:rPr lang="en-GB" dirty="0"/>
              <a:t>Natural Splines</a:t>
            </a:r>
          </a:p>
        </p:txBody>
      </p:sp>
      <p:sp>
        <p:nvSpPr>
          <p:cNvPr id="5" name="Content Placeholder 4">
            <a:extLst>
              <a:ext uri="{FF2B5EF4-FFF2-40B4-BE49-F238E27FC236}">
                <a16:creationId xmlns:a16="http://schemas.microsoft.com/office/drawing/2014/main" id="{8CA6C901-9281-415E-8891-3972FD671DF4}"/>
              </a:ext>
            </a:extLst>
          </p:cNvPr>
          <p:cNvSpPr>
            <a:spLocks noGrp="1"/>
          </p:cNvSpPr>
          <p:nvPr>
            <p:ph sz="quarter" idx="11"/>
          </p:nvPr>
        </p:nvSpPr>
        <p:spPr>
          <a:xfrm>
            <a:off x="621552" y="1118388"/>
            <a:ext cx="7902389" cy="2914650"/>
          </a:xfrm>
        </p:spPr>
        <p:txBody>
          <a:bodyPr/>
          <a:lstStyle/>
          <a:p>
            <a:pPr marL="285750" indent="-285750">
              <a:buFont typeface="Arial" panose="020B0604020202020204" pitchFamily="34" charset="0"/>
              <a:buChar char="•"/>
            </a:pPr>
            <a:r>
              <a:rPr lang="en-GB" dirty="0"/>
              <a:t>Declare that </a:t>
            </a:r>
            <a:r>
              <a:rPr lang="en-GB" i="1" dirty="0"/>
              <a:t>below the lowest knot</a:t>
            </a:r>
            <a:r>
              <a:rPr lang="en-GB" dirty="0"/>
              <a:t> and </a:t>
            </a:r>
            <a:r>
              <a:rPr lang="en-GB" i="1" dirty="0"/>
              <a:t>above the highest knot</a:t>
            </a:r>
            <a:r>
              <a:rPr lang="en-GB" dirty="0"/>
              <a:t>, function constrained to be </a:t>
            </a:r>
            <a:r>
              <a:rPr lang="en-GB" b="1" dirty="0"/>
              <a:t>linear</a:t>
            </a:r>
            <a:r>
              <a:rPr lang="en-GB" dirty="0"/>
              <a:t> (</a:t>
            </a:r>
            <a:r>
              <a:rPr lang="en-GB" dirty="0" err="1"/>
              <a:t>ish</a:t>
            </a:r>
            <a:r>
              <a:rPr lang="en-GB" dirty="0"/>
              <a:t>) </a:t>
            </a:r>
            <a:endParaRPr lang="en-GB" b="1"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00044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 basics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2"/>
              </p:nvPr>
            </p:nvSpPr>
            <p:spPr>
              <a:xfrm>
                <a:off x="620059" y="919908"/>
                <a:ext cx="7902388" cy="2914650"/>
              </a:xfrm>
            </p:spPr>
            <p:txBody>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 polynomial is a sum of powers </a:t>
                </a:r>
              </a:p>
              <a:p>
                <a:pPr marL="5737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e.g. </a:t>
                </a:r>
                <a14:m>
                  <m:oMath xmlns:m="http://schemas.openxmlformats.org/officeDocument/2006/math">
                    <m:sSub>
                      <m:sSubPr>
                        <m:ctrlPr>
                          <a:rPr lang="en-GB" i="1" smtClean="0">
                            <a:latin typeface="Cambria Math" panose="02040503050406030204" pitchFamily="18" charset="0"/>
                            <a:cs typeface="Arial" panose="020B0604020202020204" pitchFamily="34" charset="0"/>
                          </a:rPr>
                        </m:ctrlPr>
                      </m:sSubPr>
                      <m:e>
                        <m:r>
                          <a:rPr lang="en-GB" b="0" i="1" smtClean="0">
                            <a:latin typeface="Cambria Math" panose="02040503050406030204" pitchFamily="18" charset="0"/>
                            <a:cs typeface="Arial" panose="020B0604020202020204" pitchFamily="34" charset="0"/>
                          </a:rPr>
                          <m:t>𝑏</m:t>
                        </m:r>
                      </m:e>
                      <m:sub>
                        <m:r>
                          <a:rPr lang="en-GB" b="0" i="1" smtClean="0">
                            <a:latin typeface="Cambria Math" panose="02040503050406030204" pitchFamily="18" charset="0"/>
                            <a:cs typeface="Arial" panose="020B0604020202020204" pitchFamily="34" charset="0"/>
                          </a:rPr>
                          <m:t>0</m:t>
                        </m:r>
                      </m:sub>
                    </m:sSub>
                    <m:r>
                      <a:rPr lang="en-GB" b="0" i="1" smtClean="0">
                        <a:latin typeface="Cambria Math" panose="02040503050406030204" pitchFamily="18" charset="0"/>
                        <a:cs typeface="Arial" panose="020B0604020202020204" pitchFamily="34" charset="0"/>
                      </a:rPr>
                      <m:t>+</m:t>
                    </m:r>
                    <m:sSub>
                      <m:sSubPr>
                        <m:ctrlPr>
                          <a:rPr lang="en-GB" b="0" i="1" smtClean="0">
                            <a:latin typeface="Cambria Math" panose="02040503050406030204" pitchFamily="18" charset="0"/>
                            <a:cs typeface="Arial" panose="020B0604020202020204" pitchFamily="34" charset="0"/>
                          </a:rPr>
                        </m:ctrlPr>
                      </m:sSubPr>
                      <m:e>
                        <m:r>
                          <a:rPr lang="en-GB" b="0" i="1" smtClean="0">
                            <a:latin typeface="Cambria Math" panose="02040503050406030204" pitchFamily="18" charset="0"/>
                            <a:cs typeface="Arial" panose="020B0604020202020204" pitchFamily="34" charset="0"/>
                          </a:rPr>
                          <m:t>𝑏</m:t>
                        </m:r>
                      </m:e>
                      <m:sub>
                        <m:r>
                          <a:rPr lang="en-GB" b="0" i="1" smtClean="0">
                            <a:latin typeface="Cambria Math" panose="02040503050406030204" pitchFamily="18" charset="0"/>
                            <a:cs typeface="Arial" panose="020B0604020202020204" pitchFamily="34" charset="0"/>
                          </a:rPr>
                          <m:t>1</m:t>
                        </m:r>
                      </m:sub>
                    </m:sSub>
                    <m:r>
                      <a:rPr lang="en-GB" b="0" i="1" smtClean="0">
                        <a:latin typeface="Cambria Math" panose="02040503050406030204" pitchFamily="18" charset="0"/>
                        <a:cs typeface="Arial" panose="020B0604020202020204" pitchFamily="34" charset="0"/>
                      </a:rPr>
                      <m:t>𝑥</m:t>
                    </m:r>
                    <m:r>
                      <a:rPr lang="en-GB" b="0" i="1" smtClean="0">
                        <a:latin typeface="Cambria Math" panose="02040503050406030204" pitchFamily="18" charset="0"/>
                        <a:cs typeface="Arial" panose="020B0604020202020204" pitchFamily="34" charset="0"/>
                      </a:rPr>
                      <m:t>+</m:t>
                    </m:r>
                    <m:sSub>
                      <m:sSubPr>
                        <m:ctrlPr>
                          <a:rPr lang="en-GB" b="0" i="1" smtClean="0">
                            <a:latin typeface="Cambria Math" panose="02040503050406030204" pitchFamily="18" charset="0"/>
                            <a:cs typeface="Arial" panose="020B0604020202020204" pitchFamily="34" charset="0"/>
                          </a:rPr>
                        </m:ctrlPr>
                      </m:sSubPr>
                      <m:e>
                        <m:r>
                          <a:rPr lang="en-GB" b="0" i="1" smtClean="0">
                            <a:latin typeface="Cambria Math" panose="02040503050406030204" pitchFamily="18" charset="0"/>
                            <a:cs typeface="Arial" panose="020B0604020202020204" pitchFamily="34" charset="0"/>
                          </a:rPr>
                          <m:t>𝑏</m:t>
                        </m:r>
                      </m:e>
                      <m:sub>
                        <m:r>
                          <a:rPr lang="en-GB" b="0" i="1" smtClean="0">
                            <a:latin typeface="Cambria Math" panose="02040503050406030204" pitchFamily="18" charset="0"/>
                            <a:cs typeface="Arial" panose="020B0604020202020204" pitchFamily="34" charset="0"/>
                          </a:rPr>
                          <m:t>2</m:t>
                        </m:r>
                      </m:sub>
                    </m:sSub>
                    <m:sSup>
                      <m:sSupPr>
                        <m:ctrlPr>
                          <a:rPr lang="en-GB" b="0" i="1" smtClean="0">
                            <a:latin typeface="Cambria Math" panose="02040503050406030204" pitchFamily="18" charset="0"/>
                            <a:cs typeface="Arial" panose="020B0604020202020204" pitchFamily="34" charset="0"/>
                          </a:rPr>
                        </m:ctrlPr>
                      </m:sSupPr>
                      <m:e>
                        <m:r>
                          <a:rPr lang="en-GB" b="0" i="1" smtClean="0">
                            <a:latin typeface="Cambria Math" panose="02040503050406030204" pitchFamily="18" charset="0"/>
                            <a:cs typeface="Arial" panose="020B0604020202020204" pitchFamily="34" charset="0"/>
                          </a:rPr>
                          <m:t>𝑥</m:t>
                        </m:r>
                      </m:e>
                      <m:sup>
                        <m:r>
                          <a:rPr lang="en-GB" b="0" i="1" smtClean="0">
                            <a:latin typeface="Cambria Math" panose="02040503050406030204" pitchFamily="18" charset="0"/>
                            <a:cs typeface="Arial" panose="020B0604020202020204" pitchFamily="34" charset="0"/>
                          </a:rPr>
                          <m:t>2</m:t>
                        </m:r>
                      </m:sup>
                    </m:sSup>
                    <m:r>
                      <a:rPr lang="en-GB" b="0" i="1" smtClean="0">
                        <a:latin typeface="Cambria Math" panose="02040503050406030204" pitchFamily="18" charset="0"/>
                        <a:cs typeface="Arial" panose="020B0604020202020204" pitchFamily="34" charset="0"/>
                      </a:rPr>
                      <m:t>+</m:t>
                    </m:r>
                    <m:sSub>
                      <m:sSubPr>
                        <m:ctrlPr>
                          <a:rPr lang="en-GB" b="0" i="1" smtClean="0">
                            <a:latin typeface="Cambria Math" panose="02040503050406030204" pitchFamily="18" charset="0"/>
                            <a:cs typeface="Arial" panose="020B0604020202020204" pitchFamily="34" charset="0"/>
                          </a:rPr>
                        </m:ctrlPr>
                      </m:sSubPr>
                      <m:e>
                        <m:r>
                          <a:rPr lang="en-GB" b="0" i="1" smtClean="0">
                            <a:latin typeface="Cambria Math" panose="02040503050406030204" pitchFamily="18" charset="0"/>
                            <a:cs typeface="Arial" panose="020B0604020202020204" pitchFamily="34" charset="0"/>
                          </a:rPr>
                          <m:t>𝑏</m:t>
                        </m:r>
                      </m:e>
                      <m:sub>
                        <m:r>
                          <a:rPr lang="en-GB" b="0" i="1" smtClean="0">
                            <a:latin typeface="Cambria Math" panose="02040503050406030204" pitchFamily="18" charset="0"/>
                            <a:cs typeface="Arial" panose="020B0604020202020204" pitchFamily="34" charset="0"/>
                          </a:rPr>
                          <m:t>3</m:t>
                        </m:r>
                      </m:sub>
                    </m:sSub>
                    <m:sSup>
                      <m:sSupPr>
                        <m:ctrlPr>
                          <a:rPr lang="en-GB" b="0" i="1" smtClean="0">
                            <a:latin typeface="Cambria Math" panose="02040503050406030204" pitchFamily="18" charset="0"/>
                            <a:cs typeface="Arial" panose="020B0604020202020204" pitchFamily="34" charset="0"/>
                          </a:rPr>
                        </m:ctrlPr>
                      </m:sSupPr>
                      <m:e>
                        <m:r>
                          <a:rPr lang="en-GB" b="0" i="1" smtClean="0">
                            <a:latin typeface="Cambria Math" panose="02040503050406030204" pitchFamily="18" charset="0"/>
                            <a:cs typeface="Arial" panose="020B0604020202020204" pitchFamily="34" charset="0"/>
                          </a:rPr>
                          <m:t>𝑥</m:t>
                        </m:r>
                      </m:e>
                      <m:sup>
                        <m:r>
                          <a:rPr lang="en-GB" b="0" i="1" smtClean="0">
                            <a:latin typeface="Cambria Math" panose="02040503050406030204" pitchFamily="18" charset="0"/>
                            <a:cs typeface="Arial" panose="020B0604020202020204" pitchFamily="34" charset="0"/>
                          </a:rPr>
                          <m:t>3</m:t>
                        </m:r>
                      </m:sup>
                    </m:sSup>
                    <m:r>
                      <a:rPr lang="en-GB" b="0" i="1" smtClean="0">
                        <a:latin typeface="Cambria Math" panose="02040503050406030204" pitchFamily="18" charset="0"/>
                        <a:cs typeface="Arial" panose="020B0604020202020204" pitchFamily="34" charset="0"/>
                      </a:rPr>
                      <m:t>+…</m:t>
                    </m:r>
                  </m:oMath>
                </a14:m>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derivative of a polynomial is a </a:t>
                </a:r>
                <a:r>
                  <a:rPr lang="en-GB" i="1" dirty="0">
                    <a:latin typeface="Arial" panose="020B0604020202020204" pitchFamily="34" charset="0"/>
                    <a:cs typeface="Arial" panose="020B0604020202020204" pitchFamily="34" charset="0"/>
                  </a:rPr>
                  <a:t>related</a:t>
                </a:r>
                <a:r>
                  <a:rPr lang="en-GB" dirty="0">
                    <a:latin typeface="Arial" panose="020B0604020202020204" pitchFamily="34" charset="0"/>
                    <a:cs typeface="Arial" panose="020B0604020202020204" pitchFamily="34" charset="0"/>
                  </a:rPr>
                  <a:t> polynomial </a:t>
                </a:r>
              </a:p>
              <a:p>
                <a:pPr marL="573750" lvl="1" indent="-285750">
                  <a:buFont typeface="Arial" panose="020B0604020202020204" pitchFamily="34" charset="0"/>
                  <a:buChar char="•"/>
                </a:pPr>
                <a14:m>
                  <m:oMath xmlns:m="http://schemas.openxmlformats.org/officeDocument/2006/math">
                    <m:r>
                      <a:rPr lang="en-GB" b="0" i="1" smtClean="0">
                        <a:latin typeface="Cambria Math" panose="02040503050406030204" pitchFamily="18" charset="0"/>
                        <a:cs typeface="Arial" panose="020B0604020202020204" pitchFamily="34" charset="0"/>
                      </a:rPr>
                      <m:t>𝑦</m:t>
                    </m:r>
                    <m:d>
                      <m:dPr>
                        <m:ctrlPr>
                          <a:rPr lang="en-GB" b="0" i="1" smtClean="0">
                            <a:latin typeface="Cambria Math" panose="02040503050406030204" pitchFamily="18" charset="0"/>
                            <a:cs typeface="Arial" panose="020B0604020202020204" pitchFamily="34" charset="0"/>
                          </a:rPr>
                        </m:ctrlPr>
                      </m:dPr>
                      <m:e>
                        <m:r>
                          <a:rPr lang="en-GB" b="0" i="1" smtClean="0">
                            <a:latin typeface="Cambria Math" panose="02040503050406030204" pitchFamily="18" charset="0"/>
                            <a:cs typeface="Arial" panose="020B0604020202020204" pitchFamily="34" charset="0"/>
                          </a:rPr>
                          <m:t>𝑥</m:t>
                        </m:r>
                      </m:e>
                    </m:d>
                    <m:r>
                      <a:rPr lang="en-GB" b="0" i="1" smtClean="0">
                        <a:latin typeface="Cambria Math" panose="02040503050406030204" pitchFamily="18" charset="0"/>
                        <a:cs typeface="Arial" panose="020B0604020202020204" pitchFamily="34" charset="0"/>
                      </a:rPr>
                      <m:t>= </m:t>
                    </m:r>
                    <m:sSub>
                      <m:sSubPr>
                        <m:ctrlPr>
                          <a:rPr lang="en-GB" i="1">
                            <a:latin typeface="Cambria Math" panose="02040503050406030204" pitchFamily="18" charset="0"/>
                            <a:cs typeface="Arial" panose="020B0604020202020204" pitchFamily="34" charset="0"/>
                          </a:rPr>
                        </m:ctrlPr>
                      </m:sSubPr>
                      <m:e>
                        <m:r>
                          <a:rPr lang="en-GB" i="1">
                            <a:latin typeface="Cambria Math" panose="02040503050406030204" pitchFamily="18" charset="0"/>
                            <a:cs typeface="Arial" panose="020B0604020202020204" pitchFamily="34" charset="0"/>
                          </a:rPr>
                          <m:t>𝑏</m:t>
                        </m:r>
                      </m:e>
                      <m:sub>
                        <m:r>
                          <a:rPr lang="en-GB" i="1">
                            <a:latin typeface="Cambria Math" panose="02040503050406030204" pitchFamily="18" charset="0"/>
                            <a:cs typeface="Arial" panose="020B0604020202020204" pitchFamily="34" charset="0"/>
                          </a:rPr>
                          <m:t>0</m:t>
                        </m:r>
                      </m:sub>
                    </m:sSub>
                    <m:r>
                      <a:rPr lang="en-GB" i="1">
                        <a:latin typeface="Cambria Math" panose="02040503050406030204" pitchFamily="18" charset="0"/>
                        <a:cs typeface="Arial" panose="020B0604020202020204" pitchFamily="34" charset="0"/>
                      </a:rPr>
                      <m:t>+</m:t>
                    </m:r>
                    <m:sSub>
                      <m:sSubPr>
                        <m:ctrlPr>
                          <a:rPr lang="en-GB" i="1">
                            <a:latin typeface="Cambria Math" panose="02040503050406030204" pitchFamily="18" charset="0"/>
                            <a:cs typeface="Arial" panose="020B0604020202020204" pitchFamily="34" charset="0"/>
                          </a:rPr>
                        </m:ctrlPr>
                      </m:sSubPr>
                      <m:e>
                        <m:r>
                          <a:rPr lang="en-GB" i="1">
                            <a:latin typeface="Cambria Math" panose="02040503050406030204" pitchFamily="18" charset="0"/>
                            <a:cs typeface="Arial" panose="020B0604020202020204" pitchFamily="34" charset="0"/>
                          </a:rPr>
                          <m:t>𝑏</m:t>
                        </m:r>
                      </m:e>
                      <m:sub>
                        <m:r>
                          <a:rPr lang="en-GB" i="1">
                            <a:latin typeface="Cambria Math" panose="02040503050406030204" pitchFamily="18" charset="0"/>
                            <a:cs typeface="Arial" panose="020B0604020202020204" pitchFamily="34" charset="0"/>
                          </a:rPr>
                          <m:t>1</m:t>
                        </m:r>
                      </m:sub>
                    </m:sSub>
                    <m:r>
                      <a:rPr lang="en-GB" i="1">
                        <a:latin typeface="Cambria Math" panose="02040503050406030204" pitchFamily="18" charset="0"/>
                        <a:cs typeface="Arial" panose="020B0604020202020204" pitchFamily="34" charset="0"/>
                      </a:rPr>
                      <m:t>𝑥</m:t>
                    </m:r>
                    <m:r>
                      <a:rPr lang="en-GB" i="1">
                        <a:latin typeface="Cambria Math" panose="02040503050406030204" pitchFamily="18" charset="0"/>
                        <a:cs typeface="Arial" panose="020B0604020202020204" pitchFamily="34" charset="0"/>
                      </a:rPr>
                      <m:t>+</m:t>
                    </m:r>
                    <m:sSub>
                      <m:sSubPr>
                        <m:ctrlPr>
                          <a:rPr lang="en-GB" i="1">
                            <a:latin typeface="Cambria Math" panose="02040503050406030204" pitchFamily="18" charset="0"/>
                            <a:cs typeface="Arial" panose="020B0604020202020204" pitchFamily="34" charset="0"/>
                          </a:rPr>
                        </m:ctrlPr>
                      </m:sSubPr>
                      <m:e>
                        <m:r>
                          <a:rPr lang="en-GB" i="1">
                            <a:latin typeface="Cambria Math" panose="02040503050406030204" pitchFamily="18" charset="0"/>
                            <a:cs typeface="Arial" panose="020B0604020202020204" pitchFamily="34" charset="0"/>
                          </a:rPr>
                          <m:t>𝑏</m:t>
                        </m:r>
                      </m:e>
                      <m:sub>
                        <m:r>
                          <a:rPr lang="en-GB" i="1">
                            <a:latin typeface="Cambria Math" panose="02040503050406030204" pitchFamily="18" charset="0"/>
                            <a:cs typeface="Arial" panose="020B0604020202020204" pitchFamily="34" charset="0"/>
                          </a:rPr>
                          <m:t>2</m:t>
                        </m:r>
                      </m:sub>
                    </m:sSub>
                    <m:sSup>
                      <m:sSupPr>
                        <m:ctrlPr>
                          <a:rPr lang="en-GB" i="1">
                            <a:latin typeface="Cambria Math" panose="02040503050406030204" pitchFamily="18" charset="0"/>
                            <a:cs typeface="Arial" panose="020B0604020202020204" pitchFamily="34" charset="0"/>
                          </a:rPr>
                        </m:ctrlPr>
                      </m:sSupPr>
                      <m:e>
                        <m:r>
                          <a:rPr lang="en-GB" i="1">
                            <a:latin typeface="Cambria Math" panose="02040503050406030204" pitchFamily="18" charset="0"/>
                            <a:cs typeface="Arial" panose="020B0604020202020204" pitchFamily="34" charset="0"/>
                          </a:rPr>
                          <m:t>𝑥</m:t>
                        </m:r>
                      </m:e>
                      <m:sup>
                        <m:r>
                          <a:rPr lang="en-GB" i="1">
                            <a:latin typeface="Cambria Math" panose="02040503050406030204" pitchFamily="18" charset="0"/>
                            <a:cs typeface="Arial" panose="020B0604020202020204" pitchFamily="34" charset="0"/>
                          </a:rPr>
                          <m:t>2</m:t>
                        </m:r>
                      </m:sup>
                    </m:sSup>
                    <m:r>
                      <a:rPr lang="en-GB" i="1">
                        <a:latin typeface="Cambria Math" panose="02040503050406030204" pitchFamily="18" charset="0"/>
                        <a:cs typeface="Arial" panose="020B0604020202020204" pitchFamily="34" charset="0"/>
                      </a:rPr>
                      <m:t>+</m:t>
                    </m:r>
                    <m:sSub>
                      <m:sSubPr>
                        <m:ctrlPr>
                          <a:rPr lang="en-GB" i="1">
                            <a:latin typeface="Cambria Math" panose="02040503050406030204" pitchFamily="18" charset="0"/>
                            <a:cs typeface="Arial" panose="020B0604020202020204" pitchFamily="34" charset="0"/>
                          </a:rPr>
                        </m:ctrlPr>
                      </m:sSubPr>
                      <m:e>
                        <m:r>
                          <a:rPr lang="en-GB" i="1">
                            <a:latin typeface="Cambria Math" panose="02040503050406030204" pitchFamily="18" charset="0"/>
                            <a:cs typeface="Arial" panose="020B0604020202020204" pitchFamily="34" charset="0"/>
                          </a:rPr>
                          <m:t>𝑏</m:t>
                        </m:r>
                      </m:e>
                      <m:sub>
                        <m:r>
                          <a:rPr lang="en-GB" i="1">
                            <a:latin typeface="Cambria Math" panose="02040503050406030204" pitchFamily="18" charset="0"/>
                            <a:cs typeface="Arial" panose="020B0604020202020204" pitchFamily="34" charset="0"/>
                          </a:rPr>
                          <m:t>3</m:t>
                        </m:r>
                      </m:sub>
                    </m:sSub>
                    <m:sSup>
                      <m:sSupPr>
                        <m:ctrlPr>
                          <a:rPr lang="en-GB" i="1">
                            <a:latin typeface="Cambria Math" panose="02040503050406030204" pitchFamily="18" charset="0"/>
                            <a:cs typeface="Arial" panose="020B0604020202020204" pitchFamily="34" charset="0"/>
                          </a:rPr>
                        </m:ctrlPr>
                      </m:sSupPr>
                      <m:e>
                        <m:r>
                          <a:rPr lang="en-GB" i="1">
                            <a:latin typeface="Cambria Math" panose="02040503050406030204" pitchFamily="18" charset="0"/>
                            <a:cs typeface="Arial" panose="020B0604020202020204" pitchFamily="34" charset="0"/>
                          </a:rPr>
                          <m:t>𝑥</m:t>
                        </m:r>
                      </m:e>
                      <m:sup>
                        <m:r>
                          <a:rPr lang="en-GB" i="1">
                            <a:latin typeface="Cambria Math" panose="02040503050406030204" pitchFamily="18" charset="0"/>
                            <a:cs typeface="Arial" panose="020B0604020202020204" pitchFamily="34" charset="0"/>
                          </a:rPr>
                          <m:t>3</m:t>
                        </m:r>
                      </m:sup>
                    </m:sSup>
                    <m:r>
                      <a:rPr lang="en-GB" i="1">
                        <a:latin typeface="Cambria Math" panose="02040503050406030204" pitchFamily="18" charset="0"/>
                        <a:cs typeface="Arial" panose="020B0604020202020204" pitchFamily="34" charset="0"/>
                      </a:rPr>
                      <m:t>+…</m:t>
                    </m:r>
                    <m:r>
                      <a:rPr lang="en-GB" b="0" i="1" smtClean="0">
                        <a:latin typeface="Cambria Math" panose="02040503050406030204" pitchFamily="18" charset="0"/>
                        <a:cs typeface="Arial" panose="020B0604020202020204" pitchFamily="34" charset="0"/>
                      </a:rPr>
                      <m:t>+</m:t>
                    </m:r>
                    <m:sSub>
                      <m:sSubPr>
                        <m:ctrlPr>
                          <a:rPr lang="en-GB" b="0" i="1" smtClean="0">
                            <a:latin typeface="Cambria Math" panose="02040503050406030204" pitchFamily="18" charset="0"/>
                            <a:cs typeface="Arial" panose="020B0604020202020204" pitchFamily="34" charset="0"/>
                          </a:rPr>
                        </m:ctrlPr>
                      </m:sSubPr>
                      <m:e>
                        <m:r>
                          <a:rPr lang="en-GB" b="0" i="1" smtClean="0">
                            <a:latin typeface="Cambria Math" panose="02040503050406030204" pitchFamily="18" charset="0"/>
                            <a:cs typeface="Arial" panose="020B0604020202020204" pitchFamily="34" charset="0"/>
                          </a:rPr>
                          <m:t>𝑏</m:t>
                        </m:r>
                      </m:e>
                      <m:sub>
                        <m:r>
                          <a:rPr lang="en-GB" b="0" i="1" smtClean="0">
                            <a:latin typeface="Cambria Math" panose="02040503050406030204" pitchFamily="18" charset="0"/>
                            <a:cs typeface="Arial" panose="020B0604020202020204" pitchFamily="34" charset="0"/>
                          </a:rPr>
                          <m:t>𝑛</m:t>
                        </m:r>
                      </m:sub>
                    </m:sSub>
                    <m:sSup>
                      <m:sSupPr>
                        <m:ctrlPr>
                          <a:rPr lang="en-GB" b="0" i="1" smtClean="0">
                            <a:latin typeface="Cambria Math" panose="02040503050406030204" pitchFamily="18" charset="0"/>
                            <a:cs typeface="Arial" panose="020B0604020202020204" pitchFamily="34" charset="0"/>
                          </a:rPr>
                        </m:ctrlPr>
                      </m:sSupPr>
                      <m:e>
                        <m:r>
                          <a:rPr lang="en-GB" b="0" i="1" smtClean="0">
                            <a:latin typeface="Cambria Math" panose="02040503050406030204" pitchFamily="18" charset="0"/>
                            <a:cs typeface="Arial" panose="020B0604020202020204" pitchFamily="34" charset="0"/>
                          </a:rPr>
                          <m:t>𝑥</m:t>
                        </m:r>
                      </m:e>
                      <m:sup>
                        <m:r>
                          <a:rPr lang="en-GB" b="0" i="1" smtClean="0">
                            <a:latin typeface="Cambria Math" panose="02040503050406030204" pitchFamily="18" charset="0"/>
                            <a:cs typeface="Arial" panose="020B0604020202020204" pitchFamily="34" charset="0"/>
                          </a:rPr>
                          <m:t>𝑛</m:t>
                        </m:r>
                      </m:sup>
                    </m:sSup>
                    <m:r>
                      <a:rPr lang="en-GB" b="0" i="0" smtClean="0">
                        <a:latin typeface="Cambria Math" panose="02040503050406030204" pitchFamily="18" charset="0"/>
                        <a:cs typeface="Arial" panose="020B0604020202020204" pitchFamily="34" charset="0"/>
                      </a:rPr>
                      <m:t>=</m:t>
                    </m:r>
                    <m:nary>
                      <m:naryPr>
                        <m:chr m:val="∑"/>
                        <m:ctrlPr>
                          <a:rPr lang="en-GB" b="0" i="1" smtClean="0">
                            <a:latin typeface="Cambria Math" panose="02040503050406030204" pitchFamily="18" charset="0"/>
                            <a:cs typeface="Arial" panose="020B0604020202020204" pitchFamily="34" charset="0"/>
                          </a:rPr>
                        </m:ctrlPr>
                      </m:naryPr>
                      <m:sub>
                        <m:r>
                          <m:rPr>
                            <m:brk m:alnAt="23"/>
                          </m:rPr>
                          <a:rPr lang="en-GB" b="0" i="1" smtClean="0">
                            <a:solidFill>
                              <a:schemeClr val="tx2">
                                <a:lumMod val="60000"/>
                                <a:lumOff val="40000"/>
                              </a:schemeClr>
                            </a:solidFill>
                            <a:latin typeface="Cambria Math" panose="02040503050406030204" pitchFamily="18" charset="0"/>
                            <a:cs typeface="Arial" panose="020B0604020202020204" pitchFamily="34" charset="0"/>
                          </a:rPr>
                          <m:t>𝑖</m:t>
                        </m:r>
                        <m:r>
                          <a:rPr lang="en-GB" b="0" i="1" smtClean="0">
                            <a:solidFill>
                              <a:schemeClr val="tx2">
                                <a:lumMod val="60000"/>
                                <a:lumOff val="40000"/>
                              </a:schemeClr>
                            </a:solidFill>
                            <a:latin typeface="Cambria Math" panose="02040503050406030204" pitchFamily="18" charset="0"/>
                            <a:cs typeface="Arial" panose="020B0604020202020204" pitchFamily="34" charset="0"/>
                          </a:rPr>
                          <m:t>=0</m:t>
                        </m:r>
                      </m:sub>
                      <m:sup>
                        <m:r>
                          <a:rPr lang="en-GB" b="0" i="1" smtClean="0">
                            <a:latin typeface="Cambria Math" panose="02040503050406030204" pitchFamily="18" charset="0"/>
                            <a:cs typeface="Arial" panose="020B0604020202020204" pitchFamily="34" charset="0"/>
                          </a:rPr>
                          <m:t>𝑛</m:t>
                        </m:r>
                      </m:sup>
                      <m:e>
                        <m:sSub>
                          <m:sSubPr>
                            <m:ctrlPr>
                              <a:rPr lang="en-GB" b="0" i="1" smtClean="0">
                                <a:latin typeface="Cambria Math" panose="02040503050406030204" pitchFamily="18" charset="0"/>
                                <a:cs typeface="Arial" panose="020B0604020202020204" pitchFamily="34" charset="0"/>
                              </a:rPr>
                            </m:ctrlPr>
                          </m:sSubPr>
                          <m:e>
                            <m:r>
                              <a:rPr lang="en-GB" b="0" i="1" smtClean="0">
                                <a:latin typeface="Cambria Math" panose="02040503050406030204" pitchFamily="18" charset="0"/>
                                <a:cs typeface="Arial" panose="020B0604020202020204" pitchFamily="34" charset="0"/>
                              </a:rPr>
                              <m:t>𝑏</m:t>
                            </m:r>
                          </m:e>
                          <m:sub>
                            <m:r>
                              <a:rPr lang="en-GB" b="0" i="1" smtClean="0">
                                <a:latin typeface="Cambria Math" panose="02040503050406030204" pitchFamily="18" charset="0"/>
                                <a:cs typeface="Arial" panose="020B0604020202020204" pitchFamily="34" charset="0"/>
                              </a:rPr>
                              <m:t>𝑖</m:t>
                            </m:r>
                          </m:sub>
                        </m:sSub>
                        <m:sSup>
                          <m:sSupPr>
                            <m:ctrlPr>
                              <a:rPr lang="en-GB" b="0" i="1" smtClean="0">
                                <a:latin typeface="Cambria Math" panose="02040503050406030204" pitchFamily="18" charset="0"/>
                                <a:cs typeface="Arial" panose="020B0604020202020204" pitchFamily="34" charset="0"/>
                              </a:rPr>
                            </m:ctrlPr>
                          </m:sSupPr>
                          <m:e>
                            <m:r>
                              <a:rPr lang="en-GB" b="0" i="1" smtClean="0">
                                <a:latin typeface="Cambria Math" panose="02040503050406030204" pitchFamily="18" charset="0"/>
                                <a:cs typeface="Arial" panose="020B0604020202020204" pitchFamily="34" charset="0"/>
                              </a:rPr>
                              <m:t>𝑥</m:t>
                            </m:r>
                          </m:e>
                          <m:sup>
                            <m:r>
                              <a:rPr lang="en-GB" b="0" i="1" smtClean="0">
                                <a:latin typeface="Cambria Math" panose="02040503050406030204" pitchFamily="18" charset="0"/>
                                <a:cs typeface="Arial" panose="020B0604020202020204" pitchFamily="34" charset="0"/>
                              </a:rPr>
                              <m:t>𝑖</m:t>
                            </m:r>
                          </m:sup>
                        </m:sSup>
                      </m:e>
                    </m:nary>
                  </m:oMath>
                </a14:m>
                <a:endParaRPr lang="en-GB" dirty="0">
                  <a:latin typeface="Arial" panose="020B0604020202020204" pitchFamily="34" charset="0"/>
                  <a:cs typeface="Arial" panose="020B0604020202020204" pitchFamily="34" charset="0"/>
                </a:endParaRPr>
              </a:p>
              <a:p>
                <a:pPr marL="5737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Since </a:t>
                </a:r>
                <a14:m>
                  <m:oMath xmlns:m="http://schemas.openxmlformats.org/officeDocument/2006/math">
                    <m:f>
                      <m:fPr>
                        <m:ctrlPr>
                          <a:rPr lang="en-GB" i="1" smtClean="0">
                            <a:latin typeface="Cambria Math" panose="02040503050406030204" pitchFamily="18" charset="0"/>
                            <a:cs typeface="Arial" panose="020B0604020202020204" pitchFamily="34" charset="0"/>
                          </a:rPr>
                        </m:ctrlPr>
                      </m:fPr>
                      <m:num>
                        <m:r>
                          <a:rPr lang="en-GB" b="0" i="1" smtClean="0">
                            <a:latin typeface="Cambria Math" panose="02040503050406030204" pitchFamily="18" charset="0"/>
                            <a:cs typeface="Arial" panose="020B0604020202020204" pitchFamily="34" charset="0"/>
                          </a:rPr>
                          <m:t>𝑑</m:t>
                        </m:r>
                        <m:sSup>
                          <m:sSupPr>
                            <m:ctrlPr>
                              <a:rPr lang="en-GB" b="0" i="1" smtClean="0">
                                <a:latin typeface="Cambria Math" panose="02040503050406030204" pitchFamily="18" charset="0"/>
                                <a:cs typeface="Arial" panose="020B0604020202020204" pitchFamily="34" charset="0"/>
                              </a:rPr>
                            </m:ctrlPr>
                          </m:sSupPr>
                          <m:e>
                            <m:r>
                              <a:rPr lang="en-GB" b="0" i="1" smtClean="0">
                                <a:latin typeface="Cambria Math" panose="02040503050406030204" pitchFamily="18" charset="0"/>
                                <a:cs typeface="Arial" panose="020B0604020202020204" pitchFamily="34" charset="0"/>
                              </a:rPr>
                              <m:t>𝑥</m:t>
                            </m:r>
                          </m:e>
                          <m:sup>
                            <m:r>
                              <a:rPr lang="en-GB" b="0" i="1" smtClean="0">
                                <a:latin typeface="Cambria Math" panose="02040503050406030204" pitchFamily="18" charset="0"/>
                                <a:cs typeface="Arial" panose="020B0604020202020204" pitchFamily="34" charset="0"/>
                              </a:rPr>
                              <m:t>𝑛</m:t>
                            </m:r>
                          </m:sup>
                        </m:sSup>
                      </m:num>
                      <m:den>
                        <m:r>
                          <a:rPr lang="en-GB" b="0" i="1" smtClean="0">
                            <a:latin typeface="Cambria Math" panose="02040503050406030204" pitchFamily="18" charset="0"/>
                            <a:cs typeface="Arial" panose="020B0604020202020204" pitchFamily="34" charset="0"/>
                          </a:rPr>
                          <m:t>𝑑𝑥</m:t>
                        </m:r>
                      </m:den>
                    </m:f>
                    <m:r>
                      <a:rPr lang="en-GB" b="0" i="1" smtClean="0">
                        <a:latin typeface="Cambria Math" panose="02040503050406030204" pitchFamily="18" charset="0"/>
                        <a:cs typeface="Arial" panose="020B0604020202020204" pitchFamily="34" charset="0"/>
                      </a:rPr>
                      <m:t>=</m:t>
                    </m:r>
                    <m:r>
                      <a:rPr lang="en-GB" b="0" i="1" smtClean="0">
                        <a:latin typeface="Cambria Math" panose="02040503050406030204" pitchFamily="18" charset="0"/>
                        <a:cs typeface="Arial" panose="020B0604020202020204" pitchFamily="34" charset="0"/>
                      </a:rPr>
                      <m:t>𝑛</m:t>
                    </m:r>
                    <m:sSup>
                      <m:sSupPr>
                        <m:ctrlPr>
                          <a:rPr lang="en-GB" b="0" i="1" smtClean="0">
                            <a:latin typeface="Cambria Math" panose="02040503050406030204" pitchFamily="18" charset="0"/>
                            <a:cs typeface="Arial" panose="020B0604020202020204" pitchFamily="34" charset="0"/>
                          </a:rPr>
                        </m:ctrlPr>
                      </m:sSupPr>
                      <m:e>
                        <m:r>
                          <a:rPr lang="en-GB" b="0" i="1" smtClean="0">
                            <a:latin typeface="Cambria Math" panose="02040503050406030204" pitchFamily="18" charset="0"/>
                            <a:cs typeface="Arial" panose="020B0604020202020204" pitchFamily="34" charset="0"/>
                          </a:rPr>
                          <m:t> </m:t>
                        </m:r>
                        <m:r>
                          <a:rPr lang="en-GB" b="0" i="1" smtClean="0">
                            <a:latin typeface="Cambria Math" panose="02040503050406030204" pitchFamily="18" charset="0"/>
                            <a:cs typeface="Arial" panose="020B0604020202020204" pitchFamily="34" charset="0"/>
                          </a:rPr>
                          <m:t>𝑥</m:t>
                        </m:r>
                      </m:e>
                      <m:sup>
                        <m:r>
                          <a:rPr lang="en-GB" b="0" i="1" smtClean="0">
                            <a:latin typeface="Cambria Math" panose="02040503050406030204" pitchFamily="18" charset="0"/>
                            <a:cs typeface="Arial" panose="020B0604020202020204" pitchFamily="34" charset="0"/>
                          </a:rPr>
                          <m:t>(</m:t>
                        </m:r>
                        <m:r>
                          <a:rPr lang="en-GB" b="0" i="1" smtClean="0">
                            <a:latin typeface="Cambria Math" panose="02040503050406030204" pitchFamily="18" charset="0"/>
                            <a:cs typeface="Arial" panose="020B0604020202020204" pitchFamily="34" charset="0"/>
                          </a:rPr>
                          <m:t>𝑛</m:t>
                        </m:r>
                        <m:r>
                          <a:rPr lang="en-GB" b="0" i="1" smtClean="0">
                            <a:latin typeface="Cambria Math" panose="02040503050406030204" pitchFamily="18" charset="0"/>
                            <a:cs typeface="Arial" panose="020B0604020202020204" pitchFamily="34" charset="0"/>
                          </a:rPr>
                          <m:t>−1)</m:t>
                        </m:r>
                      </m:sup>
                    </m:sSup>
                  </m:oMath>
                </a14:m>
                <a:r>
                  <a:rPr lang="en-GB" dirty="0">
                    <a:latin typeface="Arial" panose="020B0604020202020204" pitchFamily="34" charset="0"/>
                    <a:cs typeface="Arial" panose="020B0604020202020204" pitchFamily="34" charset="0"/>
                  </a:rPr>
                  <a:t> and </a:t>
                </a:r>
                <a14:m>
                  <m:oMath xmlns:m="http://schemas.openxmlformats.org/officeDocument/2006/math">
                    <m:f>
                      <m:fPr>
                        <m:ctrlPr>
                          <a:rPr lang="en-GB" i="1" smtClean="0">
                            <a:latin typeface="Cambria Math" panose="02040503050406030204" pitchFamily="18" charset="0"/>
                            <a:cs typeface="Arial" panose="020B0604020202020204" pitchFamily="34" charset="0"/>
                          </a:rPr>
                        </m:ctrlPr>
                      </m:fPr>
                      <m:num>
                        <m:r>
                          <a:rPr lang="en-GB" b="0" i="1" smtClean="0">
                            <a:latin typeface="Cambria Math" panose="02040503050406030204" pitchFamily="18" charset="0"/>
                            <a:cs typeface="Arial" panose="020B0604020202020204" pitchFamily="34" charset="0"/>
                          </a:rPr>
                          <m:t>𝑑</m:t>
                        </m:r>
                        <m:nary>
                          <m:naryPr>
                            <m:chr m:val="∑"/>
                            <m:subHide m:val="on"/>
                            <m:supHide m:val="on"/>
                            <m:ctrlPr>
                              <a:rPr lang="en-GB" b="0" i="1" smtClean="0">
                                <a:latin typeface="Cambria Math" panose="02040503050406030204" pitchFamily="18" charset="0"/>
                                <a:cs typeface="Arial" panose="020B0604020202020204" pitchFamily="34" charset="0"/>
                              </a:rPr>
                            </m:ctrlPr>
                          </m:naryPr>
                          <m:sub/>
                          <m:sup/>
                          <m:e>
                            <m:sSub>
                              <m:sSubPr>
                                <m:ctrlPr>
                                  <a:rPr lang="en-GB" b="0" i="1" smtClean="0">
                                    <a:latin typeface="Cambria Math" panose="02040503050406030204" pitchFamily="18" charset="0"/>
                                    <a:cs typeface="Arial" panose="020B0604020202020204" pitchFamily="34" charset="0"/>
                                  </a:rPr>
                                </m:ctrlPr>
                              </m:sSubPr>
                              <m:e>
                                <m:r>
                                  <a:rPr lang="en-GB" b="0" i="1" smtClean="0">
                                    <a:latin typeface="Cambria Math" panose="02040503050406030204" pitchFamily="18" charset="0"/>
                                    <a:cs typeface="Arial" panose="020B0604020202020204" pitchFamily="34" charset="0"/>
                                  </a:rPr>
                                  <m:t>𝑓</m:t>
                                </m:r>
                              </m:e>
                              <m:sub>
                                <m:r>
                                  <a:rPr lang="en-GB" b="0" i="1" smtClean="0">
                                    <a:latin typeface="Cambria Math" panose="02040503050406030204" pitchFamily="18" charset="0"/>
                                    <a:cs typeface="Arial" panose="020B0604020202020204" pitchFamily="34" charset="0"/>
                                  </a:rPr>
                                  <m:t>𝑖</m:t>
                                </m:r>
                              </m:sub>
                            </m:sSub>
                          </m:e>
                        </m:nary>
                      </m:num>
                      <m:den>
                        <m:r>
                          <a:rPr lang="en-GB" b="0" i="1" smtClean="0">
                            <a:latin typeface="Cambria Math" panose="02040503050406030204" pitchFamily="18" charset="0"/>
                            <a:cs typeface="Arial" panose="020B0604020202020204" pitchFamily="34" charset="0"/>
                          </a:rPr>
                          <m:t>𝑑𝑥</m:t>
                        </m:r>
                      </m:den>
                    </m:f>
                    <m:r>
                      <a:rPr lang="en-GB" b="0" i="1" smtClean="0">
                        <a:latin typeface="Cambria Math" panose="02040503050406030204" pitchFamily="18" charset="0"/>
                        <a:cs typeface="Arial" panose="020B0604020202020204" pitchFamily="34" charset="0"/>
                      </a:rPr>
                      <m:t>=</m:t>
                    </m:r>
                    <m:nary>
                      <m:naryPr>
                        <m:chr m:val="∑"/>
                        <m:subHide m:val="on"/>
                        <m:supHide m:val="on"/>
                        <m:ctrlPr>
                          <a:rPr lang="en-GB" b="0" i="1" smtClean="0">
                            <a:latin typeface="Cambria Math" panose="02040503050406030204" pitchFamily="18" charset="0"/>
                            <a:cs typeface="Arial" panose="020B0604020202020204" pitchFamily="34" charset="0"/>
                          </a:rPr>
                        </m:ctrlPr>
                      </m:naryPr>
                      <m:sub/>
                      <m:sup/>
                      <m:e>
                        <m:f>
                          <m:fPr>
                            <m:ctrlPr>
                              <a:rPr lang="en-GB" b="0" i="1" smtClean="0">
                                <a:latin typeface="Cambria Math" panose="02040503050406030204" pitchFamily="18" charset="0"/>
                                <a:cs typeface="Arial" panose="020B0604020202020204" pitchFamily="34" charset="0"/>
                              </a:rPr>
                            </m:ctrlPr>
                          </m:fPr>
                          <m:num>
                            <m:r>
                              <a:rPr lang="en-GB" b="0" i="1" smtClean="0">
                                <a:latin typeface="Cambria Math" panose="02040503050406030204" pitchFamily="18" charset="0"/>
                                <a:cs typeface="Arial" panose="020B0604020202020204" pitchFamily="34" charset="0"/>
                              </a:rPr>
                              <m:t>𝑑</m:t>
                            </m:r>
                            <m:sSub>
                              <m:sSubPr>
                                <m:ctrlPr>
                                  <a:rPr lang="en-GB" b="0" i="1" smtClean="0">
                                    <a:latin typeface="Cambria Math" panose="02040503050406030204" pitchFamily="18" charset="0"/>
                                    <a:cs typeface="Arial" panose="020B0604020202020204" pitchFamily="34" charset="0"/>
                                  </a:rPr>
                                </m:ctrlPr>
                              </m:sSubPr>
                              <m:e>
                                <m:r>
                                  <a:rPr lang="en-GB" b="0" i="1" smtClean="0">
                                    <a:latin typeface="Cambria Math" panose="02040503050406030204" pitchFamily="18" charset="0"/>
                                    <a:cs typeface="Arial" panose="020B0604020202020204" pitchFamily="34" charset="0"/>
                                  </a:rPr>
                                  <m:t>𝑓</m:t>
                                </m:r>
                              </m:e>
                              <m:sub>
                                <m:r>
                                  <a:rPr lang="en-GB" b="0" i="1" smtClean="0">
                                    <a:latin typeface="Cambria Math" panose="02040503050406030204" pitchFamily="18" charset="0"/>
                                    <a:cs typeface="Arial" panose="020B0604020202020204" pitchFamily="34" charset="0"/>
                                  </a:rPr>
                                  <m:t>𝑖</m:t>
                                </m:r>
                              </m:sub>
                            </m:sSub>
                          </m:num>
                          <m:den>
                            <m:r>
                              <a:rPr lang="en-GB" b="0" i="1" smtClean="0">
                                <a:latin typeface="Cambria Math" panose="02040503050406030204" pitchFamily="18" charset="0"/>
                                <a:cs typeface="Arial" panose="020B0604020202020204" pitchFamily="34" charset="0"/>
                              </a:rPr>
                              <m:t>𝑑𝑥</m:t>
                            </m:r>
                          </m:den>
                        </m:f>
                      </m:e>
                    </m:nary>
                  </m:oMath>
                </a14:m>
                <a:r>
                  <a:rPr lang="en-GB" dirty="0">
                    <a:latin typeface="Arial" panose="020B0604020202020204" pitchFamily="34" charset="0"/>
                    <a:cs typeface="Arial" panose="020B0604020202020204" pitchFamily="34" charset="0"/>
                  </a:rPr>
                  <a:t>:</a:t>
                </a:r>
              </a:p>
              <a:p>
                <a:pPr marL="573750" lvl="1" indent="-285750">
                  <a:buFont typeface="Arial" panose="020B0604020202020204" pitchFamily="34" charset="0"/>
                  <a:buChar char="•"/>
                </a:pPr>
                <a14:m>
                  <m:oMath xmlns:m="http://schemas.openxmlformats.org/officeDocument/2006/math">
                    <m:f>
                      <m:fPr>
                        <m:ctrlPr>
                          <a:rPr lang="en-GB" i="1" smtClean="0">
                            <a:latin typeface="Cambria Math" panose="02040503050406030204" pitchFamily="18" charset="0"/>
                            <a:cs typeface="Arial" panose="020B0604020202020204" pitchFamily="34" charset="0"/>
                          </a:rPr>
                        </m:ctrlPr>
                      </m:fPr>
                      <m:num>
                        <m:r>
                          <a:rPr lang="en-GB" b="0" i="1" smtClean="0">
                            <a:latin typeface="Cambria Math" panose="02040503050406030204" pitchFamily="18" charset="0"/>
                            <a:cs typeface="Arial" panose="020B0604020202020204" pitchFamily="34" charset="0"/>
                          </a:rPr>
                          <m:t>𝑑𝑦</m:t>
                        </m:r>
                      </m:num>
                      <m:den>
                        <m:r>
                          <a:rPr lang="en-GB" b="0" i="1" smtClean="0">
                            <a:latin typeface="Cambria Math" panose="02040503050406030204" pitchFamily="18" charset="0"/>
                            <a:cs typeface="Arial" panose="020B0604020202020204" pitchFamily="34" charset="0"/>
                          </a:rPr>
                          <m:t>𝑑𝑥</m:t>
                        </m:r>
                      </m:den>
                    </m:f>
                    <m:r>
                      <a:rPr lang="en-GB" b="0" i="1" smtClean="0">
                        <a:latin typeface="Cambria Math" panose="02040503050406030204" pitchFamily="18" charset="0"/>
                        <a:cs typeface="Arial" panose="020B0604020202020204" pitchFamily="34" charset="0"/>
                      </a:rPr>
                      <m:t>=</m:t>
                    </m:r>
                    <m:f>
                      <m:fPr>
                        <m:ctrlPr>
                          <a:rPr lang="en-GB" b="0" i="1" smtClean="0">
                            <a:latin typeface="Cambria Math" panose="02040503050406030204" pitchFamily="18" charset="0"/>
                            <a:cs typeface="Arial" panose="020B0604020202020204" pitchFamily="34" charset="0"/>
                          </a:rPr>
                        </m:ctrlPr>
                      </m:fPr>
                      <m:num>
                        <m:r>
                          <a:rPr lang="en-GB" b="0" i="1" smtClean="0">
                            <a:latin typeface="Cambria Math" panose="02040503050406030204" pitchFamily="18" charset="0"/>
                            <a:cs typeface="Arial" panose="020B0604020202020204" pitchFamily="34" charset="0"/>
                          </a:rPr>
                          <m:t>𝑑</m:t>
                        </m:r>
                        <m:nary>
                          <m:naryPr>
                            <m:chr m:val="∑"/>
                            <m:ctrlPr>
                              <a:rPr lang="en-GB" b="0" i="1" smtClean="0">
                                <a:latin typeface="Cambria Math" panose="02040503050406030204" pitchFamily="18" charset="0"/>
                                <a:cs typeface="Arial" panose="020B0604020202020204" pitchFamily="34" charset="0"/>
                              </a:rPr>
                            </m:ctrlPr>
                          </m:naryPr>
                          <m:sub>
                            <m:r>
                              <m:rPr>
                                <m:brk m:alnAt="23"/>
                              </m:rPr>
                              <a:rPr lang="en-GB" b="0" i="1" smtClean="0">
                                <a:latin typeface="Cambria Math" panose="02040503050406030204" pitchFamily="18" charset="0"/>
                                <a:cs typeface="Arial" panose="020B0604020202020204" pitchFamily="34" charset="0"/>
                              </a:rPr>
                              <m:t>𝑖</m:t>
                            </m:r>
                            <m:r>
                              <a:rPr lang="en-GB" b="0" i="1" smtClean="0">
                                <a:latin typeface="Cambria Math" panose="02040503050406030204" pitchFamily="18" charset="0"/>
                                <a:cs typeface="Arial" panose="020B0604020202020204" pitchFamily="34" charset="0"/>
                              </a:rPr>
                              <m:t>=0</m:t>
                            </m:r>
                          </m:sub>
                          <m:sup>
                            <m:r>
                              <a:rPr lang="en-GB" b="0" i="1" smtClean="0">
                                <a:latin typeface="Cambria Math" panose="02040503050406030204" pitchFamily="18" charset="0"/>
                                <a:cs typeface="Arial" panose="020B0604020202020204" pitchFamily="34" charset="0"/>
                              </a:rPr>
                              <m:t>𝑛</m:t>
                            </m:r>
                          </m:sup>
                          <m:e>
                            <m:sSub>
                              <m:sSubPr>
                                <m:ctrlPr>
                                  <a:rPr lang="en-GB" b="0" i="1" smtClean="0">
                                    <a:latin typeface="Cambria Math" panose="02040503050406030204" pitchFamily="18" charset="0"/>
                                    <a:cs typeface="Arial" panose="020B0604020202020204" pitchFamily="34" charset="0"/>
                                  </a:rPr>
                                </m:ctrlPr>
                              </m:sSubPr>
                              <m:e>
                                <m:r>
                                  <a:rPr lang="en-GB" b="0" i="1" smtClean="0">
                                    <a:latin typeface="Cambria Math" panose="02040503050406030204" pitchFamily="18" charset="0"/>
                                    <a:cs typeface="Arial" panose="020B0604020202020204" pitchFamily="34" charset="0"/>
                                  </a:rPr>
                                  <m:t>𝑏</m:t>
                                </m:r>
                              </m:e>
                              <m:sub>
                                <m:r>
                                  <a:rPr lang="en-GB" b="0" i="1" smtClean="0">
                                    <a:latin typeface="Cambria Math" panose="02040503050406030204" pitchFamily="18" charset="0"/>
                                    <a:cs typeface="Arial" panose="020B0604020202020204" pitchFamily="34" charset="0"/>
                                  </a:rPr>
                                  <m:t>𝑖</m:t>
                                </m:r>
                              </m:sub>
                            </m:sSub>
                            <m:sSup>
                              <m:sSupPr>
                                <m:ctrlPr>
                                  <a:rPr lang="en-GB" b="0" i="1" smtClean="0">
                                    <a:latin typeface="Cambria Math" panose="02040503050406030204" pitchFamily="18" charset="0"/>
                                    <a:cs typeface="Arial" panose="020B0604020202020204" pitchFamily="34" charset="0"/>
                                  </a:rPr>
                                </m:ctrlPr>
                              </m:sSupPr>
                              <m:e>
                                <m:r>
                                  <a:rPr lang="en-GB" b="0" i="1" smtClean="0">
                                    <a:latin typeface="Cambria Math" panose="02040503050406030204" pitchFamily="18" charset="0"/>
                                    <a:cs typeface="Arial" panose="020B0604020202020204" pitchFamily="34" charset="0"/>
                                  </a:rPr>
                                  <m:t>𝑥</m:t>
                                </m:r>
                              </m:e>
                              <m:sup>
                                <m:r>
                                  <a:rPr lang="en-GB" b="0" i="1" smtClean="0">
                                    <a:latin typeface="Cambria Math" panose="02040503050406030204" pitchFamily="18" charset="0"/>
                                    <a:cs typeface="Arial" panose="020B0604020202020204" pitchFamily="34" charset="0"/>
                                  </a:rPr>
                                  <m:t>𝑖</m:t>
                                </m:r>
                              </m:sup>
                            </m:sSup>
                          </m:e>
                        </m:nary>
                      </m:num>
                      <m:den>
                        <m:r>
                          <a:rPr lang="en-GB" b="0" i="1" smtClean="0">
                            <a:latin typeface="Cambria Math" panose="02040503050406030204" pitchFamily="18" charset="0"/>
                            <a:cs typeface="Arial" panose="020B0604020202020204" pitchFamily="34" charset="0"/>
                          </a:rPr>
                          <m:t>𝑑𝑥</m:t>
                        </m:r>
                      </m:den>
                    </m:f>
                    <m:r>
                      <a:rPr lang="en-GB" b="0" i="1" smtClean="0">
                        <a:latin typeface="Cambria Math" panose="02040503050406030204" pitchFamily="18" charset="0"/>
                        <a:cs typeface="Arial" panose="020B0604020202020204" pitchFamily="34" charset="0"/>
                      </a:rPr>
                      <m:t>=</m:t>
                    </m:r>
                    <m:nary>
                      <m:naryPr>
                        <m:chr m:val="∑"/>
                        <m:ctrlPr>
                          <a:rPr lang="en-GB" b="0" i="1" smtClean="0">
                            <a:latin typeface="Cambria Math" panose="02040503050406030204" pitchFamily="18" charset="0"/>
                            <a:cs typeface="Arial" panose="020B0604020202020204" pitchFamily="34" charset="0"/>
                          </a:rPr>
                        </m:ctrlPr>
                      </m:naryPr>
                      <m:sub>
                        <m:r>
                          <m:rPr>
                            <m:brk m:alnAt="23"/>
                          </m:rPr>
                          <a:rPr lang="en-GB" b="0" i="1" smtClean="0">
                            <a:solidFill>
                              <a:schemeClr val="tx2">
                                <a:lumMod val="60000"/>
                                <a:lumOff val="40000"/>
                              </a:schemeClr>
                            </a:solidFill>
                            <a:latin typeface="Cambria Math" panose="02040503050406030204" pitchFamily="18" charset="0"/>
                            <a:cs typeface="Arial" panose="020B0604020202020204" pitchFamily="34" charset="0"/>
                          </a:rPr>
                          <m:t>𝑖</m:t>
                        </m:r>
                        <m:r>
                          <a:rPr lang="en-GB" b="0" i="1" smtClean="0">
                            <a:solidFill>
                              <a:schemeClr val="tx2">
                                <a:lumMod val="60000"/>
                                <a:lumOff val="40000"/>
                              </a:schemeClr>
                            </a:solidFill>
                            <a:latin typeface="Cambria Math" panose="02040503050406030204" pitchFamily="18" charset="0"/>
                            <a:cs typeface="Arial" panose="020B0604020202020204" pitchFamily="34" charset="0"/>
                          </a:rPr>
                          <m:t>=0</m:t>
                        </m:r>
                      </m:sub>
                      <m:sup>
                        <m:r>
                          <a:rPr lang="en-GB" b="0" i="1" smtClean="0">
                            <a:latin typeface="Cambria Math" panose="02040503050406030204" pitchFamily="18" charset="0"/>
                            <a:cs typeface="Arial" panose="020B0604020202020204" pitchFamily="34" charset="0"/>
                          </a:rPr>
                          <m:t>𝑛</m:t>
                        </m:r>
                      </m:sup>
                      <m:e>
                        <m:sSub>
                          <m:sSubPr>
                            <m:ctrlPr>
                              <a:rPr lang="en-GB" b="0" i="1" smtClean="0">
                                <a:latin typeface="Cambria Math" panose="02040503050406030204" pitchFamily="18" charset="0"/>
                                <a:cs typeface="Arial" panose="020B0604020202020204" pitchFamily="34" charset="0"/>
                              </a:rPr>
                            </m:ctrlPr>
                          </m:sSubPr>
                          <m:e>
                            <m:r>
                              <a:rPr lang="en-GB" b="0" i="1" smtClean="0">
                                <a:latin typeface="Cambria Math" panose="02040503050406030204" pitchFamily="18" charset="0"/>
                                <a:cs typeface="Arial" panose="020B0604020202020204" pitchFamily="34" charset="0"/>
                              </a:rPr>
                              <m:t>𝑏</m:t>
                            </m:r>
                          </m:e>
                          <m:sub>
                            <m:r>
                              <a:rPr lang="en-GB" b="0" i="1" smtClean="0">
                                <a:latin typeface="Cambria Math" panose="02040503050406030204" pitchFamily="18" charset="0"/>
                                <a:cs typeface="Arial" panose="020B0604020202020204" pitchFamily="34" charset="0"/>
                              </a:rPr>
                              <m:t>𝑖</m:t>
                            </m:r>
                          </m:sub>
                        </m:sSub>
                        <m:f>
                          <m:fPr>
                            <m:ctrlPr>
                              <a:rPr lang="en-GB" b="0" i="1" smtClean="0">
                                <a:latin typeface="Cambria Math" panose="02040503050406030204" pitchFamily="18" charset="0"/>
                                <a:cs typeface="Arial" panose="020B0604020202020204" pitchFamily="34" charset="0"/>
                              </a:rPr>
                            </m:ctrlPr>
                          </m:fPr>
                          <m:num>
                            <m:r>
                              <a:rPr lang="en-GB" b="0" i="1" smtClean="0">
                                <a:latin typeface="Cambria Math" panose="02040503050406030204" pitchFamily="18" charset="0"/>
                                <a:cs typeface="Arial" panose="020B0604020202020204" pitchFamily="34" charset="0"/>
                              </a:rPr>
                              <m:t>𝑑</m:t>
                            </m:r>
                            <m:sSup>
                              <m:sSupPr>
                                <m:ctrlPr>
                                  <a:rPr lang="en-GB" b="0" i="1" smtClean="0">
                                    <a:latin typeface="Cambria Math" panose="02040503050406030204" pitchFamily="18" charset="0"/>
                                    <a:cs typeface="Arial" panose="020B0604020202020204" pitchFamily="34" charset="0"/>
                                  </a:rPr>
                                </m:ctrlPr>
                              </m:sSupPr>
                              <m:e>
                                <m:r>
                                  <a:rPr lang="en-GB" b="0" i="1" smtClean="0">
                                    <a:latin typeface="Cambria Math" panose="02040503050406030204" pitchFamily="18" charset="0"/>
                                    <a:cs typeface="Arial" panose="020B0604020202020204" pitchFamily="34" charset="0"/>
                                  </a:rPr>
                                  <m:t>𝑥</m:t>
                                </m:r>
                              </m:e>
                              <m:sup>
                                <m:r>
                                  <a:rPr lang="en-GB" b="0" i="1" smtClean="0">
                                    <a:latin typeface="Cambria Math" panose="02040503050406030204" pitchFamily="18" charset="0"/>
                                    <a:cs typeface="Arial" panose="020B0604020202020204" pitchFamily="34" charset="0"/>
                                  </a:rPr>
                                  <m:t>𝑖</m:t>
                                </m:r>
                              </m:sup>
                            </m:sSup>
                          </m:num>
                          <m:den>
                            <m:r>
                              <a:rPr lang="en-GB" b="0" i="1" smtClean="0">
                                <a:latin typeface="Cambria Math" panose="02040503050406030204" pitchFamily="18" charset="0"/>
                                <a:cs typeface="Arial" panose="020B0604020202020204" pitchFamily="34" charset="0"/>
                              </a:rPr>
                              <m:t>𝑑𝑥</m:t>
                            </m:r>
                          </m:den>
                        </m:f>
                      </m:e>
                    </m:nary>
                    <m:r>
                      <a:rPr lang="en-GB" b="0" i="1" smtClean="0">
                        <a:latin typeface="Cambria Math" panose="02040503050406030204" pitchFamily="18" charset="0"/>
                        <a:cs typeface="Arial" panose="020B0604020202020204" pitchFamily="34" charset="0"/>
                      </a:rPr>
                      <m:t>=</m:t>
                    </m:r>
                    <m:nary>
                      <m:naryPr>
                        <m:chr m:val="∑"/>
                        <m:ctrlPr>
                          <a:rPr lang="en-GB" b="0" i="1" smtClean="0">
                            <a:latin typeface="Cambria Math" panose="02040503050406030204" pitchFamily="18" charset="0"/>
                            <a:cs typeface="Arial" panose="020B0604020202020204" pitchFamily="34" charset="0"/>
                          </a:rPr>
                        </m:ctrlPr>
                      </m:naryPr>
                      <m:sub>
                        <m:r>
                          <m:rPr>
                            <m:brk m:alnAt="23"/>
                          </m:rPr>
                          <a:rPr lang="en-GB" b="0" i="1" smtClean="0">
                            <a:solidFill>
                              <a:schemeClr val="tx2">
                                <a:lumMod val="60000"/>
                                <a:lumOff val="40000"/>
                              </a:schemeClr>
                            </a:solidFill>
                            <a:latin typeface="Cambria Math" panose="02040503050406030204" pitchFamily="18" charset="0"/>
                            <a:cs typeface="Arial" panose="020B0604020202020204" pitchFamily="34" charset="0"/>
                          </a:rPr>
                          <m:t>𝑖</m:t>
                        </m:r>
                        <m:r>
                          <a:rPr lang="en-GB" b="0" i="1" smtClean="0">
                            <a:solidFill>
                              <a:schemeClr val="tx2">
                                <a:lumMod val="60000"/>
                                <a:lumOff val="40000"/>
                              </a:schemeClr>
                            </a:solidFill>
                            <a:latin typeface="Cambria Math" panose="02040503050406030204" pitchFamily="18" charset="0"/>
                            <a:cs typeface="Arial" panose="020B0604020202020204" pitchFamily="34" charset="0"/>
                          </a:rPr>
                          <m:t>=1</m:t>
                        </m:r>
                      </m:sub>
                      <m:sup>
                        <m:r>
                          <a:rPr lang="en-GB" b="0" i="1" smtClean="0">
                            <a:latin typeface="Cambria Math" panose="02040503050406030204" pitchFamily="18" charset="0"/>
                            <a:cs typeface="Arial" panose="020B0604020202020204" pitchFamily="34" charset="0"/>
                          </a:rPr>
                          <m:t>𝑛</m:t>
                        </m:r>
                      </m:sup>
                      <m:e>
                        <m:r>
                          <a:rPr lang="en-GB" b="0" i="1" smtClean="0">
                            <a:latin typeface="Cambria Math" panose="02040503050406030204" pitchFamily="18" charset="0"/>
                            <a:cs typeface="Arial" panose="020B0604020202020204" pitchFamily="34" charset="0"/>
                          </a:rPr>
                          <m:t>𝑖</m:t>
                        </m:r>
                        <m:r>
                          <a:rPr lang="en-GB" b="0" i="1" smtClean="0">
                            <a:latin typeface="Cambria Math" panose="02040503050406030204" pitchFamily="18" charset="0"/>
                            <a:cs typeface="Arial" panose="020B0604020202020204" pitchFamily="34" charset="0"/>
                          </a:rPr>
                          <m:t> </m:t>
                        </m:r>
                        <m:sSub>
                          <m:sSubPr>
                            <m:ctrlPr>
                              <a:rPr lang="en-GB" b="0" i="1" smtClean="0">
                                <a:latin typeface="Cambria Math" panose="02040503050406030204" pitchFamily="18" charset="0"/>
                                <a:cs typeface="Arial" panose="020B0604020202020204" pitchFamily="34" charset="0"/>
                              </a:rPr>
                            </m:ctrlPr>
                          </m:sSubPr>
                          <m:e>
                            <m:r>
                              <a:rPr lang="en-GB" b="0" i="1" smtClean="0">
                                <a:latin typeface="Cambria Math" panose="02040503050406030204" pitchFamily="18" charset="0"/>
                                <a:cs typeface="Arial" panose="020B0604020202020204" pitchFamily="34" charset="0"/>
                              </a:rPr>
                              <m:t>𝑏</m:t>
                            </m:r>
                          </m:e>
                          <m:sub>
                            <m:r>
                              <a:rPr lang="en-GB" b="0" i="1" smtClean="0">
                                <a:latin typeface="Cambria Math" panose="02040503050406030204" pitchFamily="18" charset="0"/>
                                <a:cs typeface="Arial" panose="020B0604020202020204" pitchFamily="34" charset="0"/>
                              </a:rPr>
                              <m:t>𝑖</m:t>
                            </m:r>
                          </m:sub>
                        </m:sSub>
                        <m:r>
                          <a:rPr lang="en-GB" b="0" i="1" smtClean="0">
                            <a:latin typeface="Cambria Math" panose="02040503050406030204" pitchFamily="18" charset="0"/>
                            <a:cs typeface="Arial" panose="020B0604020202020204" pitchFamily="34" charset="0"/>
                          </a:rPr>
                          <m:t> </m:t>
                        </m:r>
                        <m:sSup>
                          <m:sSupPr>
                            <m:ctrlPr>
                              <a:rPr lang="en-GB" b="0" i="1" smtClean="0">
                                <a:latin typeface="Cambria Math" panose="02040503050406030204" pitchFamily="18" charset="0"/>
                                <a:cs typeface="Arial" panose="020B0604020202020204" pitchFamily="34" charset="0"/>
                              </a:rPr>
                            </m:ctrlPr>
                          </m:sSupPr>
                          <m:e>
                            <m:r>
                              <a:rPr lang="en-GB" b="0" i="1" smtClean="0">
                                <a:latin typeface="Cambria Math" panose="02040503050406030204" pitchFamily="18" charset="0"/>
                                <a:cs typeface="Arial" panose="020B0604020202020204" pitchFamily="34" charset="0"/>
                              </a:rPr>
                              <m:t>𝑥</m:t>
                            </m:r>
                          </m:e>
                          <m:sup>
                            <m:r>
                              <a:rPr lang="en-GB" b="0" i="1" smtClean="0">
                                <a:latin typeface="Cambria Math" panose="02040503050406030204" pitchFamily="18" charset="0"/>
                                <a:cs typeface="Arial" panose="020B0604020202020204" pitchFamily="34" charset="0"/>
                              </a:rPr>
                              <m:t>𝑖</m:t>
                            </m:r>
                            <m:r>
                              <a:rPr lang="en-GB" b="0" i="1" smtClean="0">
                                <a:latin typeface="Cambria Math" panose="02040503050406030204" pitchFamily="18" charset="0"/>
                                <a:cs typeface="Arial" panose="020B0604020202020204" pitchFamily="34" charset="0"/>
                              </a:rPr>
                              <m:t>−1</m:t>
                            </m:r>
                          </m:sup>
                        </m:sSup>
                      </m:e>
                    </m:nary>
                    <m:r>
                      <a:rPr lang="en-GB" b="0" i="1" smtClean="0">
                        <a:latin typeface="Cambria Math" panose="02040503050406030204" pitchFamily="18" charset="0"/>
                        <a:cs typeface="Arial" panose="020B0604020202020204" pitchFamily="34" charset="0"/>
                      </a:rPr>
                      <m:t>=</m:t>
                    </m:r>
                    <m:nary>
                      <m:naryPr>
                        <m:chr m:val="∑"/>
                        <m:ctrlPr>
                          <a:rPr lang="en-GB" i="1">
                            <a:latin typeface="Cambria Math" panose="02040503050406030204" pitchFamily="18" charset="0"/>
                            <a:cs typeface="Arial" panose="020B0604020202020204" pitchFamily="34" charset="0"/>
                          </a:rPr>
                        </m:ctrlPr>
                      </m:naryPr>
                      <m:sub>
                        <m:r>
                          <m:rPr>
                            <m:brk m:alnAt="23"/>
                          </m:rPr>
                          <a:rPr lang="en-GB" i="1">
                            <a:solidFill>
                              <a:schemeClr val="tx2">
                                <a:lumMod val="60000"/>
                                <a:lumOff val="40000"/>
                              </a:schemeClr>
                            </a:solidFill>
                            <a:latin typeface="Cambria Math" panose="02040503050406030204" pitchFamily="18" charset="0"/>
                            <a:cs typeface="Arial" panose="020B0604020202020204" pitchFamily="34" charset="0"/>
                          </a:rPr>
                          <m:t>𝑖</m:t>
                        </m:r>
                        <m:r>
                          <a:rPr lang="en-GB" i="1">
                            <a:solidFill>
                              <a:schemeClr val="tx2">
                                <a:lumMod val="60000"/>
                                <a:lumOff val="40000"/>
                              </a:schemeClr>
                            </a:solidFill>
                            <a:latin typeface="Cambria Math" panose="02040503050406030204" pitchFamily="18" charset="0"/>
                            <a:cs typeface="Arial" panose="020B0604020202020204" pitchFamily="34" charset="0"/>
                          </a:rPr>
                          <m:t>=</m:t>
                        </m:r>
                        <m:r>
                          <a:rPr lang="en-GB" b="0" i="1" smtClean="0">
                            <a:solidFill>
                              <a:schemeClr val="tx2">
                                <a:lumMod val="60000"/>
                                <a:lumOff val="40000"/>
                              </a:schemeClr>
                            </a:solidFill>
                            <a:latin typeface="Cambria Math" panose="02040503050406030204" pitchFamily="18" charset="0"/>
                            <a:cs typeface="Arial" panose="020B0604020202020204" pitchFamily="34" charset="0"/>
                          </a:rPr>
                          <m:t>0</m:t>
                        </m:r>
                      </m:sub>
                      <m:sup>
                        <m:r>
                          <a:rPr lang="en-GB" i="1">
                            <a:latin typeface="Cambria Math" panose="02040503050406030204" pitchFamily="18" charset="0"/>
                            <a:cs typeface="Arial" panose="020B0604020202020204" pitchFamily="34" charset="0"/>
                          </a:rPr>
                          <m:t>𝑛</m:t>
                        </m:r>
                        <m:r>
                          <a:rPr lang="en-GB" b="0" i="1" smtClean="0">
                            <a:latin typeface="Cambria Math" panose="02040503050406030204" pitchFamily="18" charset="0"/>
                            <a:cs typeface="Arial" panose="020B0604020202020204" pitchFamily="34" charset="0"/>
                          </a:rPr>
                          <m:t>−1</m:t>
                        </m:r>
                      </m:sup>
                      <m:e>
                        <m:d>
                          <m:dPr>
                            <m:ctrlPr>
                              <a:rPr lang="en-GB" b="0" i="1" smtClean="0">
                                <a:latin typeface="Cambria Math" panose="02040503050406030204" pitchFamily="18" charset="0"/>
                                <a:cs typeface="Arial" panose="020B0604020202020204" pitchFamily="34" charset="0"/>
                              </a:rPr>
                            </m:ctrlPr>
                          </m:dPr>
                          <m:e>
                            <m:r>
                              <a:rPr lang="en-GB" i="1">
                                <a:latin typeface="Cambria Math" panose="02040503050406030204" pitchFamily="18" charset="0"/>
                                <a:cs typeface="Arial" panose="020B0604020202020204" pitchFamily="34" charset="0"/>
                              </a:rPr>
                              <m:t>𝑖</m:t>
                            </m:r>
                            <m:r>
                              <a:rPr lang="en-GB" b="0" i="1" smtClean="0">
                                <a:latin typeface="Cambria Math" panose="02040503050406030204" pitchFamily="18" charset="0"/>
                                <a:cs typeface="Arial" panose="020B0604020202020204" pitchFamily="34" charset="0"/>
                              </a:rPr>
                              <m:t>+1</m:t>
                            </m:r>
                          </m:e>
                        </m:d>
                        <m:sSub>
                          <m:sSubPr>
                            <m:ctrlPr>
                              <a:rPr lang="en-GB" i="1">
                                <a:latin typeface="Cambria Math" panose="02040503050406030204" pitchFamily="18" charset="0"/>
                                <a:cs typeface="Arial" panose="020B0604020202020204" pitchFamily="34" charset="0"/>
                              </a:rPr>
                            </m:ctrlPr>
                          </m:sSubPr>
                          <m:e>
                            <m:r>
                              <a:rPr lang="en-GB" i="1">
                                <a:latin typeface="Cambria Math" panose="02040503050406030204" pitchFamily="18" charset="0"/>
                                <a:cs typeface="Arial" panose="020B0604020202020204" pitchFamily="34" charset="0"/>
                              </a:rPr>
                              <m:t>𝑏</m:t>
                            </m:r>
                          </m:e>
                          <m:sub>
                            <m:r>
                              <a:rPr lang="en-GB" i="1">
                                <a:latin typeface="Cambria Math" panose="02040503050406030204" pitchFamily="18" charset="0"/>
                                <a:cs typeface="Arial" panose="020B0604020202020204" pitchFamily="34" charset="0"/>
                              </a:rPr>
                              <m:t>𝑖</m:t>
                            </m:r>
                            <m:r>
                              <a:rPr lang="en-GB" b="0" i="1" smtClean="0">
                                <a:latin typeface="Cambria Math" panose="02040503050406030204" pitchFamily="18" charset="0"/>
                                <a:cs typeface="Arial" panose="020B0604020202020204" pitchFamily="34" charset="0"/>
                              </a:rPr>
                              <m:t>+1</m:t>
                            </m:r>
                          </m:sub>
                        </m:sSub>
                        <m:r>
                          <a:rPr lang="en-GB" i="1">
                            <a:latin typeface="Cambria Math" panose="02040503050406030204" pitchFamily="18" charset="0"/>
                            <a:cs typeface="Arial" panose="020B0604020202020204" pitchFamily="34" charset="0"/>
                          </a:rPr>
                          <m:t> </m:t>
                        </m:r>
                        <m:sSup>
                          <m:sSupPr>
                            <m:ctrlPr>
                              <a:rPr lang="en-GB" i="1">
                                <a:latin typeface="Cambria Math" panose="02040503050406030204" pitchFamily="18" charset="0"/>
                                <a:cs typeface="Arial" panose="020B0604020202020204" pitchFamily="34" charset="0"/>
                              </a:rPr>
                            </m:ctrlPr>
                          </m:sSupPr>
                          <m:e>
                            <m:r>
                              <a:rPr lang="en-GB" i="1">
                                <a:latin typeface="Cambria Math" panose="02040503050406030204" pitchFamily="18" charset="0"/>
                                <a:cs typeface="Arial" panose="020B0604020202020204" pitchFamily="34" charset="0"/>
                              </a:rPr>
                              <m:t>𝑥</m:t>
                            </m:r>
                          </m:e>
                          <m:sup>
                            <m:r>
                              <a:rPr lang="en-GB" i="1">
                                <a:latin typeface="Cambria Math" panose="02040503050406030204" pitchFamily="18" charset="0"/>
                                <a:cs typeface="Arial" panose="020B0604020202020204" pitchFamily="34" charset="0"/>
                              </a:rPr>
                              <m:t>𝑖</m:t>
                            </m:r>
                          </m:sup>
                        </m:sSup>
                      </m:e>
                    </m:nary>
                  </m:oMath>
                </a14:m>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derivative of an </a:t>
                </a:r>
                <a:r>
                  <a:rPr lang="en-GB" i="1" dirty="0">
                    <a:latin typeface="Arial" panose="020B0604020202020204" pitchFamily="34" charset="0"/>
                    <a:cs typeface="Arial" panose="020B0604020202020204" pitchFamily="34" charset="0"/>
                  </a:rPr>
                  <a:t>n</a:t>
                </a:r>
                <a:r>
                  <a:rPr lang="en-GB" dirty="0">
                    <a:latin typeface="Arial" panose="020B0604020202020204" pitchFamily="34" charset="0"/>
                    <a:cs typeface="Arial" panose="020B0604020202020204" pitchFamily="34" charset="0"/>
                  </a:rPr>
                  <a:t>-</a:t>
                </a:r>
                <a:r>
                  <a:rPr lang="en-GB" dirty="0" err="1">
                    <a:latin typeface="Arial" panose="020B0604020202020204" pitchFamily="34" charset="0"/>
                    <a:cs typeface="Arial" panose="020B0604020202020204" pitchFamily="34" charset="0"/>
                  </a:rPr>
                  <a:t>th</a:t>
                </a:r>
                <a:r>
                  <a:rPr lang="en-GB" dirty="0">
                    <a:latin typeface="Arial" panose="020B0604020202020204" pitchFamily="34" charset="0"/>
                    <a:cs typeface="Arial" panose="020B0604020202020204" pitchFamily="34" charset="0"/>
                  </a:rPr>
                  <a:t> order polynomial whose </a:t>
                </a:r>
                <a:r>
                  <a:rPr lang="en-GB" i="1" dirty="0" err="1">
                    <a:latin typeface="Arial" panose="020B0604020202020204" pitchFamily="34" charset="0"/>
                    <a:cs typeface="Arial" panose="020B0604020202020204" pitchFamily="34" charset="0"/>
                  </a:rPr>
                  <a:t>i</a:t>
                </a:r>
                <a:r>
                  <a:rPr lang="en-GB" dirty="0" err="1">
                    <a:latin typeface="Arial" panose="020B0604020202020204" pitchFamily="34" charset="0"/>
                    <a:cs typeface="Arial" panose="020B0604020202020204" pitchFamily="34" charset="0"/>
                  </a:rPr>
                  <a:t>-th</a:t>
                </a:r>
                <a:r>
                  <a:rPr lang="en-GB" dirty="0">
                    <a:latin typeface="Arial" panose="020B0604020202020204" pitchFamily="34" charset="0"/>
                    <a:cs typeface="Arial" panose="020B0604020202020204" pitchFamily="34" charset="0"/>
                  </a:rPr>
                  <a:t> coefficient is </a:t>
                </a:r>
                <a:r>
                  <a:rPr lang="en-GB" i="1" dirty="0">
                    <a:latin typeface="Arial" panose="020B0604020202020204" pitchFamily="34" charset="0"/>
                    <a:cs typeface="Arial" panose="020B0604020202020204" pitchFamily="34" charset="0"/>
                  </a:rPr>
                  <a:t>b</a:t>
                </a:r>
                <a:r>
                  <a:rPr lang="en-GB" i="1" baseline="-25000" dirty="0">
                    <a:latin typeface="Arial" panose="020B0604020202020204" pitchFamily="34" charset="0"/>
                    <a:cs typeface="Arial" panose="020B0604020202020204" pitchFamily="34" charset="0"/>
                  </a:rPr>
                  <a:t>i</a:t>
                </a:r>
                <a:r>
                  <a:rPr lang="en-GB" dirty="0">
                    <a:latin typeface="Arial" panose="020B0604020202020204" pitchFamily="34" charset="0"/>
                    <a:cs typeface="Arial" panose="020B0604020202020204" pitchFamily="34" charset="0"/>
                  </a:rPr>
                  <a:t>, is an (</a:t>
                </a:r>
                <a:r>
                  <a:rPr lang="en-GB" i="1" dirty="0">
                    <a:latin typeface="Arial" panose="020B0604020202020204" pitchFamily="34" charset="0"/>
                    <a:cs typeface="Arial" panose="020B0604020202020204" pitchFamily="34" charset="0"/>
                  </a:rPr>
                  <a:t>n</a:t>
                </a:r>
                <a:r>
                  <a:rPr lang="en-GB" dirty="0">
                    <a:latin typeface="Arial" panose="020B0604020202020204" pitchFamily="34" charset="0"/>
                    <a:cs typeface="Arial" panose="020B0604020202020204" pitchFamily="34" charset="0"/>
                  </a:rPr>
                  <a:t>-1)-</a:t>
                </a:r>
                <a:r>
                  <a:rPr lang="en-GB" dirty="0" err="1">
                    <a:latin typeface="Arial" panose="020B0604020202020204" pitchFamily="34" charset="0"/>
                    <a:cs typeface="Arial" panose="020B0604020202020204" pitchFamily="34" charset="0"/>
                  </a:rPr>
                  <a:t>th</a:t>
                </a:r>
                <a:r>
                  <a:rPr lang="en-GB" dirty="0">
                    <a:latin typeface="Arial" panose="020B0604020202020204" pitchFamily="34" charset="0"/>
                    <a:cs typeface="Arial" panose="020B0604020202020204" pitchFamily="34" charset="0"/>
                  </a:rPr>
                  <a:t> order polynomial, whose </a:t>
                </a:r>
                <a:r>
                  <a:rPr lang="en-GB" i="1" dirty="0" err="1">
                    <a:latin typeface="Arial" panose="020B0604020202020204" pitchFamily="34" charset="0"/>
                    <a:cs typeface="Arial" panose="020B0604020202020204" pitchFamily="34" charset="0"/>
                  </a:rPr>
                  <a:t>i</a:t>
                </a:r>
                <a:r>
                  <a:rPr lang="en-GB" dirty="0" err="1">
                    <a:latin typeface="Arial" panose="020B0604020202020204" pitchFamily="34" charset="0"/>
                    <a:cs typeface="Arial" panose="020B0604020202020204" pitchFamily="34" charset="0"/>
                  </a:rPr>
                  <a:t>-th</a:t>
                </a:r>
                <a:r>
                  <a:rPr lang="en-GB" dirty="0">
                    <a:latin typeface="Arial" panose="020B0604020202020204" pitchFamily="34" charset="0"/>
                    <a:cs typeface="Arial" panose="020B0604020202020204" pitchFamily="34" charset="0"/>
                  </a:rPr>
                  <a:t> coefficient is (</a:t>
                </a:r>
                <a:r>
                  <a:rPr lang="en-GB" i="1" dirty="0">
                    <a:latin typeface="Arial" panose="020B0604020202020204" pitchFamily="34" charset="0"/>
                    <a:cs typeface="Arial" panose="020B0604020202020204" pitchFamily="34" charset="0"/>
                  </a:rPr>
                  <a:t>i</a:t>
                </a:r>
                <a:r>
                  <a:rPr lang="en-GB" dirty="0">
                    <a:latin typeface="Arial" panose="020B0604020202020204" pitchFamily="34" charset="0"/>
                    <a:cs typeface="Arial" panose="020B0604020202020204" pitchFamily="34" charset="0"/>
                  </a:rPr>
                  <a:t>+1) </a:t>
                </a:r>
                <a:r>
                  <a:rPr lang="en-GB" i="1" dirty="0">
                    <a:latin typeface="Arial" panose="020B0604020202020204" pitchFamily="34" charset="0"/>
                    <a:cs typeface="Arial" panose="020B0604020202020204" pitchFamily="34" charset="0"/>
                  </a:rPr>
                  <a:t>b</a:t>
                </a:r>
                <a:r>
                  <a:rPr lang="en-GB" i="1" baseline="-25000" dirty="0">
                    <a:latin typeface="Arial" panose="020B0604020202020204" pitchFamily="34" charset="0"/>
                    <a:cs typeface="Arial" panose="020B0604020202020204" pitchFamily="34" charset="0"/>
                  </a:rPr>
                  <a:t>i</a:t>
                </a:r>
                <a:r>
                  <a:rPr lang="en-GB" baseline="-25000" dirty="0">
                    <a:latin typeface="Arial" panose="020B0604020202020204" pitchFamily="34" charset="0"/>
                    <a:cs typeface="Arial" panose="020B0604020202020204" pitchFamily="34" charset="0"/>
                  </a:rPr>
                  <a:t>+1</a:t>
                </a:r>
                <a:endParaRPr lang="en-GB" dirty="0">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2"/>
              </p:nvPr>
            </p:nvSpPr>
            <p:spPr>
              <a:xfrm>
                <a:off x="620059" y="919908"/>
                <a:ext cx="7902388" cy="2914650"/>
              </a:xfrm>
              <a:blipFill>
                <a:blip r:embed="rId2"/>
                <a:stretch>
                  <a:fillRect l="-1698" t="-2720" r="-772" b="-12552"/>
                </a:stretch>
              </a:blipFill>
            </p:spPr>
            <p:txBody>
              <a:bodyPr/>
              <a:lstStyle/>
              <a:p>
                <a:r>
                  <a:rPr lang="en-GB">
                    <a:noFill/>
                  </a:rPr>
                  <a:t> </a:t>
                </a:r>
              </a:p>
            </p:txBody>
          </p:sp>
        </mc:Fallback>
      </mc:AlternateContent>
    </p:spTree>
    <p:extLst>
      <p:ext uri="{BB962C8B-B14F-4D97-AF65-F5344CB8AC3E}">
        <p14:creationId xmlns:p14="http://schemas.microsoft.com/office/powerpoint/2010/main" val="24210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25DDC3-B777-0AE8-02E0-FB71C6592047}"/>
              </a:ext>
            </a:extLst>
          </p:cNvPr>
          <p:cNvPicPr>
            <a:picLocks noChangeAspect="1"/>
          </p:cNvPicPr>
          <p:nvPr/>
        </p:nvPicPr>
        <p:blipFill>
          <a:blip r:embed="rId2"/>
          <a:stretch>
            <a:fillRect/>
          </a:stretch>
        </p:blipFill>
        <p:spPr>
          <a:xfrm>
            <a:off x="2171700" y="0"/>
            <a:ext cx="4800600" cy="5143500"/>
          </a:xfrm>
          <a:prstGeom prst="rect">
            <a:avLst/>
          </a:prstGeom>
        </p:spPr>
      </p:pic>
    </p:spTree>
    <p:extLst>
      <p:ext uri="{BB962C8B-B14F-4D97-AF65-F5344CB8AC3E}">
        <p14:creationId xmlns:p14="http://schemas.microsoft.com/office/powerpoint/2010/main" val="39729887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045416-71EB-3755-F3F4-4C85ECA67E02}"/>
              </a:ext>
            </a:extLst>
          </p:cNvPr>
          <p:cNvPicPr>
            <a:picLocks noChangeAspect="1"/>
          </p:cNvPicPr>
          <p:nvPr/>
        </p:nvPicPr>
        <p:blipFill>
          <a:blip r:embed="rId2"/>
          <a:stretch>
            <a:fillRect/>
          </a:stretch>
        </p:blipFill>
        <p:spPr>
          <a:xfrm>
            <a:off x="71437" y="0"/>
            <a:ext cx="9001125" cy="5143500"/>
          </a:xfrm>
          <a:prstGeom prst="rect">
            <a:avLst/>
          </a:prstGeom>
        </p:spPr>
      </p:pic>
      <p:sp>
        <p:nvSpPr>
          <p:cNvPr id="6" name="TextBox 5">
            <a:extLst>
              <a:ext uri="{FF2B5EF4-FFF2-40B4-BE49-F238E27FC236}">
                <a16:creationId xmlns:a16="http://schemas.microsoft.com/office/drawing/2014/main" id="{24C41D8B-EA92-BF8E-3A00-1BA88DFC4064}"/>
              </a:ext>
            </a:extLst>
          </p:cNvPr>
          <p:cNvSpPr txBox="1"/>
          <p:nvPr/>
        </p:nvSpPr>
        <p:spPr>
          <a:xfrm>
            <a:off x="2658139" y="1946684"/>
            <a:ext cx="4316246" cy="646331"/>
          </a:xfrm>
          <a:prstGeom prst="rect">
            <a:avLst/>
          </a:prstGeom>
          <a:solidFill>
            <a:schemeClr val="bg1"/>
          </a:solidFill>
          <a:ln w="38100">
            <a:solidFill>
              <a:schemeClr val="tx2">
                <a:lumMod val="60000"/>
                <a:lumOff val="40000"/>
              </a:schemeClr>
            </a:solidFill>
          </a:ln>
        </p:spPr>
        <p:txBody>
          <a:bodyPr wrap="none" rtlCol="0">
            <a:spAutoFit/>
          </a:bodyPr>
          <a:lstStyle/>
          <a:p>
            <a:pPr algn="ctr"/>
            <a:r>
              <a:rPr lang="en-GB" dirty="0"/>
              <a:t>What happens if we remove the “bad” data </a:t>
            </a:r>
            <a:br>
              <a:rPr lang="en-GB" dirty="0"/>
            </a:br>
            <a:r>
              <a:rPr lang="en-GB" dirty="0"/>
              <a:t>where </a:t>
            </a:r>
            <a:r>
              <a:rPr lang="en-GB" dirty="0" err="1"/>
              <a:t>medv</a:t>
            </a:r>
            <a:r>
              <a:rPr lang="en-GB" dirty="0"/>
              <a:t> = 50?</a:t>
            </a:r>
          </a:p>
        </p:txBody>
      </p:sp>
    </p:spTree>
    <p:extLst>
      <p:ext uri="{BB962C8B-B14F-4D97-AF65-F5344CB8AC3E}">
        <p14:creationId xmlns:p14="http://schemas.microsoft.com/office/powerpoint/2010/main" val="405898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5B39B-07B7-BDF8-A4E3-27F852F8D813}"/>
              </a:ext>
            </a:extLst>
          </p:cNvPr>
          <p:cNvSpPr>
            <a:spLocks noGrp="1"/>
          </p:cNvSpPr>
          <p:nvPr>
            <p:ph type="ctrTitle"/>
          </p:nvPr>
        </p:nvSpPr>
        <p:spPr/>
        <p:txBody>
          <a:bodyPr/>
          <a:lstStyle/>
          <a:p>
            <a:r>
              <a:rPr lang="en-GB" dirty="0"/>
              <a:t>Smoothing Splines</a:t>
            </a:r>
          </a:p>
        </p:txBody>
      </p:sp>
      <p:sp>
        <p:nvSpPr>
          <p:cNvPr id="3" name="Subtitle 2">
            <a:extLst>
              <a:ext uri="{FF2B5EF4-FFF2-40B4-BE49-F238E27FC236}">
                <a16:creationId xmlns:a16="http://schemas.microsoft.com/office/drawing/2014/main" id="{FFB93F7B-333B-BCB5-07F3-45676E5EC38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408803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80836C-765A-D21E-E3F9-8DF1705AF607}"/>
              </a:ext>
            </a:extLst>
          </p:cNvPr>
          <p:cNvSpPr>
            <a:spLocks noGrp="1"/>
          </p:cNvSpPr>
          <p:nvPr>
            <p:ph type="title"/>
          </p:nvPr>
        </p:nvSpPr>
        <p:spPr/>
        <p:txBody>
          <a:bodyPr/>
          <a:lstStyle/>
          <a:p>
            <a:r>
              <a:rPr lang="en-GB" dirty="0"/>
              <a:t>Continuous penalty on additional predictors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FB087F13-9653-D55E-995C-C7E414D5CA3D}"/>
                  </a:ext>
                </a:extLst>
              </p:cNvPr>
              <p:cNvSpPr>
                <a:spLocks noGrp="1"/>
              </p:cNvSpPr>
              <p:nvPr>
                <p:ph sz="quarter" idx="11"/>
              </p:nvPr>
            </p:nvSpPr>
            <p:spPr>
              <a:xfrm>
                <a:off x="621553" y="1224708"/>
                <a:ext cx="7657666" cy="2914650"/>
              </a:xfrm>
            </p:spPr>
            <p:txBody>
              <a:bodyPr/>
              <a:lstStyle/>
              <a:p>
                <a:pPr marL="285750" indent="-285750">
                  <a:buFont typeface="Arial" panose="020B0604020202020204" pitchFamily="34" charset="0"/>
                  <a:buChar char="•"/>
                </a:pPr>
                <a:r>
                  <a:rPr lang="en-GB" dirty="0"/>
                  <a:t>In ISDS, you covered best subset selection based on e.g. BIC, C</a:t>
                </a:r>
                <a:r>
                  <a:rPr lang="en-GB" baseline="-25000" dirty="0"/>
                  <a:t>p</a:t>
                </a:r>
                <a:r>
                  <a:rPr lang="en-GB" dirty="0"/>
                  <a:t>:</a:t>
                </a:r>
                <a:br>
                  <a:rPr lang="en-GB" baseline="-25000" dirty="0"/>
                </a:br>
                <a14:m>
                  <m:oMath xmlns:m="http://schemas.openxmlformats.org/officeDocument/2006/math">
                    <m:func>
                      <m:funcPr>
                        <m:ctrlPr>
                          <a:rPr lang="en-GB" i="1" smtClean="0">
                            <a:latin typeface="Cambria Math" panose="02040503050406030204" pitchFamily="18" charset="0"/>
                          </a:rPr>
                        </m:ctrlPr>
                      </m:funcPr>
                      <m:fName>
                        <m:limLow>
                          <m:limLowPr>
                            <m:ctrlPr>
                              <a:rPr lang="en-GB" i="1" smtClean="0">
                                <a:latin typeface="Cambria Math" panose="02040503050406030204" pitchFamily="18" charset="0"/>
                              </a:rPr>
                            </m:ctrlPr>
                          </m:limLowPr>
                          <m:e>
                            <m:r>
                              <m:rPr>
                                <m:sty m:val="p"/>
                              </m:rPr>
                              <a:rPr lang="en-GB" b="0" i="0" smtClean="0">
                                <a:latin typeface="Cambria Math" panose="02040503050406030204" pitchFamily="18" charset="0"/>
                              </a:rPr>
                              <m:t>arg</m:t>
                            </m:r>
                            <m:r>
                              <m:rPr>
                                <m:sty m:val="p"/>
                              </m:rPr>
                              <a:rPr lang="en-GB" i="0" smtClean="0">
                                <a:latin typeface="Cambria Math" panose="02040503050406030204" pitchFamily="18" charset="0"/>
                              </a:rPr>
                              <m:t>min</m:t>
                            </m:r>
                          </m:e>
                          <m:lim>
                            <m:sSub>
                              <m:sSubPr>
                                <m:ctrlPr>
                                  <a:rPr lang="en-GB"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𝑖</m:t>
                                </m:r>
                              </m:sub>
                            </m:sSub>
                          </m:lim>
                        </m:limLow>
                      </m:fName>
                      <m:e>
                        <m:d>
                          <m:dPr>
                            <m:begChr m:val="["/>
                            <m:endChr m:val="]"/>
                            <m:ctrlPr>
                              <a:rPr lang="en-GB" i="1" smtClean="0">
                                <a:latin typeface="Cambria Math" panose="02040503050406030204" pitchFamily="18" charset="0"/>
                              </a:rPr>
                            </m:ctrlPr>
                          </m:dPr>
                          <m:e>
                            <m:r>
                              <a:rPr lang="en-GB" b="0" i="1" smtClean="0">
                                <a:latin typeface="Cambria Math" panose="02040503050406030204" pitchFamily="18" charset="0"/>
                              </a:rPr>
                              <m:t>𝑀𝑆𝐸</m:t>
                            </m:r>
                            <m:r>
                              <a:rPr lang="en-GB" b="0" i="1" smtClean="0">
                                <a:latin typeface="Cambria Math" panose="02040503050406030204" pitchFamily="18" charset="0"/>
                              </a:rPr>
                              <m:t>+</m:t>
                            </m:r>
                            <m:r>
                              <m:rPr>
                                <m:nor/>
                              </m:rPr>
                              <a:rPr lang="en-GB" b="0" i="0" smtClean="0">
                                <a:latin typeface="Cambria Math" panose="02040503050406030204" pitchFamily="18" charset="0"/>
                              </a:rPr>
                              <m:t>penalty</m:t>
                            </m:r>
                            <m:r>
                              <m:rPr>
                                <m:nor/>
                              </m:rPr>
                              <a:rPr lang="en-GB" b="0" i="0" smtClean="0">
                                <a:latin typeface="Cambria Math" panose="02040503050406030204" pitchFamily="18" charset="0"/>
                              </a:rPr>
                              <m:t> </m:t>
                            </m:r>
                            <m:r>
                              <m:rPr>
                                <m:nor/>
                              </m:rPr>
                              <a:rPr lang="en-GB" b="0" i="0" smtClean="0">
                                <a:latin typeface="Cambria Math" panose="02040503050406030204" pitchFamily="18" charset="0"/>
                              </a:rPr>
                              <m:t>on</m:t>
                            </m:r>
                            <m:r>
                              <m:rPr>
                                <m:nor/>
                              </m:rPr>
                              <a:rPr lang="en-GB" b="0" i="0" smtClean="0">
                                <a:latin typeface="Cambria Math" panose="02040503050406030204" pitchFamily="18" charset="0"/>
                              </a:rPr>
                              <m:t> </m:t>
                            </m:r>
                            <m:r>
                              <m:rPr>
                                <m:nor/>
                              </m:rPr>
                              <a:rPr lang="en-GB" b="0" i="0" smtClean="0">
                                <a:latin typeface="Cambria Math" panose="02040503050406030204" pitchFamily="18" charset="0"/>
                              </a:rPr>
                              <m:t>additional</m:t>
                            </m:r>
                            <m:r>
                              <m:rPr>
                                <m:nor/>
                              </m:rPr>
                              <a:rPr lang="en-GB" b="0" i="0" smtClean="0">
                                <a:latin typeface="Cambria Math" panose="02040503050406030204" pitchFamily="18" charset="0"/>
                              </a:rPr>
                              <m:t> </m:t>
                            </m:r>
                            <m:r>
                              <m:rPr>
                                <m:nor/>
                              </m:rPr>
                              <a:rPr lang="en-GB" b="0" i="0" smtClean="0">
                                <a:latin typeface="Cambria Math" panose="02040503050406030204" pitchFamily="18" charset="0"/>
                              </a:rPr>
                              <m:t>dimensionality</m:t>
                            </m:r>
                          </m:e>
                        </m:d>
                      </m:e>
                    </m:func>
                  </m:oMath>
                </a14:m>
                <a:endParaRPr lang="en-GB" dirty="0"/>
              </a:p>
              <a:p>
                <a:pPr marL="285750" indent="-285750">
                  <a:buFont typeface="Arial" panose="020B0604020202020204" pitchFamily="34" charset="0"/>
                  <a:buChar char="•"/>
                </a:pPr>
                <a:r>
                  <a:rPr lang="en-GB" dirty="0"/>
                  <a:t>Test whether adding more predictor variables improves the model sufficiently to justify their inclusion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Shrinkage methods provide a continuous analogue – rather than penalising the addition of predictor variables, they limit the total scale of all coefficients</a:t>
                </a:r>
              </a:p>
              <a:p>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limLow>
                            <m:limLowPr>
                              <m:ctrlPr>
                                <a:rPr lang="en-GB" i="1" smtClean="0">
                                  <a:latin typeface="Cambria Math" panose="02040503050406030204" pitchFamily="18" charset="0"/>
                                </a:rPr>
                              </m:ctrlPr>
                            </m:limLowPr>
                            <m:e>
                              <m:r>
                                <m:rPr>
                                  <m:sty m:val="p"/>
                                </m:rPr>
                                <a:rPr lang="en-GB" b="0" i="0" smtClean="0">
                                  <a:latin typeface="Cambria Math" panose="02040503050406030204" pitchFamily="18" charset="0"/>
                                </a:rPr>
                                <m:t>arg</m:t>
                              </m:r>
                              <m:r>
                                <m:rPr>
                                  <m:sty m:val="p"/>
                                </m:rPr>
                                <a:rPr lang="en-GB" i="0" smtClean="0">
                                  <a:latin typeface="Cambria Math" panose="02040503050406030204" pitchFamily="18" charset="0"/>
                                </a:rPr>
                                <m:t>min</m:t>
                              </m:r>
                            </m:e>
                            <m:lim>
                              <m:sSub>
                                <m:sSubPr>
                                  <m:ctrlPr>
                                    <a:rPr lang="en-GB"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𝑖</m:t>
                                  </m:r>
                                </m:sub>
                              </m:sSub>
                            </m:lim>
                          </m:limLow>
                        </m:fName>
                        <m:e>
                          <m:d>
                            <m:dPr>
                              <m:begChr m:val="["/>
                              <m:endChr m:val="]"/>
                              <m:ctrlPr>
                                <a:rPr lang="en-GB" i="1" smtClean="0">
                                  <a:latin typeface="Cambria Math" panose="02040503050406030204" pitchFamily="18" charset="0"/>
                                </a:rPr>
                              </m:ctrlPr>
                            </m:dPr>
                            <m:e>
                              <m:r>
                                <a:rPr lang="en-GB" b="0" i="1" smtClean="0">
                                  <a:latin typeface="Cambria Math" panose="02040503050406030204" pitchFamily="18" charset="0"/>
                                </a:rPr>
                                <m:t>𝑀𝑆𝐸</m:t>
                              </m:r>
                              <m:r>
                                <a:rPr lang="en-GB" b="0" i="1" smtClean="0">
                                  <a:latin typeface="Cambria Math" panose="02040503050406030204" pitchFamily="18" charset="0"/>
                                </a:rPr>
                                <m:t>+</m:t>
                              </m:r>
                              <m:r>
                                <m:rPr>
                                  <m:nor/>
                                </m:rPr>
                                <a:rPr lang="en-GB" b="0" i="0" smtClean="0">
                                  <a:latin typeface="Cambria Math" panose="02040503050406030204" pitchFamily="18" charset="0"/>
                                </a:rPr>
                                <m:t>penalty</m:t>
                              </m:r>
                              <m:r>
                                <m:rPr>
                                  <m:nor/>
                                </m:rPr>
                                <a:rPr lang="en-GB" b="0" i="0" smtClean="0">
                                  <a:latin typeface="Cambria Math" panose="02040503050406030204" pitchFamily="18" charset="0"/>
                                </a:rPr>
                                <m:t> </m:t>
                              </m:r>
                              <m:r>
                                <m:rPr>
                                  <m:nor/>
                                </m:rPr>
                                <a:rPr lang="en-GB" b="0" i="0" smtClean="0">
                                  <a:latin typeface="Cambria Math" panose="02040503050406030204" pitchFamily="18" charset="0"/>
                                </a:rPr>
                                <m:t>on</m:t>
                              </m:r>
                              <m:r>
                                <m:rPr>
                                  <m:nor/>
                                </m:rPr>
                                <a:rPr lang="en-GB" b="0" i="0" smtClean="0">
                                  <a:latin typeface="Cambria Math" panose="02040503050406030204" pitchFamily="18" charset="0"/>
                                </a:rPr>
                                <m:t> </m:t>
                              </m:r>
                              <m:r>
                                <m:rPr>
                                  <m:nor/>
                                </m:rPr>
                                <a:rPr lang="en-GB" b="0" i="0" smtClean="0">
                                  <a:latin typeface="Cambria Math" panose="02040503050406030204" pitchFamily="18" charset="0"/>
                                </a:rPr>
                                <m:t>total</m:t>
                              </m:r>
                              <m:r>
                                <m:rPr>
                                  <m:nor/>
                                </m:rPr>
                                <a:rPr lang="en-GB" b="0" i="0" smtClean="0">
                                  <a:latin typeface="Cambria Math" panose="02040503050406030204" pitchFamily="18" charset="0"/>
                                </a:rPr>
                                <m:t> </m:t>
                              </m:r>
                              <m:r>
                                <m:rPr>
                                  <m:nor/>
                                </m:rPr>
                                <a:rPr lang="en-GB" b="0" i="0" smtClean="0">
                                  <a:latin typeface="Cambria Math" panose="02040503050406030204" pitchFamily="18" charset="0"/>
                                </a:rPr>
                                <m:t>size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of</m:t>
                              </m:r>
                              <m:r>
                                <m:rPr>
                                  <m:nor/>
                                </m:rPr>
                                <a:rPr lang="en-GB" b="0" i="0" smtClean="0">
                                  <a:latin typeface="Cambria Math" panose="02040503050406030204" pitchFamily="18" charset="0"/>
                                </a:rPr>
                                <m:t> </m:t>
                              </m:r>
                              <m:r>
                                <m:rPr>
                                  <m:nor/>
                                </m:rPr>
                                <a:rPr lang="en-GB" b="0" i="0" smtClean="0">
                                  <a:latin typeface="Cambria Math" panose="02040503050406030204" pitchFamily="18" charset="0"/>
                                </a:rPr>
                                <m:t>coefficients</m:t>
                              </m:r>
                            </m:e>
                          </m:d>
                        </m:e>
                      </m:func>
                    </m:oMath>
                  </m:oMathPara>
                </a14:m>
                <a:endParaRPr lang="en-GB" dirty="0"/>
              </a:p>
              <a:p>
                <a:endParaRPr lang="en-GB" dirty="0"/>
              </a:p>
            </p:txBody>
          </p:sp>
        </mc:Choice>
        <mc:Fallback xmlns="">
          <p:sp>
            <p:nvSpPr>
              <p:cNvPr id="5" name="Content Placeholder 4">
                <a:extLst>
                  <a:ext uri="{FF2B5EF4-FFF2-40B4-BE49-F238E27FC236}">
                    <a16:creationId xmlns:a16="http://schemas.microsoft.com/office/drawing/2014/main" id="{FB087F13-9653-D55E-995C-C7E414D5CA3D}"/>
                  </a:ext>
                </a:extLst>
              </p:cNvPr>
              <p:cNvSpPr>
                <a:spLocks noGrp="1" noRot="1" noChangeAspect="1" noMove="1" noResize="1" noEditPoints="1" noAdjustHandles="1" noChangeArrowheads="1" noChangeShapeType="1" noTextEdit="1"/>
              </p:cNvSpPr>
              <p:nvPr>
                <p:ph sz="quarter" idx="11"/>
              </p:nvPr>
            </p:nvSpPr>
            <p:spPr>
              <a:xfrm>
                <a:off x="621553" y="1224708"/>
                <a:ext cx="7657666" cy="2914650"/>
              </a:xfrm>
              <a:blipFill>
                <a:blip r:embed="rId2"/>
                <a:stretch>
                  <a:fillRect l="-1752" t="-2720" r="-637" b="-8787"/>
                </a:stretch>
              </a:blipFill>
            </p:spPr>
            <p:txBody>
              <a:bodyPr/>
              <a:lstStyle/>
              <a:p>
                <a:r>
                  <a:rPr lang="en-GB">
                    <a:noFill/>
                  </a:rPr>
                  <a:t> </a:t>
                </a:r>
              </a:p>
            </p:txBody>
          </p:sp>
        </mc:Fallback>
      </mc:AlternateContent>
    </p:spTree>
    <p:extLst>
      <p:ext uri="{BB962C8B-B14F-4D97-AF65-F5344CB8AC3E}">
        <p14:creationId xmlns:p14="http://schemas.microsoft.com/office/powerpoint/2010/main" val="315391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9DAAD3-01CF-1113-9DB0-226EE869F579}"/>
              </a:ext>
            </a:extLst>
          </p:cNvPr>
          <p:cNvSpPr>
            <a:spLocks noGrp="1"/>
          </p:cNvSpPr>
          <p:nvPr>
            <p:ph type="title"/>
          </p:nvPr>
        </p:nvSpPr>
        <p:spPr/>
        <p:txBody>
          <a:bodyPr/>
          <a:lstStyle/>
          <a:p>
            <a:r>
              <a:rPr lang="en-GB" dirty="0"/>
              <a:t>Ridge/Lasso Regression to Smoothing Splines: </a:t>
            </a:r>
            <a:br>
              <a:rPr lang="en-GB" dirty="0"/>
            </a:br>
            <a:r>
              <a:rPr lang="en-GB" dirty="0"/>
              <a:t>Cost Functions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E36DF072-F7FF-6536-4DFF-6C3B4A3E2F39}"/>
                  </a:ext>
                </a:extLst>
              </p:cNvPr>
              <p:cNvSpPr>
                <a:spLocks noGrp="1"/>
              </p:cNvSpPr>
              <p:nvPr>
                <p:ph sz="quarter" idx="11"/>
              </p:nvPr>
            </p:nvSpPr>
            <p:spPr>
              <a:xfrm>
                <a:off x="621553" y="1224708"/>
                <a:ext cx="7902388" cy="2914650"/>
              </a:xfrm>
            </p:spPr>
            <p:txBody>
              <a:bodyPr/>
              <a:lstStyle/>
              <a:p>
                <a:pPr/>
                <a14:m>
                  <m:oMathPara xmlns:m="http://schemas.openxmlformats.org/officeDocument/2006/math">
                    <m:oMathParaPr>
                      <m:jc m:val="centerGroup"/>
                    </m:oMathParaPr>
                    <m:oMath xmlns:m="http://schemas.openxmlformats.org/officeDocument/2006/math">
                      <m:nary>
                        <m:naryPr>
                          <m:chr m:val="∑"/>
                          <m:ctrlPr>
                            <a:rPr lang="en-GB" i="1" smtClean="0">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0</m:t>
                                      </m:r>
                                    </m:sub>
                                  </m:sSub>
                                  <m:r>
                                    <a:rPr lang="en-GB" i="1">
                                      <a:latin typeface="Cambria Math" panose="02040503050406030204" pitchFamily="18" charset="0"/>
                                    </a:rPr>
                                    <m:t>−</m:t>
                                  </m:r>
                                  <m:nary>
                                    <m:naryPr>
                                      <m:chr m:val="∑"/>
                                      <m:ctrlPr>
                                        <a:rPr lang="en-GB" i="1">
                                          <a:latin typeface="Cambria Math" panose="02040503050406030204" pitchFamily="18" charset="0"/>
                                        </a:rPr>
                                      </m:ctrlPr>
                                    </m:naryPr>
                                    <m:sub>
                                      <m:r>
                                        <a:rPr lang="en-GB" b="0" i="1" smtClean="0">
                                          <a:latin typeface="Cambria Math" panose="02040503050406030204" pitchFamily="18" charset="0"/>
                                        </a:rPr>
                                        <m:t>𝑗</m:t>
                                      </m:r>
                                      <m:r>
                                        <a:rPr lang="en-GB" i="1">
                                          <a:latin typeface="Cambria Math" panose="02040503050406030204" pitchFamily="18" charset="0"/>
                                        </a:rPr>
                                        <m:t>=1</m:t>
                                      </m:r>
                                    </m:sub>
                                    <m:sup>
                                      <m:r>
                                        <a:rPr lang="en-GB" i="1">
                                          <a:latin typeface="Cambria Math" panose="02040503050406030204" pitchFamily="18" charset="0"/>
                                        </a:rPr>
                                        <m:t>𝑝</m:t>
                                      </m:r>
                                    </m:sup>
                                    <m:e>
                                      <m:sSub>
                                        <m:sSubPr>
                                          <m:ctrlPr>
                                            <a:rPr lang="en-GB"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𝑗</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𝑖𝑗</m:t>
                                          </m:r>
                                        </m:sub>
                                      </m:sSub>
                                    </m:e>
                                  </m:nary>
                                </m:e>
                              </m:d>
                            </m:e>
                            <m:sup>
                              <m:r>
                                <a:rPr lang="en-GB" i="1">
                                  <a:latin typeface="Cambria Math" panose="02040503050406030204" pitchFamily="18" charset="0"/>
                                </a:rPr>
                                <m:t>2</m:t>
                              </m:r>
                            </m:sup>
                          </m:sSup>
                        </m:e>
                      </m:nary>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𝜆</m:t>
                      </m:r>
                      <m:nary>
                        <m:naryPr>
                          <m:chr m:val="∑"/>
                          <m:ctrlPr>
                            <a:rPr lang="en-GB" i="1">
                              <a:latin typeface="Cambria Math" panose="02040503050406030204" pitchFamily="18" charset="0"/>
                              <a:ea typeface="Cambria Math" panose="02040503050406030204" pitchFamily="18" charset="0"/>
                            </a:rPr>
                          </m:ctrlPr>
                        </m:naryPr>
                        <m:sub>
                          <m:r>
                            <m:rPr>
                              <m:brk m:alnAt="23"/>
                            </m:rPr>
                            <a:rPr lang="en-GB" i="1">
                              <a:latin typeface="Cambria Math" panose="02040503050406030204" pitchFamily="18" charset="0"/>
                              <a:ea typeface="Cambria Math" panose="02040503050406030204" pitchFamily="18" charset="0"/>
                            </a:rPr>
                            <m:t>𝑗</m:t>
                          </m:r>
                          <m:r>
                            <a:rPr lang="en-GB" i="1">
                              <a:latin typeface="Cambria Math" panose="02040503050406030204" pitchFamily="18" charset="0"/>
                              <a:ea typeface="Cambria Math" panose="02040503050406030204" pitchFamily="18" charset="0"/>
                            </a:rPr>
                            <m:t>=1</m:t>
                          </m:r>
                        </m:sub>
                        <m:sup>
                          <m:r>
                            <a:rPr lang="en-GB" i="1">
                              <a:latin typeface="Cambria Math" panose="02040503050406030204" pitchFamily="18" charset="0"/>
                              <a:ea typeface="Cambria Math" panose="02040503050406030204" pitchFamily="18" charset="0"/>
                            </a:rPr>
                            <m:t>𝑝</m:t>
                          </m:r>
                        </m:sup>
                        <m:e>
                          <m:d>
                            <m:dPr>
                              <m:begChr m:val="|"/>
                              <m:endChr m:val="|"/>
                              <m:ctrlPr>
                                <a:rPr lang="en-GB" i="1">
                                  <a:latin typeface="Cambria Math" panose="02040503050406030204" pitchFamily="18" charset="0"/>
                                  <a:ea typeface="Cambria Math" panose="02040503050406030204" pitchFamily="18" charset="0"/>
                                </a:rPr>
                              </m:ctrlPr>
                            </m:d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𝑏</m:t>
                                  </m:r>
                                </m:e>
                                <m:sub>
                                  <m:r>
                                    <a:rPr lang="en-GB" i="1">
                                      <a:latin typeface="Cambria Math" panose="02040503050406030204" pitchFamily="18" charset="0"/>
                                      <a:ea typeface="Cambria Math" panose="02040503050406030204" pitchFamily="18" charset="0"/>
                                    </a:rPr>
                                    <m:t>𝑗</m:t>
                                  </m:r>
                                </m:sub>
                              </m:sSub>
                            </m:e>
                          </m:d>
                        </m:e>
                      </m:nary>
                    </m:oMath>
                  </m:oMathPara>
                </a14:m>
                <a:endParaRPr lang="en-GB" dirty="0"/>
              </a:p>
              <a:p>
                <a:pPr algn="ctr"/>
                <a14:m>
                  <m:oMathPara xmlns:m="http://schemas.openxmlformats.org/officeDocument/2006/math">
                    <m:oMathParaPr>
                      <m:jc m:val="centerGroup"/>
                    </m:oMathParaPr>
                    <m:oMath xmlns:m="http://schemas.openxmlformats.org/officeDocument/2006/math">
                      <m:nary>
                        <m:naryPr>
                          <m:chr m:val="∑"/>
                          <m:ctrlPr>
                            <a:rPr lang="en-GB" i="1" smtClean="0">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0</m:t>
                                      </m:r>
                                    </m:sub>
                                  </m:sSub>
                                  <m:r>
                                    <a:rPr lang="en-GB" i="1">
                                      <a:latin typeface="Cambria Math" panose="02040503050406030204" pitchFamily="18" charset="0"/>
                                    </a:rPr>
                                    <m:t>−</m:t>
                                  </m:r>
                                  <m:nary>
                                    <m:naryPr>
                                      <m:chr m:val="∑"/>
                                      <m:ctrlPr>
                                        <a:rPr lang="en-GB" i="1">
                                          <a:latin typeface="Cambria Math" panose="02040503050406030204" pitchFamily="18" charset="0"/>
                                        </a:rPr>
                                      </m:ctrlPr>
                                    </m:naryPr>
                                    <m:sub>
                                      <m:r>
                                        <a:rPr lang="en-GB" b="0" i="1" smtClean="0">
                                          <a:latin typeface="Cambria Math" panose="02040503050406030204" pitchFamily="18" charset="0"/>
                                        </a:rPr>
                                        <m:t>𝑗</m:t>
                                      </m:r>
                                      <m:r>
                                        <a:rPr lang="en-GB" i="1">
                                          <a:latin typeface="Cambria Math" panose="02040503050406030204" pitchFamily="18" charset="0"/>
                                        </a:rPr>
                                        <m:t>=1</m:t>
                                      </m:r>
                                    </m:sub>
                                    <m:sup>
                                      <m:r>
                                        <a:rPr lang="en-GB" i="1">
                                          <a:latin typeface="Cambria Math" panose="02040503050406030204" pitchFamily="18" charset="0"/>
                                        </a:rPr>
                                        <m:t>𝑝</m:t>
                                      </m:r>
                                    </m:sup>
                                    <m:e>
                                      <m:sSub>
                                        <m:sSubPr>
                                          <m:ctrlPr>
                                            <a:rPr lang="en-GB"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𝑗</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𝑖𝑗</m:t>
                                          </m:r>
                                        </m:sub>
                                      </m:sSub>
                                    </m:e>
                                  </m:nary>
                                </m:e>
                              </m:d>
                            </m:e>
                            <m:sup>
                              <m:r>
                                <a:rPr lang="en-GB" i="1">
                                  <a:latin typeface="Cambria Math" panose="02040503050406030204" pitchFamily="18" charset="0"/>
                                </a:rPr>
                                <m:t>2</m:t>
                              </m:r>
                            </m:sup>
                          </m:sSup>
                        </m:e>
                      </m:nary>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𝜆</m:t>
                      </m:r>
                      <m:nary>
                        <m:naryPr>
                          <m:chr m:val="∑"/>
                          <m:ctrlPr>
                            <a:rPr lang="en-GB" b="0" i="1" smtClean="0">
                              <a:latin typeface="Cambria Math" panose="02040503050406030204" pitchFamily="18" charset="0"/>
                              <a:ea typeface="Cambria Math" panose="02040503050406030204" pitchFamily="18" charset="0"/>
                            </a:rPr>
                          </m:ctrlPr>
                        </m:naryPr>
                        <m:sub>
                          <m:r>
                            <m:rPr>
                              <m:brk m:alnAt="23"/>
                            </m:rPr>
                            <a:rPr lang="en-GB" b="0" i="1" smtClean="0">
                              <a:latin typeface="Cambria Math" panose="02040503050406030204" pitchFamily="18" charset="0"/>
                              <a:ea typeface="Cambria Math" panose="02040503050406030204" pitchFamily="18" charset="0"/>
                            </a:rPr>
                            <m:t>𝑗</m:t>
                          </m:r>
                          <m:r>
                            <a:rPr lang="en-GB" b="0" i="1" smtClean="0">
                              <a:latin typeface="Cambria Math" panose="02040503050406030204" pitchFamily="18" charset="0"/>
                              <a:ea typeface="Cambria Math" panose="02040503050406030204" pitchFamily="18" charset="0"/>
                            </a:rPr>
                            <m:t>=1</m:t>
                          </m:r>
                        </m:sub>
                        <m:sup>
                          <m:r>
                            <a:rPr lang="en-GB" b="0" i="1" smtClean="0">
                              <a:latin typeface="Cambria Math" panose="02040503050406030204" pitchFamily="18" charset="0"/>
                              <a:ea typeface="Cambria Math" panose="02040503050406030204" pitchFamily="18" charset="0"/>
                            </a:rPr>
                            <m:t>𝑝</m:t>
                          </m:r>
                        </m:sup>
                        <m:e>
                          <m:sSubSup>
                            <m:sSubSupPr>
                              <m:ctrlPr>
                                <a:rPr lang="en-GB" b="0" i="1" smtClean="0">
                                  <a:latin typeface="Cambria Math" panose="02040503050406030204" pitchFamily="18" charset="0"/>
                                  <a:ea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𝑏</m:t>
                              </m:r>
                            </m:e>
                            <m:sub>
                              <m:r>
                                <a:rPr lang="en-GB" b="0" i="1" smtClean="0">
                                  <a:latin typeface="Cambria Math" panose="02040503050406030204" pitchFamily="18" charset="0"/>
                                  <a:ea typeface="Cambria Math" panose="02040503050406030204" pitchFamily="18" charset="0"/>
                                </a:rPr>
                                <m:t>𝑗</m:t>
                              </m:r>
                            </m:sub>
                            <m:sup>
                              <m:r>
                                <a:rPr lang="en-GB" b="0" i="1" smtClean="0">
                                  <a:latin typeface="Cambria Math" panose="02040503050406030204" pitchFamily="18" charset="0"/>
                                  <a:ea typeface="Cambria Math" panose="02040503050406030204" pitchFamily="18" charset="0"/>
                                </a:rPr>
                                <m:t>2</m:t>
                              </m:r>
                            </m:sup>
                          </m:sSubSup>
                        </m:e>
                      </m:nary>
                    </m:oMath>
                  </m:oMathPara>
                </a14:m>
                <a:endParaRPr lang="en-GB" dirty="0"/>
              </a:p>
              <a:p>
                <a:pPr algn="ctr"/>
                <a:endParaRPr lang="en-GB" dirty="0"/>
              </a:p>
              <a:p>
                <a:pPr algn="ctr"/>
                <a14:m>
                  <m:oMathPara xmlns:m="http://schemas.openxmlformats.org/officeDocument/2006/math">
                    <m:oMathParaPr>
                      <m:jc m:val="centerGroup"/>
                    </m:oMathParaPr>
                    <m:oMath xmlns:m="http://schemas.openxmlformats.org/officeDocument/2006/math">
                      <m:nary>
                        <m:naryPr>
                          <m:chr m:val="∑"/>
                          <m:ctrlPr>
                            <a:rPr lang="en-GB"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p>
                            <m:sSupPr>
                              <m:ctrlPr>
                                <a:rPr lang="en-GB" i="1" smtClean="0">
                                  <a:latin typeface="Cambria Math" panose="02040503050406030204" pitchFamily="18" charset="0"/>
                                </a:rPr>
                              </m:ctrlPr>
                            </m:sSupPr>
                            <m:e>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𝑔</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e>
                            <m:sup>
                              <m:r>
                                <a:rPr lang="en-GB" b="0" i="1" smtClean="0">
                                  <a:latin typeface="Cambria Math" panose="02040503050406030204" pitchFamily="18" charset="0"/>
                                </a:rPr>
                                <m:t>2</m:t>
                              </m:r>
                            </m:sup>
                          </m:sSup>
                        </m:e>
                      </m:nary>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𝜆</m:t>
                      </m:r>
                      <m:nary>
                        <m:naryPr>
                          <m:limLoc m:val="undOvr"/>
                          <m:subHide m:val="on"/>
                          <m:supHide m:val="on"/>
                          <m:ctrlPr>
                            <a:rPr lang="en-GB" b="0" i="1" smtClean="0">
                              <a:latin typeface="Cambria Math" panose="02040503050406030204" pitchFamily="18" charset="0"/>
                              <a:ea typeface="Cambria Math" panose="02040503050406030204" pitchFamily="18" charset="0"/>
                            </a:rPr>
                          </m:ctrlPr>
                        </m:naryPr>
                        <m:sub/>
                        <m:sup/>
                        <m:e>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e>
                            <m:sup>
                              <m:r>
                                <a:rPr lang="en-GB" b="0" i="1" smtClean="0">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𝑑𝑡</m:t>
                          </m:r>
                        </m:e>
                      </m:nary>
                    </m:oMath>
                  </m:oMathPara>
                </a14:m>
                <a:endParaRPr lang="en-GB" dirty="0"/>
              </a:p>
            </p:txBody>
          </p:sp>
        </mc:Choice>
        <mc:Fallback xmlns="">
          <p:sp>
            <p:nvSpPr>
              <p:cNvPr id="5" name="Content Placeholder 4">
                <a:extLst>
                  <a:ext uri="{FF2B5EF4-FFF2-40B4-BE49-F238E27FC236}">
                    <a16:creationId xmlns:a16="http://schemas.microsoft.com/office/drawing/2014/main" id="{E36DF072-F7FF-6536-4DFF-6C3B4A3E2F39}"/>
                  </a:ext>
                </a:extLst>
              </p:cNvPr>
              <p:cNvSpPr>
                <a:spLocks noGrp="1" noRot="1" noChangeAspect="1" noMove="1" noResize="1" noEditPoints="1" noAdjustHandles="1" noChangeArrowheads="1" noChangeShapeType="1" noTextEdit="1"/>
              </p:cNvSpPr>
              <p:nvPr>
                <p:ph sz="quarter" idx="11"/>
              </p:nvPr>
            </p:nvSpPr>
            <p:spPr>
              <a:xfrm>
                <a:off x="621553" y="1224708"/>
                <a:ext cx="7902388" cy="2914650"/>
              </a:xfrm>
              <a:blipFill>
                <a:blip r:embed="rId2"/>
                <a:stretch>
                  <a:fillRect b="-313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260699A-48E7-4711-4B31-DE771768BE8C}"/>
                  </a:ext>
                </a:extLst>
              </p:cNvPr>
              <p:cNvSpPr txBox="1"/>
              <p:nvPr/>
            </p:nvSpPr>
            <p:spPr>
              <a:xfrm>
                <a:off x="6833191" y="3639867"/>
                <a:ext cx="12546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𝜆</m:t>
                      </m:r>
                      <m:r>
                        <a:rPr lang="en-GB" i="1" smtClean="0">
                          <a:latin typeface="Cambria Math" panose="02040503050406030204" pitchFamily="18" charset="0"/>
                          <a:ea typeface="Cambria Math" panose="02040503050406030204" pitchFamily="18" charset="0"/>
                        </a:rPr>
                        <m:t>≥0</m:t>
                      </m:r>
                    </m:oMath>
                  </m:oMathPara>
                </a14:m>
                <a:endParaRPr lang="en-GB" dirty="0"/>
              </a:p>
            </p:txBody>
          </p:sp>
        </mc:Choice>
        <mc:Fallback xmlns="">
          <p:sp>
            <p:nvSpPr>
              <p:cNvPr id="6" name="TextBox 5">
                <a:extLst>
                  <a:ext uri="{FF2B5EF4-FFF2-40B4-BE49-F238E27FC236}">
                    <a16:creationId xmlns:a16="http://schemas.microsoft.com/office/drawing/2014/main" id="{5260699A-48E7-4711-4B31-DE771768BE8C}"/>
                  </a:ext>
                </a:extLst>
              </p:cNvPr>
              <p:cNvSpPr txBox="1">
                <a:spLocks noRot="1" noChangeAspect="1" noMove="1" noResize="1" noEditPoints="1" noAdjustHandles="1" noChangeArrowheads="1" noChangeShapeType="1" noTextEdit="1"/>
              </p:cNvSpPr>
              <p:nvPr/>
            </p:nvSpPr>
            <p:spPr>
              <a:xfrm>
                <a:off x="6833191" y="3639867"/>
                <a:ext cx="1254641" cy="369332"/>
              </a:xfrm>
              <a:prstGeom prst="rect">
                <a:avLst/>
              </a:prstGeom>
              <a:blipFill>
                <a:blip r:embed="rId3"/>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2615A923-8991-BF61-BAE1-6721CB3C78A9}"/>
              </a:ext>
            </a:extLst>
          </p:cNvPr>
          <p:cNvSpPr txBox="1"/>
          <p:nvPr/>
        </p:nvSpPr>
        <p:spPr>
          <a:xfrm>
            <a:off x="2190307" y="4496684"/>
            <a:ext cx="5627887" cy="369332"/>
          </a:xfrm>
          <a:prstGeom prst="rect">
            <a:avLst/>
          </a:prstGeom>
          <a:noFill/>
          <a:ln w="38100">
            <a:solidFill>
              <a:schemeClr val="tx2">
                <a:lumMod val="60000"/>
                <a:lumOff val="40000"/>
              </a:schemeClr>
            </a:solidFill>
          </a:ln>
        </p:spPr>
        <p:txBody>
          <a:bodyPr wrap="none" rtlCol="0">
            <a:spAutoFit/>
          </a:bodyPr>
          <a:lstStyle/>
          <a:p>
            <a:r>
              <a:rPr lang="en-GB" dirty="0"/>
              <a:t>Find some function </a:t>
            </a:r>
            <a:r>
              <a:rPr lang="en-GB" i="1" dirty="0"/>
              <a:t>g</a:t>
            </a:r>
            <a:r>
              <a:rPr lang="en-GB" dirty="0"/>
              <a:t>(</a:t>
            </a:r>
            <a:r>
              <a:rPr lang="en-GB" i="1" dirty="0"/>
              <a:t>x</a:t>
            </a:r>
            <a:r>
              <a:rPr lang="en-GB" dirty="0"/>
              <a:t>) that minimizes this cost function! </a:t>
            </a:r>
          </a:p>
        </p:txBody>
      </p:sp>
    </p:spTree>
    <p:extLst>
      <p:ext uri="{BB962C8B-B14F-4D97-AF65-F5344CB8AC3E}">
        <p14:creationId xmlns:p14="http://schemas.microsoft.com/office/powerpoint/2010/main" val="34247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4BE77-81EF-0F21-B775-FA3E37714738}"/>
              </a:ext>
            </a:extLst>
          </p:cNvPr>
          <p:cNvSpPr>
            <a:spLocks noGrp="1"/>
          </p:cNvSpPr>
          <p:nvPr>
            <p:ph type="title"/>
          </p:nvPr>
        </p:nvSpPr>
        <p:spPr/>
        <p:txBody>
          <a:bodyPr/>
          <a:lstStyle/>
          <a:p>
            <a:r>
              <a:rPr lang="en-GB" dirty="0"/>
              <a:t>Limiting Second Derivative of Model Fit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8AB36E-AD9E-F43B-BE8D-C20C5B4BE0D8}"/>
                  </a:ext>
                </a:extLst>
              </p:cNvPr>
              <p:cNvSpPr>
                <a:spLocks noGrp="1"/>
              </p:cNvSpPr>
              <p:nvPr>
                <p:ph sz="quarter" idx="11"/>
              </p:nvPr>
            </p:nvSpPr>
            <p:spPr>
              <a:xfrm>
                <a:off x="621553" y="1224708"/>
                <a:ext cx="7902388" cy="2914650"/>
              </a:xfrm>
            </p:spPr>
            <p:txBody>
              <a:bodyPr/>
              <a:lstStyle/>
              <a:p>
                <a:pPr/>
                <a14:m>
                  <m:oMathPara xmlns:m="http://schemas.openxmlformats.org/officeDocument/2006/math">
                    <m:oMathParaPr>
                      <m:jc m:val="centerGroup"/>
                    </m:oMathParaPr>
                    <m:oMath xmlns:m="http://schemas.openxmlformats.org/officeDocument/2006/math">
                      <m:nary>
                        <m:naryPr>
                          <m:chr m:val="∑"/>
                          <m:ctrlPr>
                            <a:rPr lang="en-GB"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p>
                            <m:sSupPr>
                              <m:ctrlPr>
                                <a:rPr lang="en-GB" i="1" smtClean="0">
                                  <a:latin typeface="Cambria Math" panose="02040503050406030204" pitchFamily="18" charset="0"/>
                                </a:rPr>
                              </m:ctrlPr>
                            </m:sSupPr>
                            <m:e>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𝑔</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e>
                            <m:sup>
                              <m:r>
                                <a:rPr lang="en-GB" b="0" i="1" smtClean="0">
                                  <a:latin typeface="Cambria Math" panose="02040503050406030204" pitchFamily="18" charset="0"/>
                                </a:rPr>
                                <m:t>2</m:t>
                              </m:r>
                            </m:sup>
                          </m:sSup>
                        </m:e>
                      </m:nary>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𝜆</m:t>
                      </m:r>
                      <m:nary>
                        <m:naryPr>
                          <m:limLoc m:val="undOvr"/>
                          <m:subHide m:val="on"/>
                          <m:supHide m:val="on"/>
                          <m:ctrlPr>
                            <a:rPr lang="en-GB" b="0" i="1" smtClean="0">
                              <a:latin typeface="Cambria Math" panose="02040503050406030204" pitchFamily="18" charset="0"/>
                              <a:ea typeface="Cambria Math" panose="02040503050406030204" pitchFamily="18" charset="0"/>
                            </a:rPr>
                          </m:ctrlPr>
                        </m:naryPr>
                        <m:sub/>
                        <m:sup/>
                        <m:e>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e>
                            <m:sup>
                              <m:r>
                                <a:rPr lang="en-GB" b="0" i="1" smtClean="0">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𝑑𝑡</m:t>
                          </m:r>
                        </m:e>
                      </m:nary>
                    </m:oMath>
                  </m:oMathPara>
                </a14:m>
                <a:endParaRPr lang="en-GB" dirty="0"/>
              </a:p>
              <a:p>
                <a:pPr marL="285750" indent="-285750">
                  <a:buFont typeface="Arial" panose="020B0604020202020204" pitchFamily="34" charset="0"/>
                  <a:buChar char="•"/>
                </a:pPr>
                <a:r>
                  <a:rPr lang="en-GB" b="0" dirty="0">
                    <a:ea typeface="Cambria Math" panose="02040503050406030204" pitchFamily="18" charset="0"/>
                  </a:rPr>
                  <a:t>Version of </a:t>
                </a:r>
                <a14:m>
                  <m:oMath xmlns:m="http://schemas.openxmlformats.org/officeDocument/2006/math">
                    <m:r>
                      <a:rPr lang="en-GB" b="0" i="1" smtClean="0">
                        <a:latin typeface="Cambria Math" panose="02040503050406030204" pitchFamily="18" charset="0"/>
                        <a:ea typeface="Cambria Math" panose="02040503050406030204" pitchFamily="18" charset="0"/>
                      </a:rPr>
                      <m:t>𝑔</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oMath>
                </a14:m>
                <a:r>
                  <a:rPr lang="en-GB" dirty="0"/>
                  <a:t> which minimizes this cost function is the fitted model! </a:t>
                </a:r>
              </a:p>
              <a:p>
                <a:pPr marL="285750" indent="-285750">
                  <a:buFont typeface="Arial" panose="020B0604020202020204" pitchFamily="34" charset="0"/>
                  <a:buChar char="•"/>
                </a:pPr>
                <a:r>
                  <a:rPr lang="en-GB" dirty="0"/>
                  <a:t>The second derivative </a:t>
                </a:r>
                <a14:m>
                  <m:oMath xmlns:m="http://schemas.openxmlformats.org/officeDocument/2006/math">
                    <m:r>
                      <a:rPr lang="en-GB"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oMath>
                </a14:m>
                <a:r>
                  <a:rPr lang="en-GB" dirty="0"/>
                  <a:t> measures the </a:t>
                </a:r>
                <a:r>
                  <a:rPr lang="en-GB" i="1" dirty="0"/>
                  <a:t>change in the change </a:t>
                </a:r>
                <a:r>
                  <a:rPr lang="en-GB" dirty="0"/>
                  <a:t>of </a:t>
                </a:r>
                <a14:m>
                  <m:oMath xmlns:m="http://schemas.openxmlformats.org/officeDocument/2006/math">
                    <m:r>
                      <a:rPr lang="en-GB" i="1">
                        <a:latin typeface="Cambria Math" panose="02040503050406030204" pitchFamily="18" charset="0"/>
                        <a:ea typeface="Cambria Math" panose="02040503050406030204" pitchFamily="18" charset="0"/>
                      </a:rPr>
                      <m:t>𝑔</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𝑡</m:t>
                        </m:r>
                      </m:e>
                    </m:d>
                  </m:oMath>
                </a14:m>
                <a:endParaRPr lang="en-GB" dirty="0">
                  <a:ea typeface="Cambria Math" panose="02040503050406030204" pitchFamily="18" charset="0"/>
                </a:endParaRPr>
              </a:p>
              <a:p>
                <a:pPr marL="573750" lvl="1" indent="-285750">
                  <a:buFont typeface="Arial" panose="020B0604020202020204" pitchFamily="34" charset="0"/>
                  <a:buChar char="•"/>
                </a:pPr>
                <a:r>
                  <a:rPr lang="en-GB" dirty="0"/>
                  <a:t>If this value is large, then </a:t>
                </a:r>
                <a14:m>
                  <m:oMath xmlns:m="http://schemas.openxmlformats.org/officeDocument/2006/math">
                    <m:r>
                      <a:rPr lang="en-GB" b="0" i="1" smtClean="0">
                        <a:latin typeface="Cambria Math" panose="02040503050406030204" pitchFamily="18" charset="0"/>
                        <a:ea typeface="Cambria Math" panose="02040503050406030204" pitchFamily="18" charset="0"/>
                      </a:rPr>
                      <m:t>𝑔</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oMath>
                </a14:m>
                <a:r>
                  <a:rPr lang="en-GB" dirty="0"/>
                  <a:t> </a:t>
                </a:r>
                <a:r>
                  <a:rPr lang="en-GB" b="1" dirty="0"/>
                  <a:t>jumps suddenly</a:t>
                </a:r>
                <a:r>
                  <a:rPr lang="en-GB" dirty="0"/>
                  <a:t> </a:t>
                </a:r>
              </a:p>
              <a:p>
                <a:pPr marL="573750" lvl="1" indent="-285750">
                  <a:buFont typeface="Arial" panose="020B0604020202020204" pitchFamily="34" charset="0"/>
                  <a:buChar char="•"/>
                </a:pPr>
                <a:r>
                  <a:rPr lang="en-GB" dirty="0"/>
                  <a:t>We want a nice smooth function without jumps (even if continuous) </a:t>
                </a:r>
              </a:p>
              <a:p>
                <a:pPr marL="573750" lvl="1" indent="-285750">
                  <a:buFont typeface="Arial" panose="020B0604020202020204" pitchFamily="34" charset="0"/>
                  <a:buChar char="•"/>
                </a:pPr>
                <a:r>
                  <a:rPr lang="en-GB" dirty="0"/>
                  <a:t>Using </a:t>
                </a:r>
                <a14:m>
                  <m:oMath xmlns:m="http://schemas.openxmlformats.org/officeDocument/2006/math">
                    <m:r>
                      <a:rPr lang="en-GB" i="1" smtClean="0">
                        <a:latin typeface="Cambria Math" panose="02040503050406030204" pitchFamily="18" charset="0"/>
                        <a:ea typeface="Cambria Math" panose="02040503050406030204" pitchFamily="18" charset="0"/>
                      </a:rPr>
                      <m:t>𝜆</m:t>
                    </m:r>
                  </m:oMath>
                </a14:m>
                <a:r>
                  <a:rPr lang="en-GB" dirty="0"/>
                  <a:t> to limit the integral of </a:t>
                </a:r>
                <a14:m>
                  <m:oMath xmlns:m="http://schemas.openxmlformats.org/officeDocument/2006/math">
                    <m:r>
                      <a:rPr lang="en-GB"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oMath>
                </a14:m>
                <a:r>
                  <a:rPr lang="en-GB" dirty="0"/>
                  <a:t> avoids large jumps in our fitted model</a:t>
                </a:r>
              </a:p>
            </p:txBody>
          </p:sp>
        </mc:Choice>
        <mc:Fallback xmlns="">
          <p:sp>
            <p:nvSpPr>
              <p:cNvPr id="3" name="Content Placeholder 2">
                <a:extLst>
                  <a:ext uri="{FF2B5EF4-FFF2-40B4-BE49-F238E27FC236}">
                    <a16:creationId xmlns:a16="http://schemas.microsoft.com/office/drawing/2014/main" id="{2B8AB36E-AD9E-F43B-BE8D-C20C5B4BE0D8}"/>
                  </a:ext>
                </a:extLst>
              </p:cNvPr>
              <p:cNvSpPr>
                <a:spLocks noGrp="1" noRot="1" noChangeAspect="1" noMove="1" noResize="1" noEditPoints="1" noAdjustHandles="1" noChangeArrowheads="1" noChangeShapeType="1" noTextEdit="1"/>
              </p:cNvSpPr>
              <p:nvPr>
                <p:ph sz="quarter" idx="11"/>
              </p:nvPr>
            </p:nvSpPr>
            <p:spPr>
              <a:xfrm>
                <a:off x="621553" y="1224708"/>
                <a:ext cx="7902388" cy="2914650"/>
              </a:xfrm>
              <a:blipFill>
                <a:blip r:embed="rId2"/>
                <a:stretch>
                  <a:fillRect l="-1698" b="-5439"/>
                </a:stretch>
              </a:blipFill>
            </p:spPr>
            <p:txBody>
              <a:bodyPr/>
              <a:lstStyle/>
              <a:p>
                <a:r>
                  <a:rPr lang="en-GB">
                    <a:noFill/>
                  </a:rPr>
                  <a:t> </a:t>
                </a:r>
              </a:p>
            </p:txBody>
          </p:sp>
        </mc:Fallback>
      </mc:AlternateContent>
    </p:spTree>
    <p:extLst>
      <p:ext uri="{BB962C8B-B14F-4D97-AF65-F5344CB8AC3E}">
        <p14:creationId xmlns:p14="http://schemas.microsoft.com/office/powerpoint/2010/main" val="301456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78009AC-D151-80E5-03B5-A700A4C5F6CA}"/>
                  </a:ext>
                </a:extLst>
              </p:cNvPr>
              <p:cNvSpPr>
                <a:spLocks noGrp="1"/>
              </p:cNvSpPr>
              <p:nvPr>
                <p:ph type="title"/>
              </p:nvPr>
            </p:nvSpPr>
            <p:spPr/>
            <p:txBody>
              <a:bodyPr/>
              <a:lstStyle/>
              <a:p>
                <a:r>
                  <a:rPr lang="en-GB" dirty="0"/>
                  <a:t>How does </a:t>
                </a:r>
                <a14:m>
                  <m:oMath xmlns:m="http://schemas.openxmlformats.org/officeDocument/2006/math">
                    <m:r>
                      <a:rPr lang="en-GB" b="0" i="1" smtClean="0">
                        <a:latin typeface="Cambria Math" panose="02040503050406030204" pitchFamily="18" charset="0"/>
                        <a:ea typeface="Cambria Math" panose="02040503050406030204" pitchFamily="18" charset="0"/>
                      </a:rPr>
                      <m:t>𝑔</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oMath>
                </a14:m>
                <a:r>
                  <a:rPr lang="en-GB" dirty="0"/>
                  <a:t> change with changing </a:t>
                </a:r>
                <a14:m>
                  <m:oMath xmlns:m="http://schemas.openxmlformats.org/officeDocument/2006/math">
                    <m:r>
                      <a:rPr lang="en-GB" i="1">
                        <a:latin typeface="Cambria Math" panose="02040503050406030204" pitchFamily="18" charset="0"/>
                        <a:ea typeface="Cambria Math" panose="02040503050406030204" pitchFamily="18" charset="0"/>
                      </a:rPr>
                      <m:t>𝜆</m:t>
                    </m:r>
                  </m:oMath>
                </a14:m>
                <a:r>
                  <a:rPr lang="en-GB" dirty="0"/>
                  <a:t>?</a:t>
                </a:r>
              </a:p>
            </p:txBody>
          </p:sp>
        </mc:Choice>
        <mc:Fallback xmlns="">
          <p:sp>
            <p:nvSpPr>
              <p:cNvPr id="2" name="Title 1">
                <a:extLst>
                  <a:ext uri="{FF2B5EF4-FFF2-40B4-BE49-F238E27FC236}">
                    <a16:creationId xmlns:a16="http://schemas.microsoft.com/office/drawing/2014/main" id="{178009AC-D151-80E5-03B5-A700A4C5F6CA}"/>
                  </a:ext>
                </a:extLst>
              </p:cNvPr>
              <p:cNvSpPr>
                <a:spLocks noGrp="1" noRot="1" noChangeAspect="1" noMove="1" noResize="1" noEditPoints="1" noAdjustHandles="1" noChangeArrowheads="1" noChangeShapeType="1" noTextEdit="1"/>
              </p:cNvSpPr>
              <p:nvPr>
                <p:ph type="title"/>
              </p:nvPr>
            </p:nvSpPr>
            <p:spPr>
              <a:blipFill>
                <a:blip r:embed="rId2"/>
                <a:stretch>
                  <a:fillRect l="-2392" t="-10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9E15F0-4E0F-EFC7-A6FE-BE23AED0F875}"/>
                  </a:ext>
                </a:extLst>
              </p:cNvPr>
              <p:cNvSpPr>
                <a:spLocks noGrp="1"/>
              </p:cNvSpPr>
              <p:nvPr>
                <p:ph sz="quarter" idx="11"/>
              </p:nvPr>
            </p:nvSpPr>
            <p:spPr>
              <a:xfrm>
                <a:off x="621553" y="1224708"/>
                <a:ext cx="7902388" cy="2914650"/>
              </a:xfrm>
            </p:spPr>
            <p:txBody>
              <a:bodyPr/>
              <a:lstStyle/>
              <a:p>
                <a:pPr marL="285750" indent="-285750">
                  <a:buFont typeface="Arial" panose="020B0604020202020204" pitchFamily="34" charset="0"/>
                  <a:buChar char="•"/>
                </a:pPr>
                <a:r>
                  <a:rPr lang="en-GB" dirty="0"/>
                  <a:t>If </a:t>
                </a:r>
                <a14:m>
                  <m:oMath xmlns:m="http://schemas.openxmlformats.org/officeDocument/2006/math">
                    <m:r>
                      <a:rPr lang="en-GB" i="1" smtClean="0">
                        <a:latin typeface="Cambria Math" panose="02040503050406030204" pitchFamily="18" charset="0"/>
                        <a:ea typeface="Cambria Math" panose="02040503050406030204" pitchFamily="18" charset="0"/>
                      </a:rPr>
                      <m:t>𝜆</m:t>
                    </m:r>
                    <m:r>
                      <a:rPr lang="en-GB" b="0" i="1" smtClean="0">
                        <a:latin typeface="Cambria Math" panose="02040503050406030204" pitchFamily="18" charset="0"/>
                        <a:ea typeface="Cambria Math" panose="02040503050406030204" pitchFamily="18" charset="0"/>
                      </a:rPr>
                      <m:t>=0</m:t>
                    </m:r>
                  </m:oMath>
                </a14:m>
                <a:r>
                  <a:rPr lang="en-GB" dirty="0"/>
                  <a:t> and the data are noisy, will get overfitted non-linear function with far too much variability </a:t>
                </a:r>
              </a:p>
              <a:p>
                <a:pPr marL="573750" lvl="1" indent="-285750">
                  <a:buFont typeface="Arial" panose="020B0604020202020204" pitchFamily="34" charset="0"/>
                  <a:buChar char="•"/>
                </a:pPr>
                <a:r>
                  <a:rPr lang="en-GB" dirty="0"/>
                  <a:t>Useless </a:t>
                </a:r>
              </a:p>
              <a:p>
                <a:pPr marL="285750" indent="-285750">
                  <a:buFont typeface="Arial" panose="020B0604020202020204" pitchFamily="34" charset="0"/>
                  <a:buChar char="•"/>
                </a:pPr>
                <a:r>
                  <a:rPr lang="en-GB" dirty="0"/>
                  <a:t>As you increase </a:t>
                </a:r>
                <a14:m>
                  <m:oMath xmlns:m="http://schemas.openxmlformats.org/officeDocument/2006/math">
                    <m:r>
                      <a:rPr lang="en-GB" i="1" smtClean="0">
                        <a:latin typeface="Cambria Math" panose="02040503050406030204" pitchFamily="18" charset="0"/>
                        <a:ea typeface="Cambria Math" panose="02040503050406030204" pitchFamily="18" charset="0"/>
                      </a:rPr>
                      <m:t>𝜆</m:t>
                    </m:r>
                  </m:oMath>
                </a14:m>
                <a:r>
                  <a:rPr lang="en-GB" dirty="0"/>
                  <a:t> and constrain the second derivative of your model more and more, 𝑔(𝑥) will get smoother and smoother </a:t>
                </a:r>
              </a:p>
              <a:p>
                <a:pPr marL="285750" indent="-285750">
                  <a:buFont typeface="Arial" panose="020B0604020202020204" pitchFamily="34" charset="0"/>
                  <a:buChar char="•"/>
                </a:pPr>
                <a:r>
                  <a:rPr lang="en-GB" dirty="0"/>
                  <a:t>If </a:t>
                </a:r>
                <a14:m>
                  <m:oMath xmlns:m="http://schemas.openxmlformats.org/officeDocument/2006/math">
                    <m:r>
                      <a:rPr lang="en-GB" i="1">
                        <a:latin typeface="Cambria Math" panose="02040503050406030204" pitchFamily="18" charset="0"/>
                        <a:ea typeface="Cambria Math" panose="02040503050406030204" pitchFamily="18" charset="0"/>
                      </a:rPr>
                      <m:t>𝜆</m:t>
                    </m:r>
                    <m:r>
                      <a:rPr lang="en-GB" i="1" smtClean="0">
                        <a:latin typeface="Cambria Math" panose="02040503050406030204" pitchFamily="18" charset="0"/>
                        <a:ea typeface="Cambria Math" panose="02040503050406030204" pitchFamily="18" charset="0"/>
                      </a:rPr>
                      <m:t>→∞</m:t>
                    </m:r>
                  </m:oMath>
                </a14:m>
                <a:r>
                  <a:rPr lang="en-GB" dirty="0"/>
                  <a:t>, </a:t>
                </a:r>
                <a14:m>
                  <m:oMath xmlns:m="http://schemas.openxmlformats.org/officeDocument/2006/math">
                    <m:r>
                      <a:rPr lang="en-GB"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0" smtClean="0">
                        <a:latin typeface="Cambria Math" panose="02040503050406030204" pitchFamily="18" charset="0"/>
                        <a:ea typeface="Cambria Math" panose="02040503050406030204" pitchFamily="18" charset="0"/>
                      </a:rPr>
                      <m:t>=0</m:t>
                    </m:r>
                  </m:oMath>
                </a14:m>
                <a:r>
                  <a:rPr lang="en-GB" dirty="0"/>
                  <a:t> everywhere! </a:t>
                </a:r>
              </a:p>
              <a:p>
                <a:pPr marL="573750" lvl="1" indent="-285750">
                  <a:buFont typeface="Arial" panose="020B0604020202020204" pitchFamily="34" charset="0"/>
                  <a:buChar char="•"/>
                </a:pPr>
                <a:r>
                  <a:rPr lang="en-GB" dirty="0"/>
                  <a:t>When does this happen? </a:t>
                </a:r>
              </a:p>
              <a:p>
                <a:pPr marL="573750" lvl="1" indent="-285750">
                  <a:buFont typeface="Arial" panose="020B0604020202020204" pitchFamily="34" charset="0"/>
                  <a:buChar char="•"/>
                </a:pPr>
                <a14:m>
                  <m:oMath xmlns:m="http://schemas.openxmlformats.org/officeDocument/2006/math">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1</m:t>
                        </m:r>
                      </m:sub>
                    </m:sSub>
                    <m:r>
                      <a:rPr lang="en-GB" b="0" i="1" smtClean="0">
                        <a:latin typeface="Cambria Math" panose="02040503050406030204" pitchFamily="18" charset="0"/>
                      </a:rPr>
                      <m:t>𝑥</m:t>
                    </m:r>
                  </m:oMath>
                </a14:m>
                <a:endParaRPr lang="en-GB" dirty="0"/>
              </a:p>
              <a:p>
                <a:pPr marL="285750" indent="-285750">
                  <a:buFont typeface="Arial" panose="020B0604020202020204" pitchFamily="34" charset="0"/>
                  <a:buChar char="•"/>
                </a:pPr>
                <a14:m>
                  <m:oMath xmlns:m="http://schemas.openxmlformats.org/officeDocument/2006/math">
                    <m:r>
                      <a:rPr lang="en-GB" i="1" smtClean="0">
                        <a:latin typeface="Cambria Math" panose="02040503050406030204" pitchFamily="18" charset="0"/>
                        <a:ea typeface="Cambria Math" panose="02040503050406030204" pitchFamily="18" charset="0"/>
                      </a:rPr>
                      <m:t>𝜆</m:t>
                    </m:r>
                  </m:oMath>
                </a14:m>
                <a:r>
                  <a:rPr lang="en-GB" dirty="0"/>
                  <a:t>: “Roughness penalty” </a:t>
                </a:r>
              </a:p>
            </p:txBody>
          </p:sp>
        </mc:Choice>
        <mc:Fallback xmlns="">
          <p:sp>
            <p:nvSpPr>
              <p:cNvPr id="3" name="Content Placeholder 2">
                <a:extLst>
                  <a:ext uri="{FF2B5EF4-FFF2-40B4-BE49-F238E27FC236}">
                    <a16:creationId xmlns:a16="http://schemas.microsoft.com/office/drawing/2014/main" id="{989E15F0-4E0F-EFC7-A6FE-BE23AED0F875}"/>
                  </a:ext>
                </a:extLst>
              </p:cNvPr>
              <p:cNvSpPr>
                <a:spLocks noGrp="1" noRot="1" noChangeAspect="1" noMove="1" noResize="1" noEditPoints="1" noAdjustHandles="1" noChangeArrowheads="1" noChangeShapeType="1" noTextEdit="1"/>
              </p:cNvSpPr>
              <p:nvPr>
                <p:ph sz="quarter" idx="11"/>
              </p:nvPr>
            </p:nvSpPr>
            <p:spPr>
              <a:xfrm>
                <a:off x="621553" y="1224708"/>
                <a:ext cx="7902388" cy="2914650"/>
              </a:xfrm>
              <a:blipFill>
                <a:blip r:embed="rId3"/>
                <a:stretch>
                  <a:fillRect l="-1698" t="-2720" r="-1157" b="-10460"/>
                </a:stretch>
              </a:blipFill>
            </p:spPr>
            <p:txBody>
              <a:bodyPr/>
              <a:lstStyle/>
              <a:p>
                <a:r>
                  <a:rPr lang="en-GB">
                    <a:noFill/>
                  </a:rPr>
                  <a:t> </a:t>
                </a:r>
              </a:p>
            </p:txBody>
          </p:sp>
        </mc:Fallback>
      </mc:AlternateContent>
    </p:spTree>
    <p:extLst>
      <p:ext uri="{BB962C8B-B14F-4D97-AF65-F5344CB8AC3E}">
        <p14:creationId xmlns:p14="http://schemas.microsoft.com/office/powerpoint/2010/main" val="277075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1DD4C36-1EA6-1F40-3702-8809FA90D143}"/>
                  </a:ext>
                </a:extLst>
              </p:cNvPr>
              <p:cNvSpPr>
                <a:spLocks noGrp="1"/>
              </p:cNvSpPr>
              <p:nvPr>
                <p:ph type="ctrTitle"/>
              </p:nvPr>
            </p:nvSpPr>
            <p:spPr/>
            <p:txBody>
              <a:bodyPr/>
              <a:lstStyle/>
              <a:p>
                <a:r>
                  <a:rPr lang="en-GB" dirty="0"/>
                  <a:t>Ridge/Lasso: </a:t>
                </a:r>
                <a:br>
                  <a:rPr lang="en-GB" dirty="0"/>
                </a:br>
                <a:r>
                  <a:rPr lang="en-GB" dirty="0"/>
                  <a:t>MSE as a function of </a:t>
                </a:r>
                <a14:m>
                  <m:oMath xmlns:m="http://schemas.openxmlformats.org/officeDocument/2006/math">
                    <m:r>
                      <a:rPr lang="en-GB" i="1" smtClean="0">
                        <a:latin typeface="Cambria Math" panose="02040503050406030204" pitchFamily="18" charset="0"/>
                        <a:ea typeface="Cambria Math" panose="02040503050406030204" pitchFamily="18" charset="0"/>
                      </a:rPr>
                      <m:t>𝜆</m:t>
                    </m:r>
                  </m:oMath>
                </a14:m>
                <a:endParaRPr lang="en-GB" dirty="0"/>
              </a:p>
            </p:txBody>
          </p:sp>
        </mc:Choice>
        <mc:Fallback xmlns="">
          <p:sp>
            <p:nvSpPr>
              <p:cNvPr id="2" name="Title 1">
                <a:extLst>
                  <a:ext uri="{FF2B5EF4-FFF2-40B4-BE49-F238E27FC236}">
                    <a16:creationId xmlns:a16="http://schemas.microsoft.com/office/drawing/2014/main" id="{41DD4C36-1EA6-1F40-3702-8809FA90D143}"/>
                  </a:ext>
                </a:extLst>
              </p:cNvPr>
              <p:cNvSpPr>
                <a:spLocks noGrp="1" noRot="1" noChangeAspect="1" noMove="1" noResize="1" noEditPoints="1" noAdjustHandles="1" noChangeArrowheads="1" noChangeShapeType="1" noTextEdit="1"/>
              </p:cNvSpPr>
              <p:nvPr>
                <p:ph type="ctrTitle"/>
              </p:nvPr>
            </p:nvSpPr>
            <p:spPr>
              <a:blipFill>
                <a:blip r:embed="rId2"/>
                <a:stretch>
                  <a:fillRect l="-6422" t="-16022" r="-1835" b="-17680"/>
                </a:stretch>
              </a:blipFill>
            </p:spPr>
            <p:txBody>
              <a:bodyPr/>
              <a:lstStyle/>
              <a:p>
                <a:r>
                  <a:rPr lang="en-GB">
                    <a:noFill/>
                  </a:rPr>
                  <a:t> </a:t>
                </a:r>
              </a:p>
            </p:txBody>
          </p:sp>
        </mc:Fallback>
      </mc:AlternateContent>
    </p:spTree>
    <p:extLst>
      <p:ext uri="{BB962C8B-B14F-4D97-AF65-F5344CB8AC3E}">
        <p14:creationId xmlns:p14="http://schemas.microsoft.com/office/powerpoint/2010/main" val="37080819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1017CB4-899B-1864-FDD6-5F96F5CDF4F5}"/>
              </a:ext>
            </a:extLst>
          </p:cNvPr>
          <p:cNvPicPr>
            <a:picLocks noGrp="1" noChangeAspect="1"/>
          </p:cNvPicPr>
          <p:nvPr>
            <p:ph sz="quarter" idx="11"/>
          </p:nvPr>
        </p:nvPicPr>
        <p:blipFill>
          <a:blip r:embed="rId2"/>
          <a:stretch>
            <a:fillRect/>
          </a:stretch>
        </p:blipFill>
        <p:spPr>
          <a:xfrm>
            <a:off x="1067472" y="0"/>
            <a:ext cx="7009056" cy="5006469"/>
          </a:xfrm>
        </p:spPr>
      </p:pic>
      <p:grpSp>
        <p:nvGrpSpPr>
          <p:cNvPr id="11" name="Group 10">
            <a:extLst>
              <a:ext uri="{FF2B5EF4-FFF2-40B4-BE49-F238E27FC236}">
                <a16:creationId xmlns:a16="http://schemas.microsoft.com/office/drawing/2014/main" id="{58B48842-4C30-6F5C-C808-7576837CA1C9}"/>
              </a:ext>
            </a:extLst>
          </p:cNvPr>
          <p:cNvGrpSpPr/>
          <p:nvPr/>
        </p:nvGrpSpPr>
        <p:grpSpPr>
          <a:xfrm>
            <a:off x="2098158" y="808075"/>
            <a:ext cx="2738738" cy="3246474"/>
            <a:chOff x="2098158" y="808075"/>
            <a:chExt cx="2738738" cy="3246474"/>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F4E23BC-4BBA-9370-4063-A6743E8A2497}"/>
                    </a:ext>
                  </a:extLst>
                </p:cNvPr>
                <p:cNvSpPr txBox="1"/>
                <p:nvPr/>
              </p:nvSpPr>
              <p:spPr>
                <a:xfrm>
                  <a:off x="2261191" y="893134"/>
                  <a:ext cx="2575705" cy="646331"/>
                </a:xfrm>
                <a:prstGeom prst="rect">
                  <a:avLst/>
                </a:prstGeom>
                <a:solidFill>
                  <a:schemeClr val="bg1"/>
                </a:solidFill>
                <a:ln w="38100">
                  <a:solidFill>
                    <a:schemeClr val="tx2">
                      <a:lumMod val="60000"/>
                      <a:lumOff val="40000"/>
                    </a:schemeClr>
                  </a:solidFill>
                </a:ln>
              </p:spPr>
              <p:txBody>
                <a:bodyPr wrap="none" rtlCol="0">
                  <a:spAutoFit/>
                </a:bodyPr>
                <a:lstStyle/>
                <a:p>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𝑚𝑖𝑛</m:t>
                          </m:r>
                        </m:sub>
                      </m:sSub>
                    </m:oMath>
                  </a14:m>
                  <a:r>
                    <a:rPr lang="en-GB" dirty="0"/>
                    <a:t>: Marks value of</a:t>
                  </a:r>
                  <a:br>
                    <a:rPr lang="en-GB" dirty="0"/>
                  </a:br>
                  <a14:m>
                    <m:oMath xmlns:m="http://schemas.openxmlformats.org/officeDocument/2006/math">
                      <m:r>
                        <a:rPr lang="en-GB" i="1">
                          <a:latin typeface="Cambria Math" panose="02040503050406030204" pitchFamily="18" charset="0"/>
                          <a:ea typeface="Cambria Math" panose="02040503050406030204" pitchFamily="18" charset="0"/>
                        </a:rPr>
                        <m:t>𝜆</m:t>
                      </m:r>
                    </m:oMath>
                  </a14:m>
                  <a:r>
                    <a:rPr lang="en-GB" dirty="0"/>
                    <a:t> where MSE is minimum</a:t>
                  </a:r>
                </a:p>
              </p:txBody>
            </p:sp>
          </mc:Choice>
          <mc:Fallback xmlns="">
            <p:sp>
              <p:nvSpPr>
                <p:cNvPr id="6" name="TextBox 5">
                  <a:extLst>
                    <a:ext uri="{FF2B5EF4-FFF2-40B4-BE49-F238E27FC236}">
                      <a16:creationId xmlns:a16="http://schemas.microsoft.com/office/drawing/2014/main" id="{BF4E23BC-4BBA-9370-4063-A6743E8A2497}"/>
                    </a:ext>
                  </a:extLst>
                </p:cNvPr>
                <p:cNvSpPr txBox="1">
                  <a:spLocks noRot="1" noChangeAspect="1" noMove="1" noResize="1" noEditPoints="1" noAdjustHandles="1" noChangeArrowheads="1" noChangeShapeType="1" noTextEdit="1"/>
                </p:cNvSpPr>
                <p:nvPr/>
              </p:nvSpPr>
              <p:spPr>
                <a:xfrm>
                  <a:off x="2261191" y="893134"/>
                  <a:ext cx="2575705" cy="646331"/>
                </a:xfrm>
                <a:prstGeom prst="rect">
                  <a:avLst/>
                </a:prstGeom>
                <a:blipFill>
                  <a:blip r:embed="rId3"/>
                  <a:stretch>
                    <a:fillRect t="-2679" r="-701" b="-10714"/>
                  </a:stretch>
                </a:blipFill>
                <a:ln w="38100">
                  <a:solidFill>
                    <a:schemeClr val="tx2">
                      <a:lumMod val="60000"/>
                      <a:lumOff val="40000"/>
                    </a:schemeClr>
                  </a:solidFill>
                </a:ln>
              </p:spPr>
              <p:txBody>
                <a:bodyPr/>
                <a:lstStyle/>
                <a:p>
                  <a:r>
                    <a:rPr lang="en-GB">
                      <a:noFill/>
                    </a:rPr>
                    <a:t> </a:t>
                  </a:r>
                </a:p>
              </p:txBody>
            </p:sp>
          </mc:Fallback>
        </mc:AlternateContent>
        <p:cxnSp>
          <p:nvCxnSpPr>
            <p:cNvPr id="10" name="Straight Connector 9">
              <a:extLst>
                <a:ext uri="{FF2B5EF4-FFF2-40B4-BE49-F238E27FC236}">
                  <a16:creationId xmlns:a16="http://schemas.microsoft.com/office/drawing/2014/main" id="{51FC55E9-E7A6-2ABE-00C9-7D766D48A2A1}"/>
                </a:ext>
              </a:extLst>
            </p:cNvPr>
            <p:cNvCxnSpPr/>
            <p:nvPr/>
          </p:nvCxnSpPr>
          <p:spPr>
            <a:xfrm>
              <a:off x="2098158" y="808075"/>
              <a:ext cx="0" cy="3246474"/>
            </a:xfrm>
            <a:prstGeom prst="line">
              <a:avLst/>
            </a:prstGeom>
            <a:ln>
              <a:solidFill>
                <a:schemeClr val="tx2">
                  <a:lumMod val="60000"/>
                  <a:lumOff val="40000"/>
                </a:schemeClr>
              </a:solidFill>
            </a:ln>
          </p:spPr>
          <p:style>
            <a:lnRef idx="2">
              <a:schemeClr val="accent1"/>
            </a:lnRef>
            <a:fillRef idx="0">
              <a:schemeClr val="accent1"/>
            </a:fillRef>
            <a:effectRef idx="1">
              <a:schemeClr val="accent1"/>
            </a:effectRef>
            <a:fontRef idx="minor">
              <a:schemeClr val="tx1"/>
            </a:fontRef>
          </p:style>
        </p:cxnSp>
      </p:grpSp>
      <p:grpSp>
        <p:nvGrpSpPr>
          <p:cNvPr id="15" name="Group 14">
            <a:extLst>
              <a:ext uri="{FF2B5EF4-FFF2-40B4-BE49-F238E27FC236}">
                <a16:creationId xmlns:a16="http://schemas.microsoft.com/office/drawing/2014/main" id="{27A26060-08CC-D644-DFC4-B61B29FE4B2C}"/>
              </a:ext>
            </a:extLst>
          </p:cNvPr>
          <p:cNvGrpSpPr/>
          <p:nvPr/>
        </p:nvGrpSpPr>
        <p:grpSpPr>
          <a:xfrm>
            <a:off x="1935126" y="2110085"/>
            <a:ext cx="5878957" cy="987534"/>
            <a:chOff x="1935126" y="2110085"/>
            <a:chExt cx="5878957" cy="987534"/>
          </a:xfrm>
        </p:grpSpPr>
        <p:sp>
          <p:nvSpPr>
            <p:cNvPr id="12" name="TextBox 11">
              <a:extLst>
                <a:ext uri="{FF2B5EF4-FFF2-40B4-BE49-F238E27FC236}">
                  <a16:creationId xmlns:a16="http://schemas.microsoft.com/office/drawing/2014/main" id="{9801D2E7-3958-928A-5FA9-00C8015D3D95}"/>
                </a:ext>
              </a:extLst>
            </p:cNvPr>
            <p:cNvSpPr txBox="1"/>
            <p:nvPr/>
          </p:nvSpPr>
          <p:spPr>
            <a:xfrm>
              <a:off x="5252484" y="2110085"/>
              <a:ext cx="2561599" cy="923330"/>
            </a:xfrm>
            <a:prstGeom prst="rect">
              <a:avLst/>
            </a:prstGeom>
            <a:solidFill>
              <a:schemeClr val="bg1"/>
            </a:solidFill>
            <a:ln w="38100">
              <a:solidFill>
                <a:srgbClr val="00B050"/>
              </a:solidFill>
            </a:ln>
          </p:spPr>
          <p:txBody>
            <a:bodyPr wrap="none" rtlCol="0">
              <a:spAutoFit/>
            </a:bodyPr>
            <a:lstStyle/>
            <a:p>
              <a:r>
                <a:rPr lang="en-GB" dirty="0"/>
                <a:t>Largest value of MSE that</a:t>
              </a:r>
              <a:br>
                <a:rPr lang="en-GB" dirty="0"/>
              </a:br>
              <a:r>
                <a:rPr lang="en-GB" dirty="0"/>
                <a:t>is still within 1 standard </a:t>
              </a:r>
              <a:br>
                <a:rPr lang="en-GB" dirty="0"/>
              </a:br>
              <a:r>
                <a:rPr lang="en-GB" dirty="0"/>
                <a:t>error of minimum MSE</a:t>
              </a:r>
            </a:p>
          </p:txBody>
        </p:sp>
        <p:cxnSp>
          <p:nvCxnSpPr>
            <p:cNvPr id="14" name="Straight Connector 13">
              <a:extLst>
                <a:ext uri="{FF2B5EF4-FFF2-40B4-BE49-F238E27FC236}">
                  <a16:creationId xmlns:a16="http://schemas.microsoft.com/office/drawing/2014/main" id="{1CFA0F7E-3F33-1802-4C69-7E78CA9F2423}"/>
                </a:ext>
              </a:extLst>
            </p:cNvPr>
            <p:cNvCxnSpPr/>
            <p:nvPr/>
          </p:nvCxnSpPr>
          <p:spPr>
            <a:xfrm flipH="1">
              <a:off x="1935126" y="3097619"/>
              <a:ext cx="571322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nvGrpSpPr>
          <p:cNvPr id="16" name="Group 15">
            <a:extLst>
              <a:ext uri="{FF2B5EF4-FFF2-40B4-BE49-F238E27FC236}">
                <a16:creationId xmlns:a16="http://schemas.microsoft.com/office/drawing/2014/main" id="{5C06C085-8B4C-88BC-B129-4F218E8E5E4A}"/>
              </a:ext>
            </a:extLst>
          </p:cNvPr>
          <p:cNvGrpSpPr/>
          <p:nvPr/>
        </p:nvGrpSpPr>
        <p:grpSpPr>
          <a:xfrm>
            <a:off x="4579088" y="808075"/>
            <a:ext cx="2455840" cy="3246474"/>
            <a:chOff x="2098158" y="808075"/>
            <a:chExt cx="2455840" cy="3246474"/>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B6364F2-DD12-8192-3EF5-F3128E5A1B73}"/>
                    </a:ext>
                  </a:extLst>
                </p:cNvPr>
                <p:cNvSpPr txBox="1"/>
                <p:nvPr/>
              </p:nvSpPr>
              <p:spPr>
                <a:xfrm>
                  <a:off x="2261191" y="893134"/>
                  <a:ext cx="2292807" cy="923330"/>
                </a:xfrm>
                <a:prstGeom prst="rect">
                  <a:avLst/>
                </a:prstGeom>
                <a:solidFill>
                  <a:schemeClr val="bg1"/>
                </a:solidFill>
                <a:ln w="38100">
                  <a:solidFill>
                    <a:srgbClr val="0A91C3"/>
                  </a:solidFill>
                </a:ln>
              </p:spPr>
              <p:txBody>
                <a:bodyPr wrap="none" rtlCol="0">
                  <a:spAutoFit/>
                </a:bodyPr>
                <a:lstStyle/>
                <a:p>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1</m:t>
                          </m:r>
                          <m:r>
                            <a:rPr lang="en-GB" b="0" i="1" smtClean="0">
                              <a:latin typeface="Cambria Math" panose="02040503050406030204" pitchFamily="18" charset="0"/>
                            </a:rPr>
                            <m:t>𝑆𝐸</m:t>
                          </m:r>
                        </m:sub>
                      </m:sSub>
                    </m:oMath>
                  </a14:m>
                  <a:r>
                    <a:rPr lang="en-GB" dirty="0"/>
                    <a:t>: Marks value of</a:t>
                  </a:r>
                  <a:br>
                    <a:rPr lang="en-GB" dirty="0"/>
                  </a:br>
                  <a14:m>
                    <m:oMath xmlns:m="http://schemas.openxmlformats.org/officeDocument/2006/math">
                      <m:r>
                        <a:rPr lang="en-GB" i="1">
                          <a:latin typeface="Cambria Math" panose="02040503050406030204" pitchFamily="18" charset="0"/>
                          <a:ea typeface="Cambria Math" panose="02040503050406030204" pitchFamily="18" charset="0"/>
                        </a:rPr>
                        <m:t>𝜆</m:t>
                      </m:r>
                    </m:oMath>
                  </a14:m>
                  <a:r>
                    <a:rPr lang="en-GB" dirty="0"/>
                    <a:t> where MSE estimate</a:t>
                  </a:r>
                  <a:br>
                    <a:rPr lang="en-GB" dirty="0"/>
                  </a:br>
                  <a:r>
                    <a:rPr lang="en-GB" dirty="0"/>
                    <a:t>equals green line</a:t>
                  </a:r>
                </a:p>
              </p:txBody>
            </p:sp>
          </mc:Choice>
          <mc:Fallback xmlns="">
            <p:sp>
              <p:nvSpPr>
                <p:cNvPr id="17" name="TextBox 16">
                  <a:extLst>
                    <a:ext uri="{FF2B5EF4-FFF2-40B4-BE49-F238E27FC236}">
                      <a16:creationId xmlns:a16="http://schemas.microsoft.com/office/drawing/2014/main" id="{7B6364F2-DD12-8192-3EF5-F3128E5A1B73}"/>
                    </a:ext>
                  </a:extLst>
                </p:cNvPr>
                <p:cNvSpPr txBox="1">
                  <a:spLocks noRot="1" noChangeAspect="1" noMove="1" noResize="1" noEditPoints="1" noAdjustHandles="1" noChangeArrowheads="1" noChangeShapeType="1" noTextEdit="1"/>
                </p:cNvSpPr>
                <p:nvPr/>
              </p:nvSpPr>
              <p:spPr>
                <a:xfrm>
                  <a:off x="2261191" y="893134"/>
                  <a:ext cx="2292807" cy="923330"/>
                </a:xfrm>
                <a:prstGeom prst="rect">
                  <a:avLst/>
                </a:prstGeom>
                <a:blipFill>
                  <a:blip r:embed="rId4"/>
                  <a:stretch>
                    <a:fillRect l="-1571" t="-1911" r="-1047" b="-7643"/>
                  </a:stretch>
                </a:blipFill>
                <a:ln w="38100">
                  <a:solidFill>
                    <a:srgbClr val="0A91C3"/>
                  </a:solidFill>
                </a:ln>
              </p:spPr>
              <p:txBody>
                <a:bodyPr/>
                <a:lstStyle/>
                <a:p>
                  <a:r>
                    <a:rPr lang="en-GB">
                      <a:noFill/>
                    </a:rPr>
                    <a:t> </a:t>
                  </a:r>
                </a:p>
              </p:txBody>
            </p:sp>
          </mc:Fallback>
        </mc:AlternateContent>
        <p:cxnSp>
          <p:nvCxnSpPr>
            <p:cNvPr id="18" name="Straight Connector 17">
              <a:extLst>
                <a:ext uri="{FF2B5EF4-FFF2-40B4-BE49-F238E27FC236}">
                  <a16:creationId xmlns:a16="http://schemas.microsoft.com/office/drawing/2014/main" id="{2339FEF1-F970-087A-ED71-53DA0970F9D2}"/>
                </a:ext>
              </a:extLst>
            </p:cNvPr>
            <p:cNvCxnSpPr/>
            <p:nvPr/>
          </p:nvCxnSpPr>
          <p:spPr>
            <a:xfrm>
              <a:off x="2098158" y="808075"/>
              <a:ext cx="0" cy="3246474"/>
            </a:xfrm>
            <a:prstGeom prst="line">
              <a:avLst/>
            </a:prstGeom>
            <a:ln>
              <a:solidFill>
                <a:srgbClr val="0A91C3"/>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6532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5C91F-7E21-CA5F-5107-163073AB2B6C}"/>
              </a:ext>
            </a:extLst>
          </p:cNvPr>
          <p:cNvSpPr>
            <a:spLocks noGrp="1"/>
          </p:cNvSpPr>
          <p:nvPr>
            <p:ph type="title"/>
          </p:nvPr>
        </p:nvSpPr>
        <p:spPr/>
        <p:txBody>
          <a:bodyPr/>
          <a:lstStyle/>
          <a:p>
            <a:r>
              <a:rPr lang="en-GB" dirty="0"/>
              <a:t>Simple Example</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63BB61B3-1E7F-4624-4395-41404EDFA544}"/>
                  </a:ext>
                </a:extLst>
              </p:cNvPr>
              <p:cNvSpPr>
                <a:spLocks noGrp="1"/>
              </p:cNvSpPr>
              <p:nvPr>
                <p:ph sz="quarter" idx="11"/>
              </p:nvPr>
            </p:nvSpPr>
            <p:spPr>
              <a:xfrm>
                <a:off x="621552" y="1224708"/>
                <a:ext cx="7437927" cy="2914650"/>
              </a:xfrm>
            </p:spPr>
            <p: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cs typeface="Arial" panose="020B0604020202020204" pitchFamily="34" charset="0"/>
                        </a:rPr>
                        <m:t>𝑦</m:t>
                      </m:r>
                      <m:r>
                        <a:rPr lang="en-GB" b="0" i="1" smtClean="0">
                          <a:latin typeface="Cambria Math" panose="02040503050406030204" pitchFamily="18" charset="0"/>
                          <a:cs typeface="Arial" panose="020B0604020202020204" pitchFamily="34" charset="0"/>
                        </a:rPr>
                        <m:t>=</m:t>
                      </m:r>
                      <m:sSub>
                        <m:sSubPr>
                          <m:ctrlPr>
                            <a:rPr lang="en-GB" i="1" smtClean="0">
                              <a:latin typeface="Cambria Math" panose="02040503050406030204" pitchFamily="18" charset="0"/>
                              <a:cs typeface="Arial" panose="020B0604020202020204" pitchFamily="34" charset="0"/>
                            </a:rPr>
                          </m:ctrlPr>
                        </m:sSubPr>
                        <m:e>
                          <m:r>
                            <a:rPr lang="en-GB" b="0" i="1" smtClean="0">
                              <a:latin typeface="Cambria Math" panose="02040503050406030204" pitchFamily="18" charset="0"/>
                              <a:cs typeface="Arial" panose="020B0604020202020204" pitchFamily="34" charset="0"/>
                            </a:rPr>
                            <m:t>𝑏</m:t>
                          </m:r>
                        </m:e>
                        <m:sub>
                          <m:r>
                            <a:rPr lang="en-GB" b="0" i="1" smtClean="0">
                              <a:latin typeface="Cambria Math" panose="02040503050406030204" pitchFamily="18" charset="0"/>
                              <a:cs typeface="Arial" panose="020B0604020202020204" pitchFamily="34" charset="0"/>
                            </a:rPr>
                            <m:t>0</m:t>
                          </m:r>
                        </m:sub>
                      </m:sSub>
                      <m:r>
                        <a:rPr lang="en-GB" b="0" i="1" smtClean="0">
                          <a:latin typeface="Cambria Math" panose="02040503050406030204" pitchFamily="18" charset="0"/>
                          <a:cs typeface="Arial" panose="020B0604020202020204" pitchFamily="34" charset="0"/>
                        </a:rPr>
                        <m:t>+</m:t>
                      </m:r>
                      <m:sSub>
                        <m:sSubPr>
                          <m:ctrlPr>
                            <a:rPr lang="en-GB" b="0" i="1" smtClean="0">
                              <a:latin typeface="Cambria Math" panose="02040503050406030204" pitchFamily="18" charset="0"/>
                              <a:cs typeface="Arial" panose="020B0604020202020204" pitchFamily="34" charset="0"/>
                            </a:rPr>
                          </m:ctrlPr>
                        </m:sSubPr>
                        <m:e>
                          <m:r>
                            <a:rPr lang="en-GB" b="0" i="1" smtClean="0">
                              <a:latin typeface="Cambria Math" panose="02040503050406030204" pitchFamily="18" charset="0"/>
                              <a:cs typeface="Arial" panose="020B0604020202020204" pitchFamily="34" charset="0"/>
                            </a:rPr>
                            <m:t>𝑏</m:t>
                          </m:r>
                        </m:e>
                        <m:sub>
                          <m:r>
                            <a:rPr lang="en-GB" b="0" i="1" smtClean="0">
                              <a:latin typeface="Cambria Math" panose="02040503050406030204" pitchFamily="18" charset="0"/>
                              <a:cs typeface="Arial" panose="020B0604020202020204" pitchFamily="34" charset="0"/>
                            </a:rPr>
                            <m:t>1</m:t>
                          </m:r>
                        </m:sub>
                      </m:sSub>
                      <m:r>
                        <a:rPr lang="en-GB" b="0" i="1" smtClean="0">
                          <a:latin typeface="Cambria Math" panose="02040503050406030204" pitchFamily="18" charset="0"/>
                          <a:cs typeface="Arial" panose="020B0604020202020204" pitchFamily="34" charset="0"/>
                        </a:rPr>
                        <m:t>𝑥</m:t>
                      </m:r>
                      <m:r>
                        <a:rPr lang="en-GB" b="0" i="1" smtClean="0">
                          <a:latin typeface="Cambria Math" panose="02040503050406030204" pitchFamily="18" charset="0"/>
                          <a:cs typeface="Arial" panose="020B0604020202020204" pitchFamily="34" charset="0"/>
                        </a:rPr>
                        <m:t>+</m:t>
                      </m:r>
                      <m:sSub>
                        <m:sSubPr>
                          <m:ctrlPr>
                            <a:rPr lang="en-GB" b="0" i="1" smtClean="0">
                              <a:latin typeface="Cambria Math" panose="02040503050406030204" pitchFamily="18" charset="0"/>
                              <a:cs typeface="Arial" panose="020B0604020202020204" pitchFamily="34" charset="0"/>
                            </a:rPr>
                          </m:ctrlPr>
                        </m:sSubPr>
                        <m:e>
                          <m:r>
                            <a:rPr lang="en-GB" b="0" i="1" smtClean="0">
                              <a:latin typeface="Cambria Math" panose="02040503050406030204" pitchFamily="18" charset="0"/>
                              <a:cs typeface="Arial" panose="020B0604020202020204" pitchFamily="34" charset="0"/>
                            </a:rPr>
                            <m:t>𝑏</m:t>
                          </m:r>
                        </m:e>
                        <m:sub>
                          <m:r>
                            <a:rPr lang="en-GB" b="0" i="1" smtClean="0">
                              <a:latin typeface="Cambria Math" panose="02040503050406030204" pitchFamily="18" charset="0"/>
                              <a:cs typeface="Arial" panose="020B0604020202020204" pitchFamily="34" charset="0"/>
                            </a:rPr>
                            <m:t>2</m:t>
                          </m:r>
                        </m:sub>
                      </m:sSub>
                      <m:sSup>
                        <m:sSupPr>
                          <m:ctrlPr>
                            <a:rPr lang="en-GB" b="0" i="1" smtClean="0">
                              <a:latin typeface="Cambria Math" panose="02040503050406030204" pitchFamily="18" charset="0"/>
                              <a:cs typeface="Arial" panose="020B0604020202020204" pitchFamily="34" charset="0"/>
                            </a:rPr>
                          </m:ctrlPr>
                        </m:sSupPr>
                        <m:e>
                          <m:r>
                            <a:rPr lang="en-GB" b="0" i="1" smtClean="0">
                              <a:latin typeface="Cambria Math" panose="02040503050406030204" pitchFamily="18" charset="0"/>
                              <a:cs typeface="Arial" panose="020B0604020202020204" pitchFamily="34" charset="0"/>
                            </a:rPr>
                            <m:t>𝑥</m:t>
                          </m:r>
                        </m:e>
                        <m:sup>
                          <m:r>
                            <a:rPr lang="en-GB" b="0" i="1" smtClean="0">
                              <a:latin typeface="Cambria Math" panose="02040503050406030204" pitchFamily="18" charset="0"/>
                              <a:cs typeface="Arial" panose="020B0604020202020204" pitchFamily="34" charset="0"/>
                            </a:rPr>
                            <m:t>2</m:t>
                          </m:r>
                        </m:sup>
                      </m:sSup>
                      <m:r>
                        <a:rPr lang="en-GB" b="0" i="1" smtClean="0">
                          <a:latin typeface="Cambria Math" panose="02040503050406030204" pitchFamily="18" charset="0"/>
                          <a:cs typeface="Arial" panose="020B0604020202020204" pitchFamily="34" charset="0"/>
                        </a:rPr>
                        <m:t>+</m:t>
                      </m:r>
                      <m:sSub>
                        <m:sSubPr>
                          <m:ctrlPr>
                            <a:rPr lang="en-GB" b="0" i="1" smtClean="0">
                              <a:latin typeface="Cambria Math" panose="02040503050406030204" pitchFamily="18" charset="0"/>
                              <a:cs typeface="Arial" panose="020B0604020202020204" pitchFamily="34" charset="0"/>
                            </a:rPr>
                          </m:ctrlPr>
                        </m:sSubPr>
                        <m:e>
                          <m:r>
                            <a:rPr lang="en-GB" b="0" i="1" smtClean="0">
                              <a:latin typeface="Cambria Math" panose="02040503050406030204" pitchFamily="18" charset="0"/>
                              <a:cs typeface="Arial" panose="020B0604020202020204" pitchFamily="34" charset="0"/>
                            </a:rPr>
                            <m:t>𝑏</m:t>
                          </m:r>
                        </m:e>
                        <m:sub>
                          <m:r>
                            <a:rPr lang="en-GB" b="0" i="1" smtClean="0">
                              <a:latin typeface="Cambria Math" panose="02040503050406030204" pitchFamily="18" charset="0"/>
                              <a:cs typeface="Arial" panose="020B0604020202020204" pitchFamily="34" charset="0"/>
                            </a:rPr>
                            <m:t>3</m:t>
                          </m:r>
                        </m:sub>
                      </m:sSub>
                      <m:sSup>
                        <m:sSupPr>
                          <m:ctrlPr>
                            <a:rPr lang="en-GB" b="0" i="1" smtClean="0">
                              <a:latin typeface="Cambria Math" panose="02040503050406030204" pitchFamily="18" charset="0"/>
                              <a:cs typeface="Arial" panose="020B0604020202020204" pitchFamily="34" charset="0"/>
                            </a:rPr>
                          </m:ctrlPr>
                        </m:sSupPr>
                        <m:e>
                          <m:r>
                            <a:rPr lang="en-GB" b="0" i="1" smtClean="0">
                              <a:latin typeface="Cambria Math" panose="02040503050406030204" pitchFamily="18" charset="0"/>
                              <a:cs typeface="Arial" panose="020B0604020202020204" pitchFamily="34" charset="0"/>
                            </a:rPr>
                            <m:t>𝑥</m:t>
                          </m:r>
                        </m:e>
                        <m:sup>
                          <m:r>
                            <a:rPr lang="en-GB" b="0" i="1" smtClean="0">
                              <a:latin typeface="Cambria Math" panose="02040503050406030204" pitchFamily="18" charset="0"/>
                              <a:cs typeface="Arial" panose="020B0604020202020204" pitchFamily="34" charset="0"/>
                            </a:rPr>
                            <m:t>3</m:t>
                          </m:r>
                        </m:sup>
                      </m:sSup>
                      <m:r>
                        <a:rPr lang="en-GB" b="0" i="1" smtClean="0">
                          <a:latin typeface="Cambria Math" panose="02040503050406030204" pitchFamily="18" charset="0"/>
                          <a:cs typeface="Arial" panose="020B0604020202020204" pitchFamily="34" charset="0"/>
                        </a:rPr>
                        <m:t>=</m:t>
                      </m:r>
                      <m:nary>
                        <m:naryPr>
                          <m:chr m:val="∑"/>
                          <m:ctrlPr>
                            <a:rPr lang="en-GB" i="1" smtClean="0">
                              <a:solidFill>
                                <a:srgbClr val="002A41"/>
                              </a:solidFill>
                              <a:latin typeface="Cambria Math" panose="02040503050406030204" pitchFamily="18" charset="0"/>
                              <a:cs typeface="Arial" panose="020B0604020202020204" pitchFamily="34" charset="0"/>
                            </a:rPr>
                          </m:ctrlPr>
                        </m:naryPr>
                        <m:sub>
                          <m:r>
                            <m:rPr>
                              <m:brk m:alnAt="23"/>
                            </m:rPr>
                            <a:rPr lang="en-GB" i="1">
                              <a:solidFill>
                                <a:srgbClr val="002A41"/>
                              </a:solidFill>
                              <a:latin typeface="Cambria Math" panose="02040503050406030204" pitchFamily="18" charset="0"/>
                              <a:cs typeface="Arial" panose="020B0604020202020204" pitchFamily="34" charset="0"/>
                            </a:rPr>
                            <m:t>𝑖</m:t>
                          </m:r>
                          <m:r>
                            <a:rPr lang="en-GB" i="1">
                              <a:solidFill>
                                <a:srgbClr val="002A41"/>
                              </a:solidFill>
                              <a:latin typeface="Cambria Math" panose="02040503050406030204" pitchFamily="18" charset="0"/>
                              <a:cs typeface="Arial" panose="020B0604020202020204" pitchFamily="34" charset="0"/>
                            </a:rPr>
                            <m:t>=0</m:t>
                          </m:r>
                        </m:sub>
                        <m:sup>
                          <m:r>
                            <a:rPr lang="en-GB" b="0" i="1" smtClean="0">
                              <a:solidFill>
                                <a:srgbClr val="002A41"/>
                              </a:solidFill>
                              <a:latin typeface="Cambria Math" panose="02040503050406030204" pitchFamily="18" charset="0"/>
                              <a:cs typeface="Arial" panose="020B0604020202020204" pitchFamily="34" charset="0"/>
                            </a:rPr>
                            <m:t>3</m:t>
                          </m:r>
                        </m:sup>
                        <m:e>
                          <m:sSub>
                            <m:sSubPr>
                              <m:ctrlPr>
                                <a:rPr lang="en-GB" i="1">
                                  <a:solidFill>
                                    <a:srgbClr val="002A41"/>
                                  </a:solidFill>
                                  <a:latin typeface="Cambria Math" panose="02040503050406030204" pitchFamily="18" charset="0"/>
                                  <a:cs typeface="Arial" panose="020B0604020202020204" pitchFamily="34" charset="0"/>
                                </a:rPr>
                              </m:ctrlPr>
                            </m:sSubPr>
                            <m:e>
                              <m:r>
                                <a:rPr lang="en-GB" i="1">
                                  <a:solidFill>
                                    <a:srgbClr val="002A41"/>
                                  </a:solidFill>
                                  <a:latin typeface="Cambria Math" panose="02040503050406030204" pitchFamily="18" charset="0"/>
                                  <a:cs typeface="Arial" panose="020B0604020202020204" pitchFamily="34" charset="0"/>
                                </a:rPr>
                                <m:t>𝑏</m:t>
                              </m:r>
                            </m:e>
                            <m:sub>
                              <m:r>
                                <a:rPr lang="en-GB" i="1">
                                  <a:solidFill>
                                    <a:srgbClr val="002A41"/>
                                  </a:solidFill>
                                  <a:latin typeface="Cambria Math" panose="02040503050406030204" pitchFamily="18" charset="0"/>
                                  <a:cs typeface="Arial" panose="020B0604020202020204" pitchFamily="34" charset="0"/>
                                </a:rPr>
                                <m:t>𝑖</m:t>
                              </m:r>
                            </m:sub>
                          </m:sSub>
                          <m:sSup>
                            <m:sSupPr>
                              <m:ctrlPr>
                                <a:rPr lang="en-GB" i="1">
                                  <a:solidFill>
                                    <a:srgbClr val="002A41"/>
                                  </a:solidFill>
                                  <a:latin typeface="Cambria Math" panose="02040503050406030204" pitchFamily="18" charset="0"/>
                                  <a:cs typeface="Arial" panose="020B0604020202020204" pitchFamily="34" charset="0"/>
                                </a:rPr>
                              </m:ctrlPr>
                            </m:sSupPr>
                            <m:e>
                              <m:r>
                                <a:rPr lang="en-GB" i="1">
                                  <a:solidFill>
                                    <a:srgbClr val="002A41"/>
                                  </a:solidFill>
                                  <a:latin typeface="Cambria Math" panose="02040503050406030204" pitchFamily="18" charset="0"/>
                                  <a:cs typeface="Arial" panose="020B0604020202020204" pitchFamily="34" charset="0"/>
                                </a:rPr>
                                <m:t>𝑥</m:t>
                              </m:r>
                            </m:e>
                            <m:sup>
                              <m:r>
                                <a:rPr lang="en-GB" i="1">
                                  <a:solidFill>
                                    <a:srgbClr val="002A41"/>
                                  </a:solidFill>
                                  <a:latin typeface="Cambria Math" panose="02040503050406030204" pitchFamily="18" charset="0"/>
                                  <a:cs typeface="Arial" panose="020B0604020202020204" pitchFamily="34" charset="0"/>
                                </a:rPr>
                                <m:t>𝑖</m:t>
                              </m:r>
                            </m:sup>
                          </m:sSup>
                        </m:e>
                      </m:nary>
                    </m:oMath>
                  </m:oMathPara>
                </a14:m>
                <a:endParaRPr lang="en-GB" b="0" dirty="0">
                  <a:solidFill>
                    <a:srgbClr val="002A41"/>
                  </a:solidFill>
                  <a:cs typeface="Arial" panose="020B0604020202020204" pitchFamily="34" charset="0"/>
                </a:endParaRPr>
              </a:p>
              <a:p>
                <a:endParaRPr lang="en-GB" b="0" dirty="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𝑑𝑦</m:t>
                          </m:r>
                        </m:num>
                        <m:den>
                          <m:r>
                            <a:rPr lang="en-GB" b="0" i="1" smtClean="0">
                              <a:latin typeface="Cambria Math" panose="02040503050406030204" pitchFamily="18" charset="0"/>
                            </a:rPr>
                            <m:t>𝑑𝑥</m:t>
                          </m:r>
                        </m:den>
                      </m:f>
                      <m:r>
                        <a:rPr lang="en-GB" b="0" i="1" smtClean="0">
                          <a:latin typeface="Cambria Math" panose="02040503050406030204" pitchFamily="18" charset="0"/>
                        </a:rPr>
                        <m:t>=0+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1</m:t>
                          </m:r>
                        </m:sub>
                      </m:sSub>
                      <m:r>
                        <a:rPr lang="en-GB" b="0" i="1" smtClean="0">
                          <a:latin typeface="Cambria Math" panose="02040503050406030204" pitchFamily="18" charset="0"/>
                        </a:rPr>
                        <m:t>+2 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2</m:t>
                          </m:r>
                        </m:sub>
                      </m:sSub>
                      <m:r>
                        <a:rPr lang="en-GB" b="0" i="1" smtClean="0">
                          <a:latin typeface="Cambria Math" panose="02040503050406030204" pitchFamily="18" charset="0"/>
                        </a:rPr>
                        <m:t>𝑥</m:t>
                      </m:r>
                      <m:r>
                        <a:rPr lang="en-GB" b="0" i="1" smtClean="0">
                          <a:latin typeface="Cambria Math" panose="02040503050406030204" pitchFamily="18" charset="0"/>
                        </a:rPr>
                        <m:t>+3</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3</m:t>
                          </m:r>
                        </m:sub>
                      </m:sSub>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solidFill>
                            <a:srgbClr val="002A41"/>
                          </a:solidFill>
                          <a:latin typeface="Cambria Math" panose="02040503050406030204" pitchFamily="18" charset="0"/>
                        </a:rPr>
                        <m:t>=</m:t>
                      </m:r>
                      <m:nary>
                        <m:naryPr>
                          <m:chr m:val="∑"/>
                          <m:ctrlPr>
                            <a:rPr lang="en-GB" i="1">
                              <a:solidFill>
                                <a:srgbClr val="002A41"/>
                              </a:solidFill>
                              <a:latin typeface="Cambria Math" panose="02040503050406030204" pitchFamily="18" charset="0"/>
                              <a:cs typeface="Arial" panose="020B0604020202020204" pitchFamily="34" charset="0"/>
                            </a:rPr>
                          </m:ctrlPr>
                        </m:naryPr>
                        <m:sub>
                          <m:r>
                            <m:rPr>
                              <m:brk m:alnAt="23"/>
                            </m:rPr>
                            <a:rPr lang="en-GB" i="1">
                              <a:solidFill>
                                <a:srgbClr val="002A41"/>
                              </a:solidFill>
                              <a:latin typeface="Cambria Math" panose="02040503050406030204" pitchFamily="18" charset="0"/>
                              <a:cs typeface="Arial" panose="020B0604020202020204" pitchFamily="34" charset="0"/>
                            </a:rPr>
                            <m:t>𝑖</m:t>
                          </m:r>
                          <m:r>
                            <a:rPr lang="en-GB" i="1">
                              <a:solidFill>
                                <a:srgbClr val="002A41"/>
                              </a:solidFill>
                              <a:latin typeface="Cambria Math" panose="02040503050406030204" pitchFamily="18" charset="0"/>
                              <a:cs typeface="Arial" panose="020B0604020202020204" pitchFamily="34" charset="0"/>
                            </a:rPr>
                            <m:t>=0</m:t>
                          </m:r>
                        </m:sub>
                        <m:sup>
                          <m:r>
                            <a:rPr lang="en-GB" b="0" i="1" smtClean="0">
                              <a:solidFill>
                                <a:srgbClr val="002A41"/>
                              </a:solidFill>
                              <a:latin typeface="Cambria Math" panose="02040503050406030204" pitchFamily="18" charset="0"/>
                              <a:cs typeface="Arial" panose="020B0604020202020204" pitchFamily="34" charset="0"/>
                            </a:rPr>
                            <m:t>2</m:t>
                          </m:r>
                        </m:sup>
                        <m:e>
                          <m:d>
                            <m:dPr>
                              <m:ctrlPr>
                                <a:rPr lang="en-GB" i="1">
                                  <a:solidFill>
                                    <a:srgbClr val="002A41"/>
                                  </a:solidFill>
                                  <a:latin typeface="Cambria Math" panose="02040503050406030204" pitchFamily="18" charset="0"/>
                                  <a:cs typeface="Arial" panose="020B0604020202020204" pitchFamily="34" charset="0"/>
                                </a:rPr>
                              </m:ctrlPr>
                            </m:dPr>
                            <m:e>
                              <m:r>
                                <a:rPr lang="en-GB" i="1">
                                  <a:solidFill>
                                    <a:srgbClr val="002A41"/>
                                  </a:solidFill>
                                  <a:latin typeface="Cambria Math" panose="02040503050406030204" pitchFamily="18" charset="0"/>
                                  <a:cs typeface="Arial" panose="020B0604020202020204" pitchFamily="34" charset="0"/>
                                </a:rPr>
                                <m:t>𝑖</m:t>
                              </m:r>
                              <m:r>
                                <a:rPr lang="en-GB" i="1">
                                  <a:solidFill>
                                    <a:srgbClr val="002A41"/>
                                  </a:solidFill>
                                  <a:latin typeface="Cambria Math" panose="02040503050406030204" pitchFamily="18" charset="0"/>
                                  <a:cs typeface="Arial" panose="020B0604020202020204" pitchFamily="34" charset="0"/>
                                </a:rPr>
                                <m:t>+1</m:t>
                              </m:r>
                            </m:e>
                          </m:d>
                          <m:sSub>
                            <m:sSubPr>
                              <m:ctrlPr>
                                <a:rPr lang="en-GB" i="1">
                                  <a:solidFill>
                                    <a:srgbClr val="002A41"/>
                                  </a:solidFill>
                                  <a:latin typeface="Cambria Math" panose="02040503050406030204" pitchFamily="18" charset="0"/>
                                  <a:cs typeface="Arial" panose="020B0604020202020204" pitchFamily="34" charset="0"/>
                                </a:rPr>
                              </m:ctrlPr>
                            </m:sSubPr>
                            <m:e>
                              <m:r>
                                <a:rPr lang="en-GB" i="1">
                                  <a:solidFill>
                                    <a:srgbClr val="002A41"/>
                                  </a:solidFill>
                                  <a:latin typeface="Cambria Math" panose="02040503050406030204" pitchFamily="18" charset="0"/>
                                  <a:cs typeface="Arial" panose="020B0604020202020204" pitchFamily="34" charset="0"/>
                                </a:rPr>
                                <m:t>𝑏</m:t>
                              </m:r>
                            </m:e>
                            <m:sub>
                              <m:r>
                                <a:rPr lang="en-GB" i="1">
                                  <a:solidFill>
                                    <a:srgbClr val="002A41"/>
                                  </a:solidFill>
                                  <a:latin typeface="Cambria Math" panose="02040503050406030204" pitchFamily="18" charset="0"/>
                                  <a:cs typeface="Arial" panose="020B0604020202020204" pitchFamily="34" charset="0"/>
                                </a:rPr>
                                <m:t>𝑖</m:t>
                              </m:r>
                              <m:r>
                                <a:rPr lang="en-GB" i="1">
                                  <a:solidFill>
                                    <a:srgbClr val="002A41"/>
                                  </a:solidFill>
                                  <a:latin typeface="Cambria Math" panose="02040503050406030204" pitchFamily="18" charset="0"/>
                                  <a:cs typeface="Arial" panose="020B0604020202020204" pitchFamily="34" charset="0"/>
                                </a:rPr>
                                <m:t>+1</m:t>
                              </m:r>
                            </m:sub>
                          </m:sSub>
                          <m:r>
                            <a:rPr lang="en-GB" i="1">
                              <a:solidFill>
                                <a:srgbClr val="002A41"/>
                              </a:solidFill>
                              <a:latin typeface="Cambria Math" panose="02040503050406030204" pitchFamily="18" charset="0"/>
                              <a:cs typeface="Arial" panose="020B0604020202020204" pitchFamily="34" charset="0"/>
                            </a:rPr>
                            <m:t> </m:t>
                          </m:r>
                          <m:sSup>
                            <m:sSupPr>
                              <m:ctrlPr>
                                <a:rPr lang="en-GB" i="1">
                                  <a:solidFill>
                                    <a:srgbClr val="002A41"/>
                                  </a:solidFill>
                                  <a:latin typeface="Cambria Math" panose="02040503050406030204" pitchFamily="18" charset="0"/>
                                  <a:cs typeface="Arial" panose="020B0604020202020204" pitchFamily="34" charset="0"/>
                                </a:rPr>
                              </m:ctrlPr>
                            </m:sSupPr>
                            <m:e>
                              <m:r>
                                <a:rPr lang="en-GB" i="1">
                                  <a:solidFill>
                                    <a:srgbClr val="002A41"/>
                                  </a:solidFill>
                                  <a:latin typeface="Cambria Math" panose="02040503050406030204" pitchFamily="18" charset="0"/>
                                  <a:cs typeface="Arial" panose="020B0604020202020204" pitchFamily="34" charset="0"/>
                                </a:rPr>
                                <m:t>𝑥</m:t>
                              </m:r>
                            </m:e>
                            <m:sup>
                              <m:r>
                                <a:rPr lang="en-GB" i="1">
                                  <a:solidFill>
                                    <a:srgbClr val="002A41"/>
                                  </a:solidFill>
                                  <a:latin typeface="Cambria Math" panose="02040503050406030204" pitchFamily="18" charset="0"/>
                                  <a:cs typeface="Arial" panose="020B0604020202020204" pitchFamily="34" charset="0"/>
                                </a:rPr>
                                <m:t>𝑖</m:t>
                              </m:r>
                            </m:sup>
                          </m:sSup>
                        </m:e>
                      </m:nary>
                    </m:oMath>
                  </m:oMathPara>
                </a14:m>
                <a:endParaRPr lang="en-GB" dirty="0"/>
              </a:p>
              <a:p>
                <a:pPr algn="ctr"/>
                <a:endParaRPr lang="en-GB" dirty="0"/>
              </a:p>
              <a:p>
                <a:r>
                  <a:rPr lang="en-GB" dirty="0"/>
                  <a:t>Prime notation: sometimes we write </a:t>
                </a: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𝑑𝑦</m:t>
                        </m:r>
                      </m:num>
                      <m:den>
                        <m:r>
                          <a:rPr lang="en-GB" b="0" i="1" smtClean="0">
                            <a:latin typeface="Cambria Math" panose="02040503050406030204" pitchFamily="18" charset="0"/>
                          </a:rPr>
                          <m:t>𝑑𝑥</m:t>
                        </m:r>
                      </m:den>
                    </m:f>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oMath>
                </a14:m>
                <a:r>
                  <a:rPr lang="en-GB" dirty="0"/>
                  <a:t> and </a:t>
                </a: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𝑑𝑦</m:t>
                        </m:r>
                      </m:num>
                      <m:den>
                        <m:r>
                          <a:rPr lang="en-GB" b="0" i="1" smtClean="0">
                            <a:latin typeface="Cambria Math" panose="02040503050406030204" pitchFamily="18" charset="0"/>
                          </a:rPr>
                          <m:t>𝑑𝑡</m:t>
                        </m:r>
                      </m:den>
                    </m:f>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endParaRPr lang="en-GB" dirty="0"/>
              </a:p>
            </p:txBody>
          </p:sp>
        </mc:Choice>
        <mc:Fallback xmlns="">
          <p:sp>
            <p:nvSpPr>
              <p:cNvPr id="6" name="Content Placeholder 5">
                <a:extLst>
                  <a:ext uri="{FF2B5EF4-FFF2-40B4-BE49-F238E27FC236}">
                    <a16:creationId xmlns:a16="http://schemas.microsoft.com/office/drawing/2014/main" id="{63BB61B3-1E7F-4624-4395-41404EDFA544}"/>
                  </a:ext>
                </a:extLst>
              </p:cNvPr>
              <p:cNvSpPr>
                <a:spLocks noGrp="1" noRot="1" noChangeAspect="1" noMove="1" noResize="1" noEditPoints="1" noAdjustHandles="1" noChangeArrowheads="1" noChangeShapeType="1" noTextEdit="1"/>
              </p:cNvSpPr>
              <p:nvPr>
                <p:ph sz="quarter" idx="11"/>
              </p:nvPr>
            </p:nvSpPr>
            <p:spPr>
              <a:xfrm>
                <a:off x="621552" y="1224708"/>
                <a:ext cx="7437927" cy="2914650"/>
              </a:xfrm>
              <a:blipFill>
                <a:blip r:embed="rId2"/>
                <a:stretch>
                  <a:fillRect l="-1967"/>
                </a:stretch>
              </a:blipFill>
            </p:spPr>
            <p:txBody>
              <a:bodyPr/>
              <a:lstStyle/>
              <a:p>
                <a:r>
                  <a:rPr lang="en-GB">
                    <a:noFill/>
                  </a:rPr>
                  <a:t> </a:t>
                </a:r>
              </a:p>
            </p:txBody>
          </p:sp>
        </mc:Fallback>
      </mc:AlternateContent>
    </p:spTree>
    <p:extLst>
      <p:ext uri="{BB962C8B-B14F-4D97-AF65-F5344CB8AC3E}">
        <p14:creationId xmlns:p14="http://schemas.microsoft.com/office/powerpoint/2010/main" val="143741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C967-F21D-B4E3-34B8-28EA44D615AC}"/>
              </a:ext>
            </a:extLst>
          </p:cNvPr>
          <p:cNvSpPr>
            <a:spLocks noGrp="1"/>
          </p:cNvSpPr>
          <p:nvPr>
            <p:ph type="title"/>
          </p:nvPr>
        </p:nvSpPr>
        <p:spPr/>
        <p:txBody>
          <a:bodyPr/>
          <a:lstStyle/>
          <a:p>
            <a:r>
              <a:rPr lang="en-GB" dirty="0"/>
              <a:t>Why Use Polynomial Regression? </a:t>
            </a:r>
          </a:p>
        </p:txBody>
      </p:sp>
      <p:sp>
        <p:nvSpPr>
          <p:cNvPr id="3" name="Content Placeholder 2">
            <a:extLst>
              <a:ext uri="{FF2B5EF4-FFF2-40B4-BE49-F238E27FC236}">
                <a16:creationId xmlns:a16="http://schemas.microsoft.com/office/drawing/2014/main" id="{8CDBE45B-955C-318B-0C78-E328F978BA46}"/>
              </a:ext>
            </a:extLst>
          </p:cNvPr>
          <p:cNvSpPr>
            <a:spLocks noGrp="1"/>
          </p:cNvSpPr>
          <p:nvPr>
            <p:ph sz="quarter" idx="11"/>
          </p:nvPr>
        </p:nvSpPr>
        <p:spPr>
          <a:xfrm>
            <a:off x="621553" y="1224708"/>
            <a:ext cx="7902388" cy="2914650"/>
          </a:xfrm>
        </p:spPr>
        <p:txBody>
          <a:bodyPr/>
          <a:lstStyle/>
          <a:p>
            <a:pPr marL="285750" indent="-285750">
              <a:buFont typeface="Arial" panose="020B0604020202020204" pitchFamily="34" charset="0"/>
              <a:buChar char="•"/>
            </a:pPr>
            <a:r>
              <a:rPr lang="en-GB" dirty="0"/>
              <a:t>We have focused on linear relationships for a few reasons </a:t>
            </a:r>
          </a:p>
          <a:p>
            <a:pPr marL="573750" lvl="1" indent="-285750">
              <a:buFont typeface="Arial" panose="020B0604020202020204" pitchFamily="34" charset="0"/>
              <a:buChar char="•"/>
            </a:pPr>
            <a:r>
              <a:rPr lang="en-GB" dirty="0"/>
              <a:t>Many of the techniques extend to non-linear relationships </a:t>
            </a:r>
          </a:p>
          <a:p>
            <a:pPr marL="861750" lvl="2" indent="-285750">
              <a:buFont typeface="Arial" panose="020B0604020202020204" pitchFamily="34" charset="0"/>
              <a:buChar char="•"/>
            </a:pPr>
            <a:r>
              <a:rPr lang="en-GB" dirty="0"/>
              <a:t>Linear models are </a:t>
            </a:r>
            <a:r>
              <a:rPr lang="en-GB" i="1" dirty="0"/>
              <a:t>linear in the coefficients</a:t>
            </a:r>
            <a:r>
              <a:rPr lang="en-GB" dirty="0"/>
              <a:t> – the linearity of the predictor variables is irrelevant </a:t>
            </a:r>
          </a:p>
          <a:p>
            <a:pPr marL="573750" lvl="1" indent="-285750">
              <a:buFont typeface="Arial" panose="020B0604020202020204" pitchFamily="34" charset="0"/>
              <a:buChar char="•"/>
            </a:pPr>
            <a:r>
              <a:rPr lang="en-GB" dirty="0"/>
              <a:t>Under many circumstances, relationships are </a:t>
            </a:r>
            <a:r>
              <a:rPr lang="en-GB" i="1" dirty="0"/>
              <a:t>approximately</a:t>
            </a:r>
            <a:r>
              <a:rPr lang="en-GB" dirty="0"/>
              <a:t> linear </a:t>
            </a:r>
          </a:p>
          <a:p>
            <a:pPr marL="285750" indent="-285750">
              <a:buFont typeface="Arial" panose="020B0604020202020204" pitchFamily="34" charset="0"/>
              <a:buChar char="•"/>
            </a:pPr>
            <a:r>
              <a:rPr lang="en-GB" dirty="0"/>
              <a:t>If we have strongly non-linear relationships between our predictor variables and our output variables, we </a:t>
            </a:r>
            <a:r>
              <a:rPr lang="en-GB" i="1" dirty="0"/>
              <a:t>may</a:t>
            </a:r>
            <a:r>
              <a:rPr lang="en-GB" dirty="0"/>
              <a:t> choose polynomial regression </a:t>
            </a:r>
          </a:p>
          <a:p>
            <a:pPr marL="573750" lvl="1" indent="-285750">
              <a:buFont typeface="Arial" panose="020B0604020202020204" pitchFamily="34" charset="0"/>
              <a:buChar char="•"/>
            </a:pPr>
            <a:r>
              <a:rPr lang="en-GB" dirty="0"/>
              <a:t>Depending on the relationship and the data, there may be better options available (as we shall see later in this lecture!) </a:t>
            </a:r>
          </a:p>
        </p:txBody>
      </p:sp>
    </p:spTree>
    <p:extLst>
      <p:ext uri="{BB962C8B-B14F-4D97-AF65-F5344CB8AC3E}">
        <p14:creationId xmlns:p14="http://schemas.microsoft.com/office/powerpoint/2010/main" val="307577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atterplot of data with a clear relationship which is non-linear, with a &quot;best fit&quot; straight line. ">
            <a:extLst>
              <a:ext uri="{FF2B5EF4-FFF2-40B4-BE49-F238E27FC236}">
                <a16:creationId xmlns:a16="http://schemas.microsoft.com/office/drawing/2014/main" id="{AAADBAE3-F45A-AC96-1ABC-4251B9E3AA0D}"/>
              </a:ext>
            </a:extLst>
          </p:cNvPr>
          <p:cNvPicPr>
            <a:picLocks noGrp="1" noChangeAspect="1"/>
          </p:cNvPicPr>
          <p:nvPr>
            <p:ph sz="quarter" idx="11"/>
          </p:nvPr>
        </p:nvPicPr>
        <p:blipFill>
          <a:blip r:embed="rId2"/>
          <a:stretch>
            <a:fillRect/>
          </a:stretch>
        </p:blipFill>
        <p:spPr>
          <a:xfrm>
            <a:off x="1819668" y="81667"/>
            <a:ext cx="5810196" cy="4980168"/>
          </a:xfrm>
        </p:spPr>
      </p:pic>
      <p:sp>
        <p:nvSpPr>
          <p:cNvPr id="6" name="TextBox 5">
            <a:extLst>
              <a:ext uri="{FF2B5EF4-FFF2-40B4-BE49-F238E27FC236}">
                <a16:creationId xmlns:a16="http://schemas.microsoft.com/office/drawing/2014/main" id="{08831F36-8275-F3DF-8DB9-7929079E2C92}"/>
              </a:ext>
            </a:extLst>
          </p:cNvPr>
          <p:cNvSpPr txBox="1"/>
          <p:nvPr/>
        </p:nvSpPr>
        <p:spPr>
          <a:xfrm>
            <a:off x="6811926" y="4692502"/>
            <a:ext cx="1355949" cy="369332"/>
          </a:xfrm>
          <a:prstGeom prst="rect">
            <a:avLst/>
          </a:prstGeom>
          <a:noFill/>
        </p:spPr>
        <p:txBody>
          <a:bodyPr wrap="none" rtlCol="0">
            <a:spAutoFit/>
          </a:bodyPr>
          <a:lstStyle/>
          <a:p>
            <a:r>
              <a:rPr lang="en-GB" dirty="0"/>
              <a:t>Sam Jackson</a:t>
            </a:r>
          </a:p>
        </p:txBody>
      </p:sp>
      <p:sp>
        <p:nvSpPr>
          <p:cNvPr id="2" name="Title 1">
            <a:extLst>
              <a:ext uri="{FF2B5EF4-FFF2-40B4-BE49-F238E27FC236}">
                <a16:creationId xmlns:a16="http://schemas.microsoft.com/office/drawing/2014/main" id="{C3421025-FE8B-2F91-8792-96DE1B4FAFBB}"/>
              </a:ext>
            </a:extLst>
          </p:cNvPr>
          <p:cNvSpPr>
            <a:spLocks noGrp="1"/>
          </p:cNvSpPr>
          <p:nvPr>
            <p:ph type="title"/>
          </p:nvPr>
        </p:nvSpPr>
        <p:spPr/>
        <p:txBody>
          <a:bodyPr/>
          <a:lstStyle/>
          <a:p>
            <a:r>
              <a:rPr lang="en-GB" dirty="0"/>
              <a:t>Highly Non-Linear Relationship</a:t>
            </a:r>
          </a:p>
        </p:txBody>
      </p:sp>
    </p:spTree>
    <p:extLst>
      <p:ext uri="{BB962C8B-B14F-4D97-AF65-F5344CB8AC3E}">
        <p14:creationId xmlns:p14="http://schemas.microsoft.com/office/powerpoint/2010/main" val="4202090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he same scatterplot of data, with a line showing the best fit quadratic (highest power of x is x^2) polynomial">
            <a:extLst>
              <a:ext uri="{FF2B5EF4-FFF2-40B4-BE49-F238E27FC236}">
                <a16:creationId xmlns:a16="http://schemas.microsoft.com/office/drawing/2014/main" id="{D69D33B7-043F-A46C-5073-8444C39CE4E7}"/>
              </a:ext>
            </a:extLst>
          </p:cNvPr>
          <p:cNvPicPr>
            <a:picLocks noGrp="1" noChangeAspect="1"/>
          </p:cNvPicPr>
          <p:nvPr>
            <p:ph sz="quarter" idx="11"/>
          </p:nvPr>
        </p:nvPicPr>
        <p:blipFill>
          <a:blip r:embed="rId2"/>
          <a:stretch>
            <a:fillRect/>
          </a:stretch>
        </p:blipFill>
        <p:spPr>
          <a:xfrm>
            <a:off x="1802237" y="89000"/>
            <a:ext cx="5888647" cy="5047412"/>
          </a:xfrm>
        </p:spPr>
      </p:pic>
      <p:sp>
        <p:nvSpPr>
          <p:cNvPr id="2" name="Title 1">
            <a:extLst>
              <a:ext uri="{FF2B5EF4-FFF2-40B4-BE49-F238E27FC236}">
                <a16:creationId xmlns:a16="http://schemas.microsoft.com/office/drawing/2014/main" id="{4C599937-F3A8-367E-BD19-F2E701F32EDC}"/>
              </a:ext>
            </a:extLst>
          </p:cNvPr>
          <p:cNvSpPr>
            <a:spLocks noGrp="1"/>
          </p:cNvSpPr>
          <p:nvPr>
            <p:ph type="title"/>
          </p:nvPr>
        </p:nvSpPr>
        <p:spPr/>
        <p:txBody>
          <a:bodyPr/>
          <a:lstStyle/>
          <a:p>
            <a:r>
              <a:rPr lang="en-GB" dirty="0"/>
              <a:t>Need to Determine Suitable Order Polynomial</a:t>
            </a:r>
          </a:p>
        </p:txBody>
      </p:sp>
      <p:sp>
        <p:nvSpPr>
          <p:cNvPr id="6" name="TextBox 5">
            <a:extLst>
              <a:ext uri="{FF2B5EF4-FFF2-40B4-BE49-F238E27FC236}">
                <a16:creationId xmlns:a16="http://schemas.microsoft.com/office/drawing/2014/main" id="{5163BAC7-B24B-C3BC-2FC7-AD5096D8D4E2}"/>
              </a:ext>
            </a:extLst>
          </p:cNvPr>
          <p:cNvSpPr txBox="1"/>
          <p:nvPr/>
        </p:nvSpPr>
        <p:spPr>
          <a:xfrm>
            <a:off x="6811926" y="4692502"/>
            <a:ext cx="1355949" cy="369332"/>
          </a:xfrm>
          <a:prstGeom prst="rect">
            <a:avLst/>
          </a:prstGeom>
          <a:noFill/>
        </p:spPr>
        <p:txBody>
          <a:bodyPr wrap="none" rtlCol="0">
            <a:spAutoFit/>
          </a:bodyPr>
          <a:lstStyle/>
          <a:p>
            <a:r>
              <a:rPr lang="en-GB" dirty="0"/>
              <a:t>Sam Jackson</a:t>
            </a:r>
          </a:p>
        </p:txBody>
      </p:sp>
    </p:spTree>
    <p:extLst>
      <p:ext uri="{BB962C8B-B14F-4D97-AF65-F5344CB8AC3E}">
        <p14:creationId xmlns:p14="http://schemas.microsoft.com/office/powerpoint/2010/main" val="4120906459"/>
      </p:ext>
    </p:extLst>
  </p:cSld>
  <p:clrMapOvr>
    <a:masterClrMapping/>
  </p:clrMapOvr>
</p:sld>
</file>

<file path=ppt/theme/theme1.xml><?xml version="1.0" encoding="utf-8"?>
<a:theme xmlns:a="http://schemas.openxmlformats.org/drawingml/2006/main" name="Office Theme">
  <a:themeElements>
    <a:clrScheme name="Durham University">
      <a:dk1>
        <a:srgbClr val="002A41"/>
      </a:dk1>
      <a:lt1>
        <a:sysClr val="window" lastClr="FFFFFF"/>
      </a:lt1>
      <a:dk2>
        <a:srgbClr val="54145A"/>
      </a:dk2>
      <a:lt2>
        <a:srgbClr val="CBA8B1"/>
      </a:lt2>
      <a:accent1>
        <a:srgbClr val="00AEEF"/>
      </a:accent1>
      <a:accent2>
        <a:srgbClr val="A5C8D0"/>
      </a:accent2>
      <a:accent3>
        <a:srgbClr val="AFA961"/>
      </a:accent3>
      <a:accent4>
        <a:srgbClr val="B3BDB1"/>
      </a:accent4>
      <a:accent5>
        <a:srgbClr val="FFD53A"/>
      </a:accent5>
      <a:accent6>
        <a:srgbClr val="DACDA2"/>
      </a:accent6>
      <a:hlink>
        <a:srgbClr val="BE1E2D"/>
      </a:hlink>
      <a:folHlink>
        <a:srgbClr val="B6AAA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ecture 1" id="{F0023EC1-6CE1-487A-A02E-C0C1D180FB3F}" vid="{F11535AD-6D42-46EC-A0B7-72B8778CC0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FAAFD745F85C4AABBB2902F5439912" ma:contentTypeVersion="3" ma:contentTypeDescription="Create a new document." ma:contentTypeScope="" ma:versionID="8fbe1fa77702409ddd936fa8c84c9985">
  <xsd:schema xmlns:xsd="http://www.w3.org/2001/XMLSchema" xmlns:xs="http://www.w3.org/2001/XMLSchema" xmlns:p="http://schemas.microsoft.com/office/2006/metadata/properties" xmlns:ns2="6c8d90ab-eb6d-4ea7-914a-7cab258d8805" targetNamespace="http://schemas.microsoft.com/office/2006/metadata/properties" ma:root="true" ma:fieldsID="ea7238b7ba31a21a3b0835273cb3b340" ns2:_="">
    <xsd:import namespace="6c8d90ab-eb6d-4ea7-914a-7cab258d8805"/>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8d90ab-eb6d-4ea7-914a-7cab258d88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48C59C-4FD5-4B9A-AED3-43E2521BA8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8d90ab-eb6d-4ea7-914a-7cab258d88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340DC4-0713-4D2E-93B3-F68142BA80E3}">
  <ds:schemaRefs>
    <ds:schemaRef ds:uri="http://schemas.microsoft.com/sharepoint/v3/contenttype/forms"/>
  </ds:schemaRefs>
</ds:datastoreItem>
</file>

<file path=customXml/itemProps3.xml><?xml version="1.0" encoding="utf-8"?>
<ds:datastoreItem xmlns:ds="http://schemas.openxmlformats.org/officeDocument/2006/customXml" ds:itemID="{ADCFD47E-5387-4488-AD16-28361D4BF507}">
  <ds:schemaRefs>
    <ds:schemaRef ds:uri="http://www.w3.org/XML/1998/namespac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purl.org/dc/terms/"/>
    <ds:schemaRef ds:uri="http://purl.org/dc/dcmitype/"/>
    <ds:schemaRef ds:uri="6c8d90ab-eb6d-4ea7-914a-7cab258d880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Lecture 1</Template>
  <TotalTime>2113</TotalTime>
  <Words>1904</Words>
  <Application>Microsoft Office PowerPoint</Application>
  <PresentationFormat>On-screen Show (16:9)</PresentationFormat>
  <Paragraphs>226</Paragraphs>
  <Slides>58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Cambria Math</vt:lpstr>
      <vt:lpstr>Ebrima</vt:lpstr>
      <vt:lpstr>Lucida Grande</vt:lpstr>
      <vt:lpstr>Office Theme</vt:lpstr>
      <vt:lpstr>Machine Learning</vt:lpstr>
      <vt:lpstr>Week 2 </vt:lpstr>
      <vt:lpstr>Lecture 3 Outline </vt:lpstr>
      <vt:lpstr>Polynomial Regression</vt:lpstr>
      <vt:lpstr>Polynomial basics </vt:lpstr>
      <vt:lpstr>Simple Example</vt:lpstr>
      <vt:lpstr>Why Use Polynomial Regression? </vt:lpstr>
      <vt:lpstr>Highly Non-Linear Relationship</vt:lpstr>
      <vt:lpstr>Need to Determine Suitable Order Polynomial</vt:lpstr>
      <vt:lpstr>Cubic Polynomial Fit</vt:lpstr>
      <vt:lpstr>What Order Polynomial? </vt:lpstr>
      <vt:lpstr>Overfitting with High-Order Polynomials (p=3) </vt:lpstr>
      <vt:lpstr>Overfitting with High-Order Polynomials (p=14) </vt:lpstr>
      <vt:lpstr>PowerPoint Presentation</vt:lpstr>
      <vt:lpstr>PowerPoint Presentation</vt:lpstr>
      <vt:lpstr>PowerPoint Presentation</vt:lpstr>
      <vt:lpstr>Fit Global or Local?  </vt:lpstr>
      <vt:lpstr>Assumption So Far: Fit Global</vt:lpstr>
      <vt:lpstr>Most Basic: Step Functions</vt:lpstr>
      <vt:lpstr>Creating Dummy Variables</vt:lpstr>
      <vt:lpstr>Fit Stepwise Model Using Dummy Variables: Theory</vt:lpstr>
      <vt:lpstr>Boston data: Median Value versus Lower Status</vt:lpstr>
      <vt:lpstr>Step Function with 2 Cut Points (3 Ranges) </vt:lpstr>
      <vt:lpstr>Fit Stepwise Model Using Dummy Variables: Example</vt:lpstr>
      <vt:lpstr>PowerPoint Presentation</vt:lpstr>
      <vt:lpstr>Piecewise Polynomials </vt:lpstr>
      <vt:lpstr>Piecewise Polynomials</vt:lpstr>
      <vt:lpstr>Formula for Piecewise Polynomial</vt:lpstr>
      <vt:lpstr>Specifics: Linear and Cubic</vt:lpstr>
      <vt:lpstr>Simple example: two regions</vt:lpstr>
      <vt:lpstr>Piecewise Polynomials</vt:lpstr>
      <vt:lpstr>Splines</vt:lpstr>
      <vt:lpstr>Avoiding discontinuities at knots</vt:lpstr>
      <vt:lpstr>At each (i-th) knot, make fi-1 = fi</vt:lpstr>
      <vt:lpstr>Simple example: two regions</vt:lpstr>
      <vt:lpstr>Simple example: two regions, continuous</vt:lpstr>
      <vt:lpstr>Let’s make it even smoother </vt:lpstr>
      <vt:lpstr>Splines: Smooth, constrained piecewise polynomials</vt:lpstr>
      <vt:lpstr>Simple example: two regions</vt:lpstr>
      <vt:lpstr>Simple example: two regions, continuous</vt:lpstr>
      <vt:lpstr>Simple example: two regions, cubic spline</vt:lpstr>
      <vt:lpstr>Technical Details </vt:lpstr>
      <vt:lpstr>How Many Knots, and Where? </vt:lpstr>
      <vt:lpstr>Spline Basis Representation: Theory</vt:lpstr>
      <vt:lpstr>Spline Basis Representation: Practice </vt:lpstr>
      <vt:lpstr>Even Better Spline Varieties! </vt:lpstr>
      <vt:lpstr>Natural Splines</vt:lpstr>
      <vt:lpstr>Problems on the Edge</vt:lpstr>
      <vt:lpstr>Natural Splines</vt:lpstr>
      <vt:lpstr>PowerPoint Presentation</vt:lpstr>
      <vt:lpstr>PowerPoint Presentation</vt:lpstr>
      <vt:lpstr>Smoothing Splines</vt:lpstr>
      <vt:lpstr>Continuous penalty on additional predictors</vt:lpstr>
      <vt:lpstr>Ridge/Lasso Regression to Smoothing Splines:  Cost Functions</vt:lpstr>
      <vt:lpstr>Limiting Second Derivative of Model Fit</vt:lpstr>
      <vt:lpstr>How does g(x) change with changing λ?</vt:lpstr>
      <vt:lpstr>Ridge/Lasso:  MSE as a function of λ</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 our Chancellor</dc:title>
  <dc:creator>DUNNE, EIMEAR</dc:creator>
  <cp:lastModifiedBy>DUNNE, EIMEAR</cp:lastModifiedBy>
  <cp:revision>22</cp:revision>
  <dcterms:created xsi:type="dcterms:W3CDTF">2024-01-03T14:14:03Z</dcterms:created>
  <dcterms:modified xsi:type="dcterms:W3CDTF">2024-01-16T15:18:10Z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0x01010025FAAFD745F85C4AABBB2902F5439912</vt:lpwstr>
  </property>
</Properties>
</file>