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9"/>
  </p:notesMasterIdLst>
  <p:handoutMasterIdLst>
    <p:handoutMasterId r:id="rId70"/>
  </p:handoutMasterIdLst>
  <p:sldIdLst>
    <p:sldId id="265" r:id="rId5"/>
    <p:sldId id="294" r:id="rId6"/>
    <p:sldId id="331" r:id="rId7"/>
    <p:sldId id="305" r:id="rId8"/>
    <p:sldId id="303" r:id="rId9"/>
    <p:sldId id="306" r:id="rId10"/>
    <p:sldId id="307" r:id="rId11"/>
    <p:sldId id="308" r:id="rId12"/>
    <p:sldId id="320" r:id="rId13"/>
    <p:sldId id="322" r:id="rId14"/>
    <p:sldId id="321" r:id="rId15"/>
    <p:sldId id="323" r:id="rId16"/>
    <p:sldId id="309" r:id="rId17"/>
    <p:sldId id="324" r:id="rId18"/>
    <p:sldId id="325" r:id="rId19"/>
    <p:sldId id="327" r:id="rId20"/>
    <p:sldId id="326" r:id="rId21"/>
    <p:sldId id="328" r:id="rId22"/>
    <p:sldId id="329" r:id="rId23"/>
    <p:sldId id="310" r:id="rId24"/>
    <p:sldId id="312" r:id="rId25"/>
    <p:sldId id="330" r:id="rId26"/>
    <p:sldId id="332" r:id="rId27"/>
    <p:sldId id="333" r:id="rId28"/>
    <p:sldId id="311" r:id="rId29"/>
    <p:sldId id="334" r:id="rId30"/>
    <p:sldId id="315" r:id="rId31"/>
    <p:sldId id="340" r:id="rId32"/>
    <p:sldId id="341" r:id="rId33"/>
    <p:sldId id="342" r:id="rId34"/>
    <p:sldId id="345" r:id="rId35"/>
    <p:sldId id="346" r:id="rId36"/>
    <p:sldId id="344" r:id="rId37"/>
    <p:sldId id="343" r:id="rId38"/>
    <p:sldId id="348" r:id="rId39"/>
    <p:sldId id="347" r:id="rId40"/>
    <p:sldId id="319" r:id="rId41"/>
    <p:sldId id="335" r:id="rId42"/>
    <p:sldId id="316" r:id="rId43"/>
    <p:sldId id="317" r:id="rId44"/>
    <p:sldId id="349" r:id="rId45"/>
    <p:sldId id="350" r:id="rId46"/>
    <p:sldId id="351" r:id="rId47"/>
    <p:sldId id="356" r:id="rId48"/>
    <p:sldId id="352" r:id="rId49"/>
    <p:sldId id="353" r:id="rId50"/>
    <p:sldId id="354" r:id="rId51"/>
    <p:sldId id="357" r:id="rId52"/>
    <p:sldId id="358" r:id="rId53"/>
    <p:sldId id="359" r:id="rId54"/>
    <p:sldId id="360" r:id="rId55"/>
    <p:sldId id="337" r:id="rId56"/>
    <p:sldId id="336" r:id="rId57"/>
    <p:sldId id="361" r:id="rId58"/>
    <p:sldId id="364" r:id="rId59"/>
    <p:sldId id="363" r:id="rId60"/>
    <p:sldId id="365" r:id="rId61"/>
    <p:sldId id="313" r:id="rId62"/>
    <p:sldId id="366" r:id="rId63"/>
    <p:sldId id="362" r:id="rId64"/>
    <p:sldId id="367" r:id="rId65"/>
    <p:sldId id="369" r:id="rId66"/>
    <p:sldId id="368" r:id="rId67"/>
    <p:sldId id="355" r:id="rId6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B50"/>
    <a:srgbClr val="E4ADB7"/>
    <a:srgbClr val="00B050"/>
    <a:srgbClr val="88CCEE"/>
    <a:srgbClr val="FFFFFF"/>
    <a:srgbClr val="1B0D5E"/>
    <a:srgbClr val="62143B"/>
    <a:srgbClr val="24127F"/>
    <a:srgbClr val="0A91C3"/>
    <a:srgbClr val="C63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1487" autoAdjust="0"/>
  </p:normalViewPr>
  <p:slideViewPr>
    <p:cSldViewPr snapToGrid="0" snapToObjects="1">
      <p:cViewPr varScale="1">
        <p:scale>
          <a:sx n="135" d="100"/>
          <a:sy n="135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ACD56-CA7D-3A42-9B42-9FD56464B91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D3B8-2EC2-4F46-B8AF-ABD68D92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6CBA1-A433-4C9C-B800-E962A25F4340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3B0E6-658E-4216-848E-04C4ECB90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3B0E6-658E-4216-848E-04C4ECB90B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6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91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21553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4716751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09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1553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3355221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6088888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7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133494" y="1224708"/>
            <a:ext cx="516890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54145A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67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2" r:id="rId6"/>
    <p:sldLayoutId id="2147483659" r:id="rId7"/>
    <p:sldLayoutId id="2147483660" r:id="rId8"/>
    <p:sldLayoutId id="214748365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sourceforge.net/0.6/auto_examples/plot_lda_vs_qda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sourceforge.net/0.6/auto_examples/plot_lda_vs_qda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spsanderson.com/steveondata/posts/2023-09-29/ind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730" y="1164650"/>
            <a:ext cx="4512620" cy="1729103"/>
          </a:xfrm>
        </p:spPr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730" y="1638765"/>
            <a:ext cx="4512620" cy="1314450"/>
          </a:xfrm>
        </p:spPr>
        <p:txBody>
          <a:bodyPr/>
          <a:lstStyle/>
          <a:p>
            <a:r>
              <a:rPr lang="en-US" sz="2800" b="1" dirty="0"/>
              <a:t>MATH42815</a:t>
            </a:r>
            <a:endParaRPr lang="en-US" sz="2800" dirty="0"/>
          </a:p>
          <a:p>
            <a:endParaRPr lang="en-US" sz="2800" b="1" dirty="0"/>
          </a:p>
          <a:p>
            <a:endParaRPr lang="en-US" sz="1000" b="1" dirty="0"/>
          </a:p>
          <a:p>
            <a:r>
              <a:rPr lang="en-US" b="1" dirty="0"/>
              <a:t>Friday January 19</a:t>
            </a:r>
            <a:r>
              <a:rPr lang="en-US" b="1" baseline="30000" dirty="0"/>
              <a:t>th</a:t>
            </a:r>
            <a:r>
              <a:rPr lang="en-US" b="1" dirty="0"/>
              <a:t>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B760-3659-DD27-3581-8B6B664C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Election Data</a:t>
            </a:r>
          </a:p>
        </p:txBody>
      </p:sp>
      <p:pic>
        <p:nvPicPr>
          <p:cNvPr id="9" name="Content Placeholder 8" descr="Graph showing whether or not a conservative MP was elected in a given UK constituency in 2017, as a function of the percentage of the population aged over 65. Electing a conservative MP becomes more likely with higher proportion of population aged over 65. ">
            <a:extLst>
              <a:ext uri="{FF2B5EF4-FFF2-40B4-BE49-F238E27FC236}">
                <a16:creationId xmlns:a16="http://schemas.microsoft.com/office/drawing/2014/main" id="{1FD6C301-2845-6B1A-05A4-8952F82339E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70525" y="706109"/>
            <a:ext cx="6731483" cy="4315778"/>
          </a:xfrm>
        </p:spPr>
      </p:pic>
    </p:spTree>
    <p:extLst>
      <p:ext uri="{BB962C8B-B14F-4D97-AF65-F5344CB8AC3E}">
        <p14:creationId xmlns:p14="http://schemas.microsoft.com/office/powerpoint/2010/main" val="248754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071F-3064-7082-0EDD-F78A138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Logistic Regression In 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C734D-4955-4E38-BA6F-D66E6D95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52" y="804792"/>
            <a:ext cx="7947299" cy="659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074258-EB81-646B-C8D6-B05EA962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330" y="1382745"/>
            <a:ext cx="5638800" cy="34194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B52D49-FC8A-C59D-B9D4-64596C27751C}"/>
              </a:ext>
            </a:extLst>
          </p:cNvPr>
          <p:cNvSpPr/>
          <p:nvPr/>
        </p:nvSpPr>
        <p:spPr>
          <a:xfrm>
            <a:off x="1490330" y="4012019"/>
            <a:ext cx="1004777" cy="396948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AC7793-E419-B4AD-D826-25C4917E2450}"/>
              </a:ext>
            </a:extLst>
          </p:cNvPr>
          <p:cNvSpPr/>
          <p:nvPr/>
        </p:nvSpPr>
        <p:spPr>
          <a:xfrm>
            <a:off x="1490331" y="2736500"/>
            <a:ext cx="1773866" cy="396948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55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4C5E-CFE6-596A-B918-42B25BAF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 usual model output, then </a:t>
            </a:r>
            <a:r>
              <a:rPr lang="en-GB" i="1" dirty="0"/>
              <a:t>transform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5EC1-0396-5E16-CF15-33BD31F4A10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5EC1-0396-5E16-CF15-33BD31F4A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78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A671-0434-C1E5-335A-D3A78725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of </a:t>
            </a:r>
            <a:r>
              <a:rPr lang="en-GB" i="1" dirty="0"/>
              <a:t>Probability of True Outcome</a:t>
            </a:r>
            <a:r>
              <a:rPr lang="en-GB" dirty="0"/>
              <a:t> </a:t>
            </a:r>
          </a:p>
        </p:txBody>
      </p:sp>
      <p:pic>
        <p:nvPicPr>
          <p:cNvPr id="11" name="Content Placeholder 10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ABEC7D9A-EC14-4F1A-E915-704D6D24862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200405" y="706109"/>
            <a:ext cx="6745660" cy="4324868"/>
          </a:xfrm>
        </p:spPr>
      </p:pic>
    </p:spTree>
    <p:extLst>
      <p:ext uri="{BB962C8B-B14F-4D97-AF65-F5344CB8AC3E}">
        <p14:creationId xmlns:p14="http://schemas.microsoft.com/office/powerpoint/2010/main" val="258404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D6B5-5D61-27AD-00B0-6B845F18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Error</a:t>
            </a:r>
          </a:p>
        </p:txBody>
      </p:sp>
      <p:pic>
        <p:nvPicPr>
          <p:cNvPr id="5" name="Content Placeholder 4" descr="HIstogram of training error. Blue data are constituencies where outcome was TRUE; red data are constituencies where outcome was FALSE. ">
            <a:extLst>
              <a:ext uri="{FF2B5EF4-FFF2-40B4-BE49-F238E27FC236}">
                <a16:creationId xmlns:a16="http://schemas.microsoft.com/office/drawing/2014/main" id="{75507304-7DB8-CD21-5C57-FD0CF04122C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47735" y="706109"/>
            <a:ext cx="6710218" cy="4302144"/>
          </a:xfrm>
        </p:spPr>
      </p:pic>
    </p:spTree>
    <p:extLst>
      <p:ext uri="{BB962C8B-B14F-4D97-AF65-F5344CB8AC3E}">
        <p14:creationId xmlns:p14="http://schemas.microsoft.com/office/powerpoint/2010/main" val="366944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2DF92559-7C70-1B11-C717-43FD93B6FAA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200405" y="557652"/>
            <a:ext cx="7078814" cy="45384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E77460-E32D-3095-A435-1900695B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Error (With Line) </a:t>
            </a:r>
          </a:p>
        </p:txBody>
      </p:sp>
    </p:spTree>
    <p:extLst>
      <p:ext uri="{BB962C8B-B14F-4D97-AF65-F5344CB8AC3E}">
        <p14:creationId xmlns:p14="http://schemas.microsoft.com/office/powerpoint/2010/main" val="53771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DB92-A6AA-7B0A-461B-C461BD61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Can </a:t>
            </a:r>
            <a:r>
              <a:rPr lang="en-GB" dirty="0"/>
              <a:t>make a better logistic model for this response! </a:t>
            </a:r>
            <a:endParaRPr lang="en-GB" i="1" dirty="0"/>
          </a:p>
        </p:txBody>
      </p:sp>
      <p:pic>
        <p:nvPicPr>
          <p:cNvPr id="5" name="Content Placeholder 4" descr="A similar histogram where far more of the red data are near 0 and far more of the blue data are near 1. ">
            <a:extLst>
              <a:ext uri="{FF2B5EF4-FFF2-40B4-BE49-F238E27FC236}">
                <a16:creationId xmlns:a16="http://schemas.microsoft.com/office/drawing/2014/main" id="{6B173034-7038-5C0A-AD05-309D56D75C8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879761" y="1039665"/>
            <a:ext cx="5570117" cy="3978655"/>
          </a:xfrm>
        </p:spPr>
      </p:pic>
    </p:spTree>
    <p:extLst>
      <p:ext uri="{BB962C8B-B14F-4D97-AF65-F5344CB8AC3E}">
        <p14:creationId xmlns:p14="http://schemas.microsoft.com/office/powerpoint/2010/main" val="7195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BC40-30ED-57E3-415C-A229ABB7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 of Model Quality: Misclassification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3953E5-B50E-BA35-E9DC-4C0822B62CD6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257147973"/>
              </p:ext>
            </p:extLst>
          </p:nvPr>
        </p:nvGraphicFramePr>
        <p:xfrm>
          <a:off x="622300" y="1223962"/>
          <a:ext cx="7295412" cy="2922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1804">
                  <a:extLst>
                    <a:ext uri="{9D8B030D-6E8A-4147-A177-3AD203B41FA5}">
                      <a16:colId xmlns:a16="http://schemas.microsoft.com/office/drawing/2014/main" val="4137290123"/>
                    </a:ext>
                  </a:extLst>
                </a:gridCol>
                <a:gridCol w="2431804">
                  <a:extLst>
                    <a:ext uri="{9D8B030D-6E8A-4147-A177-3AD203B41FA5}">
                      <a16:colId xmlns:a16="http://schemas.microsoft.com/office/drawing/2014/main" val="2266693682"/>
                    </a:ext>
                  </a:extLst>
                </a:gridCol>
                <a:gridCol w="2431804">
                  <a:extLst>
                    <a:ext uri="{9D8B030D-6E8A-4147-A177-3AD203B41FA5}">
                      <a16:colId xmlns:a16="http://schemas.microsoft.com/office/drawing/2014/main" val="748055684"/>
                    </a:ext>
                  </a:extLst>
                </a:gridCol>
              </a:tblGrid>
              <a:tr h="974245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Reality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14489"/>
                  </a:ext>
                </a:extLst>
              </a:tr>
              <a:tr h="974245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51398"/>
                  </a:ext>
                </a:extLst>
              </a:tr>
              <a:tr h="974245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071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4544E-195A-64A2-401D-A21CC79B5A5C}"/>
                  </a:ext>
                </a:extLst>
              </p:cNvPr>
              <p:cNvSpPr txBox="1"/>
              <p:nvPr/>
            </p:nvSpPr>
            <p:spPr>
              <a:xfrm>
                <a:off x="570614" y="3294400"/>
                <a:ext cx="2644314" cy="6173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76+172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=0.306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4544E-195A-64A2-401D-A21CC79B5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14" y="3294400"/>
                <a:ext cx="2644314" cy="6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10BCED-78AE-BF25-2513-8412E8B11D0B}"/>
                  </a:ext>
                </a:extLst>
              </p:cNvPr>
              <p:cNvSpPr txBox="1"/>
              <p:nvPr/>
            </p:nvSpPr>
            <p:spPr>
              <a:xfrm>
                <a:off x="622300" y="4235925"/>
                <a:ext cx="4057586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229+172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229+96+76+172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573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=0.6998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10BCED-78AE-BF25-2513-8412E8B11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4235925"/>
                <a:ext cx="4057586" cy="485774"/>
              </a:xfrm>
              <a:prstGeom prst="rect">
                <a:avLst/>
              </a:prstGeom>
              <a:blipFill>
                <a:blip r:embed="rId3"/>
                <a:stretch>
                  <a:fillRect l="-1201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C39529-30D9-CE40-576D-2D2384AECEB3}"/>
              </a:ext>
            </a:extLst>
          </p:cNvPr>
          <p:cNvSpPr txBox="1"/>
          <p:nvPr/>
        </p:nvSpPr>
        <p:spPr>
          <a:xfrm>
            <a:off x="5245395" y="4294146"/>
            <a:ext cx="279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“Null model” accuracy: 0.53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7228BC-C153-4BCD-95AD-123C17671E93}"/>
                  </a:ext>
                </a:extLst>
              </p:cNvPr>
              <p:cNvSpPr txBox="1"/>
              <p:nvPr/>
            </p:nvSpPr>
            <p:spPr>
              <a:xfrm>
                <a:off x="575936" y="2323764"/>
                <a:ext cx="2638992" cy="6173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96+229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=0.295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7228BC-C153-4BCD-95AD-123C1767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6" y="2323764"/>
                <a:ext cx="2638992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18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8F5D-815F-E3D3-C2B3-3B1FAF4B8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Classification Error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DF2BD-B63C-5B5E-B07A-CFCA9B1AD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689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DE11-5CE0-429F-BB0A-8D2BAB8D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i="1" dirty="0"/>
              <a:t>general classification model </a:t>
            </a:r>
            <a:r>
              <a:rPr lang="en-GB" dirty="0"/>
              <a:t>(not just binary)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5D659-F9EB-4079-DD83-4BC9BBB449C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  <a:r>
                  <a:rPr lang="en-GB" i="1" dirty="0"/>
                  <a:t>Proportion</a:t>
                </a:r>
                <a:r>
                  <a:rPr lang="en-GB" dirty="0"/>
                  <a:t> of observations in </a:t>
                </a:r>
                <a:r>
                  <a:rPr lang="en-GB" i="1" dirty="0"/>
                  <a:t>j</a:t>
                </a:r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</a:t>
                </a:r>
                <a:r>
                  <a:rPr lang="en-GB" b="1" dirty="0"/>
                  <a:t>region</a:t>
                </a:r>
                <a:r>
                  <a:rPr lang="en-GB" dirty="0"/>
                  <a:t> that model predicts in </a:t>
                </a:r>
                <a:r>
                  <a:rPr lang="en-GB" i="1" dirty="0"/>
                  <a:t>k</a:t>
                </a:r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</a:t>
                </a:r>
                <a:r>
                  <a:rPr lang="en-GB" b="1" dirty="0"/>
                  <a:t>category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It’s a matrix!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have not yet defined regions or categories explicitly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Oops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5D659-F9EB-4079-DD83-4BC9BBB4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  <a:blipFill>
                <a:blip r:embed="rId2"/>
                <a:stretch>
                  <a:fillRect l="-1698" t="-2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60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872495"/>
            <a:ext cx="6625914" cy="2914650"/>
          </a:xfrm>
        </p:spPr>
        <p:txBody>
          <a:bodyPr/>
          <a:lstStyle/>
          <a:p>
            <a:pPr lvl="1"/>
            <a:r>
              <a:rPr lang="en-US" dirty="0"/>
              <a:t>Practical 4: </a:t>
            </a:r>
          </a:p>
          <a:p>
            <a:pPr lvl="2"/>
            <a:r>
              <a:rPr lang="en-US" dirty="0"/>
              <a:t>Ridge regression</a:t>
            </a:r>
          </a:p>
          <a:p>
            <a:pPr lvl="1"/>
            <a:r>
              <a:rPr lang="en-US" dirty="0"/>
              <a:t>Lecture 3: </a:t>
            </a:r>
          </a:p>
          <a:p>
            <a:pPr lvl="2"/>
            <a:r>
              <a:rPr lang="en-US" dirty="0"/>
              <a:t>Step functions, polynomials, and splines</a:t>
            </a:r>
          </a:p>
          <a:p>
            <a:pPr lvl="1"/>
            <a:r>
              <a:rPr lang="en-US" dirty="0"/>
              <a:t>Practical 5: </a:t>
            </a:r>
          </a:p>
          <a:p>
            <a:pPr lvl="2"/>
            <a:r>
              <a:rPr lang="en-US" dirty="0"/>
              <a:t>Lasso regression; maybe some PCR</a:t>
            </a:r>
          </a:p>
          <a:p>
            <a:pPr lvl="1"/>
            <a:r>
              <a:rPr lang="en-US" dirty="0"/>
              <a:t>Practical 6: </a:t>
            </a:r>
          </a:p>
          <a:p>
            <a:pPr lvl="2"/>
            <a:r>
              <a:rPr lang="en-US" dirty="0"/>
              <a:t>Step functions, polynomials, and splines</a:t>
            </a:r>
          </a:p>
          <a:p>
            <a:pPr lvl="1"/>
            <a:r>
              <a:rPr lang="en-US" dirty="0"/>
              <a:t>Lecture 4: </a:t>
            </a:r>
          </a:p>
          <a:p>
            <a:pPr lvl="2"/>
            <a:r>
              <a:rPr lang="en-US" dirty="0"/>
              <a:t>Logistic Regression and Decision Trees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7887-E210-B934-1FBB-A843EA717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Discriminant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E1245-8E65-030F-E9B3-736C5ABE2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16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6BDB-3925-F7BD-2E0E-5F3A45C9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ISDS Video 9.3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08F8E-7781-8A47-D1F4-909F7B5CEE8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a nutshell: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K possible outcome categories, not just TRUE/FALSE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Logistic: work out p(TRUE) = 1 – p(FALSE)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LDA: Work out a </a:t>
                </a:r>
                <a:r>
                  <a:rPr lang="en-GB" i="1" dirty="0"/>
                  <a:t>linear</a:t>
                </a:r>
                <a:r>
                  <a:rPr lang="en-GB" dirty="0"/>
                  <a:t> function for how likely an observation is to fall into a particular category </a:t>
                </a:r>
                <a:r>
                  <a:rPr lang="en-GB" i="1" dirty="0"/>
                  <a:t>c</a:t>
                </a:r>
                <a:r>
                  <a:rPr lang="en-GB" i="1" baseline="-25000" dirty="0"/>
                  <a:t>i</a:t>
                </a:r>
                <a:r>
                  <a:rPr lang="en-GB" dirty="0"/>
                  <a:t> based on predictor variables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Can also use more complicated functions e.g. quadratic discriminant analysis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08F8E-7781-8A47-D1F4-909F7B5CE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  <a:blipFill>
                <a:blip r:embed="rId2"/>
                <a:stretch>
                  <a:fillRect l="-1698" t="-2720" r="-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36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A671-0434-C1E5-335A-D3A78725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of </a:t>
            </a:r>
            <a:r>
              <a:rPr lang="en-GB" i="1" dirty="0"/>
              <a:t>Probability of True Outcome</a:t>
            </a:r>
            <a:r>
              <a:rPr lang="en-GB" dirty="0"/>
              <a:t> </a:t>
            </a:r>
          </a:p>
        </p:txBody>
      </p:sp>
      <p:pic>
        <p:nvPicPr>
          <p:cNvPr id="11" name="Content Placeholder 10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ABEC7D9A-EC14-4F1A-E915-704D6D24862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200405" y="706109"/>
            <a:ext cx="6745660" cy="4324868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70F854-C25D-1BD0-5F95-88323610554A}"/>
              </a:ext>
            </a:extLst>
          </p:cNvPr>
          <p:cNvCxnSpPr/>
          <p:nvPr/>
        </p:nvCxnSpPr>
        <p:spPr>
          <a:xfrm>
            <a:off x="1765005" y="2764465"/>
            <a:ext cx="2452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B739AB-0987-6EFA-069A-1C01EA02359A}"/>
              </a:ext>
            </a:extLst>
          </p:cNvPr>
          <p:cNvCxnSpPr/>
          <p:nvPr/>
        </p:nvCxnSpPr>
        <p:spPr>
          <a:xfrm>
            <a:off x="4217581" y="2764465"/>
            <a:ext cx="0" cy="1580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B67B-DCE3-0FAA-0A42-FCA6DD493FE6}"/>
              </a:ext>
            </a:extLst>
          </p:cNvPr>
          <p:cNvCxnSpPr/>
          <p:nvPr/>
        </p:nvCxnSpPr>
        <p:spPr>
          <a:xfrm>
            <a:off x="1765005" y="4345172"/>
            <a:ext cx="2424223" cy="0"/>
          </a:xfrm>
          <a:prstGeom prst="line">
            <a:avLst/>
          </a:prstGeom>
          <a:ln>
            <a:solidFill>
              <a:srgbClr val="2412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540EB2-F8DE-3F0B-D172-434860542F2E}"/>
              </a:ext>
            </a:extLst>
          </p:cNvPr>
          <p:cNvCxnSpPr/>
          <p:nvPr/>
        </p:nvCxnSpPr>
        <p:spPr>
          <a:xfrm>
            <a:off x="4217581" y="4345172"/>
            <a:ext cx="3444949" cy="0"/>
          </a:xfrm>
          <a:prstGeom prst="line">
            <a:avLst/>
          </a:prstGeom>
          <a:ln w="38100">
            <a:solidFill>
              <a:srgbClr val="841B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D2F39-A1AF-89B8-120C-AFD82D0F67E9}"/>
              </a:ext>
            </a:extLst>
          </p:cNvPr>
          <p:cNvSpPr txBox="1"/>
          <p:nvPr/>
        </p:nvSpPr>
        <p:spPr>
          <a:xfrm>
            <a:off x="3809958" y="4361273"/>
            <a:ext cx="758541" cy="3693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17.9%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EB09BD-D488-A84A-69CE-A9A124778A56}"/>
                  </a:ext>
                </a:extLst>
              </p:cNvPr>
              <p:cNvSpPr txBox="1"/>
              <p:nvPr/>
            </p:nvSpPr>
            <p:spPr>
              <a:xfrm>
                <a:off x="1853482" y="2829227"/>
                <a:ext cx="988347" cy="369332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EB09BD-D488-A84A-69CE-A9A12477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82" y="2829227"/>
                <a:ext cx="9883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53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E75E-3194-1968-1645-475F2043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Predictor Variables, 3 Outcome Values </a:t>
            </a:r>
            <a:br>
              <a:rPr lang="en-GB" dirty="0"/>
            </a:br>
            <a:r>
              <a:rPr lang="en-GB" dirty="0"/>
              <a:t>(ISDS Video 9.3)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B3713-D813-3668-0BC3-B8A18F30D91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079410" y="976333"/>
            <a:ext cx="5242877" cy="4167167"/>
          </a:xfrm>
        </p:spPr>
      </p:pic>
    </p:spTree>
    <p:extLst>
      <p:ext uri="{BB962C8B-B14F-4D97-AF65-F5344CB8AC3E}">
        <p14:creationId xmlns:p14="http://schemas.microsoft.com/office/powerpoint/2010/main" val="3566496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A671-0434-C1E5-335A-D3A78725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of </a:t>
            </a:r>
            <a:r>
              <a:rPr lang="en-GB" i="1" dirty="0"/>
              <a:t>Probability of True Outcome</a:t>
            </a:r>
            <a:r>
              <a:rPr lang="en-GB" dirty="0"/>
              <a:t> </a:t>
            </a:r>
          </a:p>
        </p:txBody>
      </p:sp>
      <p:pic>
        <p:nvPicPr>
          <p:cNvPr id="11" name="Content Placeholder 10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ABEC7D9A-EC14-4F1A-E915-704D6D24862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200405" y="706109"/>
            <a:ext cx="6745660" cy="4324868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70F854-C25D-1BD0-5F95-88323610554A}"/>
              </a:ext>
            </a:extLst>
          </p:cNvPr>
          <p:cNvCxnSpPr/>
          <p:nvPr/>
        </p:nvCxnSpPr>
        <p:spPr>
          <a:xfrm>
            <a:off x="1765005" y="2764465"/>
            <a:ext cx="2452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B739AB-0987-6EFA-069A-1C01EA02359A}"/>
              </a:ext>
            </a:extLst>
          </p:cNvPr>
          <p:cNvCxnSpPr/>
          <p:nvPr/>
        </p:nvCxnSpPr>
        <p:spPr>
          <a:xfrm>
            <a:off x="4217581" y="2764465"/>
            <a:ext cx="0" cy="1580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B67B-DCE3-0FAA-0A42-FCA6DD493FE6}"/>
              </a:ext>
            </a:extLst>
          </p:cNvPr>
          <p:cNvCxnSpPr/>
          <p:nvPr/>
        </p:nvCxnSpPr>
        <p:spPr>
          <a:xfrm>
            <a:off x="1765005" y="4345172"/>
            <a:ext cx="2424223" cy="0"/>
          </a:xfrm>
          <a:prstGeom prst="line">
            <a:avLst/>
          </a:prstGeom>
          <a:ln>
            <a:solidFill>
              <a:srgbClr val="2412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540EB2-F8DE-3F0B-D172-434860542F2E}"/>
              </a:ext>
            </a:extLst>
          </p:cNvPr>
          <p:cNvCxnSpPr/>
          <p:nvPr/>
        </p:nvCxnSpPr>
        <p:spPr>
          <a:xfrm>
            <a:off x="4217581" y="4345172"/>
            <a:ext cx="3444949" cy="0"/>
          </a:xfrm>
          <a:prstGeom prst="line">
            <a:avLst/>
          </a:prstGeom>
          <a:ln w="38100">
            <a:solidFill>
              <a:srgbClr val="841B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D2F39-A1AF-89B8-120C-AFD82D0F67E9}"/>
              </a:ext>
            </a:extLst>
          </p:cNvPr>
          <p:cNvSpPr txBox="1"/>
          <p:nvPr/>
        </p:nvSpPr>
        <p:spPr>
          <a:xfrm>
            <a:off x="3809958" y="4361273"/>
            <a:ext cx="758541" cy="3693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17.9%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C17F0-D006-4C2D-239E-4F5B6E391FB3}"/>
              </a:ext>
            </a:extLst>
          </p:cNvPr>
          <p:cNvSpPr/>
          <p:nvPr/>
        </p:nvSpPr>
        <p:spPr>
          <a:xfrm>
            <a:off x="4217581" y="1268820"/>
            <a:ext cx="3444949" cy="3076352"/>
          </a:xfrm>
          <a:prstGeom prst="rect">
            <a:avLst/>
          </a:prstGeom>
          <a:solidFill>
            <a:srgbClr val="62143B">
              <a:alpha val="20000"/>
            </a:srgbClr>
          </a:solidFill>
          <a:ln>
            <a:solidFill>
              <a:srgbClr val="841B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DCB48-8160-3ED6-ABA6-96CC6127028F}"/>
              </a:ext>
            </a:extLst>
          </p:cNvPr>
          <p:cNvSpPr/>
          <p:nvPr/>
        </p:nvSpPr>
        <p:spPr>
          <a:xfrm>
            <a:off x="1765005" y="1268820"/>
            <a:ext cx="2452576" cy="3060252"/>
          </a:xfrm>
          <a:prstGeom prst="rect">
            <a:avLst/>
          </a:prstGeom>
          <a:solidFill>
            <a:srgbClr val="1B0D5E">
              <a:alpha val="20000"/>
            </a:srgbClr>
          </a:solidFill>
          <a:ln>
            <a:solidFill>
              <a:srgbClr val="1B0D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325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72BC3114-DF81-5D57-3EE3-23CD38F7CAE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454849" y="9036"/>
            <a:ext cx="6380468" cy="47853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8D7BAC-C7DF-1EF1-F1AE-9EA50DEF63E9}"/>
              </a:ext>
            </a:extLst>
          </p:cNvPr>
          <p:cNvSpPr txBox="1"/>
          <p:nvPr/>
        </p:nvSpPr>
        <p:spPr>
          <a:xfrm>
            <a:off x="2851265" y="4794387"/>
            <a:ext cx="21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Discriminant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731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DE11-5CE0-429F-BB0A-8D2BAB8D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i="1" dirty="0"/>
              <a:t>general classification model </a:t>
            </a:r>
            <a:r>
              <a:rPr lang="en-GB" dirty="0"/>
              <a:t>(not just binary)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5D659-F9EB-4079-DD83-4BC9BBB449C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  <a:r>
                  <a:rPr lang="en-GB" i="1" dirty="0"/>
                  <a:t>Proportion</a:t>
                </a:r>
                <a:r>
                  <a:rPr lang="en-GB" dirty="0"/>
                  <a:t> of observations in </a:t>
                </a:r>
                <a:r>
                  <a:rPr lang="en-GB" i="1" dirty="0"/>
                  <a:t>j</a:t>
                </a:r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</a:t>
                </a:r>
                <a:r>
                  <a:rPr lang="en-GB" b="1" dirty="0"/>
                  <a:t>region</a:t>
                </a:r>
                <a:r>
                  <a:rPr lang="en-GB" dirty="0"/>
                  <a:t> that model predicts in </a:t>
                </a:r>
                <a:r>
                  <a:rPr lang="en-GB" i="1" dirty="0"/>
                  <a:t>k</a:t>
                </a:r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</a:t>
                </a:r>
                <a:r>
                  <a:rPr lang="en-GB" b="1" dirty="0"/>
                  <a:t>category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It’s a matrix!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trike="sngStrike" dirty="0"/>
                  <a:t>We have not yet defined regions or categories explicitly</a:t>
                </a:r>
                <a:endParaRPr lang="en-GB" b="1" strike="sngStrik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Region</a:t>
                </a:r>
                <a:r>
                  <a:rPr lang="en-GB" dirty="0"/>
                  <a:t>: Space bounded by set of decision boundaries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Category</a:t>
                </a:r>
                <a:r>
                  <a:rPr lang="en-GB" dirty="0"/>
                  <a:t>: Category predicted by model within a specific region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Classification model: Just the most common category in that region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5D659-F9EB-4079-DD83-4BC9BBB4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  <a:blipFill>
                <a:blip r:embed="rId2"/>
                <a:stretch>
                  <a:fillRect l="-1698" t="-2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7966-8336-C984-F3F5-39370D680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874246" cy="1102519"/>
          </a:xfrm>
        </p:spPr>
        <p:txBody>
          <a:bodyPr/>
          <a:lstStyle/>
          <a:p>
            <a:r>
              <a:rPr lang="en-GB" dirty="0"/>
              <a:t>Decision Trees: </a:t>
            </a:r>
            <a:br>
              <a:rPr lang="en-GB" dirty="0"/>
            </a:br>
            <a:r>
              <a:rPr lang="en-GB" dirty="0"/>
              <a:t>Categorical Features, </a:t>
            </a:r>
            <a:br>
              <a:rPr lang="en-GB" dirty="0"/>
            </a:br>
            <a:r>
              <a:rPr lang="en-GB" dirty="0"/>
              <a:t>Categorical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B7D45-4597-1DD2-5552-9516CF51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711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6701D-827F-3BF0-A756-62D7BBED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Conceptually: outcome results from decisions! </a:t>
            </a:r>
          </a:p>
        </p:txBody>
      </p:sp>
      <p:pic>
        <p:nvPicPr>
          <p:cNvPr id="7" name="Content Placeholder 6" descr="Decision tree on where patient is sent based on symptoms">
            <a:extLst>
              <a:ext uri="{FF2B5EF4-FFF2-40B4-BE49-F238E27FC236}">
                <a16:creationId xmlns:a16="http://schemas.microsoft.com/office/drawing/2014/main" id="{542A849B-81D5-6043-E3E1-8E764489F4E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22953" y="774877"/>
            <a:ext cx="7900988" cy="164092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F87A2-EEB6-BFE1-BD12-EFA96824D173}"/>
              </a:ext>
            </a:extLst>
          </p:cNvPr>
          <p:cNvSpPr txBox="1"/>
          <p:nvPr/>
        </p:nvSpPr>
        <p:spPr>
          <a:xfrm>
            <a:off x="380547" y="2336503"/>
            <a:ext cx="8143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Response variable </a:t>
            </a:r>
            <a:r>
              <a:rPr lang="en-GB" i="1" dirty="0"/>
              <a:t>and all</a:t>
            </a:r>
            <a:r>
              <a:rPr lang="en-GB" dirty="0"/>
              <a:t> feature variables categorical in this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can be thought of as hyperspace of [TRUE/FALSE] options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Think in terms of TRUE/FALSE for each space rather than combinations of dummy variables of TRUE/FALSE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This can be helpful because once you start thinking that way, you can switch to continuous feature variables just by joining your TRUE/FALSE states with lines</a:t>
            </a:r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32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5E2F-7033-6F75-3B87-300E3EDB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Reality: Other factors come into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1171-9C0E-85FC-F59A-64D1D86F8B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2495106"/>
            <a:ext cx="7902388" cy="16442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…what happens if there are no beds? </a:t>
            </a:r>
          </a:p>
        </p:txBody>
      </p:sp>
      <p:pic>
        <p:nvPicPr>
          <p:cNvPr id="4" name="Content Placeholder 6" descr="Decision tree on where patient is sent based on symptoms">
            <a:extLst>
              <a:ext uri="{FF2B5EF4-FFF2-40B4-BE49-F238E27FC236}">
                <a16:creationId xmlns:a16="http://schemas.microsoft.com/office/drawing/2014/main" id="{C8F6ABC2-C189-B5DB-5255-40F5D5E3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3" y="774877"/>
            <a:ext cx="7900988" cy="16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1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90B9-064D-C320-A23F-248682D1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C7FF-D7C8-083A-D790-884C8A13A8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771080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Misattributed some graphs I sourced from last year’s course notes, which originated in textbook </a:t>
            </a:r>
            <a:r>
              <a:rPr lang="en-GB" i="1" dirty="0"/>
              <a:t>Introduction to Statistical Learning with Applications in R</a:t>
            </a:r>
            <a:r>
              <a:rPr lang="en-GB" dirty="0"/>
              <a:t> by James et al. (2013)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Will upload correctly attributed version of lecture slides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want more detail on the content of today’s lecture, please see Chapter 8 of the above</a:t>
            </a:r>
          </a:p>
        </p:txBody>
      </p:sp>
    </p:spTree>
    <p:extLst>
      <p:ext uri="{BB962C8B-B14F-4D97-AF65-F5344CB8AC3E}">
        <p14:creationId xmlns:p14="http://schemas.microsoft.com/office/powerpoint/2010/main" val="3332800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AB1D-8DAD-5CFB-A120-451902B9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Data</a:t>
            </a:r>
          </a:p>
        </p:txBody>
      </p:sp>
      <p:pic>
        <p:nvPicPr>
          <p:cNvPr id="5" name="Content Placeholder 4" descr="Outcome of decision tree where choice is based on symptoms">
            <a:extLst>
              <a:ext uri="{FF2B5EF4-FFF2-40B4-BE49-F238E27FC236}">
                <a16:creationId xmlns:a16="http://schemas.microsoft.com/office/drawing/2014/main" id="{B99F4198-5CC9-BBBE-60FE-3A32B70B7DA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193904" y="728199"/>
            <a:ext cx="6453910" cy="41378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23D56-9FFB-644A-3CC4-E87E4FBD4ECC}"/>
              </a:ext>
            </a:extLst>
          </p:cNvPr>
          <p:cNvSpPr txBox="1"/>
          <p:nvPr/>
        </p:nvSpPr>
        <p:spPr>
          <a:xfrm>
            <a:off x="432391" y="1197935"/>
            <a:ext cx="19646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ST_seg</a:t>
            </a:r>
            <a:r>
              <a:rPr lang="en-GB" dirty="0"/>
              <a:t>: 12% </a:t>
            </a:r>
          </a:p>
          <a:p>
            <a:r>
              <a:rPr lang="en-GB" dirty="0"/>
              <a:t>Chest pain: 9% </a:t>
            </a:r>
          </a:p>
          <a:p>
            <a:r>
              <a:rPr lang="en-GB" dirty="0"/>
              <a:t>Other: 30% </a:t>
            </a:r>
          </a:p>
          <a:p>
            <a:endParaRPr lang="en-GB" dirty="0"/>
          </a:p>
          <a:p>
            <a:r>
              <a:rPr lang="en-GB" dirty="0"/>
              <a:t>Coronary full: 20% </a:t>
            </a:r>
          </a:p>
          <a:p>
            <a:r>
              <a:rPr lang="en-GB" dirty="0"/>
              <a:t>Nursing full: 10%</a:t>
            </a:r>
          </a:p>
          <a:p>
            <a:endParaRPr lang="en-GB" dirty="0"/>
          </a:p>
          <a:p>
            <a:r>
              <a:rPr lang="en-GB" dirty="0"/>
              <a:t>If Coronary and </a:t>
            </a:r>
            <a:br>
              <a:rPr lang="en-GB" dirty="0"/>
            </a:br>
            <a:r>
              <a:rPr lang="en-GB" dirty="0"/>
              <a:t>Nursing both full, </a:t>
            </a:r>
            <a:br>
              <a:rPr lang="en-GB" dirty="0"/>
            </a:br>
            <a:r>
              <a:rPr lang="en-GB" i="1" dirty="0"/>
              <a:t>missing</a:t>
            </a:r>
            <a:r>
              <a:rPr lang="en-GB" dirty="0"/>
              <a:t> output </a:t>
            </a:r>
            <a:br>
              <a:rPr lang="en-GB" dirty="0"/>
            </a:br>
            <a:r>
              <a:rPr lang="en-GB" dirty="0"/>
              <a:t>(set to NA)</a:t>
            </a:r>
          </a:p>
        </p:txBody>
      </p:sp>
    </p:spTree>
    <p:extLst>
      <p:ext uri="{BB962C8B-B14F-4D97-AF65-F5344CB8AC3E}">
        <p14:creationId xmlns:p14="http://schemas.microsoft.com/office/powerpoint/2010/main" val="117472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AB1D-8DAD-5CFB-A120-451902B9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Data</a:t>
            </a:r>
          </a:p>
        </p:txBody>
      </p:sp>
      <p:pic>
        <p:nvPicPr>
          <p:cNvPr id="5" name="Content Placeholder 4" descr="Outcome of decision tree where choice is based on symptoms">
            <a:extLst>
              <a:ext uri="{FF2B5EF4-FFF2-40B4-BE49-F238E27FC236}">
                <a16:creationId xmlns:a16="http://schemas.microsoft.com/office/drawing/2014/main" id="{B99F4198-5CC9-BBBE-60FE-3A32B70B7DA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193904" y="728199"/>
            <a:ext cx="6453910" cy="41378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23D56-9FFB-644A-3CC4-E87E4FBD4ECC}"/>
              </a:ext>
            </a:extLst>
          </p:cNvPr>
          <p:cNvSpPr txBox="1"/>
          <p:nvPr/>
        </p:nvSpPr>
        <p:spPr>
          <a:xfrm>
            <a:off x="432391" y="1197935"/>
            <a:ext cx="19646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ST_seg</a:t>
            </a:r>
            <a:r>
              <a:rPr lang="en-GB" dirty="0"/>
              <a:t>: 12% </a:t>
            </a:r>
          </a:p>
          <a:p>
            <a:r>
              <a:rPr lang="en-GB" dirty="0"/>
              <a:t>Chest pain: 9% </a:t>
            </a:r>
          </a:p>
          <a:p>
            <a:r>
              <a:rPr lang="en-GB" dirty="0"/>
              <a:t>Other: 30% </a:t>
            </a:r>
          </a:p>
          <a:p>
            <a:endParaRPr lang="en-GB" dirty="0"/>
          </a:p>
          <a:p>
            <a:r>
              <a:rPr lang="en-GB" dirty="0"/>
              <a:t>Coronary full: 20% </a:t>
            </a:r>
          </a:p>
          <a:p>
            <a:r>
              <a:rPr lang="en-GB" dirty="0"/>
              <a:t>Nursing full: 10%</a:t>
            </a:r>
          </a:p>
          <a:p>
            <a:endParaRPr lang="en-GB" dirty="0"/>
          </a:p>
          <a:p>
            <a:r>
              <a:rPr lang="en-GB" dirty="0"/>
              <a:t>If Coronary and </a:t>
            </a:r>
            <a:br>
              <a:rPr lang="en-GB" dirty="0"/>
            </a:br>
            <a:r>
              <a:rPr lang="en-GB" dirty="0"/>
              <a:t>Nursing both full, </a:t>
            </a:r>
            <a:br>
              <a:rPr lang="en-GB" dirty="0"/>
            </a:br>
            <a:r>
              <a:rPr lang="en-GB" i="1" dirty="0"/>
              <a:t>missing</a:t>
            </a:r>
            <a:r>
              <a:rPr lang="en-GB" dirty="0"/>
              <a:t> output </a:t>
            </a:r>
            <a:br>
              <a:rPr lang="en-GB" dirty="0"/>
            </a:br>
            <a:r>
              <a:rPr lang="en-GB" dirty="0"/>
              <a:t>(set to NA)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2D63BA-AB2F-4A54-E718-DB8EC5DA9886}"/>
              </a:ext>
            </a:extLst>
          </p:cNvPr>
          <p:cNvSpPr/>
          <p:nvPr/>
        </p:nvSpPr>
        <p:spPr>
          <a:xfrm>
            <a:off x="4572000" y="1197935"/>
            <a:ext cx="404037" cy="25518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62A778-AC36-E61A-518D-2781B91E9A96}"/>
              </a:ext>
            </a:extLst>
          </p:cNvPr>
          <p:cNvSpPr/>
          <p:nvPr/>
        </p:nvSpPr>
        <p:spPr>
          <a:xfrm>
            <a:off x="2597888" y="4415301"/>
            <a:ext cx="404037" cy="25518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8DCE67-165B-0A02-5BBD-BC7D971714DC}"/>
              </a:ext>
            </a:extLst>
          </p:cNvPr>
          <p:cNvSpPr/>
          <p:nvPr/>
        </p:nvSpPr>
        <p:spPr>
          <a:xfrm>
            <a:off x="6553147" y="2193097"/>
            <a:ext cx="404037" cy="25518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0C7E85-A6CB-E10C-2497-A6BE7EEC2FB1}"/>
              </a:ext>
            </a:extLst>
          </p:cNvPr>
          <p:cNvSpPr/>
          <p:nvPr/>
        </p:nvSpPr>
        <p:spPr>
          <a:xfrm>
            <a:off x="5218840" y="3146483"/>
            <a:ext cx="404037" cy="25518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80E10B-6D2A-5732-7045-D122D41A720C}"/>
              </a:ext>
            </a:extLst>
          </p:cNvPr>
          <p:cNvSpPr/>
          <p:nvPr/>
        </p:nvSpPr>
        <p:spPr>
          <a:xfrm>
            <a:off x="7882217" y="4414547"/>
            <a:ext cx="404037" cy="25518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481139-05DC-315B-A4F6-DDA6B5630369}"/>
              </a:ext>
            </a:extLst>
          </p:cNvPr>
          <p:cNvSpPr/>
          <p:nvPr/>
        </p:nvSpPr>
        <p:spPr>
          <a:xfrm>
            <a:off x="4354109" y="4415301"/>
            <a:ext cx="404037" cy="25518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4BD9A3-0628-35F0-6FD4-A5474CD3F3B2}"/>
              </a:ext>
            </a:extLst>
          </p:cNvPr>
          <p:cNvSpPr/>
          <p:nvPr/>
        </p:nvSpPr>
        <p:spPr>
          <a:xfrm>
            <a:off x="6118163" y="4415301"/>
            <a:ext cx="404037" cy="25518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3512D-BB61-5157-62E8-F2F1AAA8CD4E}"/>
              </a:ext>
            </a:extLst>
          </p:cNvPr>
          <p:cNvSpPr txBox="1"/>
          <p:nvPr/>
        </p:nvSpPr>
        <p:spPr>
          <a:xfrm>
            <a:off x="5323367" y="765402"/>
            <a:ext cx="3495701" cy="3693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% of </a:t>
            </a:r>
            <a:r>
              <a:rPr lang="en-GB" b="1" dirty="0"/>
              <a:t>good data</a:t>
            </a:r>
            <a:r>
              <a:rPr lang="en-GB" dirty="0"/>
              <a:t> used to train model</a:t>
            </a:r>
          </a:p>
        </p:txBody>
      </p:sp>
    </p:spTree>
    <p:extLst>
      <p:ext uri="{BB962C8B-B14F-4D97-AF65-F5344CB8AC3E}">
        <p14:creationId xmlns:p14="http://schemas.microsoft.com/office/powerpoint/2010/main" val="319365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AB1D-8DAD-5CFB-A120-451902B9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Data</a:t>
            </a:r>
          </a:p>
        </p:txBody>
      </p:sp>
      <p:pic>
        <p:nvPicPr>
          <p:cNvPr id="5" name="Content Placeholder 4" descr="Only the root and first node are shown in this diagram">
            <a:extLst>
              <a:ext uri="{FF2B5EF4-FFF2-40B4-BE49-F238E27FC236}">
                <a16:creationId xmlns:a16="http://schemas.microsoft.com/office/drawing/2014/main" id="{B99F4198-5CC9-BBBE-60FE-3A32B70B7DA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193904" y="728199"/>
            <a:ext cx="6453910" cy="41378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23D56-9FFB-644A-3CC4-E87E4FBD4ECC}"/>
              </a:ext>
            </a:extLst>
          </p:cNvPr>
          <p:cNvSpPr txBox="1"/>
          <p:nvPr/>
        </p:nvSpPr>
        <p:spPr>
          <a:xfrm>
            <a:off x="432391" y="1197935"/>
            <a:ext cx="19646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ST_seg</a:t>
            </a:r>
            <a:r>
              <a:rPr lang="en-GB" dirty="0"/>
              <a:t>: 12% </a:t>
            </a:r>
          </a:p>
          <a:p>
            <a:r>
              <a:rPr lang="en-GB" dirty="0"/>
              <a:t>Chest pain: 9% </a:t>
            </a:r>
          </a:p>
          <a:p>
            <a:r>
              <a:rPr lang="en-GB" dirty="0"/>
              <a:t>Other: 30% </a:t>
            </a:r>
          </a:p>
          <a:p>
            <a:endParaRPr lang="en-GB" dirty="0"/>
          </a:p>
          <a:p>
            <a:r>
              <a:rPr lang="en-GB" dirty="0"/>
              <a:t>Coronary full: 20% </a:t>
            </a:r>
          </a:p>
          <a:p>
            <a:r>
              <a:rPr lang="en-GB" dirty="0"/>
              <a:t>Nursing full: 10%</a:t>
            </a:r>
          </a:p>
          <a:p>
            <a:endParaRPr lang="en-GB" dirty="0"/>
          </a:p>
          <a:p>
            <a:r>
              <a:rPr lang="en-GB" dirty="0"/>
              <a:t>If Coronary and </a:t>
            </a:r>
            <a:br>
              <a:rPr lang="en-GB" dirty="0"/>
            </a:br>
            <a:r>
              <a:rPr lang="en-GB" dirty="0"/>
              <a:t>Nursing both full, </a:t>
            </a:r>
            <a:br>
              <a:rPr lang="en-GB" dirty="0"/>
            </a:br>
            <a:r>
              <a:rPr lang="en-GB" i="1" dirty="0"/>
              <a:t>missing</a:t>
            </a:r>
            <a:r>
              <a:rPr lang="en-GB" dirty="0"/>
              <a:t> output </a:t>
            </a:r>
            <a:br>
              <a:rPr lang="en-GB" dirty="0"/>
            </a:br>
            <a:r>
              <a:rPr lang="en-GB" dirty="0"/>
              <a:t>(set to NA)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6FE943-878A-3BE6-18FB-6A18E15ADC55}"/>
              </a:ext>
            </a:extLst>
          </p:cNvPr>
          <p:cNvSpPr/>
          <p:nvPr/>
        </p:nvSpPr>
        <p:spPr>
          <a:xfrm>
            <a:off x="3388242" y="1779181"/>
            <a:ext cx="5259572" cy="308683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100% of data are in root node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All are assigned outcome “nursing”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87% of observations are correctly labelled “nursing”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⇒ 0.87 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13% of data in </a:t>
            </a:r>
            <a:r>
              <a:rPr lang="en-GB" dirty="0" err="1">
                <a:solidFill>
                  <a:schemeClr val="tx1"/>
                </a:solidFill>
              </a:rPr>
              <a:t>ST_seg</a:t>
            </a:r>
            <a:r>
              <a:rPr lang="en-GB" dirty="0">
                <a:solidFill>
                  <a:schemeClr val="tx1"/>
                </a:solidFill>
              </a:rPr>
              <a:t> == TRUE node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122 observations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99 labelled “coronary”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23 labelled “nursing”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19% of observations are </a:t>
            </a:r>
            <a:r>
              <a:rPr lang="en-GB" i="1" dirty="0">
                <a:solidFill>
                  <a:schemeClr val="tx1"/>
                </a:solidFill>
              </a:rPr>
              <a:t>incorrectly</a:t>
            </a:r>
            <a:r>
              <a:rPr lang="en-GB" dirty="0">
                <a:solidFill>
                  <a:schemeClr val="tx1"/>
                </a:solidFill>
              </a:rPr>
              <a:t> labelled “nursing”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⇒ 0.19 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92746-3B5B-06F0-BBFD-BF47BC325334}"/>
              </a:ext>
            </a:extLst>
          </p:cNvPr>
          <p:cNvSpPr txBox="1"/>
          <p:nvPr/>
        </p:nvSpPr>
        <p:spPr>
          <a:xfrm>
            <a:off x="5323367" y="765402"/>
            <a:ext cx="2980047" cy="646331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Proportion of observations in </a:t>
            </a:r>
            <a:br>
              <a:rPr lang="en-GB" dirty="0"/>
            </a:br>
            <a:r>
              <a:rPr lang="en-GB" i="1" dirty="0"/>
              <a:t>majority category </a:t>
            </a:r>
            <a:r>
              <a:rPr lang="en-GB" b="1" dirty="0"/>
              <a:t>(binary)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18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BF11-61AA-05CC-1163-DF67C9B2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I add an explicit “missing data” category? </a:t>
            </a:r>
          </a:p>
        </p:txBody>
      </p:sp>
      <p:pic>
        <p:nvPicPr>
          <p:cNvPr id="5" name="Content Placeholder 4" descr="A diagram of a nursing&#10;&#10;Description automatically generated">
            <a:extLst>
              <a:ext uri="{FF2B5EF4-FFF2-40B4-BE49-F238E27FC236}">
                <a16:creationId xmlns:a16="http://schemas.microsoft.com/office/drawing/2014/main" id="{1AE7759F-9599-FA46-3ECB-095FF8456C1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533020" y="940658"/>
            <a:ext cx="6065176" cy="3888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DAA423-0D5B-C4EE-5B85-8913B5D1A128}"/>
              </a:ext>
            </a:extLst>
          </p:cNvPr>
          <p:cNvSpPr txBox="1"/>
          <p:nvPr/>
        </p:nvSpPr>
        <p:spPr>
          <a:xfrm>
            <a:off x="269359" y="1453790"/>
            <a:ext cx="28101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all “good” now!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nodes actually </a:t>
            </a:r>
            <a:br>
              <a:rPr lang="en-GB" dirty="0"/>
            </a:br>
            <a:r>
              <a:rPr lang="en-GB" dirty="0"/>
              <a:t>labelled “missing”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Graph shows proportion </a:t>
            </a:r>
            <a:br>
              <a:rPr lang="en-GB" dirty="0"/>
            </a:br>
            <a:r>
              <a:rPr lang="en-GB" dirty="0"/>
              <a:t>of data in node for </a:t>
            </a:r>
            <a:r>
              <a:rPr lang="en-GB" i="1" dirty="0"/>
              <a:t>each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of the categories!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 just overall</a:t>
            </a:r>
            <a:br>
              <a:rPr lang="en-GB" dirty="0"/>
            </a:br>
            <a:r>
              <a:rPr lang="en-GB" dirty="0"/>
              <a:t>majority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1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0D91-2F81-3F86-9D6E-D730712B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random iteration – try to track the flow! </a:t>
            </a:r>
          </a:p>
        </p:txBody>
      </p:sp>
      <p:pic>
        <p:nvPicPr>
          <p:cNvPr id="5" name="Content Placeholder 4" descr="Iteration of decision tree model with different random seed">
            <a:extLst>
              <a:ext uri="{FF2B5EF4-FFF2-40B4-BE49-F238E27FC236}">
                <a16:creationId xmlns:a16="http://schemas.microsoft.com/office/drawing/2014/main" id="{56B179AC-EC6A-30D4-C1A4-DEE972E7E58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42172" y="914069"/>
            <a:ext cx="6596804" cy="4229431"/>
          </a:xfrm>
        </p:spPr>
      </p:pic>
    </p:spTree>
    <p:extLst>
      <p:ext uri="{BB962C8B-B14F-4D97-AF65-F5344CB8AC3E}">
        <p14:creationId xmlns:p14="http://schemas.microsoft.com/office/powerpoint/2010/main" val="2890096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F6BD-701E-21C0-C2C3-F427B979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as I say, not as I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45F8-6196-6FF3-9F37-5D6DACAF9D6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have not run any kind of validation or testing on this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Why is this okay?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Because </a:t>
            </a:r>
            <a:r>
              <a:rPr lang="en-GB" i="1" dirty="0"/>
              <a:t>all I am using the model for is to teach you what this kind of model looks like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Always</a:t>
            </a:r>
            <a:r>
              <a:rPr lang="en-GB" dirty="0"/>
              <a:t> validate your model using the techniques covered in earlier workshops!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004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7966-8336-C984-F3F5-39370D680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945130" cy="1102519"/>
          </a:xfrm>
        </p:spPr>
        <p:txBody>
          <a:bodyPr/>
          <a:lstStyle/>
          <a:p>
            <a:r>
              <a:rPr lang="en-GB" dirty="0"/>
              <a:t>Decision Trees: </a:t>
            </a:r>
            <a:br>
              <a:rPr lang="en-GB" dirty="0"/>
            </a:br>
            <a:r>
              <a:rPr lang="en-GB" dirty="0"/>
              <a:t>Continuous Features, </a:t>
            </a:r>
            <a:br>
              <a:rPr lang="en-GB" dirty="0"/>
            </a:br>
            <a:r>
              <a:rPr lang="en-GB" dirty="0"/>
              <a:t>Categorical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B7D45-4597-1DD2-5552-9516CF51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55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4E2728-A99D-9354-04A2-9CAB8C7F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39" y="0"/>
            <a:ext cx="5540122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20FE87-47CF-2977-B12F-776D3ED9DFBA}"/>
              </a:ext>
            </a:extLst>
          </p:cNvPr>
          <p:cNvSpPr txBox="1"/>
          <p:nvPr/>
        </p:nvSpPr>
        <p:spPr>
          <a:xfrm>
            <a:off x="347330" y="3281916"/>
            <a:ext cx="1329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8.7</a:t>
            </a:r>
          </a:p>
          <a:p>
            <a:r>
              <a:rPr lang="en-GB" dirty="0"/>
              <a:t>James et al.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12FFBD-1481-D43A-FCED-78568FDBEBE1}"/>
              </a:ext>
            </a:extLst>
          </p:cNvPr>
          <p:cNvSpPr/>
          <p:nvPr/>
        </p:nvSpPr>
        <p:spPr>
          <a:xfrm>
            <a:off x="2495107" y="255181"/>
            <a:ext cx="1935126" cy="188550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EBD16-2D67-FC51-1945-F8EA7D67F730}"/>
              </a:ext>
            </a:extLst>
          </p:cNvPr>
          <p:cNvSpPr/>
          <p:nvPr/>
        </p:nvSpPr>
        <p:spPr>
          <a:xfrm>
            <a:off x="5016048" y="255180"/>
            <a:ext cx="1935126" cy="188550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CC60B-C67B-F9B4-24A8-1F02A8750BFC}"/>
              </a:ext>
            </a:extLst>
          </p:cNvPr>
          <p:cNvSpPr/>
          <p:nvPr/>
        </p:nvSpPr>
        <p:spPr>
          <a:xfrm>
            <a:off x="2497420" y="2789274"/>
            <a:ext cx="1935126" cy="188550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A20D2-692C-CB72-7A2E-84CBAB5C49EF}"/>
              </a:ext>
            </a:extLst>
          </p:cNvPr>
          <p:cNvSpPr/>
          <p:nvPr/>
        </p:nvSpPr>
        <p:spPr>
          <a:xfrm>
            <a:off x="5016048" y="2789274"/>
            <a:ext cx="1935126" cy="188550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72BC3114-DF81-5D57-3EE3-23CD38F7CAE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454849" y="9036"/>
            <a:ext cx="6380468" cy="47853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8D7BAC-C7DF-1EF1-F1AE-9EA50DEF63E9}"/>
              </a:ext>
            </a:extLst>
          </p:cNvPr>
          <p:cNvSpPr txBox="1"/>
          <p:nvPr/>
        </p:nvSpPr>
        <p:spPr>
          <a:xfrm>
            <a:off x="2851265" y="4794387"/>
            <a:ext cx="21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Discriminant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170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FDC00F51-E0A1-C4AE-E594-3D39F995547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018888" y="613961"/>
            <a:ext cx="5761665" cy="43212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27B7F4-99ED-A085-D5EA-398C3D1D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Reproduced in R</a:t>
            </a:r>
          </a:p>
        </p:txBody>
      </p:sp>
      <p:pic>
        <p:nvPicPr>
          <p:cNvPr id="12" name="Picture 11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DE48B6D9-1277-8BA4-E618-30B27AFAA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263" y="467832"/>
            <a:ext cx="4147675" cy="46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2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4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951393"/>
            <a:ext cx="7723194" cy="2914650"/>
          </a:xfrm>
        </p:spPr>
        <p:txBody>
          <a:bodyPr/>
          <a:lstStyle/>
          <a:p>
            <a:pPr lvl="1"/>
            <a:r>
              <a:rPr lang="en-US" dirty="0"/>
              <a:t>Revision of ISDS Week 9 </a:t>
            </a:r>
          </a:p>
          <a:p>
            <a:pPr lvl="2"/>
            <a:r>
              <a:rPr lang="en-US" dirty="0"/>
              <a:t>Logistic Regression</a:t>
            </a:r>
          </a:p>
          <a:p>
            <a:pPr lvl="2"/>
            <a:r>
              <a:rPr lang="en-US" dirty="0"/>
              <a:t>Classification Error</a:t>
            </a:r>
          </a:p>
          <a:p>
            <a:pPr lvl="2"/>
            <a:r>
              <a:rPr lang="en-US" dirty="0"/>
              <a:t>Linear Discriminant Analysis</a:t>
            </a:r>
          </a:p>
          <a:p>
            <a:pPr lvl="1"/>
            <a:r>
              <a:rPr lang="en-US" dirty="0"/>
              <a:t>Decision Trees (Conceptually) </a:t>
            </a:r>
          </a:p>
          <a:p>
            <a:pPr lvl="1"/>
            <a:r>
              <a:rPr lang="en-US" dirty="0"/>
              <a:t>Algorithm For Creating Decision Trees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606E-D306-1BCA-6D6A-E069E345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Example Code from Steve Anderson</a:t>
            </a:r>
            <a:endParaRPr lang="en-GB" dirty="0"/>
          </a:p>
        </p:txBody>
      </p:sp>
      <p:pic>
        <p:nvPicPr>
          <p:cNvPr id="7" name="Content Placeholder 6" descr="A diagram of a tree&#10;&#10;Description automatically generated">
            <a:extLst>
              <a:ext uri="{FF2B5EF4-FFF2-40B4-BE49-F238E27FC236}">
                <a16:creationId xmlns:a16="http://schemas.microsoft.com/office/drawing/2014/main" id="{CFA723E1-755B-8991-28A1-4952331120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-304801" y="894679"/>
            <a:ext cx="4756298" cy="4110464"/>
          </a:xfrm>
        </p:spPr>
      </p:pic>
      <p:pic>
        <p:nvPicPr>
          <p:cNvPr id="14" name="Picture 1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380EA02-CD82-B91D-E713-9391B0BB4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688" y="706109"/>
            <a:ext cx="4696724" cy="40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63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E4567F6-DCA2-FECC-4503-523DEF40DD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28012" y="892327"/>
            <a:ext cx="4033215" cy="34855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55F02-DC64-9E1C-0FED-D3A57348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 1</a:t>
            </a:r>
          </a:p>
        </p:txBody>
      </p:sp>
      <p:pic>
        <p:nvPicPr>
          <p:cNvPr id="10" name="Content Placeholder 9" descr="A diagram of a tree&#10;&#10;Description automatically generated">
            <a:extLst>
              <a:ext uri="{FF2B5EF4-FFF2-40B4-BE49-F238E27FC236}">
                <a16:creationId xmlns:a16="http://schemas.microsoft.com/office/drawing/2014/main" id="{AE460A0F-A9C6-64CF-22E1-19F4EBF1E48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30402" y="855363"/>
            <a:ext cx="4341598" cy="3752074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D13201-5960-8106-926D-EEF2321E4B2F}"/>
              </a:ext>
            </a:extLst>
          </p:cNvPr>
          <p:cNvSpPr/>
          <p:nvPr/>
        </p:nvSpPr>
        <p:spPr>
          <a:xfrm>
            <a:off x="6800850" y="1322090"/>
            <a:ext cx="1723091" cy="2486025"/>
          </a:xfrm>
          <a:prstGeom prst="rect">
            <a:avLst/>
          </a:prstGeom>
          <a:solidFill>
            <a:srgbClr val="E4ADB7">
              <a:alpha val="20000"/>
            </a:srgbClr>
          </a:solidFill>
          <a:ln>
            <a:solidFill>
              <a:srgbClr val="841B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255E2A-4F13-7D4C-9443-53E48145B837}"/>
              </a:ext>
            </a:extLst>
          </p:cNvPr>
          <p:cNvSpPr/>
          <p:nvPr/>
        </p:nvSpPr>
        <p:spPr>
          <a:xfrm>
            <a:off x="5162550" y="1322090"/>
            <a:ext cx="1638300" cy="2486025"/>
          </a:xfrm>
          <a:prstGeom prst="rect">
            <a:avLst/>
          </a:prstGeom>
          <a:solidFill>
            <a:srgbClr val="88CCEE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038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FFFAC6E-2E39-16A3-2327-1D13976D349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702576" y="893478"/>
            <a:ext cx="4072829" cy="3519800"/>
          </a:xfrm>
        </p:spPr>
      </p:pic>
      <p:pic>
        <p:nvPicPr>
          <p:cNvPr id="6" name="Content Placeholder 9" descr="A diagram of a tree&#10;&#10;Description automatically generated">
            <a:extLst>
              <a:ext uri="{FF2B5EF4-FFF2-40B4-BE49-F238E27FC236}">
                <a16:creationId xmlns:a16="http://schemas.microsoft.com/office/drawing/2014/main" id="{A232B211-6082-BFEF-E49B-6ED2EF7A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02" y="883728"/>
            <a:ext cx="4341598" cy="3752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0D9D9-BEAA-D9B8-934E-9168B4B0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E830F-2EAE-D5A6-41B5-C05AE4277DF7}"/>
              </a:ext>
            </a:extLst>
          </p:cNvPr>
          <p:cNvSpPr/>
          <p:nvPr/>
        </p:nvSpPr>
        <p:spPr>
          <a:xfrm>
            <a:off x="6800850" y="1350455"/>
            <a:ext cx="1723091" cy="2486025"/>
          </a:xfrm>
          <a:prstGeom prst="rect">
            <a:avLst/>
          </a:prstGeom>
          <a:solidFill>
            <a:srgbClr val="E4ADB7">
              <a:alpha val="20000"/>
            </a:srgbClr>
          </a:solidFill>
          <a:ln>
            <a:solidFill>
              <a:srgbClr val="841B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91114-ADF0-7D89-8CF0-14DB9AF09E07}"/>
              </a:ext>
            </a:extLst>
          </p:cNvPr>
          <p:cNvSpPr/>
          <p:nvPr/>
        </p:nvSpPr>
        <p:spPr>
          <a:xfrm>
            <a:off x="5162550" y="1350455"/>
            <a:ext cx="1638300" cy="2486025"/>
          </a:xfrm>
          <a:prstGeom prst="rect">
            <a:avLst/>
          </a:prstGeom>
          <a:solidFill>
            <a:srgbClr val="88CCEE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302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DF891B0F-E465-6EC0-4742-6D589AAF63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99659" y="884470"/>
            <a:ext cx="4068657" cy="351619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0D9D9-BEAA-D9B8-934E-9168B4B0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E5EC-3F0F-4691-6B22-3305B867BBC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1553" y="884470"/>
            <a:ext cx="3807190" cy="2914650"/>
          </a:xfrm>
        </p:spPr>
        <p:txBody>
          <a:bodyPr/>
          <a:lstStyle/>
          <a:p>
            <a:endParaRPr lang="en-GB"/>
          </a:p>
        </p:txBody>
      </p:sp>
      <p:pic>
        <p:nvPicPr>
          <p:cNvPr id="6" name="Content Placeholder 9" descr="A diagram of a tree&#10;&#10;Description automatically generated">
            <a:extLst>
              <a:ext uri="{FF2B5EF4-FFF2-40B4-BE49-F238E27FC236}">
                <a16:creationId xmlns:a16="http://schemas.microsoft.com/office/drawing/2014/main" id="{A232B211-6082-BFEF-E49B-6ED2EF7A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02" y="883725"/>
            <a:ext cx="4341598" cy="37520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CDB688-54CB-0F6F-1AC3-CFF5B85D926B}"/>
              </a:ext>
            </a:extLst>
          </p:cNvPr>
          <p:cNvSpPr/>
          <p:nvPr/>
        </p:nvSpPr>
        <p:spPr>
          <a:xfrm>
            <a:off x="7308850" y="1350452"/>
            <a:ext cx="1215091" cy="2486025"/>
          </a:xfrm>
          <a:prstGeom prst="rect">
            <a:avLst/>
          </a:prstGeom>
          <a:solidFill>
            <a:srgbClr val="E4ADB7">
              <a:alpha val="20000"/>
            </a:srgbClr>
          </a:solidFill>
          <a:ln>
            <a:solidFill>
              <a:srgbClr val="841B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564BCD-B99B-6B6A-FCA0-677F7A13F1B0}"/>
              </a:ext>
            </a:extLst>
          </p:cNvPr>
          <p:cNvSpPr/>
          <p:nvPr/>
        </p:nvSpPr>
        <p:spPr>
          <a:xfrm>
            <a:off x="5162550" y="1350452"/>
            <a:ext cx="1638300" cy="2486025"/>
          </a:xfrm>
          <a:prstGeom prst="rect">
            <a:avLst/>
          </a:prstGeom>
          <a:solidFill>
            <a:srgbClr val="88CCEE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09A314-C69A-E2E5-127C-73B832365E6A}"/>
              </a:ext>
            </a:extLst>
          </p:cNvPr>
          <p:cNvSpPr/>
          <p:nvPr/>
        </p:nvSpPr>
        <p:spPr>
          <a:xfrm>
            <a:off x="6819900" y="1350452"/>
            <a:ext cx="469900" cy="1212743"/>
          </a:xfrm>
          <a:prstGeom prst="rect">
            <a:avLst/>
          </a:prstGeom>
          <a:solidFill>
            <a:srgbClr val="E4ADB7">
              <a:alpha val="20000"/>
            </a:srgbClr>
          </a:solidFill>
          <a:ln>
            <a:solidFill>
              <a:srgbClr val="841B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6872FF-6AAE-666E-3A9C-549AAA2369E0}"/>
              </a:ext>
            </a:extLst>
          </p:cNvPr>
          <p:cNvSpPr/>
          <p:nvPr/>
        </p:nvSpPr>
        <p:spPr>
          <a:xfrm>
            <a:off x="6829425" y="2556107"/>
            <a:ext cx="469900" cy="1280369"/>
          </a:xfrm>
          <a:prstGeom prst="rect">
            <a:avLst/>
          </a:prstGeom>
          <a:solidFill>
            <a:srgbClr val="88CCEE">
              <a:alpha val="20000"/>
            </a:srgbClr>
          </a:solidFill>
          <a:ln>
            <a:solidFill>
              <a:srgbClr val="88CC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093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2DDADA81-4D21-D072-E55E-D7EA9DDC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582" y="759436"/>
            <a:ext cx="5192758" cy="3894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0D9D9-BEAA-D9B8-934E-9168B4B0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with LDA</a:t>
            </a:r>
          </a:p>
        </p:txBody>
      </p:sp>
      <p:pic>
        <p:nvPicPr>
          <p:cNvPr id="8" name="Content Placeholder 21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645F28F3-C82A-C48F-FDB7-FB0FC221B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01" y="867869"/>
            <a:ext cx="4068657" cy="35161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0AA426-758F-7F9E-5256-A2F805D52CA5}"/>
              </a:ext>
            </a:extLst>
          </p:cNvPr>
          <p:cNvSpPr/>
          <p:nvPr/>
        </p:nvSpPr>
        <p:spPr>
          <a:xfrm>
            <a:off x="6734692" y="1333851"/>
            <a:ext cx="1215091" cy="2486025"/>
          </a:xfrm>
          <a:prstGeom prst="rect">
            <a:avLst/>
          </a:prstGeom>
          <a:solidFill>
            <a:srgbClr val="E4ADB7">
              <a:alpha val="20000"/>
            </a:srgbClr>
          </a:solidFill>
          <a:ln>
            <a:solidFill>
              <a:srgbClr val="841B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ECC913-C4FB-7DBE-637D-D54D316881E7}"/>
              </a:ext>
            </a:extLst>
          </p:cNvPr>
          <p:cNvSpPr/>
          <p:nvPr/>
        </p:nvSpPr>
        <p:spPr>
          <a:xfrm>
            <a:off x="4588392" y="1333851"/>
            <a:ext cx="1638300" cy="2486025"/>
          </a:xfrm>
          <a:prstGeom prst="rect">
            <a:avLst/>
          </a:prstGeom>
          <a:solidFill>
            <a:srgbClr val="88CCEE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FE0D3C-6BD4-4A3F-F7EC-55D3990F738A}"/>
              </a:ext>
            </a:extLst>
          </p:cNvPr>
          <p:cNvSpPr/>
          <p:nvPr/>
        </p:nvSpPr>
        <p:spPr>
          <a:xfrm>
            <a:off x="6245742" y="1333851"/>
            <a:ext cx="469900" cy="1212743"/>
          </a:xfrm>
          <a:prstGeom prst="rect">
            <a:avLst/>
          </a:prstGeom>
          <a:solidFill>
            <a:srgbClr val="E4ADB7">
              <a:alpha val="20000"/>
            </a:srgbClr>
          </a:solidFill>
          <a:ln>
            <a:solidFill>
              <a:srgbClr val="841B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515C5-FDF6-25A4-55A8-960F129B2456}"/>
              </a:ext>
            </a:extLst>
          </p:cNvPr>
          <p:cNvSpPr/>
          <p:nvPr/>
        </p:nvSpPr>
        <p:spPr>
          <a:xfrm>
            <a:off x="6255267" y="2539506"/>
            <a:ext cx="469900" cy="1280369"/>
          </a:xfrm>
          <a:prstGeom prst="rect">
            <a:avLst/>
          </a:prstGeom>
          <a:solidFill>
            <a:srgbClr val="88CCEE">
              <a:alpha val="20000"/>
            </a:srgbClr>
          </a:solidFill>
          <a:ln>
            <a:solidFill>
              <a:srgbClr val="88CC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963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521F-6AAA-81EF-1A4D-A7BD6CF5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Good Was That Other Model? </a:t>
            </a:r>
          </a:p>
        </p:txBody>
      </p:sp>
      <p:pic>
        <p:nvPicPr>
          <p:cNvPr id="7" name="Content Placeholder 6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681C39ED-A6FB-B2FD-CE9E-D33150D7A5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77631" y="1134734"/>
            <a:ext cx="4108271" cy="3550430"/>
          </a:xfrm>
        </p:spPr>
      </p:pic>
      <p:pic>
        <p:nvPicPr>
          <p:cNvPr id="5" name="Content Placeholder 6" descr="A diagram of a tree&#10;&#10;Description automatically generated">
            <a:extLst>
              <a:ext uri="{FF2B5EF4-FFF2-40B4-BE49-F238E27FC236}">
                <a16:creationId xmlns:a16="http://schemas.microsoft.com/office/drawing/2014/main" id="{33491D77-0693-75A3-5C86-BF046E1DD74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318979" y="1223963"/>
            <a:ext cx="4108271" cy="3550430"/>
          </a:xfrm>
        </p:spPr>
      </p:pic>
    </p:spTree>
    <p:extLst>
      <p:ext uri="{BB962C8B-B14F-4D97-AF65-F5344CB8AC3E}">
        <p14:creationId xmlns:p14="http://schemas.microsoft.com/office/powerpoint/2010/main" val="39880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DB7E84-64AB-2137-A5D3-36DB0F75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Did We Get That Weird Second Split?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FDBBB-A66B-254C-7B4A-ED71D21FBD2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…we probably didn’t.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Or possibly Simpson’s Paradox (ISDS, video 9.4) </a:t>
            </a:r>
          </a:p>
        </p:txBody>
      </p:sp>
    </p:spTree>
    <p:extLst>
      <p:ext uri="{BB962C8B-B14F-4D97-AF65-F5344CB8AC3E}">
        <p14:creationId xmlns:p14="http://schemas.microsoft.com/office/powerpoint/2010/main" val="30999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8F5D-815F-E3D3-C2B3-3B1FAF4B8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753" y="1254162"/>
            <a:ext cx="3824627" cy="1102519"/>
          </a:xfrm>
        </p:spPr>
        <p:txBody>
          <a:bodyPr/>
          <a:lstStyle/>
          <a:p>
            <a:r>
              <a:rPr lang="en-GB" dirty="0"/>
              <a:t>Tree-Based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DF2BD-B63C-5B5E-B07A-CFCA9B1AD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900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0F9919-CFA3-AD1E-057C-0F0BDAC1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Make A 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A33C3C-1F71-8C55-0097-AA6CE8804F2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902388" cy="29146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Define a </a:t>
            </a:r>
            <a:r>
              <a:rPr lang="en-GB" i="1" dirty="0"/>
              <a:t>hyperspace</a:t>
            </a:r>
            <a:r>
              <a:rPr lang="en-GB" dirty="0"/>
              <a:t> based on your feature data</a:t>
            </a:r>
          </a:p>
        </p:txBody>
      </p:sp>
    </p:spTree>
    <p:extLst>
      <p:ext uri="{BB962C8B-B14F-4D97-AF65-F5344CB8AC3E}">
        <p14:creationId xmlns:p14="http://schemas.microsoft.com/office/powerpoint/2010/main" val="2639649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A671-0434-C1E5-335A-D3A78725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of </a:t>
            </a:r>
            <a:r>
              <a:rPr lang="en-GB" i="1" dirty="0"/>
              <a:t>Probability of True Outcome</a:t>
            </a:r>
            <a:r>
              <a:rPr lang="en-GB" dirty="0"/>
              <a:t> </a:t>
            </a:r>
          </a:p>
        </p:txBody>
      </p:sp>
      <p:pic>
        <p:nvPicPr>
          <p:cNvPr id="11" name="Content Placeholder 10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ABEC7D9A-EC14-4F1A-E915-704D6D24862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200405" y="706109"/>
            <a:ext cx="6745660" cy="4324868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70F854-C25D-1BD0-5F95-88323610554A}"/>
              </a:ext>
            </a:extLst>
          </p:cNvPr>
          <p:cNvCxnSpPr/>
          <p:nvPr/>
        </p:nvCxnSpPr>
        <p:spPr>
          <a:xfrm>
            <a:off x="1765005" y="2764465"/>
            <a:ext cx="2452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B739AB-0987-6EFA-069A-1C01EA02359A}"/>
              </a:ext>
            </a:extLst>
          </p:cNvPr>
          <p:cNvCxnSpPr/>
          <p:nvPr/>
        </p:nvCxnSpPr>
        <p:spPr>
          <a:xfrm>
            <a:off x="4217581" y="2764465"/>
            <a:ext cx="0" cy="1580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B67B-DCE3-0FAA-0A42-FCA6DD493FE6}"/>
              </a:ext>
            </a:extLst>
          </p:cNvPr>
          <p:cNvCxnSpPr/>
          <p:nvPr/>
        </p:nvCxnSpPr>
        <p:spPr>
          <a:xfrm>
            <a:off x="1765005" y="4345172"/>
            <a:ext cx="2424223" cy="0"/>
          </a:xfrm>
          <a:prstGeom prst="line">
            <a:avLst/>
          </a:prstGeom>
          <a:ln>
            <a:solidFill>
              <a:srgbClr val="2412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540EB2-F8DE-3F0B-D172-434860542F2E}"/>
              </a:ext>
            </a:extLst>
          </p:cNvPr>
          <p:cNvCxnSpPr/>
          <p:nvPr/>
        </p:nvCxnSpPr>
        <p:spPr>
          <a:xfrm>
            <a:off x="4217581" y="4345172"/>
            <a:ext cx="3444949" cy="0"/>
          </a:xfrm>
          <a:prstGeom prst="line">
            <a:avLst/>
          </a:prstGeom>
          <a:ln w="38100">
            <a:solidFill>
              <a:srgbClr val="841B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D2F39-A1AF-89B8-120C-AFD82D0F67E9}"/>
              </a:ext>
            </a:extLst>
          </p:cNvPr>
          <p:cNvSpPr txBox="1"/>
          <p:nvPr/>
        </p:nvSpPr>
        <p:spPr>
          <a:xfrm>
            <a:off x="3809958" y="4361273"/>
            <a:ext cx="758541" cy="3693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17.9%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EB09BD-D488-A84A-69CE-A9A124778A56}"/>
                  </a:ext>
                </a:extLst>
              </p:cNvPr>
              <p:cNvSpPr txBox="1"/>
              <p:nvPr/>
            </p:nvSpPr>
            <p:spPr>
              <a:xfrm>
                <a:off x="1853482" y="2829227"/>
                <a:ext cx="988347" cy="369332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EB09BD-D488-A84A-69CE-A9A12477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82" y="2829227"/>
                <a:ext cx="9883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20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730" y="1164650"/>
            <a:ext cx="5113444" cy="172910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30" y="1638765"/>
            <a:ext cx="4512620" cy="1314450"/>
          </a:xfrm>
        </p:spPr>
        <p:txBody>
          <a:bodyPr/>
          <a:lstStyle/>
          <a:p>
            <a:endParaRPr lang="en-US" sz="1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88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E75E-3194-1968-1645-475F2043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Predictor Variables, 3 Outcome Values </a:t>
            </a:r>
            <a:br>
              <a:rPr lang="en-GB" dirty="0"/>
            </a:br>
            <a:r>
              <a:rPr lang="en-GB" dirty="0"/>
              <a:t>(ISDS Video 9.3)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B3713-D813-3668-0BC3-B8A18F30D91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079410" y="976333"/>
            <a:ext cx="5242877" cy="4167167"/>
          </a:xfrm>
        </p:spPr>
      </p:pic>
    </p:spTree>
    <p:extLst>
      <p:ext uri="{BB962C8B-B14F-4D97-AF65-F5344CB8AC3E}">
        <p14:creationId xmlns:p14="http://schemas.microsoft.com/office/powerpoint/2010/main" val="423149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0F9919-CFA3-AD1E-057C-0F0BDAC1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Make A 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A33C3C-1F71-8C55-0097-AA6CE8804F2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902388" cy="29146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Define a </a:t>
            </a:r>
            <a:r>
              <a:rPr lang="en-GB" i="1" dirty="0"/>
              <a:t>hyperspace</a:t>
            </a:r>
            <a:r>
              <a:rPr lang="en-GB" dirty="0"/>
              <a:t> based on your feature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Find a way to slice your hyperspace that minimizes your score function! </a:t>
            </a:r>
          </a:p>
          <a:p>
            <a:pPr marL="630900" lvl="1" indent="-342900"/>
            <a:r>
              <a:rPr lang="en-GB" dirty="0"/>
              <a:t>…I never finished defining score functions, did I? </a:t>
            </a:r>
          </a:p>
          <a:p>
            <a:pPr marL="630900" lvl="1" indent="-342900"/>
            <a:r>
              <a:rPr lang="en-GB" dirty="0"/>
              <a:t>Don’t worry! Now we have everything we need to understand them! </a:t>
            </a:r>
          </a:p>
        </p:txBody>
      </p:sp>
    </p:spTree>
    <p:extLst>
      <p:ext uri="{BB962C8B-B14F-4D97-AF65-F5344CB8AC3E}">
        <p14:creationId xmlns:p14="http://schemas.microsoft.com/office/powerpoint/2010/main" val="34851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8F5D-815F-E3D3-C2B3-3B1FAF4B8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Score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DF2BD-B63C-5B5E-B07A-CFCA9B1AD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509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26D3-2E75-1CB1-52C6-82B28C75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Score Functions?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28B1-7A4F-CECF-36F1-47D9F841F6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902388" cy="33047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score function for regression trees is: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…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…one more detour</a:t>
            </a:r>
          </a:p>
        </p:txBody>
      </p:sp>
    </p:spTree>
    <p:extLst>
      <p:ext uri="{BB962C8B-B14F-4D97-AF65-F5344CB8AC3E}">
        <p14:creationId xmlns:p14="http://schemas.microsoft.com/office/powerpoint/2010/main" val="14465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7966-8336-C984-F3F5-39370D680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945130" cy="1102519"/>
          </a:xfrm>
        </p:spPr>
        <p:txBody>
          <a:bodyPr/>
          <a:lstStyle/>
          <a:p>
            <a:r>
              <a:rPr lang="en-GB" dirty="0"/>
              <a:t>Decision Trees: </a:t>
            </a:r>
            <a:br>
              <a:rPr lang="en-GB" dirty="0"/>
            </a:br>
            <a:r>
              <a:rPr lang="en-GB" dirty="0"/>
              <a:t>Continuous Features, </a:t>
            </a:r>
            <a:br>
              <a:rPr lang="en-GB" dirty="0"/>
            </a:br>
            <a:r>
              <a:rPr lang="en-GB" dirty="0"/>
              <a:t>Continuous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B7D45-4597-1DD2-5552-9516CF51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341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32A62-41C5-E4CF-45A8-263EA3F7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 of Stepwise Model to Higher Dimensions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195818-668B-CAEF-0FA0-7705C8BC25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Classification Tree: Chop up parameter hyperspace </a:t>
            </a:r>
            <a:r>
              <a:rPr lang="en-GB" i="1" dirty="0"/>
              <a:t>based on [mumble]</a:t>
            </a:r>
            <a:r>
              <a:rPr lang="en-GB" dirty="0"/>
              <a:t> and predict most popular category from response variable in each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Regression Tree: Chop up parameter hyperspace </a:t>
            </a:r>
            <a:r>
              <a:rPr lang="en-GB" i="1" dirty="0"/>
              <a:t>based on other [mumble]</a:t>
            </a:r>
            <a:r>
              <a:rPr lang="en-GB" dirty="0"/>
              <a:t> and predict </a:t>
            </a:r>
            <a:r>
              <a:rPr lang="en-GB" b="1" dirty="0"/>
              <a:t>mean value</a:t>
            </a:r>
            <a:r>
              <a:rPr lang="en-GB" dirty="0"/>
              <a:t> of response variable in each region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Just like stepwise modelling, except we’re doing it in higher dimensions </a:t>
            </a:r>
          </a:p>
        </p:txBody>
      </p:sp>
    </p:spTree>
    <p:extLst>
      <p:ext uri="{BB962C8B-B14F-4D97-AF65-F5344CB8AC3E}">
        <p14:creationId xmlns:p14="http://schemas.microsoft.com/office/powerpoint/2010/main" val="328446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8F5D-815F-E3D3-C2B3-3B1FAF4B8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 To: </a:t>
            </a:r>
            <a:br>
              <a:rPr lang="en-GB" dirty="0"/>
            </a:br>
            <a:r>
              <a:rPr lang="en-GB" dirty="0"/>
              <a:t>Score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DF2BD-B63C-5B5E-B07A-CFCA9B1AD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524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26D3-2E75-1CB1-52C6-82B28C75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Score Functions? </a:t>
            </a:r>
            <a:br>
              <a:rPr lang="en-GB" dirty="0"/>
            </a:br>
            <a:r>
              <a:rPr lang="en-GB" dirty="0"/>
              <a:t>They are the [mumbles]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AB28B1-7A4F-CECF-36F1-47D9F841F61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330476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 </a:t>
                </a:r>
                <a:r>
                  <a:rPr lang="en-GB" strike="sngStrike" dirty="0"/>
                  <a:t>Cost</a:t>
                </a:r>
                <a:r>
                  <a:rPr lang="en-GB" dirty="0"/>
                  <a:t> Objective functions for classification models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Regression trees: Calculated based on least squares between actual data, and model’s predicted value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Model’s predicted value is just mean value of response variable from training data in the same region of the feature hyperspace as the new data point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Classification trees: Calculated based on the classification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  <a:r>
                  <a:rPr lang="en-GB" i="1" dirty="0"/>
                  <a:t>Proportion</a:t>
                </a:r>
                <a:r>
                  <a:rPr lang="en-GB" dirty="0"/>
                  <a:t> of observations in </a:t>
                </a:r>
                <a:r>
                  <a:rPr lang="en-GB" i="1" dirty="0"/>
                  <a:t>j</a:t>
                </a:r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</a:t>
                </a:r>
                <a:r>
                  <a:rPr lang="en-GB" b="1" dirty="0"/>
                  <a:t>region</a:t>
                </a:r>
                <a:r>
                  <a:rPr lang="en-GB" dirty="0"/>
                  <a:t> that model predicts as belonging to </a:t>
                </a:r>
                <a:r>
                  <a:rPr lang="en-GB" i="1" dirty="0"/>
                  <a:t>k</a:t>
                </a:r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</a:t>
                </a:r>
                <a:r>
                  <a:rPr lang="en-GB" b="1" dirty="0"/>
                  <a:t>category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Several different ways to calculate a score function for classification trees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AB28B1-7A4F-CECF-36F1-47D9F841F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3304762"/>
              </a:xfrm>
              <a:blipFill>
                <a:blip r:embed="rId2"/>
                <a:stretch>
                  <a:fillRect l="-1698" t="-2399" r="-1543" b="-12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4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AF9C-EB74-5540-8AB5-10EFB54D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C59AE-675A-CD59-DDAF-446EE27DCCE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b="0" dirty="0"/>
                  <a:t>Defined </a:t>
                </a:r>
                <a:r>
                  <a:rPr lang="en-GB" b="0" i="1" dirty="0"/>
                  <a:t>per node j</a:t>
                </a:r>
                <a:r>
                  <a:rPr lang="en-GB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Biggest proportion of classified observations over all </a:t>
                </a:r>
                <a:r>
                  <a:rPr lang="en-GB" i="1" dirty="0"/>
                  <a:t>k</a:t>
                </a:r>
                <a:r>
                  <a:rPr lang="en-GB" dirty="0"/>
                  <a:t> categories </a:t>
                </a:r>
                <a:r>
                  <a:rPr lang="en-GB" i="1" dirty="0"/>
                  <a:t>in node j</a:t>
                </a:r>
                <a:r>
                  <a:rPr lang="en-GB" dirty="0"/>
                  <a:t>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Suppose almost all observations in node </a:t>
                </a:r>
                <a:r>
                  <a:rPr lang="en-GB" i="1" dirty="0"/>
                  <a:t>j</a:t>
                </a:r>
                <a:r>
                  <a:rPr lang="en-GB" dirty="0"/>
                  <a:t> fall into some category Q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GB" dirty="0"/>
                  <a:t> which will be close to 1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will be close to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Not very sensitive – we have better options!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C59AE-675A-CD59-DDAF-446EE27DC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  <a:blipFill>
                <a:blip r:embed="rId2"/>
                <a:stretch>
                  <a:fillRect l="-1698" t="-2301" r="-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46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316C-DD7E-1361-4793-71DC4DFD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Gini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6D752-6600-823C-F826-A739376E5AE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792319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Suppose almost all observations in region </a:t>
                </a:r>
                <a:r>
                  <a:rPr lang="en-GB" i="1" dirty="0"/>
                  <a:t>j</a:t>
                </a:r>
                <a:r>
                  <a:rPr lang="en-GB" dirty="0"/>
                  <a:t> fall into category </a:t>
                </a:r>
                <a:r>
                  <a:rPr lang="en-GB" i="1" dirty="0"/>
                  <a:t>Q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GB" dirty="0"/>
                  <a:t> close to 1 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close to 0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𝑗𝑄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close to 0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GB" dirty="0"/>
                  <a:t> close to 0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close to 1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close to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Another option: cross-entropy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6D752-6600-823C-F826-A739376E5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792319"/>
                <a:ext cx="7902388" cy="2914650"/>
              </a:xfrm>
              <a:blipFill>
                <a:blip r:embed="rId2"/>
                <a:stretch>
                  <a:fillRect l="-1698" t="-16318" b="-56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21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41CAA6-8EF6-0E14-84B9-E04D8E0B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Logistic Regression?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3D3C1-2019-0E34-118C-7EC356CD72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Until now, all our “supervised machine learning” has involved a </a:t>
            </a:r>
            <a:r>
              <a:rPr lang="en-GB" b="1" dirty="0"/>
              <a:t>continuous</a:t>
            </a:r>
            <a:r>
              <a:rPr lang="en-GB" dirty="0"/>
              <a:t> output variable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In ISDS, you covered dummy variables and their use for categorical </a:t>
            </a:r>
            <a:r>
              <a:rPr lang="en-GB" b="1" dirty="0"/>
              <a:t>feature</a:t>
            </a:r>
            <a:r>
              <a:rPr lang="en-GB" dirty="0"/>
              <a:t> variables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How do we model a </a:t>
            </a:r>
            <a:r>
              <a:rPr lang="en-GB" b="1" dirty="0"/>
              <a:t>categorical output variable</a:t>
            </a:r>
            <a:r>
              <a:rPr lang="en-GB" dirty="0"/>
              <a:t>?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Binary output variable: Logistic regression! </a:t>
            </a:r>
            <a:r>
              <a:rPr lang="en-GB"/>
              <a:t>(See: ISDS Video 9.2)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General categorical variable: Classification tree!</a:t>
            </a:r>
          </a:p>
        </p:txBody>
      </p:sp>
    </p:spTree>
    <p:extLst>
      <p:ext uri="{BB962C8B-B14F-4D97-AF65-F5344CB8AC3E}">
        <p14:creationId xmlns:p14="http://schemas.microsoft.com/office/powerpoint/2010/main" val="34968500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8F5D-815F-E3D3-C2B3-3B1FAF4B8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753" y="1254162"/>
            <a:ext cx="3824627" cy="1102519"/>
          </a:xfrm>
        </p:spPr>
        <p:txBody>
          <a:bodyPr/>
          <a:lstStyle/>
          <a:p>
            <a:r>
              <a:rPr lang="en-GB" dirty="0"/>
              <a:t>Back to: </a:t>
            </a:r>
            <a:br>
              <a:rPr lang="en-GB" dirty="0"/>
            </a:br>
            <a:r>
              <a:rPr lang="en-GB" dirty="0"/>
              <a:t>Tree-Based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DF2BD-B63C-5B5E-B07A-CFCA9B1AD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0F9919-CFA3-AD1E-057C-0F0BDAC1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Make A 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A33C3C-1F71-8C55-0097-AA6CE8804F2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902388" cy="29146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Define a </a:t>
            </a:r>
            <a:r>
              <a:rPr lang="en-GB" i="1" dirty="0"/>
              <a:t>hyperspace</a:t>
            </a:r>
            <a:r>
              <a:rPr lang="en-GB" dirty="0"/>
              <a:t> based on your feature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Find a way to slice your hyperspace that minimizes your score function! </a:t>
            </a:r>
          </a:p>
          <a:p>
            <a:pPr marL="630900" lvl="1" indent="-342900"/>
            <a:r>
              <a:rPr lang="en-GB" dirty="0"/>
              <a:t>Or potentially maximizes it I guess</a:t>
            </a:r>
          </a:p>
          <a:p>
            <a:pPr marL="630900" lvl="1" indent="-342900"/>
            <a:r>
              <a:rPr lang="en-GB" dirty="0"/>
              <a:t>Use a </a:t>
            </a:r>
            <a:r>
              <a:rPr lang="en-GB" i="1" dirty="0"/>
              <a:t>recursive binary splitting</a:t>
            </a:r>
            <a:r>
              <a:rPr lang="en-GB" dirty="0"/>
              <a:t> technique – you’re always slicing an existing region in half along one feature variable</a:t>
            </a:r>
          </a:p>
        </p:txBody>
      </p:sp>
    </p:spTree>
    <p:extLst>
      <p:ext uri="{BB962C8B-B14F-4D97-AF65-F5344CB8AC3E}">
        <p14:creationId xmlns:p14="http://schemas.microsoft.com/office/powerpoint/2010/main" val="400942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8385D-71D8-C5D6-F114-DEC2B71341A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56216" y="1134734"/>
            <a:ext cx="7741979" cy="35442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5DFD1-8B31-E998-583B-0BCE2F4289FE}"/>
              </a:ext>
            </a:extLst>
          </p:cNvPr>
          <p:cNvSpPr txBox="1"/>
          <p:nvPr/>
        </p:nvSpPr>
        <p:spPr>
          <a:xfrm>
            <a:off x="322520" y="400876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Figure 8.3</a:t>
            </a:r>
          </a:p>
          <a:p>
            <a:r>
              <a:rPr lang="en-GB" dirty="0"/>
              <a:t>James et al. </a:t>
            </a:r>
          </a:p>
        </p:txBody>
      </p:sp>
      <p:pic>
        <p:nvPicPr>
          <p:cNvPr id="11" name="Graphic 10" descr="Tick with solid fill">
            <a:extLst>
              <a:ext uri="{FF2B5EF4-FFF2-40B4-BE49-F238E27FC236}">
                <a16:creationId xmlns:a16="http://schemas.microsoft.com/office/drawing/2014/main" id="{F63ED13F-0E7B-49FE-C698-C5664B4BE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784" y="1176962"/>
            <a:ext cx="2831804" cy="2831804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F72FAE8E-D5B0-5AE5-9B02-E175FB58F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595" y="851048"/>
            <a:ext cx="3441405" cy="34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3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0F9919-CFA3-AD1E-057C-0F0BDAC1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Make A 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A33C3C-1F71-8C55-0097-AA6CE8804F2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902388" cy="29146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Define a </a:t>
            </a:r>
            <a:r>
              <a:rPr lang="en-GB" i="1" dirty="0"/>
              <a:t>hyperspace</a:t>
            </a:r>
            <a:r>
              <a:rPr lang="en-GB" dirty="0"/>
              <a:t> based on your feature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Find a way to slice your hyperspace that minimizes your score function! </a:t>
            </a:r>
          </a:p>
          <a:p>
            <a:pPr marL="630900" lvl="1" indent="-342900"/>
            <a:r>
              <a:rPr lang="en-GB" dirty="0"/>
              <a:t>Or potentially maximizes it I guess</a:t>
            </a:r>
          </a:p>
          <a:p>
            <a:pPr marL="630900" lvl="1" indent="-342900"/>
            <a:r>
              <a:rPr lang="en-GB" dirty="0"/>
              <a:t>Use a </a:t>
            </a:r>
            <a:r>
              <a:rPr lang="en-GB" i="1" dirty="0"/>
              <a:t>recursive binary splitting</a:t>
            </a:r>
            <a:r>
              <a:rPr lang="en-GB" dirty="0"/>
              <a:t> technique – you’re always slicing an existing region in half along one feature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Do this loads of times until you slice up your space into lots of very small regions with similar behaviour</a:t>
            </a:r>
          </a:p>
          <a:p>
            <a:pPr marL="630900" lvl="1" indent="-342900"/>
            <a:r>
              <a:rPr lang="en-GB" dirty="0"/>
              <a:t>…we didn’t really slice up our regions too small, though? </a:t>
            </a:r>
          </a:p>
        </p:txBody>
      </p:sp>
    </p:spTree>
    <p:extLst>
      <p:ext uri="{BB962C8B-B14F-4D97-AF65-F5344CB8AC3E}">
        <p14:creationId xmlns:p14="http://schemas.microsoft.com/office/powerpoint/2010/main" val="37394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8F5D-815F-E3D3-C2B3-3B1FAF4B8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753" y="1254162"/>
            <a:ext cx="3824627" cy="1102519"/>
          </a:xfrm>
        </p:spPr>
        <p:txBody>
          <a:bodyPr/>
          <a:lstStyle/>
          <a:p>
            <a:r>
              <a:rPr lang="en-GB" dirty="0"/>
              <a:t>Pruning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DF2BD-B63C-5B5E-B07A-CFCA9B1AD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754" y="2320432"/>
            <a:ext cx="3448944" cy="1712851"/>
          </a:xfrm>
        </p:spPr>
        <p:txBody>
          <a:bodyPr/>
          <a:lstStyle/>
          <a:p>
            <a:r>
              <a:rPr lang="en-GB" dirty="0"/>
              <a:t>…which we will discuss on Tuesday, along with Bootstrap/Bagging/Boosting</a:t>
            </a:r>
          </a:p>
        </p:txBody>
      </p:sp>
    </p:spTree>
    <p:extLst>
      <p:ext uri="{BB962C8B-B14F-4D97-AF65-F5344CB8AC3E}">
        <p14:creationId xmlns:p14="http://schemas.microsoft.com/office/powerpoint/2010/main" val="12875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C3C2-F846-D120-0036-144ED95D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Differences from Multilinear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89BC6A-AE14-65B0-8092-3E92FDD2DB3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Multilinear: Model provides best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 of value of output variable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Logistic regression: model provides </a:t>
                </a:r>
                <a:r>
                  <a:rPr lang="en-GB" i="1" dirty="0"/>
                  <a:t>probability of observing a “true”-valued outcome</a:t>
                </a:r>
                <a:r>
                  <a:rPr lang="en-GB" dirty="0"/>
                  <a:t>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Probabilities are in range [0,1] 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Probability near 0: “false” outcome likely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Probability near 1: “true” outcome likely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do not </a:t>
                </a:r>
                <a:r>
                  <a:rPr lang="en-GB" i="1" dirty="0"/>
                  <a:t>assign</a:t>
                </a:r>
                <a:r>
                  <a:rPr lang="en-GB" dirty="0"/>
                  <a:t> a category </a:t>
                </a:r>
                <a:r>
                  <a:rPr lang="en-GB" b="1" dirty="0"/>
                  <a:t>by default</a:t>
                </a:r>
                <a:r>
                  <a:rPr lang="en-GB" dirty="0"/>
                  <a:t>, even if a “true” outcome is </a:t>
                </a:r>
                <a:r>
                  <a:rPr lang="en-GB" i="1" dirty="0"/>
                  <a:t>extremely likely</a:t>
                </a:r>
                <a:r>
                  <a:rPr lang="en-GB" dirty="0"/>
                  <a:t> (or extremely unlikely)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89BC6A-AE14-65B0-8092-3E92FDD2D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  <a:blipFill>
                <a:blip r:embed="rId2"/>
                <a:stretch>
                  <a:fillRect l="-1698" t="-2720" r="-16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03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D3C6-A95C-A14F-1BB5-759D1DDF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B076E-9D0D-105B-99F7-71AC0F738835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948262"/>
                <a:ext cx="7902387" cy="2914650"/>
              </a:xfrm>
              <a:ln w="9525"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Can use multilinear modelling to model a continuous response variable </a:t>
                </a:r>
                <a:r>
                  <a:rPr lang="en-GB" i="1" dirty="0"/>
                  <a:t>z </a:t>
                </a:r>
                <a:r>
                  <a:rPr lang="en-GB" dirty="0"/>
                  <a:t>as a function of feature variable </a:t>
                </a:r>
                <a:r>
                  <a:rPr lang="en-GB" i="1" dirty="0"/>
                  <a:t>x</a:t>
                </a:r>
                <a:r>
                  <a:rPr lang="en-GB" dirty="0"/>
                  <a:t>, and then </a:t>
                </a:r>
                <a:r>
                  <a:rPr lang="en-GB" i="1" dirty="0"/>
                  <a:t>transform</a:t>
                </a:r>
                <a:r>
                  <a:rPr lang="en-GB" dirty="0"/>
                  <a:t> that continuous variable </a:t>
                </a:r>
                <a:r>
                  <a:rPr lang="en-GB" i="1" dirty="0"/>
                  <a:t>z</a:t>
                </a:r>
                <a:r>
                  <a:rPr lang="en-GB" dirty="0"/>
                  <a:t> into a probability of a binary (true/false) outcome state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Training data has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which will have value either 0 or 1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Model predicts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via variable </a:t>
                </a:r>
                <a:r>
                  <a:rPr lang="en-GB" i="1" dirty="0"/>
                  <a:t>z</a:t>
                </a:r>
                <a:r>
                  <a:rPr lang="en-GB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Since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&gt;0, </m:t>
                    </m:r>
                  </m:oMath>
                </a14:m>
                <a:r>
                  <a:rPr lang="en-GB" dirty="0"/>
                  <a:t> it holds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GB" dirty="0"/>
                  <a:t>for any value of </a:t>
                </a:r>
                <a:r>
                  <a:rPr lang="en-GB" i="1" dirty="0"/>
                  <a:t>z</a:t>
                </a:r>
                <a:r>
                  <a:rPr lang="en-GB" dirty="0"/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∞,∞]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“Anything” is smaller than “Anything plus one”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0&lt;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br>
                  <a:rPr lang="en-GB" dirty="0"/>
                </a:b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Divide across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0&lt;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B076E-9D0D-105B-99F7-71AC0F738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948262"/>
                <a:ext cx="7902387" cy="2914650"/>
              </a:xfrm>
              <a:blipFill>
                <a:blip r:embed="rId2"/>
                <a:stretch>
                  <a:fillRect l="-1698" t="-2720" b="-2029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8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 of standard logistic function">
            <a:extLst>
              <a:ext uri="{FF2B5EF4-FFF2-40B4-BE49-F238E27FC236}">
                <a16:creationId xmlns:a16="http://schemas.microsoft.com/office/drawing/2014/main" id="{1A20C3DA-DE06-54F4-6E57-DC5E43B212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200405" y="593098"/>
            <a:ext cx="6894516" cy="442030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7175F-3F2F-E051-EF06-D7E62BB2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of Logistic Function</a:t>
            </a:r>
          </a:p>
        </p:txBody>
      </p:sp>
    </p:spTree>
    <p:extLst>
      <p:ext uri="{BB962C8B-B14F-4D97-AF65-F5344CB8AC3E}">
        <p14:creationId xmlns:p14="http://schemas.microsoft.com/office/powerpoint/2010/main" val="75285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 1" id="{F0023EC1-6CE1-487A-A02E-C0C1D180FB3F}" vid="{F11535AD-6D42-46EC-A0B7-72B8778CC0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AAFD745F85C4AABBB2902F5439912" ma:contentTypeVersion="4" ma:contentTypeDescription="Create a new document." ma:contentTypeScope="" ma:versionID="2674b312a7e48202fd80abe55757da56">
  <xsd:schema xmlns:xsd="http://www.w3.org/2001/XMLSchema" xmlns:xs="http://www.w3.org/2001/XMLSchema" xmlns:p="http://schemas.microsoft.com/office/2006/metadata/properties" xmlns:ns2="6c8d90ab-eb6d-4ea7-914a-7cab258d8805" targetNamespace="http://schemas.microsoft.com/office/2006/metadata/properties" ma:root="true" ma:fieldsID="972b0c444bf707a8ea2997e357ee5912" ns2:_="">
    <xsd:import namespace="6c8d90ab-eb6d-4ea7-914a-7cab258d88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d90ab-eb6d-4ea7-914a-7cab258d88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FD47E-5387-4488-AD16-28361D4BF507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c8d90ab-eb6d-4ea7-914a-7cab258d880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340DC4-0713-4D2E-93B3-F68142BA80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1F0B4D-99E3-4804-8176-CE627C2114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d90ab-eb6d-4ea7-914a-7cab258d88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2914</TotalTime>
  <Words>1806</Words>
  <Application>Microsoft Office PowerPoint</Application>
  <PresentationFormat>On-screen Show (16:9)</PresentationFormat>
  <Paragraphs>256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Cambria Math</vt:lpstr>
      <vt:lpstr>Lucida Grande</vt:lpstr>
      <vt:lpstr>Office Theme</vt:lpstr>
      <vt:lpstr>Machine Learning</vt:lpstr>
      <vt:lpstr>Week 2 </vt:lpstr>
      <vt:lpstr>Apologies</vt:lpstr>
      <vt:lpstr>Lecture 4 Outline </vt:lpstr>
      <vt:lpstr>Logistic Regression</vt:lpstr>
      <vt:lpstr>What is Logistic Regression? </vt:lpstr>
      <vt:lpstr>Differences from Multilinear Regression</vt:lpstr>
      <vt:lpstr>Logistic Function</vt:lpstr>
      <vt:lpstr>Graph of Logistic Function</vt:lpstr>
      <vt:lpstr>Election Data</vt:lpstr>
      <vt:lpstr>Fitting Logistic Regression In R </vt:lpstr>
      <vt:lpstr>Calculate usual model output, then transform</vt:lpstr>
      <vt:lpstr>Model of Probability of True Outcome </vt:lpstr>
      <vt:lpstr>Training Error</vt:lpstr>
      <vt:lpstr>Training Error (With Line) </vt:lpstr>
      <vt:lpstr>Can make a better logistic model for this response! </vt:lpstr>
      <vt:lpstr>Measure of Model Quality: Misclassification Table</vt:lpstr>
      <vt:lpstr>Classification Error</vt:lpstr>
      <vt:lpstr>For general classification model (not just binary) </vt:lpstr>
      <vt:lpstr>Discriminant Analysis</vt:lpstr>
      <vt:lpstr>See ISDS Video 9.3 </vt:lpstr>
      <vt:lpstr>Model of Probability of True Outcome </vt:lpstr>
      <vt:lpstr>Two Predictor Variables, 3 Outcome Values  (ISDS Video 9.3) </vt:lpstr>
      <vt:lpstr>Model of Probability of True Outcome </vt:lpstr>
      <vt:lpstr>PowerPoint Presentation</vt:lpstr>
      <vt:lpstr>For general classification model (not just binary) </vt:lpstr>
      <vt:lpstr>Decision Trees:  Categorical Features,  Categorical Response</vt:lpstr>
      <vt:lpstr>Conceptually: outcome results from decisions! </vt:lpstr>
      <vt:lpstr>Reality: Other factors come into play</vt:lpstr>
      <vt:lpstr>Decision Tree Data</vt:lpstr>
      <vt:lpstr>Decision Tree Data</vt:lpstr>
      <vt:lpstr>Decision Tree Data</vt:lpstr>
      <vt:lpstr>What if I add an explicit “missing data” category? </vt:lpstr>
      <vt:lpstr>Different random iteration – try to track the flow! </vt:lpstr>
      <vt:lpstr>Do as I say, not as I do</vt:lpstr>
      <vt:lpstr>Decision Trees:  Continuous Features,  Categorical Response</vt:lpstr>
      <vt:lpstr>PowerPoint Presentation</vt:lpstr>
      <vt:lpstr>PowerPoint Presentation</vt:lpstr>
      <vt:lpstr>Reproduced in R</vt:lpstr>
      <vt:lpstr>Example Code from Steve Anderson</vt:lpstr>
      <vt:lpstr>Split 1</vt:lpstr>
      <vt:lpstr>Split 2</vt:lpstr>
      <vt:lpstr>Split 3</vt:lpstr>
      <vt:lpstr>Comparison with LDA</vt:lpstr>
      <vt:lpstr>How Good Was That Other Model? </vt:lpstr>
      <vt:lpstr>Why Did We Get That Weird Second Split? </vt:lpstr>
      <vt:lpstr>Tree-Based Algorithm</vt:lpstr>
      <vt:lpstr>How To Make A Decision Tree</vt:lpstr>
      <vt:lpstr>Model of Probability of True Outcome </vt:lpstr>
      <vt:lpstr>Two Predictor Variables, 3 Outcome Values  (ISDS Video 9.3) </vt:lpstr>
      <vt:lpstr>How To Make A Decision Tree</vt:lpstr>
      <vt:lpstr>Score Functions</vt:lpstr>
      <vt:lpstr>What are Score Functions? </vt:lpstr>
      <vt:lpstr>Decision Trees:  Continuous Features,  Continuous Response</vt:lpstr>
      <vt:lpstr>Extension of Stepwise Model to Higher Dimensions</vt:lpstr>
      <vt:lpstr>Back To:  Score Functions</vt:lpstr>
      <vt:lpstr>What are Score Functions?  They are the [mumbles]</vt:lpstr>
      <vt:lpstr>Error Rate</vt:lpstr>
      <vt:lpstr>Gini Index</vt:lpstr>
      <vt:lpstr>Back to:  Tree-Based Algorithm</vt:lpstr>
      <vt:lpstr>How To Make A Decision Tree</vt:lpstr>
      <vt:lpstr>PowerPoint Presentation</vt:lpstr>
      <vt:lpstr>How To Make A Decision Tree</vt:lpstr>
      <vt:lpstr>Pruning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our Chancellor</dc:title>
  <dc:creator>DUNNE, EIMEAR</dc:creator>
  <cp:lastModifiedBy>DUNNE, EIMEAR</cp:lastModifiedBy>
  <cp:revision>43</cp:revision>
  <dcterms:created xsi:type="dcterms:W3CDTF">2024-01-03T14:14:03Z</dcterms:created>
  <dcterms:modified xsi:type="dcterms:W3CDTF">2024-01-19T14:38:33Z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0x01010025FAAFD745F85C4AABBB2902F5439912</vt:lpwstr>
  </property>
</Properties>
</file>