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4"/>
  </p:notesMasterIdLst>
  <p:handoutMasterIdLst>
    <p:handoutMasterId r:id="rId55"/>
  </p:handoutMasterIdLst>
  <p:sldIdLst>
    <p:sldId id="265" r:id="rId5"/>
    <p:sldId id="294" r:id="rId6"/>
    <p:sldId id="305" r:id="rId7"/>
    <p:sldId id="385" r:id="rId8"/>
    <p:sldId id="384" r:id="rId9"/>
    <p:sldId id="386" r:id="rId10"/>
    <p:sldId id="369" r:id="rId11"/>
    <p:sldId id="370" r:id="rId12"/>
    <p:sldId id="371" r:id="rId13"/>
    <p:sldId id="372" r:id="rId14"/>
    <p:sldId id="373" r:id="rId15"/>
    <p:sldId id="374" r:id="rId16"/>
    <p:sldId id="375" r:id="rId17"/>
    <p:sldId id="376" r:id="rId18"/>
    <p:sldId id="377" r:id="rId19"/>
    <p:sldId id="378" r:id="rId20"/>
    <p:sldId id="379" r:id="rId21"/>
    <p:sldId id="380" r:id="rId22"/>
    <p:sldId id="381" r:id="rId23"/>
    <p:sldId id="382" r:id="rId24"/>
    <p:sldId id="383" r:id="rId25"/>
    <p:sldId id="402" r:id="rId26"/>
    <p:sldId id="407" r:id="rId27"/>
    <p:sldId id="387" r:id="rId28"/>
    <p:sldId id="388" r:id="rId29"/>
    <p:sldId id="389" r:id="rId30"/>
    <p:sldId id="390" r:id="rId31"/>
    <p:sldId id="391" r:id="rId32"/>
    <p:sldId id="393" r:id="rId33"/>
    <p:sldId id="395" r:id="rId34"/>
    <p:sldId id="392" r:id="rId35"/>
    <p:sldId id="396" r:id="rId36"/>
    <p:sldId id="397" r:id="rId37"/>
    <p:sldId id="398" r:id="rId38"/>
    <p:sldId id="399" r:id="rId39"/>
    <p:sldId id="400" r:id="rId40"/>
    <p:sldId id="394" r:id="rId41"/>
    <p:sldId id="401" r:id="rId42"/>
    <p:sldId id="408" r:id="rId43"/>
    <p:sldId id="403" r:id="rId44"/>
    <p:sldId id="409" r:id="rId45"/>
    <p:sldId id="404" r:id="rId46"/>
    <p:sldId id="410" r:id="rId47"/>
    <p:sldId id="411" r:id="rId48"/>
    <p:sldId id="405" r:id="rId49"/>
    <p:sldId id="412" r:id="rId50"/>
    <p:sldId id="413" r:id="rId51"/>
    <p:sldId id="406" r:id="rId52"/>
    <p:sldId id="414" r:id="rId5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0D5E"/>
    <a:srgbClr val="332288"/>
    <a:srgbClr val="CB6374"/>
    <a:srgbClr val="FFFFFF"/>
    <a:srgbClr val="88CCEE"/>
    <a:srgbClr val="841B50"/>
    <a:srgbClr val="E4ADB7"/>
    <a:srgbClr val="62143B"/>
    <a:srgbClr val="24127F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24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ACD56-CA7D-3A42-9B42-9FD56464B91C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8D3B8-2EC2-4F46-B8AF-ABD68D921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774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86CBA1-A433-4C9C-B800-E962A25F4340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3B0E6-658E-4216-848E-04C4ECB90B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058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3B0E6-658E-4216-848E-04C4ECB90B7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962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urham Title Slide - Purp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00" y="0"/>
            <a:ext cx="51435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7754" y="1254162"/>
            <a:ext cx="3321422" cy="1102519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ct val="85000"/>
              </a:lnSpc>
              <a:defRPr sz="2800" b="1">
                <a:solidFill>
                  <a:srgbClr val="002A4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7754" y="2320433"/>
            <a:ext cx="3321422" cy="131445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2000">
                <a:solidFill>
                  <a:srgbClr val="002A4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5494" y="246301"/>
            <a:ext cx="1588504" cy="65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838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urham Title Slide –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00" y="0"/>
            <a:ext cx="51435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7754" y="1254162"/>
            <a:ext cx="3321422" cy="1102519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ct val="85000"/>
              </a:lnSpc>
              <a:defRPr sz="2800" b="1">
                <a:solidFill>
                  <a:srgbClr val="002A4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7754" y="2320433"/>
            <a:ext cx="3321422" cy="131445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2000">
                <a:solidFill>
                  <a:srgbClr val="002A4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5494" y="246301"/>
            <a:ext cx="1588504" cy="65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078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urham Title Slide – Gold">
    <p:bg>
      <p:bgPr>
        <a:solidFill>
          <a:srgbClr val="B3BD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00" y="0"/>
            <a:ext cx="51435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7754" y="1254162"/>
            <a:ext cx="3321422" cy="1102519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ct val="85000"/>
              </a:lnSpc>
              <a:defRPr sz="2800" b="1">
                <a:solidFill>
                  <a:srgbClr val="002A4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7754" y="2320433"/>
            <a:ext cx="3321422" cy="131445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2000">
                <a:solidFill>
                  <a:srgbClr val="002A4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5494" y="246301"/>
            <a:ext cx="1588504" cy="65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941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urham Title Slide - Yellow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00" y="0"/>
            <a:ext cx="51435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7754" y="1254162"/>
            <a:ext cx="3321422" cy="1102519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ct val="85000"/>
              </a:lnSpc>
              <a:defRPr sz="2800" b="1">
                <a:solidFill>
                  <a:srgbClr val="002A4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7754" y="2320433"/>
            <a:ext cx="3321422" cy="131445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2000">
                <a:solidFill>
                  <a:srgbClr val="002A4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5494" y="246301"/>
            <a:ext cx="1588504" cy="65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312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urham Title Slide – Red">
    <p:bg>
      <p:bgPr>
        <a:solidFill>
          <a:srgbClr val="B6AA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00" y="0"/>
            <a:ext cx="51435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7754" y="1254162"/>
            <a:ext cx="3321422" cy="1102519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ct val="85000"/>
              </a:lnSpc>
              <a:defRPr sz="2800" b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7754" y="2320433"/>
            <a:ext cx="3321422" cy="131445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2000">
                <a:solidFill>
                  <a:srgbClr val="002A4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5494" y="246301"/>
            <a:ext cx="1588504" cy="65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780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rham Text Slide -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277484"/>
            <a:ext cx="7902388" cy="857250"/>
          </a:xfrm>
        </p:spPr>
        <p:txBody>
          <a:bodyPr lIns="0" tIns="0" rIns="0" bIns="0" anchor="t">
            <a:noAutofit/>
          </a:bodyPr>
          <a:lstStyle>
            <a:lvl1pPr algn="l">
              <a:defRPr sz="2400" b="1">
                <a:solidFill>
                  <a:srgbClr val="54145A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489" y="4672835"/>
            <a:ext cx="765505" cy="31760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621553" y="1224708"/>
            <a:ext cx="5702678" cy="291465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800"/>
              </a:spcBef>
              <a:buNone/>
              <a:defRPr sz="1800">
                <a:solidFill>
                  <a:srgbClr val="002A41"/>
                </a:solidFill>
                <a:latin typeface="Arial"/>
                <a:cs typeface="Arial"/>
              </a:defRPr>
            </a:lvl1pPr>
            <a:lvl2pPr marL="288000" indent="-288000">
              <a:spcBef>
                <a:spcPts val="800"/>
              </a:spcBef>
              <a:buClr>
                <a:srgbClr val="68246D"/>
              </a:buClr>
              <a:buFont typeface="Arial"/>
              <a:buChar char="•"/>
              <a:defRPr sz="1800">
                <a:solidFill>
                  <a:srgbClr val="002A41"/>
                </a:solidFill>
                <a:latin typeface="Arial"/>
                <a:cs typeface="Arial"/>
              </a:defRPr>
            </a:lvl2pPr>
            <a:lvl3pPr marL="576000" indent="-288000">
              <a:spcBef>
                <a:spcPts val="800"/>
              </a:spcBef>
              <a:buFont typeface="Lucida Grande"/>
              <a:buChar char="–"/>
              <a:defRPr sz="1800">
                <a:solidFill>
                  <a:srgbClr val="002A41"/>
                </a:solidFill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4919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rham Text Slide -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277484"/>
            <a:ext cx="7902388" cy="857250"/>
          </a:xfrm>
        </p:spPr>
        <p:txBody>
          <a:bodyPr lIns="0" tIns="0" rIns="0" bIns="0" anchor="t">
            <a:noAutofit/>
          </a:bodyPr>
          <a:lstStyle>
            <a:lvl1pPr algn="l">
              <a:defRPr sz="2400" b="1">
                <a:solidFill>
                  <a:srgbClr val="54145A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489" y="4672835"/>
            <a:ext cx="765505" cy="317603"/>
          </a:xfrm>
          <a:prstGeom prst="rect">
            <a:avLst/>
          </a:prstGeom>
        </p:spPr>
      </p:pic>
      <p:sp>
        <p:nvSpPr>
          <p:cNvPr id="10" name="Content Placeholder 3"/>
          <p:cNvSpPr>
            <a:spLocks noGrp="1"/>
          </p:cNvSpPr>
          <p:nvPr>
            <p:ph sz="quarter" idx="12"/>
          </p:nvPr>
        </p:nvSpPr>
        <p:spPr>
          <a:xfrm>
            <a:off x="621553" y="1224708"/>
            <a:ext cx="3807190" cy="291465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800"/>
              </a:spcBef>
              <a:buNone/>
              <a:defRPr sz="1800">
                <a:solidFill>
                  <a:srgbClr val="002A41"/>
                </a:solidFill>
                <a:latin typeface="Arial"/>
                <a:cs typeface="Arial"/>
              </a:defRPr>
            </a:lvl1pPr>
            <a:lvl2pPr marL="288000" indent="-288000">
              <a:spcBef>
                <a:spcPts val="800"/>
              </a:spcBef>
              <a:buClr>
                <a:srgbClr val="68246D"/>
              </a:buClr>
              <a:buFont typeface="Arial"/>
              <a:buChar char="•"/>
              <a:defRPr sz="1800">
                <a:solidFill>
                  <a:srgbClr val="002A41"/>
                </a:solidFill>
                <a:latin typeface="Arial"/>
                <a:cs typeface="Arial"/>
              </a:defRPr>
            </a:lvl2pPr>
            <a:lvl3pPr marL="576000" indent="-288000">
              <a:spcBef>
                <a:spcPts val="800"/>
              </a:spcBef>
              <a:buFont typeface="Lucida Grande"/>
              <a:buChar char="–"/>
              <a:defRPr sz="1800">
                <a:solidFill>
                  <a:srgbClr val="002A41"/>
                </a:solidFill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4716751" y="1224708"/>
            <a:ext cx="3807190" cy="291465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800"/>
              </a:spcBef>
              <a:buNone/>
              <a:defRPr sz="1800">
                <a:solidFill>
                  <a:srgbClr val="002A41"/>
                </a:solidFill>
                <a:latin typeface="Arial"/>
                <a:cs typeface="Arial"/>
              </a:defRPr>
            </a:lvl1pPr>
            <a:lvl2pPr marL="288000" indent="-288000">
              <a:spcBef>
                <a:spcPts val="800"/>
              </a:spcBef>
              <a:buClr>
                <a:srgbClr val="68246D"/>
              </a:buClr>
              <a:buFont typeface="Arial"/>
              <a:buChar char="•"/>
              <a:defRPr sz="1800">
                <a:solidFill>
                  <a:srgbClr val="002A41"/>
                </a:solidFill>
                <a:latin typeface="Arial"/>
                <a:cs typeface="Arial"/>
              </a:defRPr>
            </a:lvl2pPr>
            <a:lvl3pPr marL="576000" indent="-288000">
              <a:spcBef>
                <a:spcPts val="800"/>
              </a:spcBef>
              <a:buFont typeface="Lucida Grande"/>
              <a:buChar char="–"/>
              <a:defRPr sz="1800">
                <a:solidFill>
                  <a:srgbClr val="002A41"/>
                </a:solidFill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70916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rham Text Slide - 3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277484"/>
            <a:ext cx="7902388" cy="857250"/>
          </a:xfrm>
        </p:spPr>
        <p:txBody>
          <a:bodyPr lIns="0" tIns="0" rIns="0" bIns="0" anchor="t">
            <a:noAutofit/>
          </a:bodyPr>
          <a:lstStyle>
            <a:lvl1pPr algn="l">
              <a:defRPr sz="2400" b="1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489" y="4672835"/>
            <a:ext cx="765505" cy="317603"/>
          </a:xfrm>
          <a:prstGeom prst="rect">
            <a:avLst/>
          </a:prstGeom>
        </p:spPr>
      </p:pic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21553" y="1224708"/>
            <a:ext cx="2435053" cy="291465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400">
                <a:solidFill>
                  <a:srgbClr val="002A41"/>
                </a:solidFill>
                <a:latin typeface="Arial"/>
                <a:cs typeface="Arial"/>
              </a:defRPr>
            </a:lvl1pPr>
            <a:lvl2pPr marL="288000" indent="-288000">
              <a:spcBef>
                <a:spcPts val="400"/>
              </a:spcBef>
              <a:buClr>
                <a:srgbClr val="68246D"/>
              </a:buClr>
              <a:buFont typeface="Arial"/>
              <a:buChar char="•"/>
              <a:defRPr sz="1400">
                <a:solidFill>
                  <a:srgbClr val="002A41"/>
                </a:solidFill>
                <a:latin typeface="Arial"/>
                <a:cs typeface="Arial"/>
              </a:defRPr>
            </a:lvl2pPr>
            <a:lvl3pPr marL="576000" indent="-288000">
              <a:spcBef>
                <a:spcPts val="400"/>
              </a:spcBef>
              <a:buFont typeface="Lucida Grande"/>
              <a:buChar char="–"/>
              <a:defRPr sz="1400">
                <a:solidFill>
                  <a:srgbClr val="002A41"/>
                </a:solidFill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4"/>
          </p:nvPr>
        </p:nvSpPr>
        <p:spPr>
          <a:xfrm>
            <a:off x="3355221" y="1224708"/>
            <a:ext cx="2435053" cy="291465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400">
                <a:solidFill>
                  <a:srgbClr val="002A41"/>
                </a:solidFill>
                <a:latin typeface="Arial"/>
                <a:cs typeface="Arial"/>
              </a:defRPr>
            </a:lvl1pPr>
            <a:lvl2pPr marL="288000" indent="-288000">
              <a:spcBef>
                <a:spcPts val="400"/>
              </a:spcBef>
              <a:buClr>
                <a:srgbClr val="68246D"/>
              </a:buClr>
              <a:buFont typeface="Arial"/>
              <a:buChar char="•"/>
              <a:defRPr sz="1400">
                <a:solidFill>
                  <a:srgbClr val="002A41"/>
                </a:solidFill>
                <a:latin typeface="Arial"/>
                <a:cs typeface="Arial"/>
              </a:defRPr>
            </a:lvl2pPr>
            <a:lvl3pPr marL="576000" indent="-288000">
              <a:spcBef>
                <a:spcPts val="400"/>
              </a:spcBef>
              <a:buFont typeface="Lucida Grande"/>
              <a:buChar char="–"/>
              <a:defRPr sz="1400">
                <a:solidFill>
                  <a:srgbClr val="002A41"/>
                </a:solidFill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15"/>
          </p:nvPr>
        </p:nvSpPr>
        <p:spPr>
          <a:xfrm>
            <a:off x="6088888" y="1224708"/>
            <a:ext cx="2435053" cy="291465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400">
                <a:solidFill>
                  <a:srgbClr val="002A41"/>
                </a:solidFill>
                <a:latin typeface="Arial"/>
                <a:cs typeface="Arial"/>
              </a:defRPr>
            </a:lvl1pPr>
            <a:lvl2pPr marL="288000" indent="-288000">
              <a:spcBef>
                <a:spcPts val="400"/>
              </a:spcBef>
              <a:buClr>
                <a:srgbClr val="68246D"/>
              </a:buClr>
              <a:buFont typeface="Arial"/>
              <a:buChar char="•"/>
              <a:defRPr sz="1400">
                <a:solidFill>
                  <a:srgbClr val="002A41"/>
                </a:solidFill>
                <a:latin typeface="Arial"/>
                <a:cs typeface="Arial"/>
              </a:defRPr>
            </a:lvl2pPr>
            <a:lvl3pPr marL="576000" indent="-288000">
              <a:spcBef>
                <a:spcPts val="400"/>
              </a:spcBef>
              <a:buFont typeface="Lucida Grande"/>
              <a:buChar char="–"/>
              <a:defRPr sz="1400">
                <a:solidFill>
                  <a:srgbClr val="002A41"/>
                </a:solidFill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477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rham Breaker Slide">
    <p:bg>
      <p:bgPr>
        <a:solidFill>
          <a:srgbClr val="A5C8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489" y="4672835"/>
            <a:ext cx="765505" cy="317603"/>
          </a:xfrm>
          <a:prstGeom prst="rect">
            <a:avLst/>
          </a:prstGeom>
        </p:spPr>
      </p:pic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2133494" y="1224708"/>
            <a:ext cx="5168900" cy="291465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000"/>
              </a:spcBef>
              <a:buNone/>
              <a:defRPr sz="2400">
                <a:solidFill>
                  <a:srgbClr val="54145A"/>
                </a:solidFill>
                <a:latin typeface="Arial"/>
                <a:cs typeface="Arial"/>
              </a:defRPr>
            </a:lvl1pPr>
            <a:lvl2pPr marL="288000" indent="-288000">
              <a:spcBef>
                <a:spcPts val="1000"/>
              </a:spcBef>
              <a:buClr>
                <a:srgbClr val="68246D"/>
              </a:buClr>
              <a:buFont typeface="Arial"/>
              <a:buChar char="•"/>
              <a:defRPr sz="2400">
                <a:solidFill>
                  <a:srgbClr val="54145A"/>
                </a:solidFill>
                <a:latin typeface="Arial"/>
                <a:cs typeface="Arial"/>
              </a:defRPr>
            </a:lvl2pPr>
            <a:lvl3pPr marL="576000" indent="-288000">
              <a:spcBef>
                <a:spcPts val="1000"/>
              </a:spcBef>
              <a:buFont typeface="Lucida Grande"/>
              <a:buChar char="–"/>
              <a:defRPr sz="2400">
                <a:solidFill>
                  <a:srgbClr val="54145A"/>
                </a:solidFill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46740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189BA-01D0-0648-AF2A-6B4CD6B57EC9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F0FCF-E24C-CA41-A373-9E4EFBCD4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88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2" r:id="rId6"/>
    <p:sldLayoutId id="2147483659" r:id="rId7"/>
    <p:sldLayoutId id="2147483660" r:id="rId8"/>
    <p:sldLayoutId id="2147483658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8730" y="1164650"/>
            <a:ext cx="4512620" cy="1729103"/>
          </a:xfrm>
        </p:spPr>
        <p:txBody>
          <a:bodyPr/>
          <a:lstStyle/>
          <a:p>
            <a:r>
              <a:rPr lang="en-US"/>
              <a:t>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730" y="1638765"/>
            <a:ext cx="4512620" cy="1314450"/>
          </a:xfrm>
        </p:spPr>
        <p:txBody>
          <a:bodyPr/>
          <a:lstStyle/>
          <a:p>
            <a:r>
              <a:rPr lang="en-US" sz="2800" b="1" dirty="0"/>
              <a:t>MATH42815</a:t>
            </a:r>
            <a:endParaRPr lang="en-US" sz="2800" dirty="0"/>
          </a:p>
          <a:p>
            <a:endParaRPr lang="en-US" sz="2800" b="1" dirty="0"/>
          </a:p>
          <a:p>
            <a:endParaRPr lang="en-US" sz="1000" b="1" dirty="0"/>
          </a:p>
          <a:p>
            <a:r>
              <a:rPr lang="en-US" b="1" dirty="0"/>
              <a:t>Friday February 2</a:t>
            </a:r>
            <a:r>
              <a:rPr lang="en-US" b="1" baseline="30000" dirty="0"/>
              <a:t>nd</a:t>
            </a:r>
            <a:r>
              <a:rPr lang="en-US" b="1" dirty="0"/>
              <a:t> 2024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63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F199E48-76C0-D5FD-33EE-5F0BE0F625C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F199E48-76C0-D5FD-33EE-5F0BE0F625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A689E6-B01F-6804-3D34-EACD6C6EF44E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621553" y="1224708"/>
                <a:ext cx="7902388" cy="2914650"/>
              </a:xfr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endParaRPr lang="en-GB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endParaRPr lang="en-GB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∙1=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A689E6-B01F-6804-3D34-EACD6C6EF4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621553" y="1224708"/>
                <a:ext cx="7902388" cy="291465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907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73D01-EC95-95E9-9423-791666361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Workshop 10 Activation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384A7B-E933-744A-1AAD-86164477694F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621552" y="1224708"/>
                <a:ext cx="7902387" cy="2914650"/>
              </a:xfr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⁡(−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1+</m:t>
                      </m:r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𝑤𝑥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GB" dirty="0"/>
              </a:p>
              <a:p>
                <a:pPr algn="ctr"/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𝑤𝑥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algn="ctr"/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384A7B-E933-744A-1AAD-8616447769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621552" y="1224708"/>
                <a:ext cx="7902387" cy="29146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071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1CB9-4E24-7F9D-563E-9405034F0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Derivative </a:t>
            </a:r>
            <a:r>
              <a:rPr lang="en-GB" dirty="0" err="1"/>
              <a:t>w.r.t.</a:t>
            </a:r>
            <a:r>
              <a:rPr lang="en-GB" dirty="0"/>
              <a:t> </a:t>
            </a:r>
            <a:r>
              <a:rPr lang="en-GB" i="1" dirty="0"/>
              <a:t>b </a:t>
            </a:r>
            <a:r>
              <a:rPr lang="en-GB" dirty="0"/>
              <a:t>and </a:t>
            </a:r>
            <a:r>
              <a:rPr lang="en-GB" i="1" dirty="0"/>
              <a:t>w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9C2D21-E30D-6796-254D-259D153B1D99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620806" y="955287"/>
                <a:ext cx="7902388" cy="2914650"/>
              </a:xfr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GB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GB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br>
                  <a:rPr lang="en-GB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GB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GB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GB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dirty="0"/>
              </a:p>
              <a:p>
                <a:endParaRPr lang="en-GB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i="1" dirty="0"/>
              </a:p>
              <a:p>
                <a:endParaRPr lang="en-GB" dirty="0"/>
              </a:p>
              <a:p>
                <a:endParaRPr lang="en-GB" dirty="0"/>
              </a:p>
              <a:p>
                <a:pPr algn="ctr"/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9C2D21-E30D-6796-254D-259D153B1D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620806" y="955287"/>
                <a:ext cx="7902388" cy="2914650"/>
              </a:xfrm>
              <a:blipFill>
                <a:blip r:embed="rId2"/>
                <a:stretch>
                  <a:fillRect b="-230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169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DA3841-AD36-45EF-F951-C27DB9E1A3D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DA3841-AD36-45EF-F951-C27DB9E1A3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041978-0FCA-7ECE-2F24-0043A93B7020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621553" y="1126735"/>
                <a:ext cx="7902388" cy="2914650"/>
              </a:xfr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𝑤𝑥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GB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𝑤𝑥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i="1" dirty="0"/>
              </a:p>
              <a:p>
                <a:endParaRPr lang="en-GB" i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GB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</m:func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GB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GB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GB" i="1" dirty="0"/>
              </a:p>
              <a:p>
                <a:endParaRPr lang="en-GB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</m:func>
                            </m:den>
                          </m:f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i="1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041978-0FCA-7ECE-2F24-0043A93B70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621553" y="1126735"/>
                <a:ext cx="7902388" cy="2914650"/>
              </a:xfrm>
              <a:blipFill>
                <a:blip r:embed="rId3"/>
                <a:stretch>
                  <a:fillRect b="-73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041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87F8C38-F1D2-A36B-3D3B-D0D4008426E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87F8C38-F1D2-A36B-3D3B-D0D4008426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3E0A7C-3F49-F574-0300-82BDD9DC5AE8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621552" y="1224708"/>
                <a:ext cx="7902387" cy="2914650"/>
              </a:xfr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1+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3E0A7C-3F49-F574-0300-82BDD9DC5A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621552" y="1224708"/>
                <a:ext cx="7902387" cy="291465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293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68177B6-77FD-69EB-403A-47E81C64EA0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68177B6-77FD-69EB-403A-47E81C64EA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7E2B17-70F2-56D7-3958-D00FEDF43BCF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621552" y="1224708"/>
                <a:ext cx="7902387" cy="2914650"/>
              </a:xfr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7E2B17-70F2-56D7-3958-D00FEDF43B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621552" y="1224708"/>
                <a:ext cx="7902387" cy="291465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89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BA6F810-DADD-1C51-AEA8-C617232E1E3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BA6F810-DADD-1C51-AEA8-C617232E1E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1B562C-BD6A-F024-8770-82C04AE0927E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621553" y="1224708"/>
                <a:ext cx="7902388" cy="2914650"/>
              </a:xfr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f>
                        <m:fPr>
                          <m:ctrlP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f>
                        <m:fPr>
                          <m:ctrlPr>
                            <a:rPr lang="en-GB" b="0" i="1" smtClean="0">
                              <a:solidFill>
                                <a:srgbClr val="1B0D5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solidFill>
                                <a:srgbClr val="1B0D5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solidFill>
                                <a:srgbClr val="1B0D5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GB" b="0" i="1" smtClean="0">
                              <a:solidFill>
                                <a:srgbClr val="1B0D5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solidFill>
                                <a:srgbClr val="1B0D5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f>
                        <m:fPr>
                          <m:ctrlPr>
                            <a:rPr lang="en-GB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GB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en-GB" i="1" smtClean="0">
                              <a:solidFill>
                                <a:srgbClr val="1B0D5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solidFill>
                                <a:srgbClr val="1B0D5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solidFill>
                                <a:srgbClr val="1B0D5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GB" i="1">
                              <a:solidFill>
                                <a:srgbClr val="1B0D5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solidFill>
                                <a:srgbClr val="1B0D5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GB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)∙(−</m:t>
                      </m:r>
                      <m:sSubSup>
                        <m:sSubSupPr>
                          <m:ctrlPr>
                            <a:rPr lang="en-GB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GB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GB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∙1∙</m:t>
                      </m:r>
                      <m:f>
                        <m:fPr>
                          <m:ctrlPr>
                            <a:rPr lang="en-GB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GB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GB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  <m:r>
                        <a:rPr lang="en-GB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GB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GB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i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)∙(</m:t>
                      </m:r>
                      <m:sSub>
                        <m:sSub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GB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GB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GB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i="1" dirty="0">
                  <a:solidFill>
                    <a:schemeClr val="tx1"/>
                  </a:solidFill>
                </a:endParaRPr>
              </a:p>
              <a:p>
                <a:endParaRPr lang="en-GB" i="1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1B562C-BD6A-F024-8770-82C04AE09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621553" y="1224708"/>
                <a:ext cx="7902388" cy="291465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5F62589-1966-634C-B57A-56BC4ABCC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605" y="3445609"/>
            <a:ext cx="7296840" cy="138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86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BA6F810-DADD-1C51-AEA8-C617232E1E3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BA6F810-DADD-1C51-AEA8-C617232E1E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1B562C-BD6A-F024-8770-82C04AE0927E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621553" y="1224708"/>
                <a:ext cx="7902388" cy="2914650"/>
              </a:xfr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f>
                        <m:fPr>
                          <m:ctrlP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f>
                        <m:fPr>
                          <m:ctrlPr>
                            <a:rPr lang="en-GB" b="0" i="1" smtClean="0">
                              <a:solidFill>
                                <a:srgbClr val="1B0D5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solidFill>
                                <a:srgbClr val="1B0D5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solidFill>
                                <a:srgbClr val="1B0D5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GB" b="0" i="1" smtClean="0">
                              <a:solidFill>
                                <a:srgbClr val="1B0D5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solidFill>
                                <a:srgbClr val="1B0D5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f>
                        <m:fPr>
                          <m:ctrlPr>
                            <a:rPr lang="en-GB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GB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en-GB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GB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GB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)∙(−</m:t>
                      </m:r>
                      <m:sSubSup>
                        <m:sSubSupPr>
                          <m:ctrlPr>
                            <a:rPr lang="en-GB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GB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GB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∙1∙</m:t>
                      </m:r>
                      <m:f>
                        <m:fPr>
                          <m:ctrlPr>
                            <a:rPr lang="en-GB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GB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GB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  <m:r>
                        <a:rPr lang="en-GB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GB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GB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GB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i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)∙(</m:t>
                      </m:r>
                      <m:sSub>
                        <m:sSub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GB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GB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GB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i="1" dirty="0">
                  <a:solidFill>
                    <a:schemeClr val="tx1"/>
                  </a:solidFill>
                </a:endParaRPr>
              </a:p>
              <a:p>
                <a:endParaRPr lang="en-GB" i="1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1B562C-BD6A-F024-8770-82C04AE09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621553" y="1224708"/>
                <a:ext cx="7902388" cy="291465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2789D46-CB2C-0D41-9E7C-B1C6D4F915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325" y="3396172"/>
            <a:ext cx="7893915" cy="123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80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D82AC-EAD5-5CD8-A321-4B4653867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Gradient Descent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A6812E-25F9-DD70-90FF-984DDFF44286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620806" y="1038442"/>
                <a:ext cx="7902388" cy="2914650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Minimize the loss function, which is really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/>
              </a:p>
              <a:p>
                <a:pPr marL="5737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Remember that for OLS, our loss function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For any function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, move in the direction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that has the largest value of negative change in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/>
                  <a:t>, meaning the largest negative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endParaRPr lang="en-GB" dirty="0"/>
              </a:p>
              <a:p>
                <a:pPr marL="573750" lvl="1" indent="-285750">
                  <a:buFont typeface="Arial" panose="020B0604020202020204" pitchFamily="34" charset="0"/>
                  <a:buChar char="•"/>
                </a:pPr>
                <a:r>
                  <a:rPr lang="en-GB" b="1" dirty="0"/>
                  <a:t>I am doing the mathematician thing where we use the same labels without caring </a:t>
                </a:r>
              </a:p>
              <a:p>
                <a:pPr marL="5737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In this instance “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/>
                  <a:t>” refers to the function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, and “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” refers in a generic sense to both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/>
                  <a:t>, </a:t>
                </a:r>
                <a:r>
                  <a:rPr lang="en-GB" i="1" dirty="0"/>
                  <a:t>even though we already have both a y and an x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A6812E-25F9-DD70-90FF-984DDFF442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620806" y="1038442"/>
                <a:ext cx="7902388" cy="2914650"/>
              </a:xfrm>
              <a:blipFill>
                <a:blip r:embed="rId2"/>
                <a:stretch>
                  <a:fillRect l="-1698" t="-2720" r="-540" b="-213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793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70294-3FE3-4D67-B9BF-50596CBBB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Workshop 10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6DB0A8-1ACD-A4E0-EA43-F0BA09BE4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711" y="1321797"/>
            <a:ext cx="6120578" cy="336049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19A4E45-05C0-D2A9-A391-47A2B968EE5C}"/>
              </a:ext>
            </a:extLst>
          </p:cNvPr>
          <p:cNvSpPr/>
          <p:nvPr/>
        </p:nvSpPr>
        <p:spPr>
          <a:xfrm>
            <a:off x="3251200" y="1998133"/>
            <a:ext cx="880533" cy="220134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E66A4E-D57F-EC5F-732C-C1362BE0434B}"/>
                  </a:ext>
                </a:extLst>
              </p:cNvPr>
              <p:cNvSpPr txBox="1"/>
              <p:nvPr/>
            </p:nvSpPr>
            <p:spPr>
              <a:xfrm>
                <a:off x="5300133" y="524933"/>
                <a:ext cx="1766766" cy="381515"/>
              </a:xfrm>
              <a:prstGeom prst="rect">
                <a:avLst/>
              </a:prstGeom>
              <a:noFill/>
              <a:ln w="381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y_pred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E66A4E-D57F-EC5F-732C-C1362BE04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133" y="524933"/>
                <a:ext cx="1766766" cy="381515"/>
              </a:xfrm>
              <a:prstGeom prst="rect">
                <a:avLst/>
              </a:prstGeom>
              <a:blipFill>
                <a:blip r:embed="rId3"/>
                <a:stretch>
                  <a:fillRect l="-1689" t="-1449" b="-15942"/>
                </a:stretch>
              </a:blipFill>
              <a:ln w="381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739FA975-FC0F-0006-448A-730D490B4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0688" y="3408869"/>
            <a:ext cx="5256211" cy="9994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88DA6F-89AC-560D-774B-FCDB01B286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8122" y="1717698"/>
            <a:ext cx="5387755" cy="84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9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4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21553" y="872495"/>
            <a:ext cx="6625914" cy="2914650"/>
          </a:xfrm>
        </p:spPr>
        <p:txBody>
          <a:bodyPr/>
          <a:lstStyle/>
          <a:p>
            <a:pPr lvl="1"/>
            <a:r>
              <a:rPr lang="en-US" dirty="0"/>
              <a:t>Practical 10: </a:t>
            </a:r>
          </a:p>
          <a:p>
            <a:pPr lvl="2"/>
            <a:r>
              <a:rPr lang="en-US" dirty="0"/>
              <a:t>Neural Networks</a:t>
            </a:r>
          </a:p>
          <a:p>
            <a:pPr lvl="1"/>
            <a:r>
              <a:rPr lang="en-US" dirty="0"/>
              <a:t>Lecture 7: </a:t>
            </a:r>
          </a:p>
          <a:p>
            <a:pPr lvl="2"/>
            <a:r>
              <a:rPr lang="en-US" dirty="0"/>
              <a:t>POSTPONED DUE TO BEREAVEMENT</a:t>
            </a:r>
          </a:p>
          <a:p>
            <a:pPr lvl="1"/>
            <a:r>
              <a:rPr lang="en-US" dirty="0" err="1"/>
              <a:t>Practicals</a:t>
            </a:r>
            <a:r>
              <a:rPr lang="en-US" dirty="0"/>
              <a:t> 11 and 12: </a:t>
            </a:r>
          </a:p>
          <a:p>
            <a:pPr lvl="2"/>
            <a:r>
              <a:rPr lang="en-US" dirty="0"/>
              <a:t>Neural Networks</a:t>
            </a:r>
          </a:p>
          <a:p>
            <a:pPr lvl="1"/>
            <a:r>
              <a:rPr lang="en-US" dirty="0"/>
              <a:t>Lecture “8”: </a:t>
            </a:r>
          </a:p>
          <a:p>
            <a:pPr lvl="2"/>
            <a:r>
              <a:rPr lang="en-US" dirty="0"/>
              <a:t>Neural Networks 2 </a:t>
            </a:r>
          </a:p>
          <a:p>
            <a:pPr lvl="1"/>
            <a:r>
              <a:rPr lang="en-US" dirty="0"/>
              <a:t>Lecture “9”: (Tuesday of Week 5) </a:t>
            </a:r>
          </a:p>
          <a:p>
            <a:pPr lvl="2"/>
            <a:r>
              <a:rPr lang="en-US" dirty="0"/>
              <a:t>Catch-up, Q&amp;A, Assignment 2 questions</a:t>
            </a:r>
          </a:p>
        </p:txBody>
      </p:sp>
    </p:spTree>
    <p:extLst>
      <p:ext uri="{BB962C8B-B14F-4D97-AF65-F5344CB8AC3E}">
        <p14:creationId xmlns:p14="http://schemas.microsoft.com/office/powerpoint/2010/main" val="82340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AE424-E992-D2AD-ACF2-84DBC94D9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the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1BE04-CDCA-4D4E-A0DD-6B0585952E3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1552" y="2432338"/>
            <a:ext cx="7902387" cy="17070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There is one </a:t>
            </a:r>
            <a:r>
              <a:rPr lang="en-GB" i="1" dirty="0" err="1"/>
              <a:t>w</a:t>
            </a:r>
            <a:r>
              <a:rPr lang="en-GB" i="1" baseline="-25000" dirty="0" err="1"/>
              <a:t>j</a:t>
            </a:r>
            <a:r>
              <a:rPr lang="en-GB" dirty="0"/>
              <a:t> for each feature variable, and that </a:t>
            </a:r>
            <a:r>
              <a:rPr lang="en-GB" i="1" dirty="0" err="1"/>
              <a:t>w</a:t>
            </a:r>
            <a:r>
              <a:rPr lang="en-GB" i="1" baseline="-25000" dirty="0" err="1"/>
              <a:t>j</a:t>
            </a:r>
            <a:r>
              <a:rPr lang="en-GB" dirty="0"/>
              <a:t> is shifted based on the residual in the </a:t>
            </a:r>
            <a:r>
              <a:rPr lang="en-GB" i="1" dirty="0" err="1"/>
              <a:t>X</a:t>
            </a:r>
            <a:r>
              <a:rPr lang="en-GB" i="1" baseline="-25000" dirty="0" err="1"/>
              <a:t>j</a:t>
            </a:r>
            <a:r>
              <a:rPr lang="en-GB" dirty="0"/>
              <a:t> dimension of the feature hyperspace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There is one </a:t>
            </a:r>
            <a:r>
              <a:rPr lang="en-GB" i="1" dirty="0"/>
              <a:t>b</a:t>
            </a:r>
            <a:r>
              <a:rPr lang="en-GB" dirty="0"/>
              <a:t> overall, and that is shifted based on the “residual of the intercept” </a:t>
            </a:r>
          </a:p>
          <a:p>
            <a:pPr marL="573750" lvl="1" indent="-285750">
              <a:buFont typeface="Arial" panose="020B0604020202020204" pitchFamily="34" charset="0"/>
              <a:buChar char="•"/>
            </a:pPr>
            <a:r>
              <a:rPr lang="en-GB" dirty="0"/>
              <a:t>Can also think about the first column of the design matrix – everything set to 1, can include a neuron that always gets passed 1 whose weight will be </a:t>
            </a:r>
            <a:r>
              <a:rPr lang="en-GB" i="1" dirty="0"/>
              <a:t>b</a:t>
            </a:r>
            <a:r>
              <a:rPr lang="en-GB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F1AB87-E4C0-4D4F-CF28-59C53FB69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457" y="1224708"/>
            <a:ext cx="4940554" cy="111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35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CA153-449F-6998-38CC-9B4C22BB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Didn’t We Discuss This Sooner?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2DDED-F2F3-5519-F468-934AE4D1F50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1553" y="1063838"/>
            <a:ext cx="7902388" cy="291465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neural network only has </a:t>
            </a:r>
            <a:r>
              <a:rPr lang="en-GB" i="1" dirty="0"/>
              <a:t>one set of weights</a:t>
            </a:r>
            <a:r>
              <a:rPr lang="en-GB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complicated mathematics I briefly displayed last week involves passing through multiple sets of weights and activation functions</a:t>
            </a:r>
          </a:p>
          <a:p>
            <a:pPr marL="573750" lvl="1" indent="-285750">
              <a:buFont typeface="Arial" panose="020B0604020202020204" pitchFamily="34" charset="0"/>
              <a:buChar char="•"/>
            </a:pPr>
            <a:r>
              <a:rPr lang="en-GB" dirty="0"/>
              <a:t>This is an excellent example of a semi-complicated loss function in a straightforward neural network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For Tuesday, one of the things I’m planning to prepare is an equivalent explanation for the XOR neural network that we discussed in Lecture 6 </a:t>
            </a:r>
          </a:p>
          <a:p>
            <a:pPr marL="573750" lvl="1" indent="-285750">
              <a:buFont typeface="Arial" panose="020B0604020202020204" pitchFamily="34" charset="0"/>
              <a:buChar char="•"/>
            </a:pPr>
            <a:r>
              <a:rPr lang="en-GB" dirty="0"/>
              <a:t>This will use </a:t>
            </a:r>
            <a:r>
              <a:rPr lang="en-GB" i="1" dirty="0"/>
              <a:t>two sets of weights</a:t>
            </a:r>
            <a:r>
              <a:rPr lang="en-GB" dirty="0"/>
              <a:t> and an activation function – still straightforward, but should add a degree of complexity beyond what is shown here </a:t>
            </a:r>
          </a:p>
        </p:txBody>
      </p:sp>
    </p:spTree>
    <p:extLst>
      <p:ext uri="{BB962C8B-B14F-4D97-AF65-F5344CB8AC3E}">
        <p14:creationId xmlns:p14="http://schemas.microsoft.com/office/powerpoint/2010/main" val="2705020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3249EB-E36D-633F-99DB-C9890D8EE2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Saddle Points</a:t>
            </a:r>
            <a:br>
              <a:rPr lang="en-GB" dirty="0"/>
            </a:b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80784C4-3828-2C8C-41EE-3812F7D386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4827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3DC30-7443-109D-3F19-14016A42E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Saddle Points – Gradient is Zero, but Loss Function not Minimum!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FE7346-B1F1-2DB7-EE55-7CDC894CAFC2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117657" y="1223963"/>
            <a:ext cx="6653689" cy="347272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10EA3A-A062-6C0D-01C6-FF31202D6731}"/>
              </a:ext>
            </a:extLst>
          </p:cNvPr>
          <p:cNvSpPr txBox="1"/>
          <p:nvPr/>
        </p:nvSpPr>
        <p:spPr>
          <a:xfrm>
            <a:off x="7232073" y="4322618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Hailiang</a:t>
            </a:r>
            <a:r>
              <a:rPr lang="en-GB" dirty="0"/>
              <a:t> Du</a:t>
            </a:r>
          </a:p>
        </p:txBody>
      </p:sp>
    </p:spTree>
    <p:extLst>
      <p:ext uri="{BB962C8B-B14F-4D97-AF65-F5344CB8AC3E}">
        <p14:creationId xmlns:p14="http://schemas.microsoft.com/office/powerpoint/2010/main" val="3282949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2C9FE4-922C-571A-58D2-A0CF0F2582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753" y="1254162"/>
            <a:ext cx="3654113" cy="1102519"/>
          </a:xfrm>
        </p:spPr>
        <p:txBody>
          <a:bodyPr/>
          <a:lstStyle/>
          <a:p>
            <a:r>
              <a:rPr lang="en-GB" dirty="0"/>
              <a:t>Thresholds and Bias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02155AB-7C07-8645-6FEB-33BF555502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441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FD7FA-33A6-A50F-F430-EBF1E46DC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Threshold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E77BB-353F-0B46-5614-35B2A059C17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0806" y="954544"/>
            <a:ext cx="7902387" cy="291465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Most of our non-linear activation functions are composed of two connected linear functions </a:t>
            </a:r>
          </a:p>
          <a:p>
            <a:pPr marL="573750" lvl="1" indent="-285750">
              <a:buFont typeface="Arial" panose="020B0604020202020204" pitchFamily="34" charset="0"/>
              <a:buChar char="•"/>
            </a:pPr>
            <a:r>
              <a:rPr lang="en-GB" dirty="0"/>
              <a:t>This is not a </a:t>
            </a:r>
            <a:r>
              <a:rPr lang="en-GB" i="1" dirty="0"/>
              <a:t>requirement</a:t>
            </a:r>
            <a:r>
              <a:rPr lang="en-GB" dirty="0"/>
              <a:t>, but it makes life simpler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Step function: 0 or 1, change at “threshold” = -bias</a:t>
            </a:r>
          </a:p>
          <a:p>
            <a:pPr marL="573750" lvl="1" indent="-285750">
              <a:buFont typeface="Arial" panose="020B0604020202020204" pitchFamily="34" charset="0"/>
              <a:buChar char="•"/>
            </a:pPr>
            <a:r>
              <a:rPr lang="en-GB" dirty="0"/>
              <a:t>Discontinuity at threshold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Sigmoid: 0, 1, or some value in between</a:t>
            </a:r>
          </a:p>
          <a:p>
            <a:pPr marL="573750" lvl="1" indent="-285750">
              <a:buFont typeface="Arial" panose="020B0604020202020204" pitchFamily="34" charset="0"/>
              <a:buChar char="•"/>
            </a:pPr>
            <a:r>
              <a:rPr lang="en-GB" dirty="0"/>
              <a:t>Location of change determined by bias </a:t>
            </a:r>
            <a:r>
              <a:rPr lang="en-GB" i="1" dirty="0"/>
              <a:t>b</a:t>
            </a:r>
            <a:endParaRPr lang="en-GB" dirty="0"/>
          </a:p>
          <a:p>
            <a:pPr marL="573750" lvl="1" indent="-285750">
              <a:buFont typeface="Arial" panose="020B0604020202020204" pitchFamily="34" charset="0"/>
              <a:buChar char="•"/>
            </a:pPr>
            <a:r>
              <a:rPr lang="en-GB" dirty="0"/>
              <a:t>Steepness of change in direction </a:t>
            </a:r>
            <a:r>
              <a:rPr lang="en-GB" i="1" dirty="0" err="1"/>
              <a:t>x</a:t>
            </a:r>
            <a:r>
              <a:rPr lang="en-GB" i="1" baseline="-25000" dirty="0" err="1"/>
              <a:t>j</a:t>
            </a:r>
            <a:r>
              <a:rPr lang="en-GB" dirty="0"/>
              <a:t> determined by weight </a:t>
            </a:r>
            <a:r>
              <a:rPr lang="en-GB" i="1" dirty="0" err="1"/>
              <a:t>w</a:t>
            </a:r>
            <a:r>
              <a:rPr lang="en-GB" i="1" baseline="-25000" dirty="0" err="1"/>
              <a:t>j</a:t>
            </a:r>
            <a:r>
              <a:rPr lang="en-GB" i="1" baseline="-25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RELU: 0 or x, change at 0 (if bias term +</a:t>
            </a:r>
            <a:r>
              <a:rPr lang="en-GB" i="1" dirty="0"/>
              <a:t>b</a:t>
            </a:r>
            <a:r>
              <a:rPr lang="en-GB" dirty="0"/>
              <a:t> included in previous layer) or –</a:t>
            </a:r>
            <a:r>
              <a:rPr lang="en-GB" i="1" dirty="0"/>
              <a:t>b</a:t>
            </a:r>
          </a:p>
          <a:p>
            <a:pPr marL="573750" lvl="1" indent="-285750">
              <a:buFont typeface="Arial" panose="020B0604020202020204" pitchFamily="34" charset="0"/>
              <a:buChar char="•"/>
            </a:pPr>
            <a:r>
              <a:rPr lang="en-GB" dirty="0"/>
              <a:t>Activation function for </a:t>
            </a:r>
            <a:r>
              <a:rPr lang="en-GB" b="1" dirty="0"/>
              <a:t>regression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221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7B83-4836-A1FA-587F-29D97BFB2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Perceptrons</a:t>
            </a:r>
            <a:r>
              <a:rPr lang="en-GB" dirty="0"/>
              <a:t>: Threshold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BE4CB2-DC56-7CCF-DBF9-3C2B45A7E597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620059" y="809072"/>
                <a:ext cx="7902387" cy="2914650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Conceptually: if output of affine transformation is above a threshold value, output is 1 / TRUE / the thing happened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Squidward example based on </a:t>
                </a:r>
                <a:r>
                  <a:rPr lang="en-GB" i="1" dirty="0"/>
                  <a:t>step function</a:t>
                </a:r>
                <a:r>
                  <a:rPr lang="en-GB" dirty="0"/>
                  <a:t> – jump from 0 to 1 at specific value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𝑤𝑥</m:t>
                    </m:r>
                  </m:oMath>
                </a14:m>
                <a:r>
                  <a:rPr lang="en-GB" dirty="0"/>
                  <a:t>, and that specific value is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GB" dirty="0"/>
              </a:p>
              <a:p>
                <a:pPr marL="5737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Jump happens when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𝑤𝑥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/>
                  <a:t>, or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𝑤𝑥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/>
                  <a:t>, or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𝑤𝑥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dirty="0"/>
              </a:p>
              <a:p>
                <a:pPr marL="5737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If we redefine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𝑤𝑥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i="1" dirty="0"/>
                  <a:t>, </a:t>
                </a:r>
                <a:r>
                  <a:rPr lang="en-GB" dirty="0"/>
                  <a:t>jump happens at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i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Remember logistic regression? </a:t>
                </a:r>
              </a:p>
              <a:p>
                <a:pPr marL="5737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Work out value of </a:t>
                </a:r>
                <a:r>
                  <a:rPr lang="en-GB" i="1" dirty="0"/>
                  <a:t>X </a:t>
                </a:r>
                <a:r>
                  <a:rPr lang="en-GB" dirty="0"/>
                  <a:t>for which </a:t>
                </a:r>
                <a:r>
                  <a:rPr lang="en-GB" i="1" dirty="0"/>
                  <a:t>p</a:t>
                </a:r>
                <a:r>
                  <a:rPr lang="en-GB" dirty="0"/>
                  <a:t>(</a:t>
                </a:r>
                <a:r>
                  <a:rPr lang="en-GB" i="1" dirty="0"/>
                  <a:t>Y=1</a:t>
                </a:r>
                <a:r>
                  <a:rPr lang="en-GB" dirty="0"/>
                  <a:t>) is 0.5 </a:t>
                </a:r>
              </a:p>
              <a:p>
                <a:pPr marL="5737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If </a:t>
                </a:r>
                <a:r>
                  <a:rPr lang="en-GB" i="1" dirty="0"/>
                  <a:t>x</a:t>
                </a:r>
                <a:r>
                  <a:rPr lang="en-GB" dirty="0"/>
                  <a:t> &gt; </a:t>
                </a:r>
                <a:r>
                  <a:rPr lang="en-GB" i="1" dirty="0"/>
                  <a:t>X</a:t>
                </a:r>
                <a:r>
                  <a:rPr lang="en-GB" i="1" baseline="-25000" dirty="0"/>
                  <a:t>0.5</a:t>
                </a:r>
                <a:r>
                  <a:rPr lang="en-GB" dirty="0"/>
                  <a:t>, model predicts y = 1</a:t>
                </a:r>
              </a:p>
              <a:p>
                <a:pPr marL="5737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Can use equivalent technique for non-step activation function</a:t>
                </a:r>
              </a:p>
              <a:p>
                <a:pPr marL="861750" lvl="2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Value of </a:t>
                </a:r>
                <a:r>
                  <a:rPr lang="en-GB" i="1" dirty="0"/>
                  <a:t>X</a:t>
                </a:r>
                <a:r>
                  <a:rPr lang="en-GB" i="1" baseline="-25000" dirty="0"/>
                  <a:t>0.5</a:t>
                </a:r>
                <a:r>
                  <a:rPr lang="en-GB" dirty="0"/>
                  <a:t> will be determined by </a:t>
                </a:r>
                <a:r>
                  <a:rPr lang="en-GB" i="1" dirty="0"/>
                  <a:t>b</a:t>
                </a:r>
                <a:r>
                  <a:rPr lang="en-GB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BE4CB2-DC56-7CCF-DBF9-3C2B45A7E5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620059" y="809072"/>
                <a:ext cx="7902387" cy="2914650"/>
              </a:xfrm>
              <a:blipFill>
                <a:blip r:embed="rId2"/>
                <a:stretch>
                  <a:fillRect l="-1698" t="-2720" r="-386" b="-364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94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45850-DA3B-C190-EDF5-D16B5D1BC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Regression: Bias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093157-3CC2-D5D7-350E-057C5935A509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620059" y="1114425"/>
                <a:ext cx="7902387" cy="2914650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Determining numerical value of response variable </a:t>
                </a:r>
                <a:r>
                  <a:rPr lang="en-GB" i="1" dirty="0"/>
                  <a:t>Y</a:t>
                </a:r>
                <a:r>
                  <a:rPr lang="en-GB" dirty="0"/>
                  <a:t> based on feature variables </a:t>
                </a:r>
                <a:r>
                  <a:rPr lang="en-GB" i="1" dirty="0" err="1"/>
                  <a:t>X</a:t>
                </a:r>
                <a:r>
                  <a:rPr lang="en-GB" i="1" baseline="-25000" dirty="0" err="1"/>
                  <a:t>j</a:t>
                </a:r>
                <a:endParaRPr lang="en-GB" i="1" baseline="-25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b="1" dirty="0"/>
                  <a:t>Process within neural network</a:t>
                </a:r>
                <a:r>
                  <a:rPr lang="en-GB" dirty="0"/>
                  <a:t> more complex than linear regression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However, </a:t>
                </a:r>
                <a:r>
                  <a:rPr lang="en-GB" b="1" dirty="0"/>
                  <a:t>within each affine transformation</a:t>
                </a:r>
                <a:r>
                  <a:rPr lang="en-GB" dirty="0"/>
                  <a:t>, “bias” is equivalent of intercept in linear regression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RELU activation function</a:t>
                </a:r>
              </a:p>
              <a:p>
                <a:pPr marL="5737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If you include bias </a:t>
                </a:r>
                <a:r>
                  <a:rPr lang="en-GB" i="1" dirty="0"/>
                  <a:t>within the affine transformation</a:t>
                </a:r>
                <a:r>
                  <a:rPr lang="en-GB" dirty="0"/>
                  <a:t>, transition/threshold happens at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/>
                  <a:t> </a:t>
                </a:r>
              </a:p>
              <a:p>
                <a:pPr marL="5737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If not, transition/threshold happens at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These things are </a:t>
                </a:r>
                <a:r>
                  <a:rPr lang="en-GB" b="1" dirty="0"/>
                  <a:t>equivalent</a:t>
                </a:r>
                <a:r>
                  <a:rPr lang="en-GB" dirty="0"/>
                  <a:t> (which is technically not “the same”)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093157-3CC2-D5D7-350E-057C5935A5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620059" y="1114425"/>
                <a:ext cx="7902387" cy="2914650"/>
              </a:xfrm>
              <a:blipFill>
                <a:blip r:embed="rId2"/>
                <a:stretch>
                  <a:fillRect l="-1698" t="-2720" b="-198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717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D8CB0-AE6F-0314-E067-F1DE0198DE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Performance Metrics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7ED0E9-6D33-A293-8ED8-E932946826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0111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34740-DE96-F738-2A67-C765AA7CB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 Your 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010DE-1A45-4528-D7B0-0D3DAD28F5C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1552" y="1224708"/>
            <a:ext cx="7902387" cy="291465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Have set of observations of feature variables </a:t>
            </a:r>
            <a:r>
              <a:rPr lang="en-GB" b="1" dirty="0"/>
              <a:t>x</a:t>
            </a:r>
            <a:r>
              <a:rPr lang="en-GB" baseline="-25000" dirty="0"/>
              <a:t>i</a:t>
            </a:r>
            <a:r>
              <a:rPr lang="en-GB" dirty="0"/>
              <a:t> and response variable </a:t>
            </a:r>
            <a:r>
              <a:rPr lang="en-GB" dirty="0" err="1"/>
              <a:t>y</a:t>
            </a:r>
            <a:r>
              <a:rPr lang="en-GB" baseline="-25000" dirty="0" err="1"/>
              <a:t>i</a:t>
            </a:r>
            <a:endParaRPr lang="en-GB" baseline="-25000" dirty="0"/>
          </a:p>
          <a:p>
            <a:pPr marL="573750" lvl="1" indent="-285750">
              <a:buFont typeface="Arial" panose="020B0604020202020204" pitchFamily="34" charset="0"/>
              <a:buChar char="•"/>
            </a:pPr>
            <a:r>
              <a:rPr lang="en-GB" dirty="0"/>
              <a:t>In </a:t>
            </a:r>
            <a:r>
              <a:rPr lang="en-GB" dirty="0" err="1"/>
              <a:t>Spongebob</a:t>
            </a:r>
            <a:r>
              <a:rPr lang="en-GB" dirty="0"/>
              <a:t> example, all four feature variables also binary</a:t>
            </a:r>
          </a:p>
          <a:p>
            <a:pPr marL="573750" lvl="1" indent="-285750">
              <a:buFont typeface="Arial" panose="020B0604020202020204" pitchFamily="34" charset="0"/>
              <a:buChar char="•"/>
            </a:pPr>
            <a:r>
              <a:rPr lang="en-GB" dirty="0"/>
              <a:t>In house price example, feature variables were numeric</a:t>
            </a:r>
          </a:p>
          <a:p>
            <a:pPr marL="861750" lvl="2" indent="-285750">
              <a:buFont typeface="Arial" panose="020B0604020202020204" pitchFamily="34" charset="0"/>
              <a:buChar char="•"/>
            </a:pPr>
            <a:r>
              <a:rPr lang="en-GB" dirty="0"/>
              <a:t>Needed to be scaled – in this instance, used range (0,1) rather than converting to standard normal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Define your loss function (more on this </a:t>
            </a:r>
            <a:r>
              <a:rPr lang="en-GB" strike="sngStrike" dirty="0"/>
              <a:t>later</a:t>
            </a:r>
            <a:r>
              <a:rPr lang="en-GB" dirty="0"/>
              <a:t> now!) </a:t>
            </a:r>
          </a:p>
          <a:p>
            <a:pPr marL="573750" lvl="1" indent="-285750">
              <a:buFont typeface="Arial" panose="020B0604020202020204" pitchFamily="34" charset="0"/>
              <a:buChar char="•"/>
            </a:pPr>
            <a:r>
              <a:rPr lang="en-GB" dirty="0"/>
              <a:t>Technically these are </a:t>
            </a:r>
            <a:r>
              <a:rPr lang="en-GB" i="1" dirty="0"/>
              <a:t>objective functions</a:t>
            </a:r>
            <a:r>
              <a:rPr lang="en-GB" dirty="0"/>
              <a:t> because we want </a:t>
            </a:r>
            <a:r>
              <a:rPr lang="en-GB" i="1" dirty="0"/>
              <a:t>maxima</a:t>
            </a:r>
            <a:r>
              <a:rPr lang="en-GB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For more details, see Chapter 11 of Deep Learning by Goodfellow et al. </a:t>
            </a:r>
          </a:p>
        </p:txBody>
      </p:sp>
    </p:spTree>
    <p:extLst>
      <p:ext uri="{BB962C8B-B14F-4D97-AF65-F5344CB8AC3E}">
        <p14:creationId xmlns:p14="http://schemas.microsoft.com/office/powerpoint/2010/main" val="371456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</a:t>
            </a:r>
            <a:r>
              <a:rPr lang="en-US" strike="sngStrike" dirty="0"/>
              <a:t>7</a:t>
            </a:r>
            <a:r>
              <a:rPr lang="en-US" dirty="0"/>
              <a:t> “8” Outline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20059" y="951393"/>
            <a:ext cx="7723194" cy="2914650"/>
          </a:xfrm>
        </p:spPr>
        <p:txBody>
          <a:bodyPr/>
          <a:lstStyle/>
          <a:p>
            <a:pPr lvl="1"/>
            <a:r>
              <a:rPr lang="en-US" dirty="0" err="1"/>
              <a:t>Perceptrons</a:t>
            </a:r>
            <a:endParaRPr lang="en-US" dirty="0"/>
          </a:p>
          <a:p>
            <a:pPr lvl="1"/>
            <a:r>
              <a:rPr lang="en-US" dirty="0"/>
              <a:t>Back Propagation – Workshop 10 example</a:t>
            </a:r>
          </a:p>
          <a:p>
            <a:pPr lvl="1"/>
            <a:r>
              <a:rPr lang="en-US" dirty="0"/>
              <a:t>Saddle Points</a:t>
            </a:r>
          </a:p>
          <a:p>
            <a:pPr lvl="1"/>
            <a:r>
              <a:rPr lang="en-US" dirty="0"/>
              <a:t>Thresholds and Bias</a:t>
            </a:r>
          </a:p>
          <a:p>
            <a:pPr lvl="1"/>
            <a:r>
              <a:rPr lang="en-US" dirty="0"/>
              <a:t>Performance Metrics </a:t>
            </a:r>
          </a:p>
          <a:p>
            <a:pPr lvl="1"/>
            <a:r>
              <a:rPr lang="en-US" dirty="0"/>
              <a:t>Choosing Starting Weights</a:t>
            </a:r>
          </a:p>
          <a:p>
            <a:pPr lvl="1"/>
            <a:r>
              <a:rPr lang="en-US" dirty="0"/>
              <a:t>Convolutional Neural Networks</a:t>
            </a:r>
          </a:p>
          <a:p>
            <a:pPr lvl="1"/>
            <a:r>
              <a:rPr lang="en-US" dirty="0"/>
              <a:t>Dropout</a:t>
            </a:r>
          </a:p>
          <a:p>
            <a:pPr lvl="1"/>
            <a:r>
              <a:rPr lang="en-US" dirty="0"/>
              <a:t>Autoencoders</a:t>
            </a:r>
          </a:p>
          <a:p>
            <a:pPr lvl="1"/>
            <a:r>
              <a:rPr lang="en-US" dirty="0"/>
              <a:t>You Are All Models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07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1E032-FA24-F0E0-CB10-2342AA4AF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91726-8954-50D7-6037-431FA7AF980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1553" y="1224708"/>
            <a:ext cx="7902388" cy="291465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Specifically showing </a:t>
            </a:r>
            <a:r>
              <a:rPr lang="en-GB" b="1" dirty="0"/>
              <a:t>binary</a:t>
            </a:r>
            <a:r>
              <a:rPr lang="en-GB" dirty="0"/>
              <a:t> output here</a:t>
            </a:r>
          </a:p>
          <a:p>
            <a:pPr marL="573750" lvl="1" indent="-285750">
              <a:buFont typeface="Arial" panose="020B0604020202020204" pitchFamily="34" charset="0"/>
              <a:buChar char="•"/>
            </a:pPr>
            <a:r>
              <a:rPr lang="en-GB" dirty="0"/>
              <a:t>This all extends to many categories </a:t>
            </a:r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2B37A4-BCAB-63E9-CE6C-0BBF3149E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686" y="749311"/>
            <a:ext cx="2535063" cy="1509315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B03BB62-51D8-B05F-EE23-772195B9A5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145524"/>
              </p:ext>
            </p:extLst>
          </p:nvPr>
        </p:nvGraphicFramePr>
        <p:xfrm>
          <a:off x="741218" y="2450210"/>
          <a:ext cx="6096000" cy="11385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9299182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502942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48977758"/>
                    </a:ext>
                  </a:extLst>
                </a:gridCol>
              </a:tblGrid>
              <a:tr h="39689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Observation: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Observation: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5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Model: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True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False 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541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Model: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False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True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9504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F9AD84B-3C83-F1AA-A8D2-3E800E568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115274"/>
              </p:ext>
            </p:extLst>
          </p:nvPr>
        </p:nvGraphicFramePr>
        <p:xfrm>
          <a:off x="741216" y="2450209"/>
          <a:ext cx="6096000" cy="11385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9299182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502942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48977758"/>
                    </a:ext>
                  </a:extLst>
                </a:gridCol>
              </a:tblGrid>
              <a:tr h="39689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Observation: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Observation: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5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Model: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True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False 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541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Model: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False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True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9504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1434D61-FC57-9ECC-A8BE-8F98352D4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404350"/>
              </p:ext>
            </p:extLst>
          </p:nvPr>
        </p:nvGraphicFramePr>
        <p:xfrm>
          <a:off x="741217" y="2450209"/>
          <a:ext cx="6096000" cy="11385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9299182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502942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48977758"/>
                    </a:ext>
                  </a:extLst>
                </a:gridCol>
              </a:tblGrid>
              <a:tr h="39689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Observation: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Observation: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5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Model: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B050"/>
                          </a:solidFill>
                        </a:rPr>
                        <a:t>True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7030A0"/>
                          </a:solidFill>
                        </a:rPr>
                        <a:t>False 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541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Model: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C00000"/>
                          </a:solidFill>
                        </a:rPr>
                        <a:t>False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70C0"/>
                          </a:solidFill>
                        </a:rPr>
                        <a:t>True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95049"/>
                  </a:ext>
                </a:extLst>
              </a:tr>
            </a:tbl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8F3A1A52-B576-3D91-8EB0-441DE59E4D69}"/>
              </a:ext>
            </a:extLst>
          </p:cNvPr>
          <p:cNvGrpSpPr/>
          <p:nvPr/>
        </p:nvGrpSpPr>
        <p:grpSpPr>
          <a:xfrm>
            <a:off x="6740235" y="1433379"/>
            <a:ext cx="1052947" cy="641626"/>
            <a:chOff x="6740235" y="1433379"/>
            <a:chExt cx="1052947" cy="64162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9040A42-49AC-04E1-685F-D7EAF9555CDB}"/>
                </a:ext>
              </a:extLst>
            </p:cNvPr>
            <p:cNvSpPr/>
            <p:nvPr/>
          </p:nvSpPr>
          <p:spPr>
            <a:xfrm>
              <a:off x="6740236" y="1433945"/>
              <a:ext cx="450273" cy="297873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6BDB15-A29D-EAC1-8C5F-44020E044CB0}"/>
                </a:ext>
              </a:extLst>
            </p:cNvPr>
            <p:cNvSpPr/>
            <p:nvPr/>
          </p:nvSpPr>
          <p:spPr>
            <a:xfrm>
              <a:off x="7342909" y="1433379"/>
              <a:ext cx="450273" cy="29787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B4706B-64A1-8C36-4CE8-CFA97013002C}"/>
                </a:ext>
              </a:extLst>
            </p:cNvPr>
            <p:cNvSpPr/>
            <p:nvPr/>
          </p:nvSpPr>
          <p:spPr>
            <a:xfrm>
              <a:off x="7342908" y="1777132"/>
              <a:ext cx="450273" cy="297873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C6C89A8-E953-9E98-F1DC-0E2FCEB0090F}"/>
                </a:ext>
              </a:extLst>
            </p:cNvPr>
            <p:cNvSpPr/>
            <p:nvPr/>
          </p:nvSpPr>
          <p:spPr>
            <a:xfrm>
              <a:off x="6740235" y="1774465"/>
              <a:ext cx="450273" cy="297873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5D21096-2CDE-1FD8-50CD-D3BD2F2D5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504370"/>
              </p:ext>
            </p:extLst>
          </p:nvPr>
        </p:nvGraphicFramePr>
        <p:xfrm>
          <a:off x="741215" y="2450209"/>
          <a:ext cx="6096000" cy="11385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9299182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502942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48977758"/>
                    </a:ext>
                  </a:extLst>
                </a:gridCol>
              </a:tblGrid>
              <a:tr h="39689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Observation: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Observation: 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5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Model: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0070C0"/>
                          </a:solidFill>
                        </a:rPr>
                        <a:t>True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C00000"/>
                          </a:solidFill>
                        </a:rPr>
                        <a:t>False Negative</a:t>
                      </a:r>
                      <a:endParaRPr lang="en-GB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541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Model: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7030A0"/>
                          </a:solidFill>
                        </a:rPr>
                        <a:t>False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B050"/>
                          </a:solidFill>
                        </a:rPr>
                        <a:t>True Positive</a:t>
                      </a:r>
                      <a:endParaRPr lang="en-GB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95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92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DDBF0-BCEB-A827-9860-939481FD1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Default Metric: Accuracy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5E527B-C53B-EC81-8E1F-8987D6C67865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621552" y="1224708"/>
                <a:ext cx="7902387" cy="2914650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Accuracy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True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Negatives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True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Positives</m:t>
                        </m:r>
                      </m:num>
                      <m:den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Total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observations</m:t>
                        </m:r>
                      </m:den>
                    </m:f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Sum of diagonal of confusion matrix / Sum of confusion matrix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As accuracy increases, a greater proportion of the data set is </a:t>
                </a:r>
                <a:r>
                  <a:rPr lang="en-GB" i="1" dirty="0"/>
                  <a:t>correctly classified</a:t>
                </a:r>
                <a:r>
                  <a:rPr lang="en-GB" dirty="0"/>
                  <a:t>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5E527B-C53B-EC81-8E1F-8987D6C678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621552" y="1224708"/>
                <a:ext cx="7902387" cy="2914650"/>
              </a:xfrm>
              <a:blipFill>
                <a:blip r:embed="rId2"/>
                <a:stretch>
                  <a:fillRect l="-16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05F5FD2-A443-BDB0-E877-D04A5D467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61" y="2364140"/>
            <a:ext cx="7573620" cy="41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769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D7CF6-48F5-B3FA-2FE9-DDBE43340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Sensitivity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AA2D13-5362-1E32-C336-95183A548296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620806" y="808019"/>
                <a:ext cx="7902388" cy="2914650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Sensitivity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True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Positives</m:t>
                        </m:r>
                      </m:num>
                      <m:den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Total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Observed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Positives</m:t>
                        </m:r>
                      </m:den>
                    </m:f>
                  </m:oMath>
                </a14:m>
                <a:endParaRPr lang="en-GB" dirty="0"/>
              </a:p>
              <a:p>
                <a:pPr marL="5737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“True positive rate”</a:t>
                </a:r>
              </a:p>
              <a:p>
                <a:pPr marL="5737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Also called </a:t>
                </a:r>
                <a:r>
                  <a:rPr lang="en-GB" b="1" dirty="0"/>
                  <a:t>recall</a:t>
                </a:r>
                <a:r>
                  <a:rPr lang="en-GB" dirty="0"/>
                  <a:t> in Machine Learning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Maximise if we want to ensure our model captures every observed positive</a:t>
                </a:r>
              </a:p>
              <a:p>
                <a:pPr marL="5737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Equivalent to minimizing False Negatives, since </a:t>
                </a:r>
                <a:br>
                  <a:rPr lang="en-GB" dirty="0"/>
                </a:br>
                <a:r>
                  <a:rPr lang="en-GB" dirty="0"/>
                  <a:t>Total Observed Positives = True Positives + False Negatives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Cheap first-layer test where False Positives are not a major concern but False Negatives are</a:t>
                </a:r>
              </a:p>
              <a:p>
                <a:pPr marL="5737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Example: smear test, self-examination for cancer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AA2D13-5362-1E32-C336-95183A5482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620806" y="808019"/>
                <a:ext cx="7902388" cy="2914650"/>
              </a:xfrm>
              <a:blipFill>
                <a:blip r:embed="rId2"/>
                <a:stretch>
                  <a:fillRect l="-1698" r="-1003" b="-161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B62B1EE7-BFC0-6025-E4C3-CAF86E2B0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70" y="4116615"/>
            <a:ext cx="8296060" cy="4377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467E25-63BB-64DA-9554-BDEAF2663211}"/>
              </a:ext>
            </a:extLst>
          </p:cNvPr>
          <p:cNvSpPr txBox="1"/>
          <p:nvPr/>
        </p:nvSpPr>
        <p:spPr>
          <a:xfrm>
            <a:off x="7644971" y="3969572"/>
            <a:ext cx="75353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3200" dirty="0"/>
              <a:t>[,2]</a:t>
            </a:r>
          </a:p>
        </p:txBody>
      </p:sp>
    </p:spTree>
    <p:extLst>
      <p:ext uri="{BB962C8B-B14F-4D97-AF65-F5344CB8AC3E}">
        <p14:creationId xmlns:p14="http://schemas.microsoft.com/office/powerpoint/2010/main" val="228282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D571E-8049-CD10-E41D-A48AE3666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Specificity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985BC7F-D29E-74D9-8FAB-0EFD2942DFDE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620059" y="815999"/>
                <a:ext cx="7902388" cy="2914650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Specificity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True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Negatives</m:t>
                        </m:r>
                      </m:num>
                      <m:den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Total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Observed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Negatives</m:t>
                        </m:r>
                      </m:den>
                    </m:f>
                  </m:oMath>
                </a14:m>
                <a:endParaRPr lang="en-GB" dirty="0"/>
              </a:p>
              <a:p>
                <a:pPr marL="5737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“True negative rate”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Maximise if we want to ensure our model has very few False Positives</a:t>
                </a:r>
              </a:p>
              <a:p>
                <a:pPr marL="5737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Equivalent to minimizing False Positives, since </a:t>
                </a:r>
                <a:br>
                  <a:rPr lang="en-GB" dirty="0"/>
                </a:br>
                <a:r>
                  <a:rPr lang="en-GB" dirty="0"/>
                  <a:t>Total Observed Negatives = True Negatives + False Positives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High specificity still useful for “ruling in” a condition</a:t>
                </a:r>
              </a:p>
              <a:p>
                <a:pPr marL="5737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Example: within past year, certain COVID strains do not test positive on LFTs; however, a positive LFT is still a strong indicator that you have COVID and should isolate </a:t>
                </a: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985BC7F-D29E-74D9-8FAB-0EFD2942DF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620059" y="815999"/>
                <a:ext cx="7902388" cy="2914650"/>
              </a:xfrm>
              <a:blipFill>
                <a:blip r:embed="rId2"/>
                <a:stretch>
                  <a:fillRect l="-1698" r="-386" b="-144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D70DE6A2-8B5F-9AF5-48F9-E9E8C76F1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38" y="4068485"/>
            <a:ext cx="8569100" cy="5180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F9B755-8390-95F7-1659-68F8B9E3C4E6}"/>
              </a:ext>
            </a:extLst>
          </p:cNvPr>
          <p:cNvSpPr txBox="1"/>
          <p:nvPr/>
        </p:nvSpPr>
        <p:spPr>
          <a:xfrm>
            <a:off x="7887426" y="4031626"/>
            <a:ext cx="75353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3200" dirty="0"/>
              <a:t>[,1]</a:t>
            </a:r>
          </a:p>
        </p:txBody>
      </p:sp>
    </p:spTree>
    <p:extLst>
      <p:ext uri="{BB962C8B-B14F-4D97-AF65-F5344CB8AC3E}">
        <p14:creationId xmlns:p14="http://schemas.microsoft.com/office/powerpoint/2010/main" val="266903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96504-6702-D078-2E1A-A45EB7D43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Precision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5212C84-898D-90E7-B9DA-2319E2770F0F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620059" y="850549"/>
                <a:ext cx="7902388" cy="2914650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Precision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True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Positives</m:t>
                        </m:r>
                      </m:num>
                      <m:den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Total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Predicted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Positives</m:t>
                        </m:r>
                      </m:den>
                    </m:f>
                  </m:oMath>
                </a14:m>
                <a:endParaRPr lang="en-GB" dirty="0"/>
              </a:p>
              <a:p>
                <a:pPr marL="5737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“Positive Predictive Rate”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Maximise if we want as many of the predicted positives as possible to be True Positives</a:t>
                </a:r>
              </a:p>
              <a:p>
                <a:pPr marL="5737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Equivalent to minimizing False Positives</a:t>
                </a:r>
              </a:p>
              <a:p>
                <a:pPr marL="5737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But so is Specificity… </a:t>
                </a:r>
              </a:p>
              <a:p>
                <a:pPr marL="861750" lvl="2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Always have trade-offs! </a:t>
                </a:r>
              </a:p>
              <a:p>
                <a:pPr marL="861750" lvl="2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For specificity, trade-off is by allowing extra True Positives</a:t>
                </a:r>
              </a:p>
              <a:p>
                <a:pPr marL="861750" lvl="2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For precision, trade-off is by allowing extra False Negatives </a:t>
                </a: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5212C84-898D-90E7-B9DA-2319E2770F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620059" y="850549"/>
                <a:ext cx="7902388" cy="2914650"/>
              </a:xfrm>
              <a:blipFill>
                <a:blip r:embed="rId2"/>
                <a:stretch>
                  <a:fillRect l="-1698" b="-196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586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DBC5E-C3EC-AEC2-DC65-0B81809EF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F-Score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E77EAD-DD8F-95DA-2F4B-2EB6EF512019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620806" y="989180"/>
                <a:ext cx="7902388" cy="2914650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Precision: Minimize false positives, but allow false negatives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Recall (sensitivity): Minimize false negatives, but allow false positives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F-Score: Combines these two factors to “balance” the two error types </a:t>
                </a:r>
              </a:p>
              <a:p>
                <a:pPr algn="ctr"/>
                <a:endParaRPr lang="en-GB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nor/>
                            </m:rPr>
                            <a:rPr lang="en-GB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Sensitivity</m:t>
                          </m:r>
                          <m:r>
                            <m:rPr>
                              <m:nor/>
                            </m:rPr>
                            <a:rPr lang="en-GB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nor/>
                            </m:rPr>
                            <a:rPr lang="en-GB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Precision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GB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Sensitivity</m:t>
                          </m:r>
                          <m:r>
                            <m:rPr>
                              <m:nor/>
                            </m:rPr>
                            <a:rPr lang="en-GB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GB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Precision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Again, </a:t>
                </a:r>
                <a:r>
                  <a:rPr lang="en-GB" i="1" dirty="0"/>
                  <a:t>objective function</a:t>
                </a:r>
                <a:r>
                  <a:rPr lang="en-GB" dirty="0"/>
                  <a:t> since we want to maximise this value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E77EAD-DD8F-95DA-2F4B-2EB6EF5120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620806" y="989180"/>
                <a:ext cx="7902388" cy="2914650"/>
              </a:xfrm>
              <a:blipFill>
                <a:blip r:embed="rId2"/>
                <a:stretch>
                  <a:fillRect l="-1698" t="-27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121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63DBC-0496-2CED-CC8B-504C045C2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9BB22-0B6F-ACCB-BB5C-F2982EDB968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0806" y="857562"/>
            <a:ext cx="7902388" cy="291465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Example: Google Street View transcribes addresses if it thinks it can do so at an equivalent accuracy to a human </a:t>
            </a:r>
          </a:p>
          <a:p>
            <a:pPr marL="573750" lvl="1" indent="-285750">
              <a:buFont typeface="Arial" panose="020B0604020202020204" pitchFamily="34" charset="0"/>
              <a:buChar char="•"/>
            </a:pPr>
            <a:r>
              <a:rPr lang="en-GB" dirty="0"/>
              <a:t>Human transcription accuracy: 98%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Much “easier” for humans to let computer do transcription, but only “useful” if transcription is accurate </a:t>
            </a:r>
          </a:p>
          <a:p>
            <a:pPr marL="573750" lvl="1" indent="-285750">
              <a:buFont typeface="Arial" panose="020B0604020202020204" pitchFamily="34" charset="0"/>
              <a:buChar char="•"/>
            </a:pPr>
            <a:r>
              <a:rPr lang="en-GB" dirty="0"/>
              <a:t>Remember how all models are wrong and some are useful?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Model can estimate whether it thinks its transcription is correct, and if it is less confident than some chosen hyperparameter, it tells a human to do 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it </a:t>
            </a:r>
            <a:r>
              <a:rPr lang="en-GB" i="1" dirty="0"/>
              <a:t>always</a:t>
            </a:r>
            <a:r>
              <a:rPr lang="en-GB" dirty="0"/>
              <a:t> tells the human to do it, the computer’s accuracy will be 100% </a:t>
            </a:r>
          </a:p>
          <a:p>
            <a:pPr marL="573750" lvl="1" indent="-285750">
              <a:buFont typeface="Arial" panose="020B0604020202020204" pitchFamily="34" charset="0"/>
              <a:buChar char="•"/>
            </a:pPr>
            <a:r>
              <a:rPr lang="en-GB" dirty="0"/>
              <a:t>…of the 0% of the work it did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“Coverage”: Proportion of work a computer did to “sufficient” accuracy</a:t>
            </a:r>
          </a:p>
        </p:txBody>
      </p:sp>
    </p:spTree>
    <p:extLst>
      <p:ext uri="{BB962C8B-B14F-4D97-AF65-F5344CB8AC3E}">
        <p14:creationId xmlns:p14="http://schemas.microsoft.com/office/powerpoint/2010/main" val="290437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D93ED-8516-3A54-3EDF-AE79ACAFE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 </a:t>
            </a:r>
            <a:r>
              <a:rPr lang="en-GB" i="1" dirty="0"/>
              <a:t>Exact</a:t>
            </a:r>
            <a:r>
              <a:rPr lang="en-GB" dirty="0"/>
              <a:t> Equivalent for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73D02-B5FA-3045-D86B-D61627371C4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1553" y="1224708"/>
            <a:ext cx="7902388" cy="291465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With regression model, will be looking at difference between predicted value and observed value to determine loss function </a:t>
            </a:r>
          </a:p>
          <a:p>
            <a:pPr marL="573750" lvl="1" indent="-285750">
              <a:buFont typeface="Arial" panose="020B0604020202020204" pitchFamily="34" charset="0"/>
              <a:buChar char="•"/>
            </a:pPr>
            <a:r>
              <a:rPr lang="en-GB" dirty="0"/>
              <a:t>Not just “mis-classified” values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/>
              <a:t>Might</a:t>
            </a:r>
            <a:r>
              <a:rPr lang="en-GB" dirty="0"/>
              <a:t> consider using perpendicular distance in data hyper-space instead of response-variable residuals </a:t>
            </a:r>
          </a:p>
          <a:p>
            <a:pPr marL="573750" lvl="1" indent="-285750">
              <a:buFont typeface="Arial" panose="020B0604020202020204" pitchFamily="34" charset="0"/>
              <a:buChar char="•"/>
            </a:pPr>
            <a:r>
              <a:rPr lang="en-GB" dirty="0"/>
              <a:t>Point of using response-variable residuals is that have a </a:t>
            </a:r>
            <a:r>
              <a:rPr lang="en-GB" i="1" dirty="0"/>
              <a:t>causal</a:t>
            </a:r>
            <a:r>
              <a:rPr lang="en-GB" dirty="0"/>
              <a:t> link </a:t>
            </a:r>
          </a:p>
          <a:p>
            <a:pPr marL="573750" lvl="1" indent="-285750">
              <a:buFont typeface="Arial" panose="020B0604020202020204" pitchFamily="34" charset="0"/>
              <a:buChar char="•"/>
            </a:pPr>
            <a:r>
              <a:rPr lang="en-GB" dirty="0"/>
              <a:t>Might think differently for unsupervised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3794364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EA3BF-EA1A-551F-03AF-E2726F669D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Choosing Starting Weights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2B0C7-EE73-EF3C-BA09-5131AEEB06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5171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051C33-1BE8-2198-EF37-979826E76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Selecting Initial Values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B71F587-1BAE-B282-0B9C-63AD22AA91D3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621552" y="1224708"/>
                <a:ext cx="7902387" cy="2914650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Choose </a:t>
                </a:r>
                <a:r>
                  <a:rPr lang="en-GB" i="1" dirty="0"/>
                  <a:t>random</a:t>
                </a:r>
                <a:r>
                  <a:rPr lang="en-GB" dirty="0"/>
                  <a:t> initial weights, but </a:t>
                </a:r>
                <a:r>
                  <a:rPr lang="en-GB" i="1" dirty="0"/>
                  <a:t>from strategic distribution</a:t>
                </a:r>
                <a:r>
                  <a:rPr lang="en-GB" dirty="0"/>
                  <a:t> </a:t>
                </a:r>
              </a:p>
              <a:p>
                <a:pPr marL="5737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See Section 8.4 of Deep Learning by Goodfellow et al.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Default for </a:t>
                </a:r>
                <a:r>
                  <a:rPr lang="en-GB" dirty="0" err="1"/>
                  <a:t>Keras</a:t>
                </a:r>
                <a:r>
                  <a:rPr lang="en-GB" dirty="0"/>
                  <a:t> package: </a:t>
                </a:r>
              </a:p>
              <a:p>
                <a:pPr marL="5737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For neurons in layer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GB" dirty="0"/>
                  <a:t>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bSup>
                  </m:oMath>
                </a14:m>
                <a:r>
                  <a:rPr lang="en-GB" dirty="0"/>
                  <a:t> input neurons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bSup>
                  </m:oMath>
                </a14:m>
                <a:r>
                  <a:rPr lang="en-GB" dirty="0"/>
                  <a:t> output neurons, choose weights from the uniform distribution across the range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𝑖𝑛</m:t>
                                      </m:r>
                                    </m:sub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ℓ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</m:sup>
                                  </m:sSub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𝑜𝑢𝑡</m:t>
                                      </m:r>
                                    </m:sub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ℓ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ra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rad>
                            <m:radPr>
                              <m:degHide m:val="on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𝑖𝑛</m:t>
                                      </m:r>
                                    </m:sub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ℓ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</m:sup>
                                  </m:sSub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𝑜𝑢𝑡</m:t>
                                      </m:r>
                                    </m:sub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ℓ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rad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B71F587-1BAE-B282-0B9C-63AD22AA91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621552" y="1224708"/>
                <a:ext cx="7902387" cy="2914650"/>
              </a:xfrm>
              <a:blipFill>
                <a:blip r:embed="rId2"/>
                <a:stretch>
                  <a:fillRect l="-1698" t="-2720" r="-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166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DC027-1CA3-873C-6E23-4DEF07C96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754" y="1254162"/>
            <a:ext cx="3747246" cy="1102519"/>
          </a:xfrm>
        </p:spPr>
        <p:txBody>
          <a:bodyPr/>
          <a:lstStyle/>
          <a:p>
            <a:r>
              <a:rPr lang="en-GB" dirty="0" err="1"/>
              <a:t>Perceptrons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81087-BE4D-766C-091F-0E50845806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5058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1598B-DF3C-0645-99B1-C24B473F37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Convolutional Neural Networks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8464C-3C1D-B0AC-9649-C441D08C2D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94461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42A1B-7961-57E5-6157-3BB72FECC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Figure 9.1, Deep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702FBA-F79D-D989-35D6-68E2785BB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68" y="706109"/>
            <a:ext cx="4496992" cy="437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724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3429A-05E0-4318-7ACE-BA1791F30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Sparse Hidden Layers</a:t>
            </a:r>
            <a:br>
              <a:rPr lang="en-GB" dirty="0"/>
            </a:b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661FE-51CF-8C5C-D4B7-38622E66AFE1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Neurons no longer transmit their information to </a:t>
            </a:r>
            <a:r>
              <a:rPr lang="en-GB" i="1" dirty="0"/>
              <a:t>every </a:t>
            </a:r>
            <a:r>
              <a:rPr lang="en-GB" dirty="0"/>
              <a:t>neuron in the next layer</a:t>
            </a:r>
          </a:p>
          <a:p>
            <a:pPr marL="573750" lvl="1" indent="-285750">
              <a:buFont typeface="Arial" panose="020B0604020202020204" pitchFamily="34" charset="0"/>
              <a:buChar char="•"/>
            </a:pPr>
            <a:r>
              <a:rPr lang="en-GB" dirty="0"/>
              <a:t>Figure 9.2, Deep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Can also pool output of layers to learn specific mappings, e.g. max pool: pull largest number from output of set of pixels times kernel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2CBF2AC-80FD-9C49-406E-C93BD988568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119957" y="1223963"/>
            <a:ext cx="2999837" cy="291465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69E8F9-DB97-8E54-4499-858A2028ACA5}"/>
              </a:ext>
            </a:extLst>
          </p:cNvPr>
          <p:cNvSpPr txBox="1"/>
          <p:nvPr/>
        </p:nvSpPr>
        <p:spPr>
          <a:xfrm>
            <a:off x="5095825" y="765402"/>
            <a:ext cx="3023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Convolutional Neural Network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E7BF1D-9A81-5EFC-2746-A52E3CA880DF}"/>
              </a:ext>
            </a:extLst>
          </p:cNvPr>
          <p:cNvSpPr txBox="1"/>
          <p:nvPr/>
        </p:nvSpPr>
        <p:spPr>
          <a:xfrm>
            <a:off x="5483217" y="4170139"/>
            <a:ext cx="2273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Neural Network using </a:t>
            </a:r>
          </a:p>
          <a:p>
            <a:r>
              <a:rPr lang="en-GB" dirty="0"/>
              <a:t>Matrix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28318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4936F-147F-3043-3276-824D85E7C2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Dropout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3C0D6F-9026-9098-1289-F84A36604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4249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DC5C70-738B-943F-42FF-8311CA507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Dropout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B2CB2E-FF2E-3788-20CA-50DAD3F0689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20348" y="996108"/>
            <a:ext cx="3807190" cy="291465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Randomly remove certain inputs and hidden neurons from your network </a:t>
            </a:r>
          </a:p>
          <a:p>
            <a:pPr marL="573750" lvl="1" indent="-285750">
              <a:buFont typeface="Arial" panose="020B0604020202020204" pitchFamily="34" charset="0"/>
              <a:buChar char="•"/>
            </a:pPr>
            <a:r>
              <a:rPr lang="en-GB" dirty="0"/>
              <a:t>Do not include in </a:t>
            </a:r>
            <a:r>
              <a:rPr lang="en-GB" i="1" dirty="0"/>
              <a:t>either</a:t>
            </a:r>
            <a:r>
              <a:rPr lang="en-GB" dirty="0"/>
              <a:t> forward passes or back propagation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By randomly changing the “dropped” features and neurons, you are training the model on batches of your data</a:t>
            </a:r>
          </a:p>
          <a:p>
            <a:pPr marL="573750" lvl="1" indent="-285750">
              <a:buFont typeface="Arial" panose="020B0604020202020204" pitchFamily="34" charset="0"/>
              <a:buChar char="•"/>
            </a:pPr>
            <a:r>
              <a:rPr lang="en-GB" dirty="0"/>
              <a:t>Equivalent to bagging, since “dropout” network is subset of total network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022646D-8F91-03C2-6A97-15FC3CF3CEA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716463" y="1545706"/>
            <a:ext cx="3806825" cy="227116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900686-E994-30D0-97F7-C42B94F3F90F}"/>
              </a:ext>
            </a:extLst>
          </p:cNvPr>
          <p:cNvSpPr txBox="1"/>
          <p:nvPr/>
        </p:nvSpPr>
        <p:spPr>
          <a:xfrm>
            <a:off x="7232073" y="4322618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Hailiang</a:t>
            </a:r>
            <a:r>
              <a:rPr lang="en-GB" dirty="0"/>
              <a:t> Du</a:t>
            </a:r>
          </a:p>
        </p:txBody>
      </p:sp>
    </p:spTree>
    <p:extLst>
      <p:ext uri="{BB962C8B-B14F-4D97-AF65-F5344CB8AC3E}">
        <p14:creationId xmlns:p14="http://schemas.microsoft.com/office/powerpoint/2010/main" val="158965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C401-398B-B9F9-7BD9-1CF5330EF6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Autoencoders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84471-8A2E-DA2A-ADA4-5BB29AD354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2360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745C27-DB4A-10C1-7DB9-89FCBFF19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Model…your input data?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822A05-652D-12E9-D1A0-13E0E0EA05A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1553" y="1224708"/>
            <a:ext cx="7902388" cy="291465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Suppose you have very high-dimensional input data </a:t>
            </a:r>
          </a:p>
          <a:p>
            <a:pPr marL="573750" lvl="1" indent="-285750">
              <a:buFont typeface="Arial" panose="020B0604020202020204" pitchFamily="34" charset="0"/>
              <a:buChar char="•"/>
            </a:pPr>
            <a:r>
              <a:rPr lang="en-GB" dirty="0"/>
              <a:t>But you can uniquely and (approximately) reversibly encode that input data to </a:t>
            </a:r>
            <a:r>
              <a:rPr lang="en-GB" i="1" dirty="0"/>
              <a:t>much lower dimension</a:t>
            </a:r>
            <a:r>
              <a:rPr lang="en-GB" dirty="0"/>
              <a:t> </a:t>
            </a:r>
          </a:p>
          <a:p>
            <a:pPr marL="573750" lvl="1" indent="-285750">
              <a:buFont typeface="Arial" panose="020B0604020202020204" pitchFamily="34" charset="0"/>
              <a:buChar char="•"/>
            </a:pPr>
            <a:r>
              <a:rPr lang="en-GB" dirty="0"/>
              <a:t>For example, two dimensions </a:t>
            </a:r>
          </a:p>
          <a:p>
            <a:pPr marL="861750" lvl="2" indent="-285750">
              <a:buFont typeface="Arial" panose="020B0604020202020204" pitchFamily="34" charset="0"/>
              <a:buChar char="•"/>
            </a:pPr>
            <a:r>
              <a:rPr lang="en-GB" dirty="0"/>
              <a:t>Remember how hard it gets to plot things in more than 3 dimensions?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Can also correspond to a form of unsupervised machine learning </a:t>
            </a:r>
          </a:p>
          <a:p>
            <a:pPr marL="573750" lvl="1" indent="-285750">
              <a:buFont typeface="Arial" panose="020B0604020202020204" pitchFamily="34" charset="0"/>
              <a:buChar char="•"/>
            </a:pPr>
            <a:r>
              <a:rPr lang="en-GB" dirty="0"/>
              <a:t>Determine what features are important to reproduce original data </a:t>
            </a:r>
          </a:p>
          <a:p>
            <a:pPr marL="573750" lvl="1" indent="-285750">
              <a:buFont typeface="Arial" panose="020B0604020202020204" pitchFamily="34" charset="0"/>
              <a:buChar char="•"/>
            </a:pPr>
            <a:r>
              <a:rPr lang="en-GB" dirty="0"/>
              <a:t>PCA is </a:t>
            </a:r>
            <a:r>
              <a:rPr lang="en-GB" b="1" dirty="0"/>
              <a:t>a form</a:t>
            </a:r>
            <a:r>
              <a:rPr lang="en-GB" dirty="0"/>
              <a:t> of autoencoder (linear, specific) </a:t>
            </a:r>
          </a:p>
        </p:txBody>
      </p:sp>
    </p:spTree>
    <p:extLst>
      <p:ext uri="{BB962C8B-B14F-4D97-AF65-F5344CB8AC3E}">
        <p14:creationId xmlns:p14="http://schemas.microsoft.com/office/powerpoint/2010/main" val="429345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14F7F-5118-C4AB-DD06-D3FAC000E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Compression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96EA388A-613E-E00E-279A-3F4E1C65E770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947698" y="1223963"/>
            <a:ext cx="7250191" cy="29146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AAE308-7484-A975-82B3-8D5EF37E48C3}"/>
              </a:ext>
            </a:extLst>
          </p:cNvPr>
          <p:cNvSpPr txBox="1"/>
          <p:nvPr/>
        </p:nvSpPr>
        <p:spPr>
          <a:xfrm>
            <a:off x="5837564" y="3084961"/>
            <a:ext cx="2423139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Much Smaller</a:t>
            </a:r>
          </a:p>
          <a:p>
            <a:pPr algn="ctr"/>
            <a:r>
              <a:rPr lang="en-GB" sz="2400" dirty="0"/>
              <a:t>Image File</a:t>
            </a:r>
          </a:p>
          <a:p>
            <a:pPr algn="ctr"/>
            <a:r>
              <a:rPr lang="en-GB" sz="2400" dirty="0"/>
              <a:t>(that looks the </a:t>
            </a:r>
          </a:p>
          <a:p>
            <a:pPr algn="ctr"/>
            <a:r>
              <a:rPr lang="en-GB" sz="2400" dirty="0"/>
              <a:t>same to humans)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99DD70-E1F0-7FB2-88C6-E067246611F4}"/>
              </a:ext>
            </a:extLst>
          </p:cNvPr>
          <p:cNvSpPr/>
          <p:nvPr/>
        </p:nvSpPr>
        <p:spPr>
          <a:xfrm>
            <a:off x="3306437" y="368012"/>
            <a:ext cx="2531127" cy="38368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rgbClr val="1B0D5E"/>
                </a:solidFill>
              </a:rPr>
              <a:t>Autoencoder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AEA19E-EF2C-09D0-B41B-A4B19C23975B}"/>
              </a:ext>
            </a:extLst>
          </p:cNvPr>
          <p:cNvSpPr/>
          <p:nvPr/>
        </p:nvSpPr>
        <p:spPr>
          <a:xfrm>
            <a:off x="1129145" y="3084961"/>
            <a:ext cx="1835728" cy="11198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1B0D5E"/>
                </a:solidFill>
              </a:rPr>
              <a:t>Large Image File</a:t>
            </a:r>
          </a:p>
        </p:txBody>
      </p:sp>
    </p:spTree>
    <p:extLst>
      <p:ext uri="{BB962C8B-B14F-4D97-AF65-F5344CB8AC3E}">
        <p14:creationId xmlns:p14="http://schemas.microsoft.com/office/powerpoint/2010/main" val="3290070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4422B-6B10-7449-A9A3-3D5FED86B9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You Are All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EF4AD9-9F37-F9F9-1161-BDE06E7E3A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0182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7DB68-56D9-9252-62EA-DFB8A28CF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 Are All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0D8C1-188D-E9E4-B324-228E4EE0A37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1552" y="1224708"/>
            <a:ext cx="7902387" cy="291465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Practical Exercises: Training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Coursework/Quizzes: Test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Coursework/Quizzes: Validation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Career: Test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You will never stop being trained into </a:t>
            </a:r>
            <a:r>
              <a:rPr lang="en-GB" b="1" i="1" dirty="0"/>
              <a:t>better</a:t>
            </a:r>
            <a:r>
              <a:rPr lang="en-GB" b="1" dirty="0"/>
              <a:t> models</a:t>
            </a:r>
            <a:r>
              <a:rPr lang="en-GB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You are all wrong…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…and you are </a:t>
            </a:r>
            <a:r>
              <a:rPr lang="en-GB" b="1"/>
              <a:t>all useful! </a:t>
            </a: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09D1D6-D62F-D021-C5D6-E65C92A5096B}"/>
              </a:ext>
            </a:extLst>
          </p:cNvPr>
          <p:cNvCxnSpPr/>
          <p:nvPr/>
        </p:nvCxnSpPr>
        <p:spPr>
          <a:xfrm>
            <a:off x="900545" y="1745673"/>
            <a:ext cx="32211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681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4CD60-4000-4534-021A-ECE18D97C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Perceptrons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53488-F1AD-400F-2971-F71BEA5F78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0806" y="902975"/>
            <a:ext cx="7902387" cy="291465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Binary output – TRUE or FALSE, 1 or 0, something did or didn’t happen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Affine Transformation: </a:t>
            </a:r>
          </a:p>
          <a:p>
            <a:pPr marL="573750" lvl="1" indent="-285750">
              <a:buFont typeface="Arial" panose="020B0604020202020204" pitchFamily="34" charset="0"/>
              <a:buChar char="•"/>
            </a:pPr>
            <a:r>
              <a:rPr lang="en-GB" dirty="0"/>
              <a:t>Multiply feature variables </a:t>
            </a:r>
            <a:r>
              <a:rPr lang="en-GB" i="1" dirty="0" err="1"/>
              <a:t>x</a:t>
            </a:r>
            <a:r>
              <a:rPr lang="en-GB" i="1" baseline="-25000" dirty="0" err="1"/>
              <a:t>j</a:t>
            </a:r>
            <a:r>
              <a:rPr lang="en-GB" dirty="0"/>
              <a:t> by weights </a:t>
            </a:r>
            <a:r>
              <a:rPr lang="en-GB" i="1" dirty="0" err="1"/>
              <a:t>w</a:t>
            </a:r>
            <a:r>
              <a:rPr lang="en-GB" i="1" baseline="-25000" dirty="0" err="1"/>
              <a:t>j</a:t>
            </a:r>
            <a:r>
              <a:rPr lang="en-GB" dirty="0"/>
              <a:t> </a:t>
            </a:r>
          </a:p>
          <a:p>
            <a:pPr marL="573750" lvl="1" indent="-285750">
              <a:buFont typeface="Arial" panose="020B0604020202020204" pitchFamily="34" charset="0"/>
              <a:buChar char="•"/>
            </a:pPr>
            <a:r>
              <a:rPr lang="en-GB" dirty="0"/>
              <a:t>Sum over </a:t>
            </a:r>
            <a:r>
              <a:rPr lang="en-GB" i="1" dirty="0"/>
              <a:t>j</a:t>
            </a:r>
            <a:r>
              <a:rPr lang="en-GB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Activation function: </a:t>
            </a:r>
          </a:p>
          <a:p>
            <a:pPr marL="573750" lvl="1" indent="-285750">
              <a:buFont typeface="Arial" panose="020B0604020202020204" pitchFamily="34" charset="0"/>
              <a:buChar char="•"/>
            </a:pPr>
            <a:r>
              <a:rPr lang="en-GB" dirty="0"/>
              <a:t>If result of affine transformation is greater than some minimum (“threshold” = -</a:t>
            </a:r>
            <a:r>
              <a:rPr lang="en-GB" i="1" dirty="0"/>
              <a:t>b</a:t>
            </a:r>
            <a:r>
              <a:rPr lang="en-GB" dirty="0"/>
              <a:t>) value, output is 1 / TRUE / the thing happened </a:t>
            </a:r>
          </a:p>
          <a:p>
            <a:pPr marL="573750" lvl="1" indent="-285750">
              <a:buFont typeface="Arial" panose="020B0604020202020204" pitchFamily="34" charset="0"/>
              <a:buChar char="•"/>
            </a:pPr>
            <a:r>
              <a:rPr lang="en-GB" dirty="0"/>
              <a:t>Otherwise output is 0 </a:t>
            </a:r>
          </a:p>
          <a:p>
            <a:pPr marL="573750" lvl="1" indent="-285750">
              <a:buFont typeface="Arial" panose="020B0604020202020204" pitchFamily="34" charset="0"/>
              <a:buChar char="•"/>
            </a:pPr>
            <a:r>
              <a:rPr lang="en-GB" dirty="0"/>
              <a:t>This represents step function – can use </a:t>
            </a:r>
            <a:r>
              <a:rPr lang="en-GB" dirty="0" err="1"/>
              <a:t>sigmoids</a:t>
            </a:r>
            <a:r>
              <a:rPr lang="en-GB" dirty="0"/>
              <a:t> etc. to calculate probabilities instead of binary step</a:t>
            </a:r>
          </a:p>
          <a:p>
            <a:pPr marL="861750" lvl="2" indent="-285750">
              <a:buFont typeface="Arial" panose="020B0604020202020204" pitchFamily="34" charset="0"/>
              <a:buChar char="•"/>
            </a:pPr>
            <a:r>
              <a:rPr lang="en-GB" dirty="0"/>
              <a:t>Step happens at 0 if you include +b in affine transformation sum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7B6C2E-2A33-B995-C809-087B10BD0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127" y="1700394"/>
            <a:ext cx="2521080" cy="254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71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34740-DE96-F738-2A67-C765AA7CB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 Your 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010DE-1A45-4528-D7B0-0D3DAD28F5C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1552" y="1224708"/>
            <a:ext cx="7902387" cy="291465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Have set of observations of feature variables </a:t>
            </a:r>
            <a:r>
              <a:rPr lang="en-GB" b="1" dirty="0"/>
              <a:t>x</a:t>
            </a:r>
            <a:r>
              <a:rPr lang="en-GB" baseline="-25000" dirty="0"/>
              <a:t>i</a:t>
            </a:r>
            <a:r>
              <a:rPr lang="en-GB" dirty="0"/>
              <a:t> and response variable </a:t>
            </a:r>
            <a:r>
              <a:rPr lang="en-GB" dirty="0" err="1"/>
              <a:t>y</a:t>
            </a:r>
            <a:r>
              <a:rPr lang="en-GB" baseline="-25000" dirty="0" err="1"/>
              <a:t>i</a:t>
            </a:r>
            <a:endParaRPr lang="en-GB" baseline="-25000" dirty="0"/>
          </a:p>
          <a:p>
            <a:pPr marL="573750" lvl="1" indent="-285750">
              <a:buFont typeface="Arial" panose="020B0604020202020204" pitchFamily="34" charset="0"/>
              <a:buChar char="•"/>
            </a:pPr>
            <a:r>
              <a:rPr lang="en-GB" dirty="0"/>
              <a:t>In </a:t>
            </a:r>
            <a:r>
              <a:rPr lang="en-GB" dirty="0" err="1"/>
              <a:t>Spongebob</a:t>
            </a:r>
            <a:r>
              <a:rPr lang="en-GB" dirty="0"/>
              <a:t> example, all four feature variables also binary</a:t>
            </a:r>
          </a:p>
          <a:p>
            <a:pPr marL="573750" lvl="1" indent="-285750">
              <a:buFont typeface="Arial" panose="020B0604020202020204" pitchFamily="34" charset="0"/>
              <a:buChar char="•"/>
            </a:pPr>
            <a:r>
              <a:rPr lang="en-GB" dirty="0"/>
              <a:t>In house price example, feature variables were numeric</a:t>
            </a:r>
          </a:p>
          <a:p>
            <a:pPr marL="861750" lvl="2" indent="-285750">
              <a:buFont typeface="Arial" panose="020B0604020202020204" pitchFamily="34" charset="0"/>
              <a:buChar char="•"/>
            </a:pPr>
            <a:r>
              <a:rPr lang="en-GB" dirty="0"/>
              <a:t>Needed to be scaled – in this instance, used range (0,1) rather than converting to standard normal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Define your loss function (more on this later!)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Change your values of </a:t>
            </a:r>
            <a:r>
              <a:rPr lang="en-GB" i="1" dirty="0"/>
              <a:t>w</a:t>
            </a:r>
            <a:r>
              <a:rPr lang="en-GB" dirty="0"/>
              <a:t> and </a:t>
            </a:r>
            <a:r>
              <a:rPr lang="en-GB" i="1" dirty="0"/>
              <a:t>b </a:t>
            </a:r>
            <a:r>
              <a:rPr lang="en-GB" dirty="0"/>
              <a:t>to decrease the value of the loss function</a:t>
            </a:r>
          </a:p>
          <a:p>
            <a:pPr marL="573750" lvl="1" indent="-285750">
              <a:buFont typeface="Arial" panose="020B0604020202020204" pitchFamily="34" charset="0"/>
              <a:buChar char="•"/>
            </a:pPr>
            <a:r>
              <a:rPr lang="en-GB" dirty="0"/>
              <a:t>Back Propagation! </a:t>
            </a:r>
          </a:p>
        </p:txBody>
      </p:sp>
    </p:spTree>
    <p:extLst>
      <p:ext uri="{BB962C8B-B14F-4D97-AF65-F5344CB8AC3E}">
        <p14:creationId xmlns:p14="http://schemas.microsoft.com/office/powerpoint/2010/main" val="141856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E5F325-6764-24B8-9C88-B07104486D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Back Propagation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2F28FE5-78FB-4E8C-0796-5671572471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7292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C09F0-8F48-A697-1B3B-957A3634B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Workshop 10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B2B134-8783-091B-5BAA-BE8307386C9A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734553" y="1238651"/>
            <a:ext cx="7315665" cy="2957791"/>
          </a:xfrm>
        </p:spPr>
      </p:pic>
    </p:spTree>
    <p:extLst>
      <p:ext uri="{BB962C8B-B14F-4D97-AF65-F5344CB8AC3E}">
        <p14:creationId xmlns:p14="http://schemas.microsoft.com/office/powerpoint/2010/main" val="4281516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EDCD7-A4B7-5C51-5C5C-24C57B2F8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Loss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B2D0FC-D4FD-66C1-0567-6B51A5EAA66C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620806" y="889972"/>
                <a:ext cx="7902388" cy="2914650"/>
              </a:xfr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Equivalent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Minimize the loss function! </a:t>
                </a:r>
              </a:p>
              <a:p>
                <a:pPr marL="5737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Derivative needs to be zero </a:t>
                </a:r>
                <a:r>
                  <a:rPr lang="en-GB" i="1" dirty="0"/>
                  <a:t>with respect to w, b</a:t>
                </a:r>
                <a:r>
                  <a:rPr lang="en-GB" dirty="0"/>
                  <a:t> </a:t>
                </a:r>
              </a:p>
              <a:p>
                <a:pPr marL="5737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Actually minimize </a:t>
                </a:r>
                <a:r>
                  <a:rPr lang="en-GB" i="1" dirty="0"/>
                  <a:t>sum over all observations</a:t>
                </a:r>
                <a:r>
                  <a:rPr lang="en-GB" dirty="0"/>
                  <a:t> (x</a:t>
                </a:r>
                <a:r>
                  <a:rPr lang="en-GB" baseline="-25000" dirty="0"/>
                  <a:t>i</a:t>
                </a:r>
                <a:r>
                  <a:rPr lang="en-GB" dirty="0"/>
                  <a:t>, </a:t>
                </a:r>
                <a:r>
                  <a:rPr lang="en-GB" dirty="0" err="1"/>
                  <a:t>y</a:t>
                </a:r>
                <a:r>
                  <a:rPr lang="en-GB" baseline="-25000" dirty="0" err="1"/>
                  <a:t>i</a:t>
                </a:r>
                <a:r>
                  <a:rPr lang="en-GB" dirty="0"/>
                  <a:t>) – make residuals as small as possible. </a:t>
                </a:r>
                <a:endParaRPr lang="en-GB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GB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B2D0FC-D4FD-66C1-0567-6B51A5EAA6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620806" y="889972"/>
                <a:ext cx="7902388" cy="2914650"/>
              </a:xfrm>
              <a:blipFill>
                <a:blip r:embed="rId2"/>
                <a:stretch>
                  <a:fillRect l="-1698" r="-386" b="-179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396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Durham University">
      <a:dk1>
        <a:srgbClr val="002A41"/>
      </a:dk1>
      <a:lt1>
        <a:sysClr val="window" lastClr="FFFFFF"/>
      </a:lt1>
      <a:dk2>
        <a:srgbClr val="54145A"/>
      </a:dk2>
      <a:lt2>
        <a:srgbClr val="CBA8B1"/>
      </a:lt2>
      <a:accent1>
        <a:srgbClr val="00AEEF"/>
      </a:accent1>
      <a:accent2>
        <a:srgbClr val="A5C8D0"/>
      </a:accent2>
      <a:accent3>
        <a:srgbClr val="AFA961"/>
      </a:accent3>
      <a:accent4>
        <a:srgbClr val="B3BDB1"/>
      </a:accent4>
      <a:accent5>
        <a:srgbClr val="FFD53A"/>
      </a:accent5>
      <a:accent6>
        <a:srgbClr val="DACDA2"/>
      </a:accent6>
      <a:hlink>
        <a:srgbClr val="BE1E2D"/>
      </a:hlink>
      <a:folHlink>
        <a:srgbClr val="B6AAA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ecture 1" id="{F0023EC1-6CE1-487A-A02E-C0C1D180FB3F}" vid="{F11535AD-6D42-46EC-A0B7-72B8778CC0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FAAFD745F85C4AABBB2902F5439912" ma:contentTypeVersion="4" ma:contentTypeDescription="Create a new document." ma:contentTypeScope="" ma:versionID="2674b312a7e48202fd80abe55757da56">
  <xsd:schema xmlns:xsd="http://www.w3.org/2001/XMLSchema" xmlns:xs="http://www.w3.org/2001/XMLSchema" xmlns:p="http://schemas.microsoft.com/office/2006/metadata/properties" xmlns:ns2="6c8d90ab-eb6d-4ea7-914a-7cab258d8805" targetNamespace="http://schemas.microsoft.com/office/2006/metadata/properties" ma:root="true" ma:fieldsID="972b0c444bf707a8ea2997e357ee5912" ns2:_="">
    <xsd:import namespace="6c8d90ab-eb6d-4ea7-914a-7cab258d88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8d90ab-eb6d-4ea7-914a-7cab258d88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CFD47E-5387-4488-AD16-28361D4BF507}">
  <ds:schemaRefs>
    <ds:schemaRef ds:uri="http://schemas.microsoft.com/office/2006/metadata/properties"/>
    <ds:schemaRef ds:uri="http://schemas.microsoft.com/office/infopath/2007/PartnerControls"/>
    <ds:schemaRef ds:uri="http://purl.org/dc/terms/"/>
    <ds:schemaRef ds:uri="http://www.w3.org/XML/1998/namespace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6c8d90ab-eb6d-4ea7-914a-7cab258d8805"/>
  </ds:schemaRefs>
</ds:datastoreItem>
</file>

<file path=customXml/itemProps2.xml><?xml version="1.0" encoding="utf-8"?>
<ds:datastoreItem xmlns:ds="http://schemas.openxmlformats.org/officeDocument/2006/customXml" ds:itemID="{CF340DC4-0713-4D2E-93B3-F68142BA80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1F0B4D-99E3-4804-8176-CE627C2114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c8d90ab-eb6d-4ea7-914a-7cab258d88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Lecture 1</Template>
  <TotalTime>1203</TotalTime>
  <Words>2232</Words>
  <Application>Microsoft Office PowerPoint</Application>
  <PresentationFormat>On-screen Show (16:9)</PresentationFormat>
  <Paragraphs>307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Cambria Math</vt:lpstr>
      <vt:lpstr>Lucida Grande</vt:lpstr>
      <vt:lpstr>Office Theme</vt:lpstr>
      <vt:lpstr>Machine Learning</vt:lpstr>
      <vt:lpstr>Week 4 </vt:lpstr>
      <vt:lpstr>Lecture 7 “8” Outline </vt:lpstr>
      <vt:lpstr>Perceptrons</vt:lpstr>
      <vt:lpstr>Perceptrons</vt:lpstr>
      <vt:lpstr>Train Your Perceptron</vt:lpstr>
      <vt:lpstr>Back Propagation</vt:lpstr>
      <vt:lpstr>Workshop 10</vt:lpstr>
      <vt:lpstr>Loss Function</vt:lpstr>
      <vt:lpstr>∂L/∂f</vt:lpstr>
      <vt:lpstr>Workshop 10 Activation Function</vt:lpstr>
      <vt:lpstr>Derivative w.r.t. b and w</vt:lpstr>
      <vt:lpstr>∂q/∂r</vt:lpstr>
      <vt:lpstr>∂p/∂q</vt:lpstr>
      <vt:lpstr>∂f/∂p</vt:lpstr>
      <vt:lpstr>∂L/∂b</vt:lpstr>
      <vt:lpstr>∂L/∂w</vt:lpstr>
      <vt:lpstr>Gradient Descent</vt:lpstr>
      <vt:lpstr>Workshop 10 code</vt:lpstr>
      <vt:lpstr>Implementing the Algorithm</vt:lpstr>
      <vt:lpstr>Why Didn’t We Discuss This Sooner? </vt:lpstr>
      <vt:lpstr>Saddle Points </vt:lpstr>
      <vt:lpstr>Saddle Points – Gradient is Zero, but Loss Function not Minimum! </vt:lpstr>
      <vt:lpstr>Thresholds and Bias</vt:lpstr>
      <vt:lpstr>Threshold</vt:lpstr>
      <vt:lpstr>Perceptrons: Threshold</vt:lpstr>
      <vt:lpstr>Regression: Bias</vt:lpstr>
      <vt:lpstr>Performance Metrics</vt:lpstr>
      <vt:lpstr>Train Your Perceptron</vt:lpstr>
      <vt:lpstr>Confusion Matrix</vt:lpstr>
      <vt:lpstr>Default Metric: Accuracy</vt:lpstr>
      <vt:lpstr>Sensitivity</vt:lpstr>
      <vt:lpstr>Specificity</vt:lpstr>
      <vt:lpstr>Precision</vt:lpstr>
      <vt:lpstr>F-Score</vt:lpstr>
      <vt:lpstr>Coverage</vt:lpstr>
      <vt:lpstr>No Exact Equivalent for Regression</vt:lpstr>
      <vt:lpstr>Choosing Starting Weights  </vt:lpstr>
      <vt:lpstr>Selecting Initial Values</vt:lpstr>
      <vt:lpstr>Convolutional Neural Networks </vt:lpstr>
      <vt:lpstr>Figure 9.1, Deep Learning</vt:lpstr>
      <vt:lpstr>Sparse Hidden Layers </vt:lpstr>
      <vt:lpstr>Dropout</vt:lpstr>
      <vt:lpstr>Dropout</vt:lpstr>
      <vt:lpstr>Autoencoders </vt:lpstr>
      <vt:lpstr>Model…your input data? </vt:lpstr>
      <vt:lpstr>Compression</vt:lpstr>
      <vt:lpstr>You Are All Models</vt:lpstr>
      <vt:lpstr>You Are All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 our Chancellor</dc:title>
  <dc:creator>DUNNE, EIMEAR</dc:creator>
  <cp:lastModifiedBy>DUNNE, EIMEAR</cp:lastModifiedBy>
  <cp:revision>5</cp:revision>
  <dcterms:created xsi:type="dcterms:W3CDTF">2024-01-03T14:14:03Z</dcterms:created>
  <dcterms:modified xsi:type="dcterms:W3CDTF">2024-02-02T15:36:11Z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0x01010025FAAFD745F85C4AABBB2902F5439912</vt:lpwstr>
  </property>
</Properties>
</file>