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3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39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DDBDA-7B3B-467A-BA25-00ACC1318EE6}" type="datetimeFigureOut">
              <a:rPr lang="en-US"/>
              <a:t>8/31/2015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FEFCC-AEBB-4429-9F70-2A237D0F7EB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47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FEFCC-AEBB-4429-9F70-2A237D0F7EB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39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</a:rPr>
              <a:t>POD will be rarely used</a:t>
            </a:r>
          </a:p>
          <a:p>
            <a:r>
              <a:rPr lang="en-US">
                <a:latin typeface="Calibri"/>
              </a:rPr>
              <a:t>starts with =start and =cut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FEFCC-AEBB-4429-9F70-2A237D0F7EB4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9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FEFCC-AEBB-4429-9F70-2A237D0F7EB4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52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</a:rPr>
              <a:t>can have a constant value or a changing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FEFCC-AEBB-4429-9F70-2A237D0F7EB4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36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FEFCC-AEBB-4429-9F70-2A237D0F7EB4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69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</a:rPr>
              <a:t>fortran in case-insensitive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FEFCC-AEBB-4429-9F70-2A237D0F7EB4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652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</a:rPr>
              <a:t>you can combine string with numbers, but they will still be considered strings.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FEFCC-AEBB-4429-9F70-2A237D0F7EB4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447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FEFCC-AEBB-4429-9F70-2A237D0F7EB4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484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FEFCC-AEBB-4429-9F70-2A237D0F7EB4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162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FEFCC-AEBB-4429-9F70-2A237D0F7EB4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461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FEFCC-AEBB-4429-9F70-2A237D0F7EB4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34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</a:rPr>
              <a:t>computer is a tool that requires recipes.</a:t>
            </a:r>
          </a:p>
          <a:p>
            <a:r>
              <a:rPr lang="en-US">
                <a:latin typeface="Calibri"/>
              </a:rPr>
              <a:t>Programming is a way of creating recipes for computer to follow. </a:t>
            </a:r>
          </a:p>
          <a:p>
            <a:r>
              <a:rPr lang="en-US">
                <a:latin typeface="Calibri"/>
              </a:rPr>
              <a:t>Think of computer as a really good cook but it requires recipes to cook your favorite omelettes, fajitas.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FEFCC-AEBB-4429-9F70-2A237D0F7EB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121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</a:rPr>
              <a:t>while is mostly used when one does not know when a condition will be met or what the range of the loop should 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FEFCC-AEBB-4429-9F70-2A237D0F7EB4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634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FEFCC-AEBB-4429-9F70-2A237D0F7EB4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223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</a:rPr>
              <a:t>for loop is used when one knows the range...it's usually finite.</a:t>
            </a:r>
          </a:p>
          <a:p>
            <a:r>
              <a:rPr lang="en-US">
                <a:latin typeface="Calibri"/>
              </a:rPr>
              <a:t>i++ increment of one or i=i+1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FEFCC-AEBB-4429-9F70-2A237D0F7EB4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429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</a:rPr>
              <a:t>print == STDOUT</a:t>
            </a:r>
          </a:p>
          <a:p>
            <a:r>
              <a:rPr lang="en-US">
                <a:latin typeface="Calibri"/>
              </a:rPr>
              <a:t>STDIN usually done through &lt;&gt;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FEFCC-AEBB-4429-9F70-2A237D0F7EB4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062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FEFCC-AEBB-4429-9F70-2A237D0F7EB4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082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FILE is a file handler which means it substitutes the name of file now.</a:t>
            </a:r>
          </a:p>
          <a:p>
            <a:r>
              <a:rPr lang="en-US" dirty="0">
                <a:latin typeface="Calibri"/>
              </a:rPr>
              <a:t>|| is or statement. We can use it in if statements as well.</a:t>
            </a:r>
          </a:p>
          <a:p>
            <a:r>
              <a:rPr lang="en-US" dirty="0">
                <a:latin typeface="Calibri"/>
              </a:rPr>
              <a:t>die $! displays standard error when it cannot read the </a:t>
            </a:r>
            <a:r>
              <a:rPr lang="en-US" dirty="0" smtClean="0">
                <a:latin typeface="Calibri"/>
              </a:rPr>
              <a:t>file</a:t>
            </a:r>
            <a:r>
              <a:rPr lang="en-US" baseline="0" dirty="0" smtClean="0">
                <a:latin typeface="Calibri"/>
              </a:rPr>
              <a:t> and does a standard exit, but you can also write a message after die for your own message for exceptions</a:t>
            </a:r>
            <a:endParaRPr lang="en-US" dirty="0">
              <a:latin typeface="Calibri"/>
            </a:endParaRPr>
          </a:p>
          <a:p>
            <a:r>
              <a:rPr lang="en-US" dirty="0">
                <a:latin typeface="Calibri"/>
              </a:rPr>
              <a:t>should always close a file after it's done.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FEFCC-AEBB-4429-9F70-2A237D0F7EB4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907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</a:rPr>
              <a:t>chomp removes newline characters in everyline.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FEFCC-AEBB-4429-9F70-2A237D0F7EB4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59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solidFill>
                  <a:srgbClr val="000000"/>
                </a:solidFill>
                <a:latin typeface="+mn-lt"/>
              </a:rPr>
              <a:t>OR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solidFill>
                  <a:srgbClr val="000000"/>
                </a:solidFill>
                <a:latin typeface="+mn-lt"/>
              </a:rPr>
              <a:t>open</a:t>
            </a:r>
            <a:r>
              <a:rPr lang="en-US" sz="3200" b="1" dirty="0" smtClean="0">
                <a:solidFill>
                  <a:srgbClr val="000000"/>
                </a:solidFill>
                <a:latin typeface="Times New Roman"/>
              </a:rPr>
              <a:t> (</a:t>
            </a:r>
            <a:r>
              <a:rPr lang="en-US" sz="3200" b="1" dirty="0" smtClean="0">
                <a:solidFill>
                  <a:srgbClr val="000000"/>
                </a:solidFill>
                <a:latin typeface="+mn-lt"/>
              </a:rPr>
              <a:t>FILE,</a:t>
            </a:r>
            <a:r>
              <a:rPr lang="en-US" sz="3200" b="1" dirty="0" smtClean="0">
                <a:solidFill>
                  <a:srgbClr val="000000"/>
                </a:solidFill>
                <a:latin typeface="Times New Roman"/>
              </a:rPr>
              <a:t> “&gt;”,</a:t>
            </a:r>
            <a:r>
              <a:rPr lang="en-US" sz="3200" b="1" dirty="0" smtClean="0">
                <a:solidFill>
                  <a:srgbClr val="000000"/>
                </a:solidFill>
                <a:latin typeface="+mn-lt"/>
              </a:rPr>
              <a:t>”</a:t>
            </a:r>
            <a:r>
              <a:rPr lang="en-US" sz="3200" b="1" dirty="0" err="1" smtClean="0">
                <a:solidFill>
                  <a:srgbClr val="000000"/>
                </a:solidFill>
                <a:latin typeface="+mn-lt"/>
              </a:rPr>
              <a:t>ﬁle.txt</a:t>
            </a:r>
            <a:r>
              <a:rPr lang="en-US" sz="3200" b="1" dirty="0" smtClean="0">
                <a:solidFill>
                  <a:srgbClr val="000000"/>
                </a:solidFill>
                <a:latin typeface="+mn-lt"/>
              </a:rPr>
              <a:t>”)</a:t>
            </a:r>
            <a:r>
              <a:rPr lang="en-US" sz="3200" b="1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1" dirty="0" smtClean="0">
                <a:solidFill>
                  <a:srgbClr val="000000"/>
                </a:solidFill>
                <a:latin typeface="+mn-lt"/>
              </a:rPr>
              <a:t>or</a:t>
            </a:r>
            <a:r>
              <a:rPr lang="en-US" sz="3200" b="1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1" dirty="0" smtClean="0">
                <a:solidFill>
                  <a:srgbClr val="000000"/>
                </a:solidFill>
                <a:latin typeface="+mn-lt"/>
              </a:rPr>
              <a:t>die</a:t>
            </a:r>
            <a:r>
              <a:rPr lang="en-US" sz="3200" b="1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1" dirty="0" smtClean="0">
                <a:solidFill>
                  <a:srgbClr val="000000"/>
                </a:solidFill>
                <a:latin typeface="+mn-lt"/>
              </a:rPr>
              <a:t>$!;</a:t>
            </a:r>
            <a:r>
              <a:rPr lang="en-US" sz="3200" b="1" dirty="0" smtClean="0">
                <a:solidFill>
                  <a:srgbClr val="000000"/>
                </a:solidFill>
                <a:latin typeface="Times New Roman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FEFCC-AEBB-4429-9F70-2A237D0F7EB4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134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FEFCC-AEBB-4429-9F70-2A237D0F7EB4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645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FEFCC-AEBB-4429-9F70-2A237D0F7EB4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76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</a:rPr>
              <a:t>program to provide specific instructions on how to work on the data to get desired result</a:t>
            </a:r>
          </a:p>
          <a:p>
            <a:r>
              <a:rPr lang="en-US">
                <a:latin typeface="Calibri"/>
              </a:rPr>
              <a:t>Data are the ingredients for the recipe(program)</a:t>
            </a:r>
          </a:p>
          <a:p>
            <a:r>
              <a:rPr lang="en-US">
                <a:latin typeface="Calibri"/>
              </a:rPr>
              <a:t>Results=omelettes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FEFCC-AEBB-4429-9F70-2A237D0F7EB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42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mostly we will be using high level languages which are closer to human </a:t>
            </a:r>
            <a:r>
              <a:rPr lang="en-US" dirty="0" smtClean="0">
                <a:latin typeface="Calibri"/>
              </a:rPr>
              <a:t>language </a:t>
            </a:r>
            <a:r>
              <a:rPr lang="en-US" dirty="0">
                <a:latin typeface="Calibri"/>
              </a:rPr>
              <a:t>does not understand human language but has tremendous power to calculate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FEFCC-AEBB-4429-9F70-2A237D0F7EB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68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 is middle level.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FEFCC-AEBB-4429-9F70-2A237D0F7EB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29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Perl was first designed for web applications which connects computer(database) to web servers so a glue language</a:t>
            </a:r>
          </a:p>
          <a:p>
            <a:r>
              <a:rPr lang="en-US" dirty="0">
                <a:latin typeface="Calibri"/>
              </a:rPr>
              <a:t>This incredibly rich tools in </a:t>
            </a:r>
            <a:r>
              <a:rPr lang="en-US" dirty="0" err="1">
                <a:latin typeface="Calibri"/>
              </a:rPr>
              <a:t>perl</a:t>
            </a:r>
            <a:r>
              <a:rPr lang="en-US" dirty="0">
                <a:latin typeface="Calibri"/>
              </a:rPr>
              <a:t> make it an ideal tool for biology because we deal with strings most of the time. </a:t>
            </a:r>
          </a:p>
          <a:p>
            <a:r>
              <a:rPr lang="en-US" dirty="0">
                <a:latin typeface="Calibri"/>
              </a:rPr>
              <a:t>For human genome project the problem was that there were different databases but they could not find a way to consolidate those information.</a:t>
            </a:r>
          </a:p>
          <a:p>
            <a:r>
              <a:rPr lang="en-US" dirty="0">
                <a:latin typeface="Calibri"/>
              </a:rPr>
              <a:t>Perl was used to combine information from both databases to aid in human genome annotation.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FEFCC-AEBB-4429-9F70-2A237D0F7EB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73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You can cook the same dish in different ways and end result will be same...maybe some ways are better than others</a:t>
            </a:r>
            <a:r>
              <a:rPr lang="en-US" dirty="0" smtClean="0">
                <a:latin typeface="Calibri"/>
              </a:rPr>
              <a:t>.</a:t>
            </a:r>
          </a:p>
          <a:p>
            <a:r>
              <a:rPr lang="en-US" dirty="0" smtClean="0">
                <a:latin typeface="+mn-lt"/>
              </a:rPr>
              <a:t>Given a cursory understanding of Perl (especially context; Context), it should be possible to understand the intent of an unfamiliar Perl expression</a:t>
            </a:r>
          </a:p>
          <a:p>
            <a:r>
              <a:rPr lang="en-US" dirty="0" smtClean="0">
                <a:latin typeface="+mn-lt"/>
              </a:rPr>
              <a:t>Programmers don’t need</a:t>
            </a:r>
            <a:r>
              <a:rPr lang="en-US" baseline="0" dirty="0" smtClean="0">
                <a:latin typeface="+mn-lt"/>
              </a:rPr>
              <a:t> to know everything to write their codes… superficial knowledge will allow you to write many powerful programs</a:t>
            </a:r>
            <a:endParaRPr lang="en-US" dirty="0" smtClean="0">
              <a:latin typeface="+mn-lt"/>
            </a:endParaRPr>
          </a:p>
          <a:p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FEFCC-AEBB-4429-9F70-2A237D0F7EB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25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FEFCC-AEBB-4429-9F70-2A237D0F7EB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0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FEFCC-AEBB-4429-9F70-2A237D0F7EB4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00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72640" y="633960"/>
            <a:ext cx="7398360" cy="558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6040" y="1722960"/>
            <a:ext cx="8071920" cy="1919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36040" y="3825720"/>
            <a:ext cx="8071920" cy="1919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72640" y="633960"/>
            <a:ext cx="7398360" cy="558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36040" y="1722960"/>
            <a:ext cx="3938760" cy="1919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2080" y="1722960"/>
            <a:ext cx="3938760" cy="1919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2080" y="3825720"/>
            <a:ext cx="3938760" cy="1919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36040" y="3825720"/>
            <a:ext cx="3938760" cy="1919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72640" y="633960"/>
            <a:ext cx="7398360" cy="558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36040" y="1722960"/>
            <a:ext cx="8071920" cy="4025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36040" y="1722960"/>
            <a:ext cx="8071920" cy="4025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049480" y="1722960"/>
            <a:ext cx="5045040" cy="402552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2049480" y="1722960"/>
            <a:ext cx="5045040" cy="4025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72640" y="633960"/>
            <a:ext cx="7398360" cy="558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36040" y="1722960"/>
            <a:ext cx="8071920" cy="4025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72640" y="633960"/>
            <a:ext cx="7398360" cy="558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36040" y="1722960"/>
            <a:ext cx="8071920" cy="4025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72640" y="633960"/>
            <a:ext cx="7398360" cy="558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36040" y="1722960"/>
            <a:ext cx="3938760" cy="4025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2080" y="1722960"/>
            <a:ext cx="3938760" cy="4025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72640" y="633960"/>
            <a:ext cx="7398360" cy="558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72640" y="633960"/>
            <a:ext cx="7398360" cy="2589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72640" y="633960"/>
            <a:ext cx="7398360" cy="558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36040" y="1722960"/>
            <a:ext cx="3938760" cy="1919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36040" y="3825720"/>
            <a:ext cx="3938760" cy="1919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2080" y="1722960"/>
            <a:ext cx="3938760" cy="4025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72640" y="633960"/>
            <a:ext cx="7398360" cy="558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36040" y="1722960"/>
            <a:ext cx="8071920" cy="4025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72640" y="633960"/>
            <a:ext cx="7398360" cy="558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36040" y="1722960"/>
            <a:ext cx="3938760" cy="4025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2080" y="1722960"/>
            <a:ext cx="3938760" cy="1919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2080" y="3825720"/>
            <a:ext cx="3938760" cy="1919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72640" y="633960"/>
            <a:ext cx="7398360" cy="558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36040" y="1722960"/>
            <a:ext cx="3938760" cy="1919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2080" y="1722960"/>
            <a:ext cx="3938760" cy="1919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36040" y="3825720"/>
            <a:ext cx="8071920" cy="1919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72640" y="633960"/>
            <a:ext cx="7398360" cy="558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36040" y="1722960"/>
            <a:ext cx="8071920" cy="1919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36040" y="3825720"/>
            <a:ext cx="8071920" cy="1919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72640" y="633960"/>
            <a:ext cx="7398360" cy="558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36040" y="1722960"/>
            <a:ext cx="3938760" cy="1919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2080" y="1722960"/>
            <a:ext cx="3938760" cy="1919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2080" y="3825720"/>
            <a:ext cx="3938760" cy="1919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36040" y="3825720"/>
            <a:ext cx="3938760" cy="1919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72640" y="633960"/>
            <a:ext cx="7398360" cy="558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36040" y="1722960"/>
            <a:ext cx="8071920" cy="4025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36040" y="1722960"/>
            <a:ext cx="8071920" cy="4025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2049480" y="1722960"/>
            <a:ext cx="5045040" cy="402552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2049480" y="1722960"/>
            <a:ext cx="5045040" cy="4025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72640" y="633960"/>
            <a:ext cx="7398360" cy="558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536040" y="1722960"/>
            <a:ext cx="8071920" cy="4025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72640" y="633960"/>
            <a:ext cx="7398360" cy="558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36040" y="1722960"/>
            <a:ext cx="8071920" cy="4025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72640" y="633960"/>
            <a:ext cx="7398360" cy="558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36040" y="1722960"/>
            <a:ext cx="3938760" cy="4025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2080" y="1722960"/>
            <a:ext cx="3938760" cy="4025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72640" y="633960"/>
            <a:ext cx="7398360" cy="558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72640" y="633960"/>
            <a:ext cx="7398360" cy="558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36040" y="1722960"/>
            <a:ext cx="8071920" cy="4025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872640" y="633960"/>
            <a:ext cx="7398360" cy="2589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72640" y="633960"/>
            <a:ext cx="7398360" cy="558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36040" y="1722960"/>
            <a:ext cx="3938760" cy="1919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36040" y="3825720"/>
            <a:ext cx="3938760" cy="1919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2080" y="1722960"/>
            <a:ext cx="3938760" cy="4025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72640" y="633960"/>
            <a:ext cx="7398360" cy="558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36040" y="1722960"/>
            <a:ext cx="3938760" cy="4025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2080" y="1722960"/>
            <a:ext cx="3938760" cy="1919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2080" y="3825720"/>
            <a:ext cx="3938760" cy="1919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72640" y="633960"/>
            <a:ext cx="7398360" cy="558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36040" y="1722960"/>
            <a:ext cx="3938760" cy="1919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2080" y="1722960"/>
            <a:ext cx="3938760" cy="1919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36040" y="3825720"/>
            <a:ext cx="8071920" cy="1919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72640" y="633960"/>
            <a:ext cx="7398360" cy="558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36040" y="1722960"/>
            <a:ext cx="8071920" cy="1919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36040" y="3825720"/>
            <a:ext cx="8071920" cy="1919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72640" y="633960"/>
            <a:ext cx="7398360" cy="558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36040" y="1722960"/>
            <a:ext cx="3938760" cy="1919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2080" y="1722960"/>
            <a:ext cx="3938760" cy="1919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2080" y="3825720"/>
            <a:ext cx="3938760" cy="1919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36040" y="3825720"/>
            <a:ext cx="3938760" cy="1919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72640" y="633960"/>
            <a:ext cx="7398360" cy="558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36040" y="1722960"/>
            <a:ext cx="8071920" cy="4025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36040" y="1722960"/>
            <a:ext cx="8071920" cy="4025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5" name="Picture 114"/>
          <p:cNvPicPr/>
          <p:nvPr/>
        </p:nvPicPr>
        <p:blipFill>
          <a:blip r:embed="rId2"/>
          <a:stretch>
            <a:fillRect/>
          </a:stretch>
        </p:blipFill>
        <p:spPr>
          <a:xfrm>
            <a:off x="2049480" y="1722960"/>
            <a:ext cx="5045040" cy="4025520"/>
          </a:xfrm>
          <a:prstGeom prst="rect">
            <a:avLst/>
          </a:prstGeom>
          <a:ln>
            <a:noFill/>
          </a:ln>
        </p:spPr>
      </p:pic>
      <p:pic>
        <p:nvPicPr>
          <p:cNvPr id="116" name="Picture 115"/>
          <p:cNvPicPr/>
          <p:nvPr/>
        </p:nvPicPr>
        <p:blipFill>
          <a:blip r:embed="rId2"/>
          <a:stretch>
            <a:fillRect/>
          </a:stretch>
        </p:blipFill>
        <p:spPr>
          <a:xfrm>
            <a:off x="2049480" y="1722960"/>
            <a:ext cx="5045040" cy="4025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872640" y="633960"/>
            <a:ext cx="7398360" cy="558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536040" y="1722960"/>
            <a:ext cx="8071920" cy="4025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872640" y="633960"/>
            <a:ext cx="7398360" cy="558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536040" y="1722960"/>
            <a:ext cx="8071920" cy="4025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72640" y="633960"/>
            <a:ext cx="7398360" cy="558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36040" y="1722960"/>
            <a:ext cx="3938760" cy="4025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2080" y="1722960"/>
            <a:ext cx="3938760" cy="4025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72640" y="633960"/>
            <a:ext cx="7398360" cy="558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36040" y="1722960"/>
            <a:ext cx="3938760" cy="4025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2080" y="1722960"/>
            <a:ext cx="3938760" cy="4025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72640" y="633960"/>
            <a:ext cx="7398360" cy="558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872640" y="633960"/>
            <a:ext cx="7398360" cy="2589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72640" y="633960"/>
            <a:ext cx="7398360" cy="558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36040" y="1722960"/>
            <a:ext cx="3938760" cy="1919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36040" y="3825720"/>
            <a:ext cx="3938760" cy="1919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672080" y="1722960"/>
            <a:ext cx="3938760" cy="4025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872640" y="633960"/>
            <a:ext cx="7398360" cy="558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36040" y="1722960"/>
            <a:ext cx="3938760" cy="4025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2080" y="1722960"/>
            <a:ext cx="3938760" cy="1919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672080" y="3825720"/>
            <a:ext cx="3938760" cy="1919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872640" y="633960"/>
            <a:ext cx="7398360" cy="558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36040" y="1722960"/>
            <a:ext cx="3938760" cy="1919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2080" y="1722960"/>
            <a:ext cx="3938760" cy="1919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536040" y="3825720"/>
            <a:ext cx="8071920" cy="1919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872640" y="633960"/>
            <a:ext cx="7398360" cy="558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36040" y="1722960"/>
            <a:ext cx="8071920" cy="1919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36040" y="3825720"/>
            <a:ext cx="8071920" cy="1919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872640" y="633960"/>
            <a:ext cx="7398360" cy="558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536040" y="1722960"/>
            <a:ext cx="3938760" cy="1919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2080" y="1722960"/>
            <a:ext cx="3938760" cy="1919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672080" y="3825720"/>
            <a:ext cx="3938760" cy="1919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536040" y="3825720"/>
            <a:ext cx="3938760" cy="1919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872640" y="633960"/>
            <a:ext cx="7398360" cy="558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36040" y="1722960"/>
            <a:ext cx="8071920" cy="4025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36040" y="1722960"/>
            <a:ext cx="8071920" cy="4025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54" name="Picture 153"/>
          <p:cNvPicPr/>
          <p:nvPr/>
        </p:nvPicPr>
        <p:blipFill>
          <a:blip r:embed="rId2"/>
          <a:stretch>
            <a:fillRect/>
          </a:stretch>
        </p:blipFill>
        <p:spPr>
          <a:xfrm>
            <a:off x="2049480" y="1722960"/>
            <a:ext cx="5045040" cy="4025520"/>
          </a:xfrm>
          <a:prstGeom prst="rect">
            <a:avLst/>
          </a:prstGeom>
          <a:ln>
            <a:noFill/>
          </a:ln>
        </p:spPr>
      </p:pic>
      <p:pic>
        <p:nvPicPr>
          <p:cNvPr id="155" name="Picture 154"/>
          <p:cNvPicPr/>
          <p:nvPr/>
        </p:nvPicPr>
        <p:blipFill>
          <a:blip r:embed="rId2"/>
          <a:stretch>
            <a:fillRect/>
          </a:stretch>
        </p:blipFill>
        <p:spPr>
          <a:xfrm>
            <a:off x="2049480" y="1722960"/>
            <a:ext cx="5045040" cy="4025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2640" y="633960"/>
            <a:ext cx="7398360" cy="558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872640" y="633960"/>
            <a:ext cx="7398360" cy="558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536040" y="1722960"/>
            <a:ext cx="8071920" cy="4025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872640" y="633960"/>
            <a:ext cx="7398360" cy="558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536040" y="1722960"/>
            <a:ext cx="8071920" cy="4025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872640" y="633960"/>
            <a:ext cx="7398360" cy="558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536040" y="1722960"/>
            <a:ext cx="3938760" cy="4025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672080" y="1722960"/>
            <a:ext cx="3938760" cy="4025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872640" y="633960"/>
            <a:ext cx="7398360" cy="558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ubTitle"/>
          </p:nvPr>
        </p:nvSpPr>
        <p:spPr>
          <a:xfrm>
            <a:off x="872640" y="633960"/>
            <a:ext cx="7398360" cy="2589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872640" y="633960"/>
            <a:ext cx="7398360" cy="558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536040" y="1722960"/>
            <a:ext cx="3938760" cy="1919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536040" y="3825720"/>
            <a:ext cx="3938760" cy="1919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672080" y="1722960"/>
            <a:ext cx="3938760" cy="4025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872640" y="633960"/>
            <a:ext cx="7398360" cy="558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536040" y="1722960"/>
            <a:ext cx="3938760" cy="4025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672080" y="1722960"/>
            <a:ext cx="3938760" cy="1919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4672080" y="3825720"/>
            <a:ext cx="3938760" cy="1919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872640" y="633960"/>
            <a:ext cx="7398360" cy="558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536040" y="1722960"/>
            <a:ext cx="3938760" cy="1919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672080" y="1722960"/>
            <a:ext cx="3938760" cy="1919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536040" y="3825720"/>
            <a:ext cx="8071920" cy="1919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872640" y="633960"/>
            <a:ext cx="7398360" cy="558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36040" y="1722960"/>
            <a:ext cx="8071920" cy="1919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536040" y="3825720"/>
            <a:ext cx="8071920" cy="1919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872640" y="633960"/>
            <a:ext cx="7398360" cy="558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536040" y="1722960"/>
            <a:ext cx="3938760" cy="1919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672080" y="1722960"/>
            <a:ext cx="3938760" cy="1919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4672080" y="3825720"/>
            <a:ext cx="3938760" cy="1919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0" name="PlaceHolder 5"/>
          <p:cNvSpPr>
            <a:spLocks noGrp="1"/>
          </p:cNvSpPr>
          <p:nvPr>
            <p:ph type="body"/>
          </p:nvPr>
        </p:nvSpPr>
        <p:spPr>
          <a:xfrm>
            <a:off x="536040" y="3825720"/>
            <a:ext cx="3938760" cy="1919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72640" y="633960"/>
            <a:ext cx="7398360" cy="2589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872640" y="633960"/>
            <a:ext cx="7398360" cy="558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536040" y="1722960"/>
            <a:ext cx="8071920" cy="4025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536040" y="1722960"/>
            <a:ext cx="8071920" cy="4025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94" name="Picture 193"/>
          <p:cNvPicPr/>
          <p:nvPr/>
        </p:nvPicPr>
        <p:blipFill>
          <a:blip r:embed="rId2"/>
          <a:stretch>
            <a:fillRect/>
          </a:stretch>
        </p:blipFill>
        <p:spPr>
          <a:xfrm>
            <a:off x="2049480" y="1722960"/>
            <a:ext cx="5045040" cy="4025520"/>
          </a:xfrm>
          <a:prstGeom prst="rect">
            <a:avLst/>
          </a:prstGeom>
          <a:ln>
            <a:noFill/>
          </a:ln>
        </p:spPr>
      </p:pic>
      <p:pic>
        <p:nvPicPr>
          <p:cNvPr id="195" name="Picture 194"/>
          <p:cNvPicPr/>
          <p:nvPr/>
        </p:nvPicPr>
        <p:blipFill>
          <a:blip r:embed="rId2"/>
          <a:stretch>
            <a:fillRect/>
          </a:stretch>
        </p:blipFill>
        <p:spPr>
          <a:xfrm>
            <a:off x="2049480" y="1722960"/>
            <a:ext cx="5045040" cy="4025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72640" y="633960"/>
            <a:ext cx="7398360" cy="558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36040" y="1722960"/>
            <a:ext cx="3938760" cy="1919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36040" y="3825720"/>
            <a:ext cx="3938760" cy="1919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2080" y="1722960"/>
            <a:ext cx="3938760" cy="4025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72640" y="633960"/>
            <a:ext cx="7398360" cy="558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36040" y="1722960"/>
            <a:ext cx="3938760" cy="4025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2080" y="1722960"/>
            <a:ext cx="3938760" cy="1919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2080" y="3825720"/>
            <a:ext cx="3938760" cy="1919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72640" y="633960"/>
            <a:ext cx="7398360" cy="558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36040" y="1722960"/>
            <a:ext cx="3938760" cy="1919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2080" y="1722960"/>
            <a:ext cx="3938760" cy="1919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36040" y="3825720"/>
            <a:ext cx="8071920" cy="1919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72640" y="633960"/>
            <a:ext cx="7398360" cy="5583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4400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36040" y="1722960"/>
            <a:ext cx="8071920" cy="40255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de-DE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>
                <a:latin typeface="Calibri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08960" y="6378120"/>
            <a:ext cx="2925720" cy="34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457200" y="6378120"/>
            <a:ext cx="2102760" cy="342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B2B2B2"/>
                </a:solidFill>
                <a:latin typeface="Calibri"/>
              </a:rPr>
              <a:t>ti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83680" y="6378120"/>
            <a:ext cx="2102760" cy="34272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7CD8E496-29A5-436B-8987-695889297E61}" type="slidenum">
              <a:rPr lang="en-US">
                <a:solidFill>
                  <a:srgbClr val="B2B2B2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36040" y="1722960"/>
            <a:ext cx="8071920" cy="13410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4400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ftr"/>
          </p:nvPr>
        </p:nvSpPr>
        <p:spPr>
          <a:xfrm>
            <a:off x="3108960" y="6378120"/>
            <a:ext cx="2925720" cy="34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78120"/>
            <a:ext cx="2102760" cy="342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B2B2B2"/>
                </a:solidFill>
                <a:latin typeface="Calibri"/>
              </a:rPr>
              <a:t>ti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sldNum"/>
          </p:nvPr>
        </p:nvSpPr>
        <p:spPr>
          <a:xfrm>
            <a:off x="6583680" y="6378120"/>
            <a:ext cx="2102760" cy="34272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8A6D7669-E845-48E3-8BC9-C4DE86EE7BB9}" type="slidenum">
              <a:rPr lang="en-US">
                <a:solidFill>
                  <a:srgbClr val="B2B2B2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de-DE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ftr"/>
          </p:nvPr>
        </p:nvSpPr>
        <p:spPr>
          <a:xfrm>
            <a:off x="3108960" y="6378120"/>
            <a:ext cx="2925720" cy="34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dt"/>
          </p:nvPr>
        </p:nvSpPr>
        <p:spPr>
          <a:xfrm>
            <a:off x="457200" y="6378120"/>
            <a:ext cx="2102760" cy="342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B2B2B2"/>
                </a:solidFill>
                <a:latin typeface="Calibri"/>
              </a:rPr>
              <a:t>ti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6583680" y="6378120"/>
            <a:ext cx="2102760" cy="34272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40CC2E8D-E653-43A7-B7C0-E19ECA04BE2D}" type="slidenum">
              <a:rPr lang="en-US">
                <a:solidFill>
                  <a:srgbClr val="B2B2B2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de-DE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72640" y="633960"/>
            <a:ext cx="7398360" cy="5583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4400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ftr"/>
          </p:nvPr>
        </p:nvSpPr>
        <p:spPr>
          <a:xfrm>
            <a:off x="3108960" y="6378120"/>
            <a:ext cx="2925720" cy="34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457200" y="6378120"/>
            <a:ext cx="2102760" cy="342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B2B2B2"/>
                </a:solidFill>
                <a:latin typeface="Calibri"/>
              </a:rPr>
              <a:t>ti</a:t>
            </a:r>
            <a:endParaRPr/>
          </a:p>
        </p:txBody>
      </p:sp>
      <p:sp>
        <p:nvSpPr>
          <p:cNvPr id="120" name="PlaceHolder 4"/>
          <p:cNvSpPr>
            <a:spLocks noGrp="1"/>
          </p:cNvSpPr>
          <p:nvPr>
            <p:ph type="sldNum"/>
          </p:nvPr>
        </p:nvSpPr>
        <p:spPr>
          <a:xfrm>
            <a:off x="6583680" y="6378120"/>
            <a:ext cx="2102760" cy="34272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121B5F3D-E1FE-455E-8041-A497B252B625}" type="slidenum">
              <a:rPr lang="en-US">
                <a:solidFill>
                  <a:srgbClr val="B2B2B2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de-DE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872640" y="633960"/>
            <a:ext cx="7398360" cy="5583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4400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577520"/>
            <a:ext cx="3977280" cy="44168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de-DE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>
                <a:latin typeface="Calibri"/>
              </a:rPr>
              <a:t>Seventh Outline Level</a:t>
            </a:r>
            <a:endParaRPr/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709160" y="1577520"/>
            <a:ext cx="3977280" cy="44168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de-DE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>
                <a:latin typeface="Calibri"/>
              </a:rPr>
              <a:t>Seventh Outline Level</a:t>
            </a:r>
            <a:endParaRPr/>
          </a:p>
        </p:txBody>
      </p:sp>
      <p:sp>
        <p:nvSpPr>
          <p:cNvPr id="159" name="PlaceHolder 4"/>
          <p:cNvSpPr>
            <a:spLocks noGrp="1"/>
          </p:cNvSpPr>
          <p:nvPr>
            <p:ph type="ftr"/>
          </p:nvPr>
        </p:nvSpPr>
        <p:spPr>
          <a:xfrm>
            <a:off x="3108960" y="6378120"/>
            <a:ext cx="2925720" cy="34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0" name="PlaceHolder 5"/>
          <p:cNvSpPr>
            <a:spLocks noGrp="1"/>
          </p:cNvSpPr>
          <p:nvPr>
            <p:ph type="dt"/>
          </p:nvPr>
        </p:nvSpPr>
        <p:spPr>
          <a:xfrm>
            <a:off x="457200" y="6378120"/>
            <a:ext cx="2102760" cy="342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B2B2B2"/>
                </a:solidFill>
                <a:latin typeface="Calibri"/>
              </a:rPr>
              <a:t>ti</a:t>
            </a:r>
            <a:endParaRPr/>
          </a:p>
        </p:txBody>
      </p:sp>
      <p:sp>
        <p:nvSpPr>
          <p:cNvPr id="161" name="PlaceHolder 6"/>
          <p:cNvSpPr>
            <a:spLocks noGrp="1"/>
          </p:cNvSpPr>
          <p:nvPr>
            <p:ph type="sldNum"/>
          </p:nvPr>
        </p:nvSpPr>
        <p:spPr>
          <a:xfrm>
            <a:off x="6583680" y="6378120"/>
            <a:ext cx="2102760" cy="34272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2F6CFB3B-C7BF-4474-AF95-E22E568BF302}" type="slidenum">
              <a:rPr lang="en-US">
                <a:solidFill>
                  <a:srgbClr val="B2B2B2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1285875" y="2698750"/>
            <a:ext cx="6904789" cy="9747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Lab</a:t>
            </a:r>
            <a:r>
              <a:rPr lang="en-US" sz="32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2:</a:t>
            </a:r>
            <a:r>
              <a:rPr lang="en-US" sz="32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Introduction</a:t>
            </a:r>
            <a:r>
              <a:rPr lang="en-US" sz="32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to</a:t>
            </a:r>
            <a:r>
              <a:rPr lang="en-US" sz="32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Perl</a:t>
            </a:r>
            <a:endParaRPr/>
          </a:p>
        </p:txBody>
      </p:sp>
      <p:sp>
        <p:nvSpPr>
          <p:cNvPr id="197" name="CustomShape 2"/>
          <p:cNvSpPr/>
          <p:nvPr/>
        </p:nvSpPr>
        <p:spPr>
          <a:xfrm>
            <a:off x="3209760" y="3986280"/>
            <a:ext cx="2729520" cy="1220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17000"/>
              </a:lnSpc>
            </a:pPr>
            <a:r>
              <a:rPr lang="en-US" sz="2400">
                <a:solidFill>
                  <a:srgbClr val="898989"/>
                </a:solidFill>
                <a:latin typeface="Times New Roman"/>
              </a:rPr>
              <a:t>Sanjeev and Qian</a:t>
            </a:r>
            <a:endParaRPr lang="en-US" sz="2400" dirty="0">
              <a:solidFill>
                <a:srgbClr val="898989"/>
              </a:solidFill>
              <a:latin typeface="Times New Roman"/>
            </a:endParaRPr>
          </a:p>
          <a:p>
            <a:pPr algn="ctr">
              <a:lnSpc>
                <a:spcPct val="117000"/>
              </a:lnSpc>
            </a:pPr>
            <a:r>
              <a:rPr lang="en-US" sz="2400">
                <a:solidFill>
                  <a:srgbClr val="898989"/>
                </a:solidFill>
                <a:latin typeface="Times New Roman"/>
              </a:rPr>
              <a:t> 8/31/2015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872640" y="633960"/>
            <a:ext cx="7398360" cy="11451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Comments</a:t>
            </a:r>
            <a:r>
              <a:rPr lang="de-DE" sz="4400">
                <a:solidFill>
                  <a:srgbClr val="000000"/>
                </a:solidFill>
                <a:latin typeface="Times New Roman"/>
              </a:rPr>
              <a:t> </a:t>
            </a:r>
            <a:r>
              <a:rPr lang="de-DE" sz="4400">
                <a:solidFill>
                  <a:srgbClr val="000000"/>
                </a:solidFill>
                <a:latin typeface="Calibri"/>
              </a:rPr>
              <a:t>in</a:t>
            </a:r>
            <a:r>
              <a:rPr lang="de-DE" sz="4400">
                <a:solidFill>
                  <a:srgbClr val="000000"/>
                </a:solidFill>
                <a:latin typeface="Times New Roman"/>
              </a:rPr>
              <a:t> </a:t>
            </a:r>
            <a:r>
              <a:rPr lang="de-DE" sz="4400">
                <a:solidFill>
                  <a:srgbClr val="000000"/>
                </a:solidFill>
                <a:latin typeface="Calibri"/>
              </a:rPr>
              <a:t>Perl</a:t>
            </a:r>
            <a:endParaRPr/>
          </a:p>
        </p:txBody>
      </p:sp>
      <p:sp>
        <p:nvSpPr>
          <p:cNvPr id="231" name="CustomShape 2"/>
          <p:cNvSpPr/>
          <p:nvPr/>
        </p:nvSpPr>
        <p:spPr>
          <a:xfrm>
            <a:off x="536040" y="4134600"/>
            <a:ext cx="7491960" cy="3588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 To</a:t>
            </a:r>
            <a:r>
              <a:rPr lang="en-US" sz="2800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comment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a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line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out,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just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use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the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“</a:t>
            </a:r>
            <a:r>
              <a:rPr lang="en-US" sz="2800" dirty="0">
                <a:solidFill>
                  <a:srgbClr val="FF0000"/>
                </a:solidFill>
                <a:latin typeface="Calibri"/>
              </a:rPr>
              <a:t>#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”character,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anything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aier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“#”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will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be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ignored</a:t>
            </a:r>
            <a:endParaRPr dirty="0"/>
          </a:p>
          <a:p>
            <a:pPr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 The</a:t>
            </a:r>
            <a:r>
              <a:rPr lang="en-US" sz="2800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alibri"/>
              </a:rPr>
              <a:t>Shebang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line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is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a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very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special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“comment”</a:t>
            </a:r>
            <a:endParaRPr dirty="0"/>
          </a:p>
          <a:p>
            <a:pPr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 You</a:t>
            </a:r>
            <a:r>
              <a:rPr lang="en-US" sz="2800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can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also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comment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multiple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lines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using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the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POD(Plain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Old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Documentation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format)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system</a:t>
            </a:r>
            <a:endParaRPr dirty="0"/>
          </a:p>
        </p:txBody>
      </p:sp>
      <p:sp>
        <p:nvSpPr>
          <p:cNvPr id="232" name="CustomShape 3"/>
          <p:cNvSpPr/>
          <p:nvPr/>
        </p:nvSpPr>
        <p:spPr>
          <a:xfrm>
            <a:off x="597600" y="1417680"/>
            <a:ext cx="3991680" cy="207936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2653560" y="2963520"/>
            <a:ext cx="3841920" cy="1645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5400">
                <a:solidFill>
                  <a:srgbClr val="000000"/>
                </a:solidFill>
                <a:latin typeface="Calibri"/>
              </a:rPr>
              <a:t>Perl</a:t>
            </a:r>
            <a:r>
              <a:rPr lang="en-US" sz="5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5400">
                <a:solidFill>
                  <a:srgbClr val="000000"/>
                </a:solidFill>
                <a:latin typeface="Calibri"/>
              </a:rPr>
              <a:t>Variables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872640" y="633960"/>
            <a:ext cx="7398360" cy="11451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What’s</a:t>
            </a:r>
            <a:r>
              <a:rPr lang="de-DE" sz="4400">
                <a:solidFill>
                  <a:srgbClr val="000000"/>
                </a:solidFill>
                <a:latin typeface="Times New Roman"/>
              </a:rPr>
              <a:t> </a:t>
            </a:r>
            <a:r>
              <a:rPr lang="de-DE" sz="4400">
                <a:solidFill>
                  <a:srgbClr val="000000"/>
                </a:solidFill>
                <a:latin typeface="Calibri"/>
              </a:rPr>
              <a:t>a</a:t>
            </a:r>
            <a:r>
              <a:rPr lang="de-DE" sz="4400">
                <a:solidFill>
                  <a:srgbClr val="000000"/>
                </a:solidFill>
                <a:latin typeface="Times New Roman"/>
              </a:rPr>
              <a:t> </a:t>
            </a:r>
            <a:r>
              <a:rPr lang="de-DE" sz="4400">
                <a:solidFill>
                  <a:srgbClr val="000000"/>
                </a:solidFill>
                <a:latin typeface="Calibri"/>
              </a:rPr>
              <a:t>variable?</a:t>
            </a:r>
            <a:endParaRPr/>
          </a:p>
        </p:txBody>
      </p:sp>
      <p:sp>
        <p:nvSpPr>
          <p:cNvPr id="235" name="CustomShape 2"/>
          <p:cNvSpPr/>
          <p:nvPr/>
        </p:nvSpPr>
        <p:spPr>
          <a:xfrm>
            <a:off x="536040" y="1722960"/>
            <a:ext cx="7959240" cy="300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 A</a:t>
            </a:r>
            <a:r>
              <a:rPr lang="en-US" sz="3200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variable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is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a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memory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location.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They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are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simply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containers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holding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values.</a:t>
            </a:r>
            <a:endParaRPr dirty="0"/>
          </a:p>
          <a:p>
            <a:pPr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 The</a:t>
            </a:r>
            <a:r>
              <a:rPr lang="en-US" sz="3200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value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stored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in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a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variable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can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be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accessed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through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its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name,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also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known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as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its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identiﬁer.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872640" y="633960"/>
            <a:ext cx="7398360" cy="11451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4400" dirty="0" err="1">
                <a:solidFill>
                  <a:srgbClr val="000000"/>
                </a:solidFill>
                <a:latin typeface="Calibri"/>
              </a:rPr>
              <a:t>Types</a:t>
            </a:r>
            <a:r>
              <a:rPr lang="de-DE" sz="4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de-DE" sz="4400" dirty="0" err="1">
                <a:solidFill>
                  <a:srgbClr val="000000"/>
                </a:solidFill>
                <a:latin typeface="Calibri"/>
              </a:rPr>
              <a:t>of</a:t>
            </a:r>
            <a:r>
              <a:rPr lang="de-DE" sz="4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de-DE" sz="4400" dirty="0">
                <a:solidFill>
                  <a:srgbClr val="000000"/>
                </a:solidFill>
                <a:latin typeface="Calibri"/>
              </a:rPr>
              <a:t>Variable</a:t>
            </a:r>
            <a:endParaRPr dirty="0"/>
          </a:p>
        </p:txBody>
      </p:sp>
      <p:sp>
        <p:nvSpPr>
          <p:cNvPr id="237" name="CustomShape 2"/>
          <p:cNvSpPr/>
          <p:nvPr/>
        </p:nvSpPr>
        <p:spPr>
          <a:xfrm>
            <a:off x="536040" y="1722960"/>
            <a:ext cx="7905240" cy="134091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  <a:cs typeface="Calibri"/>
              </a:rPr>
              <a:t>Three main types: scalars, arrays, and hashes. They can be easily diﬀerentiated by the symbols before their names.</a:t>
            </a:r>
            <a:endParaRPr sz="1600" dirty="0">
              <a:latin typeface="Calibri"/>
              <a:cs typeface="Calibri"/>
            </a:endParaRPr>
          </a:p>
        </p:txBody>
      </p:sp>
      <p:graphicFrame>
        <p:nvGraphicFramePr>
          <p:cNvPr id="238" name="Table 3"/>
          <p:cNvGraphicFramePr/>
          <p:nvPr>
            <p:extLst>
              <p:ext uri="{D42A27DB-BD31-4B8C-83A1-F6EECF244321}">
                <p14:modId xmlns:p14="http://schemas.microsoft.com/office/powerpoint/2010/main" val="1200719926"/>
              </p:ext>
            </p:extLst>
          </p:nvPr>
        </p:nvGraphicFramePr>
        <p:xfrm>
          <a:off x="536040" y="3100632"/>
          <a:ext cx="8497800" cy="2012760"/>
        </p:xfrm>
        <a:graphic>
          <a:graphicData uri="http://schemas.openxmlformats.org/drawingml/2006/table">
            <a:tbl>
              <a:tblPr/>
              <a:tblGrid>
                <a:gridCol w="1209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548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1333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49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alibri"/>
                        </a:rPr>
                        <a:t>Type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alibri"/>
                        </a:rPr>
                        <a:t>Symbol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alibri"/>
                        </a:rPr>
                        <a:t>Descrip0on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9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Scalars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$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Stores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single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value,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number,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string,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or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reference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9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Arrays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@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Stores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list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of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values,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numbers,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strings,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or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even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another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array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4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Hashes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%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Store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sets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of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key/value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pairs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72640" y="5225807"/>
            <a:ext cx="7568640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Examples: </a:t>
            </a:r>
          </a:p>
          <a:p>
            <a:pPr algn="ctr"/>
            <a:r>
              <a:rPr lang="en-US" sz="2400" dirty="0" smtClean="0">
                <a:latin typeface="Consolas"/>
                <a:cs typeface="Consolas"/>
              </a:rPr>
              <a:t>my </a:t>
            </a:r>
            <a:r>
              <a:rPr lang="en-US" sz="2400" dirty="0">
                <a:latin typeface="Consolas"/>
                <a:cs typeface="Consolas"/>
              </a:rPr>
              <a:t>$a=</a:t>
            </a:r>
            <a:r>
              <a:rPr lang="en-US" sz="2400" dirty="0" smtClean="0">
                <a:latin typeface="Consolas"/>
                <a:cs typeface="Consolas"/>
              </a:rPr>
              <a:t>10;</a:t>
            </a:r>
            <a:endParaRPr lang="en-US" sz="2400" dirty="0">
              <a:latin typeface="Consolas"/>
              <a:cs typeface="Consolas"/>
            </a:endParaRPr>
          </a:p>
          <a:p>
            <a:pPr algn="ctr"/>
            <a:r>
              <a:rPr lang="en-US" sz="2400" dirty="0">
                <a:latin typeface="Consolas"/>
                <a:cs typeface="Consolas"/>
              </a:rPr>
              <a:t>my @a=(1,2,3,4,5</a:t>
            </a:r>
            <a:r>
              <a:rPr lang="en-US" sz="2400" dirty="0" smtClean="0">
                <a:latin typeface="Consolas"/>
                <a:cs typeface="Consolas"/>
              </a:rPr>
              <a:t>);</a:t>
            </a:r>
            <a:endParaRPr lang="en-US" sz="2400" dirty="0">
              <a:latin typeface="Consolas"/>
              <a:cs typeface="Consolas"/>
            </a:endParaRPr>
          </a:p>
          <a:p>
            <a:pPr algn="ctr"/>
            <a:r>
              <a:rPr lang="en-US" sz="2400" dirty="0">
                <a:latin typeface="Consolas"/>
                <a:cs typeface="Consolas"/>
              </a:rPr>
              <a:t>m</a:t>
            </a:r>
            <a:r>
              <a:rPr lang="en-US" sz="2400" dirty="0" smtClean="0">
                <a:latin typeface="Consolas"/>
                <a:cs typeface="Consolas"/>
              </a:rPr>
              <a:t>y %hash=(key1=&gt;value1, key2=&gt;value2,…};</a:t>
            </a:r>
            <a:endParaRPr lang="en-US" sz="24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536040" y="633960"/>
            <a:ext cx="7734960" cy="8900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4400" dirty="0">
                <a:solidFill>
                  <a:srgbClr val="000000"/>
                </a:solidFill>
                <a:latin typeface="Calibri"/>
              </a:rPr>
              <a:t>Variable</a:t>
            </a:r>
            <a:r>
              <a:rPr lang="de-DE" sz="4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de-DE" sz="4400" dirty="0" err="1">
                <a:solidFill>
                  <a:srgbClr val="000000"/>
                </a:solidFill>
                <a:latin typeface="Calibri"/>
              </a:rPr>
              <a:t>naming</a:t>
            </a:r>
            <a:r>
              <a:rPr lang="de-DE" sz="4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de-DE" sz="4400" dirty="0" err="1">
                <a:solidFill>
                  <a:srgbClr val="000000"/>
                </a:solidFill>
                <a:latin typeface="Calibri"/>
              </a:rPr>
              <a:t>and</a:t>
            </a:r>
            <a:r>
              <a:rPr lang="de-DE" sz="4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de-DE" sz="4400" dirty="0" err="1">
                <a:solidFill>
                  <a:srgbClr val="000000"/>
                </a:solidFill>
                <a:latin typeface="Calibri"/>
              </a:rPr>
              <a:t>declaration</a:t>
            </a:r>
            <a:endParaRPr dirty="0"/>
          </a:p>
        </p:txBody>
      </p:sp>
      <p:sp>
        <p:nvSpPr>
          <p:cNvPr id="240" name="CustomShape 2"/>
          <p:cNvSpPr/>
          <p:nvPr/>
        </p:nvSpPr>
        <p:spPr>
          <a:xfrm>
            <a:off x="536040" y="1722960"/>
            <a:ext cx="8033040" cy="4169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 Must</a:t>
            </a:r>
            <a:r>
              <a:rPr lang="en-US" sz="3200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start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with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an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underscore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or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letter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and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be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comprised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of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only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letters,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numbers,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or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underscores.</a:t>
            </a:r>
            <a:endParaRPr dirty="0"/>
          </a:p>
          <a:p>
            <a:pPr>
              <a:buFont typeface="Arial"/>
              <a:buChar char="•"/>
            </a:pPr>
            <a:r>
              <a:rPr lang="en-US" sz="3200" b="1" dirty="0" smtClean="0">
                <a:solidFill>
                  <a:srgbClr val="000000"/>
                </a:solidFill>
                <a:latin typeface="Calibri"/>
              </a:rPr>
              <a:t> Can’t</a:t>
            </a:r>
            <a:r>
              <a:rPr lang="en-US" sz="3200" b="1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Calibri"/>
              </a:rPr>
              <a:t>start</a:t>
            </a:r>
            <a:r>
              <a:rPr lang="en-US" sz="32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Calibri"/>
              </a:rPr>
              <a:t>with</a:t>
            </a:r>
            <a:r>
              <a:rPr lang="en-US" sz="32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Calibri"/>
              </a:rPr>
              <a:t>a</a:t>
            </a:r>
            <a:r>
              <a:rPr lang="en-US" sz="32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Calibri"/>
              </a:rPr>
              <a:t>number</a:t>
            </a:r>
            <a:endParaRPr b="1" dirty="0"/>
          </a:p>
          <a:p>
            <a:pPr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 Variable</a:t>
            </a:r>
            <a:r>
              <a:rPr lang="en-US" sz="3200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names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are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Calibri"/>
              </a:rPr>
              <a:t>case</a:t>
            </a:r>
            <a:r>
              <a:rPr lang="en-US" sz="32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Calibri"/>
              </a:rPr>
              <a:t>sensitive</a:t>
            </a:r>
            <a:endParaRPr b="1" dirty="0"/>
          </a:p>
          <a:p>
            <a:pPr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 You</a:t>
            </a:r>
            <a:r>
              <a:rPr lang="en-US" sz="3200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don’t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need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to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declare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variables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before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using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it,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but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you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should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always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declare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it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using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alibri"/>
              </a:rPr>
              <a:t>my</a:t>
            </a:r>
            <a:r>
              <a:rPr lang="en-US" sz="3200" dirty="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keyword.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1333500" y="633960"/>
            <a:ext cx="6025260" cy="90591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Calibri"/>
              </a:rPr>
              <a:t>Logical</a:t>
            </a:r>
            <a:r>
              <a:rPr lang="en-US" sz="4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4400" dirty="0">
                <a:solidFill>
                  <a:srgbClr val="000000"/>
                </a:solidFill>
                <a:latin typeface="Calibri"/>
              </a:rPr>
              <a:t>Operators</a:t>
            </a:r>
            <a:r>
              <a:rPr lang="en-US" sz="4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4400" dirty="0">
                <a:solidFill>
                  <a:srgbClr val="000000"/>
                </a:solidFill>
                <a:latin typeface="Calibri"/>
              </a:rPr>
              <a:t>in</a:t>
            </a:r>
            <a:r>
              <a:rPr lang="en-US" sz="4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4400" dirty="0">
                <a:solidFill>
                  <a:srgbClr val="000000"/>
                </a:solidFill>
                <a:latin typeface="Calibri"/>
              </a:rPr>
              <a:t>Perl</a:t>
            </a:r>
            <a:endParaRPr dirty="0"/>
          </a:p>
        </p:txBody>
      </p:sp>
      <p:sp>
        <p:nvSpPr>
          <p:cNvPr id="242" name="CustomShape 2"/>
          <p:cNvSpPr/>
          <p:nvPr/>
        </p:nvSpPr>
        <p:spPr>
          <a:xfrm>
            <a:off x="536040" y="1722960"/>
            <a:ext cx="7632360" cy="1625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 Logical</a:t>
            </a:r>
            <a:r>
              <a:rPr lang="en-US" sz="3200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operators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are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mainly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used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to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control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program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ﬂow.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Before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gedng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into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control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statements,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you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should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know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what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they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are</a:t>
            </a:r>
            <a:endParaRPr dirty="0"/>
          </a:p>
        </p:txBody>
      </p:sp>
      <p:sp>
        <p:nvSpPr>
          <p:cNvPr id="243" name="CustomShape 3"/>
          <p:cNvSpPr/>
          <p:nvPr/>
        </p:nvSpPr>
        <p:spPr>
          <a:xfrm>
            <a:off x="457200" y="3348000"/>
            <a:ext cx="8419680" cy="29080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rgbClr val="800000"/>
            </a:solidFill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872640" y="633960"/>
            <a:ext cx="7398360" cy="13410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Conditional</a:t>
            </a:r>
            <a:r>
              <a:rPr lang="de-DE" sz="4400">
                <a:solidFill>
                  <a:srgbClr val="000000"/>
                </a:solidFill>
                <a:latin typeface="Times New Roman"/>
              </a:rPr>
              <a:t> </a:t>
            </a:r>
            <a:r>
              <a:rPr lang="de-DE" sz="4400">
                <a:solidFill>
                  <a:srgbClr val="000000"/>
                </a:solidFill>
                <a:latin typeface="Calibri"/>
              </a:rPr>
              <a:t>Statements</a:t>
            </a:r>
            <a:endParaRPr/>
          </a:p>
        </p:txBody>
      </p:sp>
      <p:sp>
        <p:nvSpPr>
          <p:cNvPr id="245" name="CustomShape 2"/>
          <p:cNvSpPr/>
          <p:nvPr/>
        </p:nvSpPr>
        <p:spPr>
          <a:xfrm>
            <a:off x="536040" y="1722960"/>
            <a:ext cx="7612200" cy="2622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 use</a:t>
            </a:r>
            <a:r>
              <a:rPr lang="en-US" sz="3200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an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expression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to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check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if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a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condition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is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met.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The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return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values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can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be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either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true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or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false</a:t>
            </a:r>
            <a:endParaRPr dirty="0"/>
          </a:p>
          <a:p>
            <a:pPr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 if</a:t>
            </a:r>
            <a:r>
              <a:rPr lang="en-US" sz="3200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…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else</a:t>
            </a:r>
            <a:endParaRPr dirty="0"/>
          </a:p>
          <a:p>
            <a:pPr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 if</a:t>
            </a:r>
            <a:r>
              <a:rPr lang="en-US" sz="3200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…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elsif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…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else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872640" y="633960"/>
            <a:ext cx="7398360" cy="11451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if</a:t>
            </a:r>
            <a:r>
              <a:rPr lang="de-DE" sz="4400">
                <a:solidFill>
                  <a:srgbClr val="000000"/>
                </a:solidFill>
                <a:latin typeface="Times New Roman"/>
              </a:rPr>
              <a:t> </a:t>
            </a:r>
            <a:r>
              <a:rPr lang="de-DE" sz="4400">
                <a:solidFill>
                  <a:srgbClr val="000000"/>
                </a:solidFill>
                <a:latin typeface="Calibri"/>
              </a:rPr>
              <a:t>…</a:t>
            </a:r>
            <a:r>
              <a:rPr lang="de-DE" sz="4400">
                <a:solidFill>
                  <a:srgbClr val="000000"/>
                </a:solidFill>
                <a:latin typeface="Times New Roman"/>
              </a:rPr>
              <a:t> </a:t>
            </a:r>
            <a:r>
              <a:rPr lang="de-DE" sz="4400">
                <a:solidFill>
                  <a:srgbClr val="000000"/>
                </a:solidFill>
                <a:latin typeface="Calibri"/>
              </a:rPr>
              <a:t>else</a:t>
            </a:r>
            <a:endParaRPr/>
          </a:p>
        </p:txBody>
      </p:sp>
      <p:sp>
        <p:nvSpPr>
          <p:cNvPr id="247" name="CustomShape 2"/>
          <p:cNvSpPr/>
          <p:nvPr/>
        </p:nvSpPr>
        <p:spPr>
          <a:xfrm>
            <a:off x="87840" y="1905480"/>
            <a:ext cx="3676320" cy="4033080"/>
          </a:xfrm>
          <a:prstGeom prst="rect">
            <a:avLst/>
          </a:prstGeom>
          <a:noFill/>
          <a:ln w="9360">
            <a:solidFill>
              <a:srgbClr val="FF7C00"/>
            </a:solidFill>
            <a:round/>
          </a:ln>
        </p:spPr>
        <p:txBody>
          <a:bodyPr lIns="0" tIns="0" rIns="0" bIns="0"/>
          <a:lstStyle/>
          <a:p>
            <a:pPr lvl="1"/>
            <a:r>
              <a:rPr lang="en-US" sz="2400" b="1" dirty="0">
                <a:solidFill>
                  <a:srgbClr val="000000"/>
                </a:solidFill>
                <a:latin typeface="Calibri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alibri"/>
              </a:rPr>
              <a:t>(CONDITION)</a:t>
            </a:r>
            <a:r>
              <a:rPr lang="en-US" sz="24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alibri"/>
              </a:rPr>
              <a:t>{</a:t>
            </a:r>
            <a:endParaRPr dirty="0"/>
          </a:p>
          <a:p>
            <a:pPr lvl="1"/>
            <a:r>
              <a:rPr lang="en-US" sz="2400" b="1" dirty="0">
                <a:solidFill>
                  <a:srgbClr val="000000"/>
                </a:solidFill>
                <a:latin typeface="Calibri"/>
              </a:rPr>
              <a:t>#</a:t>
            </a:r>
            <a:r>
              <a:rPr lang="en-US" sz="24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alibri"/>
              </a:rPr>
              <a:t>Code</a:t>
            </a:r>
            <a:r>
              <a:rPr lang="en-US" sz="24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alibri"/>
              </a:rPr>
              <a:t>block</a:t>
            </a:r>
            <a:r>
              <a:rPr lang="en-US" sz="24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alibri"/>
              </a:rPr>
              <a:t>executed</a:t>
            </a:r>
            <a:endParaRPr dirty="0"/>
          </a:p>
          <a:p>
            <a:pPr lvl="1"/>
            <a:r>
              <a:rPr lang="en-US" sz="2400" b="1" dirty="0">
                <a:solidFill>
                  <a:srgbClr val="000000"/>
                </a:solidFill>
                <a:latin typeface="Calibri"/>
              </a:rPr>
              <a:t>#</a:t>
            </a:r>
            <a:r>
              <a:rPr lang="en-US" sz="24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alibri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alibri"/>
              </a:rPr>
              <a:t>condition</a:t>
            </a:r>
            <a:r>
              <a:rPr lang="en-US" sz="2400" b="1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alibri"/>
              </a:rPr>
              <a:t>is</a:t>
            </a:r>
            <a:r>
              <a:rPr lang="en-US" sz="24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alibri"/>
              </a:rPr>
              <a:t>true.</a:t>
            </a:r>
            <a:endParaRPr dirty="0"/>
          </a:p>
          <a:p>
            <a:pPr lvl="1"/>
            <a:r>
              <a:rPr lang="en-US" sz="2400" b="1" dirty="0">
                <a:solidFill>
                  <a:srgbClr val="000000"/>
                </a:solidFill>
                <a:latin typeface="Calibri"/>
              </a:rPr>
              <a:t>}</a:t>
            </a:r>
            <a:r>
              <a:rPr lang="en-US" sz="24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alibri"/>
              </a:rPr>
              <a:t>else</a:t>
            </a:r>
            <a:r>
              <a:rPr lang="en-US" sz="24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alibri"/>
              </a:rPr>
              <a:t>{</a:t>
            </a:r>
            <a:endParaRPr dirty="0"/>
          </a:p>
          <a:p>
            <a:pPr lvl="1"/>
            <a:r>
              <a:rPr lang="en-US" sz="2400" b="1" dirty="0">
                <a:solidFill>
                  <a:srgbClr val="000000"/>
                </a:solidFill>
                <a:latin typeface="Calibri"/>
              </a:rPr>
              <a:t>#</a:t>
            </a:r>
            <a:r>
              <a:rPr lang="en-US" sz="24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alibri"/>
              </a:rPr>
              <a:t>Code</a:t>
            </a:r>
            <a:r>
              <a:rPr lang="en-US" sz="24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alibri"/>
              </a:rPr>
              <a:t>block</a:t>
            </a:r>
            <a:r>
              <a:rPr lang="en-US" sz="24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alibri"/>
              </a:rPr>
              <a:t>executed</a:t>
            </a:r>
            <a:endParaRPr dirty="0"/>
          </a:p>
          <a:p>
            <a:pPr lvl="1"/>
            <a:r>
              <a:rPr lang="en-US" sz="2400" b="1" dirty="0">
                <a:solidFill>
                  <a:srgbClr val="000000"/>
                </a:solidFill>
                <a:latin typeface="Calibri"/>
              </a:rPr>
              <a:t>#</a:t>
            </a:r>
            <a:r>
              <a:rPr lang="en-US" sz="24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alibri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alibri"/>
              </a:rPr>
              <a:t>condi0on</a:t>
            </a:r>
            <a:r>
              <a:rPr lang="en-US" sz="24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alibri"/>
              </a:rPr>
              <a:t>is</a:t>
            </a:r>
            <a:r>
              <a:rPr lang="en-US" sz="24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alibri"/>
              </a:rPr>
              <a:t>false.</a:t>
            </a:r>
            <a:endParaRPr dirty="0"/>
          </a:p>
          <a:p>
            <a:pPr lvl="1"/>
            <a:r>
              <a:rPr lang="en-US" sz="2400" b="1" dirty="0">
                <a:solidFill>
                  <a:srgbClr val="000000"/>
                </a:solidFill>
                <a:latin typeface="Calibri"/>
              </a:rPr>
              <a:t>}</a:t>
            </a:r>
            <a:endParaRPr dirty="0"/>
          </a:p>
        </p:txBody>
      </p:sp>
      <p:sp>
        <p:nvSpPr>
          <p:cNvPr id="248" name="CustomShape 3"/>
          <p:cNvSpPr/>
          <p:nvPr/>
        </p:nvSpPr>
        <p:spPr>
          <a:xfrm>
            <a:off x="3925440" y="1905481"/>
            <a:ext cx="5218560" cy="4033080"/>
          </a:xfrm>
          <a:prstGeom prst="rect">
            <a:avLst/>
          </a:prstGeom>
          <a:noFill/>
          <a:ln w="9360">
            <a:solidFill>
              <a:srgbClr val="FF7C00"/>
            </a:solidFill>
            <a:round/>
          </a:ln>
        </p:spPr>
        <p:txBody>
          <a:bodyPr lIns="0" tIns="0" rIns="0" bIns="0"/>
          <a:lstStyle/>
          <a:p>
            <a:pPr lvl="1"/>
            <a:r>
              <a:rPr lang="en-US" sz="2400" b="1" dirty="0">
                <a:solidFill>
                  <a:srgbClr val="000000"/>
                </a:solidFill>
                <a:latin typeface="Calibri"/>
              </a:rPr>
              <a:t>my</a:t>
            </a:r>
            <a:r>
              <a:rPr lang="en-US" sz="24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alibri"/>
              </a:rPr>
              <a:t>$x</a:t>
            </a:r>
            <a:r>
              <a:rPr lang="en-US" sz="24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alibri"/>
              </a:rPr>
              <a:t>=</a:t>
            </a:r>
            <a:r>
              <a:rPr lang="en-US" sz="24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alibri"/>
              </a:rPr>
              <a:t>5;</a:t>
            </a:r>
            <a:r>
              <a:rPr lang="en-US" sz="24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alibri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alibri"/>
              </a:rPr>
              <a:t>($x</a:t>
            </a:r>
            <a:r>
              <a:rPr lang="en-US" sz="24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alibri"/>
              </a:rPr>
              <a:t>&gt;</a:t>
            </a:r>
            <a:r>
              <a:rPr lang="en-US" sz="24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alibri"/>
              </a:rPr>
              <a:t>4)</a:t>
            </a:r>
            <a:r>
              <a:rPr lang="en-US" sz="24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alibri"/>
              </a:rPr>
              <a:t>{</a:t>
            </a:r>
            <a:endParaRPr dirty="0"/>
          </a:p>
          <a:p>
            <a:pPr lvl="1"/>
            <a:r>
              <a:rPr lang="en-US" sz="2400" b="1" dirty="0">
                <a:solidFill>
                  <a:srgbClr val="000000"/>
                </a:solidFill>
                <a:latin typeface="Calibri"/>
              </a:rPr>
              <a:t>print</a:t>
            </a:r>
            <a:r>
              <a:rPr lang="en-US" sz="24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alibri"/>
              </a:rPr>
              <a:t>“x</a:t>
            </a:r>
            <a:r>
              <a:rPr lang="en-US" sz="24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alibri"/>
              </a:rPr>
              <a:t>is</a:t>
            </a:r>
            <a:r>
              <a:rPr lang="en-US" sz="24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alibri"/>
              </a:rPr>
              <a:t>greater</a:t>
            </a:r>
            <a:r>
              <a:rPr lang="en-US" sz="24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alibri"/>
              </a:rPr>
              <a:t>than</a:t>
            </a:r>
            <a:r>
              <a:rPr lang="en-US" sz="24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alibri"/>
              </a:rPr>
              <a:t>4\n”;</a:t>
            </a:r>
            <a:endParaRPr dirty="0"/>
          </a:p>
          <a:p>
            <a:pPr lvl="1"/>
            <a:r>
              <a:rPr lang="en-US" sz="2400" b="1" dirty="0">
                <a:solidFill>
                  <a:srgbClr val="000000"/>
                </a:solidFill>
                <a:latin typeface="Calibri"/>
              </a:rPr>
              <a:t>}</a:t>
            </a:r>
            <a:r>
              <a:rPr lang="en-US" sz="24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alibri"/>
              </a:rPr>
              <a:t>else</a:t>
            </a:r>
            <a:r>
              <a:rPr lang="en-US" sz="24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alibri"/>
              </a:rPr>
              <a:t>{</a:t>
            </a:r>
            <a:endParaRPr dirty="0"/>
          </a:p>
          <a:p>
            <a:pPr lvl="1"/>
            <a:r>
              <a:rPr lang="en-US" sz="2400" b="1" dirty="0">
                <a:solidFill>
                  <a:srgbClr val="000000"/>
                </a:solidFill>
                <a:latin typeface="Calibri"/>
              </a:rPr>
              <a:t>print</a:t>
            </a:r>
            <a:r>
              <a:rPr lang="en-US" sz="24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alibri"/>
              </a:rPr>
              <a:t>”x</a:t>
            </a:r>
            <a:r>
              <a:rPr lang="en-US" sz="24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alibri"/>
              </a:rPr>
              <a:t>is</a:t>
            </a:r>
            <a:r>
              <a:rPr lang="en-US" sz="24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alibri"/>
              </a:rPr>
              <a:t>less</a:t>
            </a:r>
            <a:r>
              <a:rPr lang="en-US" sz="24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alibri"/>
              </a:rPr>
              <a:t>than</a:t>
            </a:r>
            <a:r>
              <a:rPr lang="en-US" sz="24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alibri"/>
              </a:rPr>
              <a:t>or</a:t>
            </a:r>
            <a:r>
              <a:rPr lang="en-US" sz="24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alibri"/>
              </a:rPr>
              <a:t>equal</a:t>
            </a:r>
            <a:r>
              <a:rPr lang="en-US" sz="24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alibri"/>
              </a:rPr>
              <a:t>to</a:t>
            </a:r>
            <a:r>
              <a:rPr lang="en-US" sz="24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alibri"/>
              </a:rPr>
              <a:t>4\n”;</a:t>
            </a:r>
            <a:endParaRPr dirty="0"/>
          </a:p>
          <a:p>
            <a:pPr lvl="1"/>
            <a:r>
              <a:rPr lang="en-US" sz="2400" b="1" dirty="0">
                <a:solidFill>
                  <a:srgbClr val="000000"/>
                </a:solidFill>
                <a:latin typeface="Calibri"/>
              </a:rPr>
              <a:t>}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872640" y="633960"/>
            <a:ext cx="7398360" cy="11451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if</a:t>
            </a:r>
            <a:r>
              <a:rPr lang="de-DE" sz="4400">
                <a:solidFill>
                  <a:srgbClr val="000000"/>
                </a:solidFill>
                <a:latin typeface="Times New Roman"/>
              </a:rPr>
              <a:t> </a:t>
            </a:r>
            <a:r>
              <a:rPr lang="de-DE" sz="4400">
                <a:solidFill>
                  <a:srgbClr val="000000"/>
                </a:solidFill>
                <a:latin typeface="Calibri"/>
              </a:rPr>
              <a:t>…</a:t>
            </a:r>
            <a:r>
              <a:rPr lang="de-DE" sz="4400">
                <a:solidFill>
                  <a:srgbClr val="000000"/>
                </a:solidFill>
                <a:latin typeface="Times New Roman"/>
              </a:rPr>
              <a:t> </a:t>
            </a:r>
            <a:r>
              <a:rPr lang="de-DE" sz="4400">
                <a:solidFill>
                  <a:srgbClr val="000000"/>
                </a:solidFill>
                <a:latin typeface="Calibri"/>
              </a:rPr>
              <a:t>elsif</a:t>
            </a:r>
            <a:r>
              <a:rPr lang="de-DE" sz="4400">
                <a:solidFill>
                  <a:srgbClr val="000000"/>
                </a:solidFill>
                <a:latin typeface="Times New Roman"/>
              </a:rPr>
              <a:t> </a:t>
            </a:r>
            <a:r>
              <a:rPr lang="de-DE" sz="4400">
                <a:solidFill>
                  <a:srgbClr val="000000"/>
                </a:solidFill>
                <a:latin typeface="Calibri"/>
              </a:rPr>
              <a:t>…</a:t>
            </a:r>
            <a:r>
              <a:rPr lang="de-DE" sz="4400">
                <a:solidFill>
                  <a:srgbClr val="000000"/>
                </a:solidFill>
                <a:latin typeface="Times New Roman"/>
              </a:rPr>
              <a:t> </a:t>
            </a:r>
            <a:r>
              <a:rPr lang="de-DE" sz="4400">
                <a:solidFill>
                  <a:srgbClr val="000000"/>
                </a:solidFill>
                <a:latin typeface="Calibri"/>
              </a:rPr>
              <a:t>else</a:t>
            </a:r>
            <a:endParaRPr/>
          </a:p>
        </p:txBody>
      </p:sp>
      <p:sp>
        <p:nvSpPr>
          <p:cNvPr id="250" name="CustomShape 2"/>
          <p:cNvSpPr/>
          <p:nvPr/>
        </p:nvSpPr>
        <p:spPr>
          <a:xfrm>
            <a:off x="516510" y="2009880"/>
            <a:ext cx="3717720" cy="3042360"/>
          </a:xfrm>
          <a:prstGeom prst="rect">
            <a:avLst/>
          </a:prstGeom>
          <a:noFill/>
          <a:ln w="9360">
            <a:solidFill>
              <a:srgbClr val="FF7C00"/>
            </a:solidFill>
            <a:round/>
          </a:ln>
        </p:spPr>
        <p:txBody>
          <a:bodyPr lIns="0" tIns="0" rIns="0" bIns="0"/>
          <a:lstStyle/>
          <a:p>
            <a:pPr lvl="1"/>
            <a:r>
              <a:rPr lang="en-US" b="1" dirty="0">
                <a:solidFill>
                  <a:srgbClr val="000000"/>
                </a:solidFill>
                <a:latin typeface="Calibri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alibri"/>
              </a:rPr>
              <a:t>(CONDITION_ONE)</a:t>
            </a:r>
            <a:r>
              <a:rPr lang="en-US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alibri"/>
              </a:rPr>
              <a:t>{</a:t>
            </a:r>
            <a:endParaRPr dirty="0"/>
          </a:p>
          <a:p>
            <a:pPr lvl="1"/>
            <a:r>
              <a:rPr lang="en-US" b="1" dirty="0">
                <a:solidFill>
                  <a:srgbClr val="000000"/>
                </a:solidFill>
                <a:latin typeface="Calibri"/>
              </a:rPr>
              <a:t>#</a:t>
            </a:r>
            <a:r>
              <a:rPr lang="en-US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alibri"/>
              </a:rPr>
              <a:t>Code</a:t>
            </a:r>
            <a:r>
              <a:rPr lang="en-US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alibri"/>
              </a:rPr>
              <a:t>block</a:t>
            </a:r>
            <a:r>
              <a:rPr lang="en-US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alibri"/>
              </a:rPr>
              <a:t>executed</a:t>
            </a:r>
            <a:endParaRPr dirty="0"/>
          </a:p>
          <a:p>
            <a:pPr lvl="1"/>
            <a:r>
              <a:rPr lang="en-US" b="1" dirty="0">
                <a:solidFill>
                  <a:srgbClr val="000000"/>
                </a:solidFill>
                <a:latin typeface="Calibri"/>
              </a:rPr>
              <a:t>#</a:t>
            </a:r>
            <a:r>
              <a:rPr lang="en-US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alibri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alibri"/>
              </a:rPr>
              <a:t>condi0on</a:t>
            </a:r>
            <a:r>
              <a:rPr lang="en-US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alibri"/>
              </a:rPr>
              <a:t>one</a:t>
            </a:r>
            <a:r>
              <a:rPr lang="en-US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alibri"/>
              </a:rPr>
              <a:t>is</a:t>
            </a:r>
            <a:r>
              <a:rPr lang="en-US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alibri"/>
              </a:rPr>
              <a:t>true.</a:t>
            </a:r>
            <a:endParaRPr dirty="0"/>
          </a:p>
          <a:p>
            <a:pPr lvl="1"/>
            <a:r>
              <a:rPr lang="en-US" b="1" dirty="0">
                <a:solidFill>
                  <a:srgbClr val="000000"/>
                </a:solidFill>
                <a:latin typeface="Calibri"/>
              </a:rPr>
              <a:t>}</a:t>
            </a:r>
            <a:r>
              <a:rPr lang="en-US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alibri"/>
              </a:rPr>
              <a:t>elsif</a:t>
            </a:r>
            <a:r>
              <a:rPr lang="en-US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alibri"/>
              </a:rPr>
              <a:t>(CONDITION_TWO)</a:t>
            </a:r>
            <a:r>
              <a:rPr lang="en-US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alibri"/>
              </a:rPr>
              <a:t>{</a:t>
            </a:r>
            <a:endParaRPr dirty="0"/>
          </a:p>
          <a:p>
            <a:pPr lvl="1"/>
            <a:r>
              <a:rPr lang="en-US" b="1" dirty="0">
                <a:solidFill>
                  <a:srgbClr val="000000"/>
                </a:solidFill>
                <a:latin typeface="Calibri"/>
              </a:rPr>
              <a:t>#</a:t>
            </a:r>
            <a:r>
              <a:rPr lang="en-US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alibri"/>
              </a:rPr>
              <a:t>Code</a:t>
            </a:r>
            <a:r>
              <a:rPr lang="en-US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alibri"/>
              </a:rPr>
              <a:t>block</a:t>
            </a:r>
            <a:r>
              <a:rPr lang="en-US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alibri"/>
              </a:rPr>
              <a:t>executed</a:t>
            </a:r>
            <a:endParaRPr dirty="0"/>
          </a:p>
          <a:p>
            <a:pPr lvl="1"/>
            <a:r>
              <a:rPr lang="en-US" b="1" dirty="0">
                <a:solidFill>
                  <a:srgbClr val="000000"/>
                </a:solidFill>
                <a:latin typeface="Calibri"/>
              </a:rPr>
              <a:t>#</a:t>
            </a:r>
            <a:r>
              <a:rPr lang="en-US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alibri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alibri"/>
              </a:rPr>
              <a:t>condi0on</a:t>
            </a:r>
            <a:r>
              <a:rPr lang="en-US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alibri"/>
              </a:rPr>
              <a:t>two</a:t>
            </a:r>
            <a:r>
              <a:rPr lang="en-US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alibri"/>
              </a:rPr>
              <a:t>is</a:t>
            </a:r>
            <a:r>
              <a:rPr lang="en-US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alibri"/>
              </a:rPr>
              <a:t>true.</a:t>
            </a:r>
            <a:endParaRPr dirty="0"/>
          </a:p>
          <a:p>
            <a:pPr lvl="1"/>
            <a:r>
              <a:rPr lang="en-US" b="1" dirty="0">
                <a:solidFill>
                  <a:srgbClr val="000000"/>
                </a:solidFill>
                <a:latin typeface="Calibri"/>
              </a:rPr>
              <a:t>}</a:t>
            </a:r>
            <a:r>
              <a:rPr lang="en-US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alibri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alibri"/>
              </a:rPr>
              <a:t>{</a:t>
            </a:r>
            <a:endParaRPr dirty="0"/>
          </a:p>
          <a:p>
            <a:pPr lvl="1"/>
            <a:r>
              <a:rPr lang="en-US" b="1" dirty="0">
                <a:solidFill>
                  <a:srgbClr val="000000"/>
                </a:solidFill>
                <a:latin typeface="Calibri"/>
              </a:rPr>
              <a:t>#</a:t>
            </a:r>
            <a:r>
              <a:rPr lang="en-US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alibri"/>
              </a:rPr>
              <a:t>Code</a:t>
            </a:r>
            <a:r>
              <a:rPr lang="en-US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alibri"/>
              </a:rPr>
              <a:t>block</a:t>
            </a:r>
            <a:r>
              <a:rPr lang="en-US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alibri"/>
              </a:rPr>
              <a:t>executed</a:t>
            </a:r>
            <a:endParaRPr dirty="0"/>
          </a:p>
          <a:p>
            <a:pPr lvl="1"/>
            <a:r>
              <a:rPr lang="en-US" b="1" dirty="0">
                <a:solidFill>
                  <a:srgbClr val="000000"/>
                </a:solidFill>
                <a:latin typeface="Calibri"/>
              </a:rPr>
              <a:t>#</a:t>
            </a:r>
            <a:r>
              <a:rPr lang="en-US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alibri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alibri"/>
              </a:rPr>
              <a:t>all</a:t>
            </a:r>
            <a:r>
              <a:rPr lang="en-US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alibri"/>
              </a:rPr>
              <a:t>other</a:t>
            </a:r>
            <a:r>
              <a:rPr lang="en-US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alibri"/>
              </a:rPr>
              <a:t>conditions</a:t>
            </a:r>
            <a:r>
              <a:rPr lang="en-US" b="1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alibri"/>
              </a:rPr>
              <a:t>are</a:t>
            </a:r>
            <a:r>
              <a:rPr lang="en-US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alibri"/>
              </a:rPr>
              <a:t>false.</a:t>
            </a:r>
            <a:endParaRPr dirty="0"/>
          </a:p>
          <a:p>
            <a:pPr lvl="1"/>
            <a:r>
              <a:rPr lang="en-US" b="1" dirty="0">
                <a:solidFill>
                  <a:srgbClr val="000000"/>
                </a:solidFill>
                <a:latin typeface="Calibri"/>
              </a:rPr>
              <a:t>}</a:t>
            </a:r>
            <a:endParaRPr dirty="0"/>
          </a:p>
        </p:txBody>
      </p:sp>
      <p:sp>
        <p:nvSpPr>
          <p:cNvPr id="251" name="CustomShape 3"/>
          <p:cNvSpPr/>
          <p:nvPr/>
        </p:nvSpPr>
        <p:spPr>
          <a:xfrm>
            <a:off x="4692730" y="2009880"/>
            <a:ext cx="3717720" cy="3042360"/>
          </a:xfrm>
          <a:prstGeom prst="rect">
            <a:avLst/>
          </a:prstGeom>
          <a:noFill/>
          <a:ln w="9360">
            <a:solidFill>
              <a:srgbClr val="FF7C00"/>
            </a:solidFill>
            <a:round/>
          </a:ln>
        </p:spPr>
        <p:txBody>
          <a:bodyPr lIns="0" tIns="0" rIns="0" bIns="0"/>
          <a:lstStyle/>
          <a:p>
            <a:pPr lvl="1"/>
            <a:r>
              <a:rPr lang="en-US" b="1" dirty="0">
                <a:solidFill>
                  <a:srgbClr val="000000"/>
                </a:solidFill>
                <a:latin typeface="Calibri"/>
              </a:rPr>
              <a:t>my</a:t>
            </a:r>
            <a:r>
              <a:rPr lang="en-US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alibri"/>
              </a:rPr>
              <a:t>$x</a:t>
            </a:r>
            <a:r>
              <a:rPr lang="en-US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alibri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alibri"/>
              </a:rPr>
              <a:t>“C”;</a:t>
            </a:r>
            <a:r>
              <a:rPr lang="en-US" b="1" dirty="0">
                <a:solidFill>
                  <a:srgbClr val="000000"/>
                </a:solidFill>
                <a:latin typeface="Times New Roman"/>
              </a:rPr>
              <a:t>  </a:t>
            </a:r>
            <a:endParaRPr lang="en-US" b="1" dirty="0" smtClean="0">
              <a:solidFill>
                <a:srgbClr val="000000"/>
              </a:solidFill>
              <a:latin typeface="Times New Roman"/>
            </a:endParaRPr>
          </a:p>
          <a:p>
            <a:pPr lvl="1"/>
            <a:r>
              <a:rPr lang="en-US" b="1" dirty="0" smtClean="0">
                <a:solidFill>
                  <a:srgbClr val="000000"/>
                </a:solidFill>
                <a:latin typeface="Calibri"/>
              </a:rPr>
              <a:t>if</a:t>
            </a:r>
            <a:r>
              <a:rPr lang="en-US" b="1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alibri"/>
              </a:rPr>
              <a:t>($x</a:t>
            </a:r>
            <a:r>
              <a:rPr lang="en-US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alibri"/>
              </a:rPr>
              <a:t>eq</a:t>
            </a:r>
            <a:r>
              <a:rPr lang="en-US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alibri"/>
              </a:rPr>
              <a:t>“A”)</a:t>
            </a:r>
            <a:r>
              <a:rPr lang="en-US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alibri"/>
              </a:rPr>
              <a:t>{</a:t>
            </a:r>
            <a:endParaRPr dirty="0"/>
          </a:p>
          <a:p>
            <a:pPr lvl="1"/>
            <a:r>
              <a:rPr lang="en-US" b="1" dirty="0">
                <a:solidFill>
                  <a:srgbClr val="000000"/>
                </a:solidFill>
                <a:latin typeface="Calibri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alibri"/>
              </a:rPr>
              <a:t>“X</a:t>
            </a:r>
            <a:r>
              <a:rPr lang="en-US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alibri"/>
              </a:rPr>
              <a:t>is</a:t>
            </a:r>
            <a:r>
              <a:rPr lang="en-US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alibri"/>
              </a:rPr>
              <a:t>adenine\n”;</a:t>
            </a:r>
            <a:endParaRPr dirty="0"/>
          </a:p>
          <a:p>
            <a:pPr lvl="1"/>
            <a:r>
              <a:rPr lang="en-US" b="1" dirty="0">
                <a:solidFill>
                  <a:srgbClr val="000000"/>
                </a:solidFill>
                <a:latin typeface="Calibri"/>
              </a:rPr>
              <a:t>}</a:t>
            </a:r>
            <a:r>
              <a:rPr lang="en-US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alibri"/>
              </a:rPr>
              <a:t>elsif</a:t>
            </a:r>
            <a:r>
              <a:rPr lang="en-US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alibri"/>
              </a:rPr>
              <a:t>($x</a:t>
            </a:r>
            <a:r>
              <a:rPr lang="en-US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alibri"/>
              </a:rPr>
              <a:t>eq</a:t>
            </a:r>
            <a:r>
              <a:rPr lang="en-US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alibri"/>
              </a:rPr>
              <a:t>“G”)</a:t>
            </a:r>
            <a:r>
              <a:rPr lang="en-US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alibri"/>
              </a:rPr>
              <a:t>{</a:t>
            </a:r>
            <a:endParaRPr dirty="0"/>
          </a:p>
          <a:p>
            <a:pPr lvl="1"/>
            <a:r>
              <a:rPr lang="en-US" b="1" dirty="0">
                <a:solidFill>
                  <a:srgbClr val="000000"/>
                </a:solidFill>
                <a:latin typeface="Calibri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alibri"/>
              </a:rPr>
              <a:t>“X</a:t>
            </a:r>
            <a:r>
              <a:rPr lang="en-US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alibri"/>
              </a:rPr>
              <a:t>is</a:t>
            </a:r>
            <a:r>
              <a:rPr lang="en-US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alibri"/>
              </a:rPr>
              <a:t>guanine\n”;</a:t>
            </a:r>
            <a:endParaRPr dirty="0"/>
          </a:p>
          <a:p>
            <a:pPr lvl="1"/>
            <a:r>
              <a:rPr lang="en-US" b="1" dirty="0">
                <a:solidFill>
                  <a:srgbClr val="000000"/>
                </a:solidFill>
                <a:latin typeface="Calibri"/>
              </a:rPr>
              <a:t>}</a:t>
            </a:r>
            <a:r>
              <a:rPr lang="en-US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alibri"/>
              </a:rPr>
              <a:t>elsif</a:t>
            </a:r>
            <a:r>
              <a:rPr lang="en-US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alibri"/>
              </a:rPr>
              <a:t>($x</a:t>
            </a:r>
            <a:r>
              <a:rPr lang="en-US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alibri"/>
              </a:rPr>
              <a:t>eq</a:t>
            </a:r>
            <a:r>
              <a:rPr lang="en-US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alibri"/>
              </a:rPr>
              <a:t>”C”)</a:t>
            </a:r>
            <a:r>
              <a:rPr lang="en-US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alibri"/>
              </a:rPr>
              <a:t>{</a:t>
            </a:r>
            <a:endParaRPr dirty="0"/>
          </a:p>
          <a:p>
            <a:pPr lvl="1"/>
            <a:r>
              <a:rPr lang="en-US" b="1" dirty="0">
                <a:solidFill>
                  <a:srgbClr val="000000"/>
                </a:solidFill>
                <a:latin typeface="Calibri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alibri"/>
              </a:rPr>
              <a:t>“X</a:t>
            </a:r>
            <a:r>
              <a:rPr lang="en-US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alibri"/>
              </a:rPr>
              <a:t>is</a:t>
            </a:r>
            <a:r>
              <a:rPr lang="en-US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alibri"/>
              </a:rPr>
              <a:t>Cytosine\n”;</a:t>
            </a:r>
            <a:endParaRPr dirty="0"/>
          </a:p>
          <a:p>
            <a:pPr lvl="1"/>
            <a:r>
              <a:rPr lang="en-US" b="1" dirty="0">
                <a:solidFill>
                  <a:srgbClr val="000000"/>
                </a:solidFill>
                <a:latin typeface="Calibri"/>
              </a:rPr>
              <a:t>}</a:t>
            </a:r>
            <a:r>
              <a:rPr lang="en-US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alibri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alibri"/>
              </a:rPr>
              <a:t>{</a:t>
            </a:r>
            <a:endParaRPr dirty="0"/>
          </a:p>
          <a:p>
            <a:pPr lvl="1"/>
            <a:r>
              <a:rPr lang="en-US" b="1" dirty="0">
                <a:solidFill>
                  <a:srgbClr val="000000"/>
                </a:solidFill>
                <a:latin typeface="Calibri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alibri"/>
              </a:rPr>
              <a:t>”X</a:t>
            </a:r>
            <a:r>
              <a:rPr lang="en-US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alibri"/>
              </a:rPr>
              <a:t>is</a:t>
            </a:r>
            <a:r>
              <a:rPr lang="en-US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alibri"/>
              </a:rPr>
              <a:t>thymine\n”;</a:t>
            </a:r>
            <a:endParaRPr dirty="0"/>
          </a:p>
          <a:p>
            <a:pPr lvl="1"/>
            <a:r>
              <a:rPr lang="en-US" b="1" dirty="0">
                <a:solidFill>
                  <a:srgbClr val="000000"/>
                </a:solidFill>
                <a:latin typeface="Calibri"/>
              </a:rPr>
              <a:t>}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872640" y="633960"/>
            <a:ext cx="7398360" cy="11451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Loop</a:t>
            </a:r>
            <a:r>
              <a:rPr lang="de-DE" sz="4400">
                <a:solidFill>
                  <a:srgbClr val="000000"/>
                </a:solidFill>
                <a:latin typeface="Times New Roman"/>
              </a:rPr>
              <a:t> </a:t>
            </a:r>
            <a:r>
              <a:rPr lang="de-DE" sz="4400">
                <a:solidFill>
                  <a:srgbClr val="000000"/>
                </a:solidFill>
                <a:latin typeface="Calibri"/>
              </a:rPr>
              <a:t>Statements</a:t>
            </a:r>
            <a:endParaRPr/>
          </a:p>
        </p:txBody>
      </p:sp>
      <p:sp>
        <p:nvSpPr>
          <p:cNvPr id="253" name="CustomShape 2"/>
          <p:cNvSpPr/>
          <p:nvPr/>
        </p:nvSpPr>
        <p:spPr>
          <a:xfrm>
            <a:off x="536040" y="1722960"/>
            <a:ext cx="7819200" cy="3694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 checks</a:t>
            </a:r>
            <a:r>
              <a:rPr lang="en-US" sz="3200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a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condition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and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executes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the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statements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included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in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curly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braces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Calibri"/>
              </a:rPr>
              <a:t>until</a:t>
            </a:r>
            <a:r>
              <a:rPr lang="en-US" sz="32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Calibri"/>
              </a:rPr>
              <a:t>that</a:t>
            </a:r>
            <a:r>
              <a:rPr lang="en-US" sz="32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Calibri"/>
              </a:rPr>
              <a:t>condition</a:t>
            </a:r>
            <a:r>
              <a:rPr lang="en-US" sz="32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Calibri"/>
              </a:rPr>
              <a:t>is</a:t>
            </a:r>
            <a:r>
              <a:rPr lang="en-US" sz="32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Calibri"/>
              </a:rPr>
              <a:t>evaluated</a:t>
            </a:r>
            <a:r>
              <a:rPr lang="en-US" sz="32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1" dirty="0" smtClean="0">
                <a:solidFill>
                  <a:srgbClr val="000000"/>
                </a:solidFill>
                <a:latin typeface="Calibri"/>
              </a:rPr>
              <a:t>true or false</a:t>
            </a:r>
            <a:endParaRPr b="1" dirty="0"/>
          </a:p>
          <a:p>
            <a:pPr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 while</a:t>
            </a:r>
            <a:endParaRPr dirty="0"/>
          </a:p>
          <a:p>
            <a:pPr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 for</a:t>
            </a:r>
            <a:endParaRPr dirty="0"/>
          </a:p>
          <a:p>
            <a:pPr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Calibri"/>
              </a:rPr>
              <a:t>foreach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1157288" y="352425"/>
            <a:ext cx="5992812" cy="11197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What</a:t>
            </a:r>
            <a:r>
              <a:rPr lang="en-US" sz="4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is</a:t>
            </a:r>
            <a:r>
              <a:rPr lang="en-US" sz="4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Programming?</a:t>
            </a:r>
            <a:endParaRPr/>
          </a:p>
        </p:txBody>
      </p:sp>
      <p:sp>
        <p:nvSpPr>
          <p:cNvPr id="199" name="CustomShape 2"/>
          <p:cNvSpPr/>
          <p:nvPr/>
        </p:nvSpPr>
        <p:spPr>
          <a:xfrm>
            <a:off x="403554" y="2911475"/>
            <a:ext cx="4458959" cy="14509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just">
              <a:lnSpc>
                <a:spcPct val="99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A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process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of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writing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down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a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set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of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instructions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(a program)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for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a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computer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to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do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something</a:t>
            </a:r>
            <a:endParaRPr dirty="0"/>
          </a:p>
        </p:txBody>
      </p:sp>
      <p:sp>
        <p:nvSpPr>
          <p:cNvPr id="201" name="CustomShape 4"/>
          <p:cNvSpPr/>
          <p:nvPr/>
        </p:nvSpPr>
        <p:spPr>
          <a:xfrm>
            <a:off x="78840" y="6613560"/>
            <a:ext cx="4888440" cy="167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hHp:titi</a:t>
            </a:r>
            <a:r>
              <a:rPr lang="en-US" sz="1100" u="sng">
                <a:solidFill>
                  <a:srgbClr val="000000"/>
                </a:solidFill>
                <a:latin typeface="Calibri"/>
              </a:rPr>
              <a:t>www.wiley.comtiegeticmtiakmtietichap05tietigor.htm</a:t>
            </a:r>
            <a:endParaRPr/>
          </a:p>
        </p:txBody>
      </p:sp>
      <p:pic>
        <p:nvPicPr>
          <p:cNvPr id="2" name="Picture 1" descr="717201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99" y="920750"/>
            <a:ext cx="3857625" cy="5476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872640" y="633960"/>
            <a:ext cx="7398360" cy="11451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while</a:t>
            </a:r>
            <a:r>
              <a:rPr lang="de-DE" sz="4400">
                <a:solidFill>
                  <a:srgbClr val="000000"/>
                </a:solidFill>
                <a:latin typeface="Times New Roman"/>
              </a:rPr>
              <a:t> </a:t>
            </a:r>
            <a:r>
              <a:rPr lang="de-DE" sz="4400">
                <a:solidFill>
                  <a:srgbClr val="000000"/>
                </a:solidFill>
                <a:latin typeface="Calibri"/>
              </a:rPr>
              <a:t>Loop</a:t>
            </a:r>
            <a:endParaRPr/>
          </a:p>
        </p:txBody>
      </p:sp>
      <p:sp>
        <p:nvSpPr>
          <p:cNvPr id="255" name="CustomShape 2"/>
          <p:cNvSpPr/>
          <p:nvPr/>
        </p:nvSpPr>
        <p:spPr>
          <a:xfrm>
            <a:off x="254159" y="1920960"/>
            <a:ext cx="3412965" cy="2564280"/>
          </a:xfrm>
          <a:prstGeom prst="rect">
            <a:avLst/>
          </a:prstGeom>
          <a:noFill/>
          <a:ln w="9360">
            <a:solidFill>
              <a:srgbClr val="FF7C00"/>
            </a:solidFill>
            <a:round/>
          </a:ln>
        </p:spPr>
        <p:txBody>
          <a:bodyPr lIns="0" tIns="0" rIns="0" bIns="0"/>
          <a:lstStyle/>
          <a:p>
            <a:pPr lvl="1"/>
            <a:r>
              <a:rPr lang="en-US" sz="2800" b="1" dirty="0">
                <a:solidFill>
                  <a:srgbClr val="000000"/>
                </a:solidFill>
                <a:latin typeface="Calibri"/>
              </a:rPr>
              <a:t>while(</a:t>
            </a:r>
            <a:r>
              <a:rPr lang="en-US" sz="2800" b="1" dirty="0" smtClean="0">
                <a:solidFill>
                  <a:srgbClr val="000000"/>
                </a:solidFill>
                <a:latin typeface="Calibri"/>
              </a:rPr>
              <a:t>condition</a:t>
            </a:r>
            <a:r>
              <a:rPr lang="en-US" sz="2800" b="1" dirty="0">
                <a:solidFill>
                  <a:srgbClr val="000000"/>
                </a:solidFill>
                <a:latin typeface="Calibri"/>
              </a:rPr>
              <a:t>)</a:t>
            </a:r>
            <a:endParaRPr dirty="0"/>
          </a:p>
          <a:p>
            <a:pPr lvl="1"/>
            <a:r>
              <a:rPr lang="en-US" sz="2800" b="1" dirty="0">
                <a:solidFill>
                  <a:srgbClr val="000000"/>
                </a:solidFill>
                <a:latin typeface="Calibri"/>
              </a:rPr>
              <a:t>{</a:t>
            </a:r>
            <a:endParaRPr dirty="0"/>
          </a:p>
          <a:p>
            <a:pPr lvl="1" algn="ctr"/>
            <a:r>
              <a:rPr lang="en-US" sz="2800" b="1" dirty="0">
                <a:solidFill>
                  <a:srgbClr val="000000"/>
                </a:solidFill>
                <a:latin typeface="Calibri"/>
              </a:rPr>
              <a:t>statement(s);</a:t>
            </a:r>
            <a:endParaRPr dirty="0"/>
          </a:p>
          <a:p>
            <a:pPr lvl="1"/>
            <a:r>
              <a:rPr lang="en-US" sz="2800" b="1" dirty="0">
                <a:solidFill>
                  <a:srgbClr val="000000"/>
                </a:solidFill>
                <a:latin typeface="Calibri"/>
              </a:rPr>
              <a:t>}</a:t>
            </a:r>
            <a:endParaRPr dirty="0"/>
          </a:p>
        </p:txBody>
      </p:sp>
      <p:sp>
        <p:nvSpPr>
          <p:cNvPr id="256" name="CustomShape 3"/>
          <p:cNvSpPr/>
          <p:nvPr/>
        </p:nvSpPr>
        <p:spPr>
          <a:xfrm>
            <a:off x="4114800" y="1920960"/>
            <a:ext cx="4571640" cy="2564280"/>
          </a:xfrm>
          <a:prstGeom prst="rect">
            <a:avLst/>
          </a:prstGeom>
          <a:noFill/>
          <a:ln w="9360">
            <a:solidFill>
              <a:srgbClr val="FF7C00"/>
            </a:solidFill>
            <a:round/>
          </a:ln>
        </p:spPr>
        <p:txBody>
          <a:bodyPr lIns="0" tIns="0" rIns="0" bIns="0"/>
          <a:lstStyle/>
          <a:p>
            <a:pPr lvl="1"/>
            <a:r>
              <a:rPr lang="en-US" sz="2800" b="1" dirty="0">
                <a:solidFill>
                  <a:srgbClr val="000000"/>
                </a:solidFill>
                <a:latin typeface="Calibri"/>
              </a:rPr>
              <a:t>my</a:t>
            </a:r>
            <a:r>
              <a:rPr lang="en-US" sz="28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alibri"/>
              </a:rPr>
              <a:t>$z</a:t>
            </a:r>
            <a:r>
              <a:rPr lang="en-US" sz="28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alibri"/>
              </a:rPr>
              <a:t>=</a:t>
            </a:r>
            <a:r>
              <a:rPr lang="en-US" sz="28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alibri"/>
              </a:rPr>
              <a:t>10;</a:t>
            </a:r>
            <a:r>
              <a:rPr lang="en-US" sz="2800" b="1" dirty="0">
                <a:solidFill>
                  <a:srgbClr val="000000"/>
                </a:solidFill>
                <a:latin typeface="Times New Roman"/>
              </a:rPr>
              <a:t> </a:t>
            </a:r>
            <a:endParaRPr lang="en-US" sz="2800" b="1" dirty="0" smtClean="0">
              <a:solidFill>
                <a:srgbClr val="000000"/>
              </a:solidFill>
              <a:latin typeface="Times New Roman"/>
            </a:endParaRPr>
          </a:p>
          <a:p>
            <a:pPr lvl="1"/>
            <a:r>
              <a:rPr lang="en-US" sz="2800" b="1" dirty="0" smtClean="0">
                <a:solidFill>
                  <a:srgbClr val="000000"/>
                </a:solidFill>
                <a:latin typeface="Calibri"/>
              </a:rPr>
              <a:t>while</a:t>
            </a:r>
            <a:r>
              <a:rPr lang="en-US" sz="2800" b="1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US" sz="28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alibri"/>
              </a:rPr>
              <a:t>$z</a:t>
            </a:r>
            <a:r>
              <a:rPr lang="en-US" sz="28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alibri"/>
              </a:rPr>
              <a:t>&lt;</a:t>
            </a:r>
            <a:r>
              <a:rPr lang="en-US" sz="28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alibri"/>
              </a:rPr>
              <a:t>20</a:t>
            </a:r>
            <a:r>
              <a:rPr lang="en-US" sz="28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alibri"/>
              </a:rPr>
              <a:t>){</a:t>
            </a:r>
            <a:endParaRPr dirty="0"/>
          </a:p>
          <a:p>
            <a:pPr lvl="1"/>
            <a:r>
              <a:rPr lang="en-US" sz="2800" b="1" dirty="0">
                <a:solidFill>
                  <a:srgbClr val="000000"/>
                </a:solidFill>
                <a:latin typeface="Calibri"/>
              </a:rPr>
              <a:t>print</a:t>
            </a:r>
            <a:r>
              <a:rPr lang="en-US" sz="28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alibri"/>
              </a:rPr>
              <a:t>"Value</a:t>
            </a:r>
            <a:r>
              <a:rPr lang="en-US" sz="28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alibri"/>
              </a:rPr>
              <a:t>of</a:t>
            </a:r>
            <a:r>
              <a:rPr lang="en-US" sz="28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alibri"/>
              </a:rPr>
              <a:t>z:</a:t>
            </a:r>
            <a:r>
              <a:rPr lang="en-US" sz="28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alibri"/>
              </a:rPr>
              <a:t>$z\n";</a:t>
            </a:r>
            <a:endParaRPr dirty="0"/>
          </a:p>
          <a:p>
            <a:pPr lvl="1"/>
            <a:r>
              <a:rPr lang="en-US" sz="2800" b="1" dirty="0">
                <a:solidFill>
                  <a:srgbClr val="000000"/>
                </a:solidFill>
                <a:latin typeface="Calibri"/>
              </a:rPr>
              <a:t>$z</a:t>
            </a:r>
            <a:r>
              <a:rPr lang="en-US" sz="28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alibri"/>
              </a:rPr>
              <a:t>=</a:t>
            </a:r>
            <a:r>
              <a:rPr lang="en-US" sz="28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alibri"/>
              </a:rPr>
              <a:t>$z</a:t>
            </a:r>
            <a:r>
              <a:rPr lang="en-US" sz="28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alibri"/>
              </a:rPr>
              <a:t>+</a:t>
            </a:r>
            <a:r>
              <a:rPr lang="en-US" sz="28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alibri"/>
              </a:rPr>
              <a:t>1;</a:t>
            </a:r>
            <a:endParaRPr dirty="0"/>
          </a:p>
          <a:p>
            <a:pPr lvl="1"/>
            <a:r>
              <a:rPr lang="en-US" sz="2800" b="1" dirty="0">
                <a:solidFill>
                  <a:srgbClr val="000000"/>
                </a:solidFill>
                <a:latin typeface="Calibri"/>
              </a:rPr>
              <a:t>}</a:t>
            </a:r>
            <a:endParaRPr dirty="0"/>
          </a:p>
          <a:p>
            <a:pPr lvl="1"/>
            <a:r>
              <a:rPr lang="en-US" sz="2800" b="1" dirty="0">
                <a:solidFill>
                  <a:srgbClr val="000000"/>
                </a:solidFill>
                <a:latin typeface="Calibri"/>
              </a:rPr>
              <a:t>print</a:t>
            </a:r>
            <a:r>
              <a:rPr lang="en-US" sz="28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alibri"/>
              </a:rPr>
              <a:t>“Z</a:t>
            </a:r>
            <a:r>
              <a:rPr lang="en-US" sz="28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alibri"/>
              </a:rPr>
              <a:t>is</a:t>
            </a:r>
            <a:r>
              <a:rPr lang="en-US" sz="28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alibri"/>
              </a:rPr>
              <a:t>$z\n”;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872640" y="633960"/>
            <a:ext cx="7398360" cy="11451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4400" dirty="0" err="1">
                <a:solidFill>
                  <a:srgbClr val="000000"/>
                </a:solidFill>
                <a:latin typeface="Calibri"/>
              </a:rPr>
              <a:t>foreach</a:t>
            </a:r>
            <a:endParaRPr dirty="0"/>
          </a:p>
        </p:txBody>
      </p:sp>
      <p:sp>
        <p:nvSpPr>
          <p:cNvPr id="258" name="CustomShape 2"/>
          <p:cNvSpPr/>
          <p:nvPr/>
        </p:nvSpPr>
        <p:spPr>
          <a:xfrm>
            <a:off x="536040" y="1722960"/>
            <a:ext cx="7610040" cy="974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 It</a:t>
            </a:r>
            <a:r>
              <a:rPr lang="en-US" sz="3200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is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specially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designed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to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iterate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over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arrays</a:t>
            </a:r>
            <a:endParaRPr dirty="0"/>
          </a:p>
        </p:txBody>
      </p:sp>
      <p:graphicFrame>
        <p:nvGraphicFramePr>
          <p:cNvPr id="259" name="Table 3"/>
          <p:cNvGraphicFramePr/>
          <p:nvPr>
            <p:extLst>
              <p:ext uri="{D42A27DB-BD31-4B8C-83A1-F6EECF244321}">
                <p14:modId xmlns:p14="http://schemas.microsoft.com/office/powerpoint/2010/main" val="655212112"/>
              </p:ext>
            </p:extLst>
          </p:nvPr>
        </p:nvGraphicFramePr>
        <p:xfrm>
          <a:off x="290880" y="2960895"/>
          <a:ext cx="8654760" cy="1831680"/>
        </p:xfrm>
        <a:graphic>
          <a:graphicData uri="http://schemas.openxmlformats.org/drawingml/2006/table">
            <a:tbl>
              <a:tblPr/>
              <a:tblGrid>
                <a:gridCol w="33811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736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831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dirty="0" err="1">
                          <a:solidFill>
                            <a:srgbClr val="000000"/>
                          </a:solidFill>
                          <a:latin typeface="Calibri"/>
                        </a:rPr>
                        <a:t>foreach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Calibri"/>
                        </a:rPr>
                        <a:t>value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Calibri"/>
                        </a:rPr>
                        <a:t>(array)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Calibri"/>
                        </a:rPr>
                        <a:t>#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Calibri"/>
                        </a:rPr>
                        <a:t>Code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Calibri"/>
                        </a:rPr>
                        <a:t>block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Calibri"/>
                        </a:rPr>
                        <a:t>executed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Calibri"/>
                        </a:rPr>
                        <a:t>my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Calibri"/>
                        </a:rPr>
                        <a:t>@array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Calibri"/>
                        </a:rPr>
                        <a:t>=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Calibri"/>
                        </a:rPr>
                        <a:t>(1,2,3,4,5);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sz="2400" b="1" dirty="0" err="1">
                          <a:solidFill>
                            <a:srgbClr val="000000"/>
                          </a:solidFill>
                          <a:latin typeface="Calibri"/>
                        </a:rPr>
                        <a:t>foreach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Calibri"/>
                        </a:rPr>
                        <a:t>my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Calibri"/>
                        </a:rPr>
                        <a:t>$number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Calibri"/>
                        </a:rPr>
                        <a:t>(@array){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Calibri"/>
                        </a:rPr>
                        <a:t>print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Calibri"/>
                        </a:rPr>
                        <a:t>"Value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Calibri"/>
                        </a:rPr>
                        <a:t>of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Calibri"/>
                        </a:rPr>
                        <a:t>number: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Calibri"/>
                        </a:rPr>
                        <a:t>$number\n";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4231800" y="633960"/>
            <a:ext cx="685440" cy="1340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for</a:t>
            </a:r>
            <a:endParaRPr/>
          </a:p>
        </p:txBody>
      </p:sp>
      <p:sp>
        <p:nvSpPr>
          <p:cNvPr id="261" name="CustomShape 2"/>
          <p:cNvSpPr/>
          <p:nvPr/>
        </p:nvSpPr>
        <p:spPr>
          <a:xfrm>
            <a:off x="536040" y="1682280"/>
            <a:ext cx="7782840" cy="18578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89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 for</a:t>
            </a:r>
            <a:r>
              <a:rPr lang="en-US" sz="3200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statement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argument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section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is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composed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of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three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parts: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initialization,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test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and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re‐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initialization.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 execute</a:t>
            </a:r>
            <a:r>
              <a:rPr lang="en-US" sz="3200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a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speciﬁc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number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of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ti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mes</a:t>
            </a:r>
            <a:endParaRPr dirty="0"/>
          </a:p>
        </p:txBody>
      </p:sp>
      <p:sp>
        <p:nvSpPr>
          <p:cNvPr id="262" name="CustomShape 3"/>
          <p:cNvSpPr/>
          <p:nvPr/>
        </p:nvSpPr>
        <p:spPr>
          <a:xfrm>
            <a:off x="488415" y="3948480"/>
            <a:ext cx="4059000" cy="1219320"/>
          </a:xfrm>
          <a:prstGeom prst="rect">
            <a:avLst/>
          </a:prstGeom>
          <a:noFill/>
          <a:ln w="9360">
            <a:solidFill>
              <a:srgbClr val="FF7C00"/>
            </a:solidFill>
            <a:round/>
          </a:ln>
        </p:spPr>
        <p:txBody>
          <a:bodyPr lIns="0" tIns="0" rIns="0" bIns="0"/>
          <a:lstStyle/>
          <a:p>
            <a:pPr lvl="1"/>
            <a:r>
              <a:rPr lang="en-US" sz="2000" b="1" dirty="0">
                <a:solidFill>
                  <a:srgbClr val="000000"/>
                </a:solidFill>
                <a:latin typeface="Calibri"/>
              </a:rPr>
              <a:t>for</a:t>
            </a:r>
            <a:r>
              <a:rPr lang="en-US" sz="20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US" sz="20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alibri"/>
              </a:rPr>
              <a:t>init</a:t>
            </a:r>
            <a:r>
              <a:rPr lang="en-US" sz="2000" b="1" dirty="0">
                <a:solidFill>
                  <a:srgbClr val="000000"/>
                </a:solidFill>
                <a:latin typeface="Calibri"/>
              </a:rPr>
              <a:t>;</a:t>
            </a:r>
            <a:r>
              <a:rPr lang="en-US" sz="20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alibri"/>
              </a:rPr>
              <a:t>condition</a:t>
            </a:r>
            <a:r>
              <a:rPr lang="en-US" sz="2000" b="1" dirty="0">
                <a:solidFill>
                  <a:srgbClr val="000000"/>
                </a:solidFill>
                <a:latin typeface="Calibri"/>
              </a:rPr>
              <a:t>;</a:t>
            </a:r>
            <a:r>
              <a:rPr lang="en-US" sz="20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alibri"/>
              </a:rPr>
              <a:t>increment</a:t>
            </a:r>
            <a:r>
              <a:rPr lang="en-US" sz="20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alibri"/>
              </a:rPr>
              <a:t>){</a:t>
            </a:r>
            <a:r>
              <a:rPr lang="en-US" sz="20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alibri"/>
              </a:rPr>
              <a:t>statement(s);</a:t>
            </a:r>
            <a:endParaRPr dirty="0"/>
          </a:p>
          <a:p>
            <a:pPr lvl="1"/>
            <a:r>
              <a:rPr lang="en-US" sz="2000" b="1" dirty="0">
                <a:solidFill>
                  <a:srgbClr val="000000"/>
                </a:solidFill>
                <a:latin typeface="Calibri"/>
              </a:rPr>
              <a:t>}</a:t>
            </a:r>
            <a:endParaRPr dirty="0"/>
          </a:p>
        </p:txBody>
      </p:sp>
      <p:sp>
        <p:nvSpPr>
          <p:cNvPr id="263" name="CustomShape 4"/>
          <p:cNvSpPr/>
          <p:nvPr/>
        </p:nvSpPr>
        <p:spPr>
          <a:xfrm>
            <a:off x="4733640" y="3948480"/>
            <a:ext cx="3791235" cy="1219320"/>
          </a:xfrm>
          <a:prstGeom prst="rect">
            <a:avLst/>
          </a:prstGeom>
          <a:noFill/>
          <a:ln w="9360">
            <a:solidFill>
              <a:srgbClr val="FF7C00"/>
            </a:solidFill>
            <a:round/>
          </a:ln>
        </p:spPr>
        <p:txBody>
          <a:bodyPr lIns="0" tIns="0" rIns="0" bIns="0"/>
          <a:lstStyle/>
          <a:p>
            <a:pPr lvl="1"/>
            <a:r>
              <a:rPr lang="en-US" sz="2000" b="1" dirty="0">
                <a:solidFill>
                  <a:srgbClr val="000000"/>
                </a:solidFill>
                <a:latin typeface="Calibri"/>
              </a:rPr>
              <a:t>for</a:t>
            </a:r>
            <a:r>
              <a:rPr lang="en-US" sz="20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alibri"/>
              </a:rPr>
              <a:t>(my</a:t>
            </a:r>
            <a:r>
              <a:rPr lang="en-US" sz="20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alibri"/>
              </a:rPr>
              <a:t>$</a:t>
            </a:r>
            <a:r>
              <a:rPr lang="en-US" sz="2000" b="1" dirty="0" err="1">
                <a:solidFill>
                  <a:srgbClr val="000000"/>
                </a:solidFill>
                <a:latin typeface="Calibri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alibri"/>
              </a:rPr>
              <a:t>=</a:t>
            </a:r>
            <a:r>
              <a:rPr lang="en-US" sz="20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alibri"/>
              </a:rPr>
              <a:t>1;</a:t>
            </a:r>
            <a:r>
              <a:rPr lang="en-US" sz="20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alibri"/>
              </a:rPr>
              <a:t>$</a:t>
            </a:r>
            <a:r>
              <a:rPr lang="en-US" sz="2000" b="1" dirty="0" err="1">
                <a:solidFill>
                  <a:srgbClr val="000000"/>
                </a:solidFill>
                <a:latin typeface="Calibri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alibri"/>
              </a:rPr>
              <a:t>&lt;=</a:t>
            </a:r>
            <a:r>
              <a:rPr lang="en-US" sz="20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alibri"/>
              </a:rPr>
              <a:t>10;</a:t>
            </a:r>
            <a:r>
              <a:rPr lang="en-US" sz="20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alibri"/>
              </a:rPr>
              <a:t>$</a:t>
            </a:r>
            <a:r>
              <a:rPr lang="en-US" sz="2000" b="1" dirty="0" err="1">
                <a:solidFill>
                  <a:srgbClr val="000000"/>
                </a:solidFill>
                <a:latin typeface="Calibri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alibri"/>
              </a:rPr>
              <a:t>++)</a:t>
            </a:r>
            <a:r>
              <a:rPr lang="en-US" sz="20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alibri"/>
              </a:rPr>
              <a:t>{</a:t>
            </a:r>
            <a:r>
              <a:rPr lang="en-US" sz="20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alibri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alibri"/>
              </a:rPr>
              <a:t>"$</a:t>
            </a:r>
            <a:r>
              <a:rPr lang="en-US" sz="2000" b="1" dirty="0" err="1">
                <a:solidFill>
                  <a:srgbClr val="000000"/>
                </a:solidFill>
                <a:latin typeface="Calibri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alibri"/>
              </a:rPr>
              <a:t>\n";</a:t>
            </a:r>
            <a:endParaRPr dirty="0"/>
          </a:p>
          <a:p>
            <a:pPr lvl="1"/>
            <a:r>
              <a:rPr lang="en-US" sz="2000" b="1" dirty="0">
                <a:solidFill>
                  <a:srgbClr val="000000"/>
                </a:solidFill>
                <a:latin typeface="Calibri"/>
              </a:rPr>
              <a:t>}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872640" y="633960"/>
            <a:ext cx="7398360" cy="11451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Input</a:t>
            </a:r>
            <a:r>
              <a:rPr lang="de-DE" sz="4400">
                <a:solidFill>
                  <a:srgbClr val="000000"/>
                </a:solidFill>
                <a:latin typeface="Times New Roman"/>
              </a:rPr>
              <a:t> </a:t>
            </a:r>
            <a:r>
              <a:rPr lang="de-DE" sz="4400">
                <a:solidFill>
                  <a:srgbClr val="000000"/>
                </a:solidFill>
                <a:latin typeface="Calibri"/>
              </a:rPr>
              <a:t>and</a:t>
            </a:r>
            <a:r>
              <a:rPr lang="de-DE" sz="4400">
                <a:solidFill>
                  <a:srgbClr val="000000"/>
                </a:solidFill>
                <a:latin typeface="Times New Roman"/>
              </a:rPr>
              <a:t> </a:t>
            </a:r>
            <a:r>
              <a:rPr lang="de-DE" sz="4400">
                <a:solidFill>
                  <a:srgbClr val="000000"/>
                </a:solidFill>
                <a:latin typeface="Calibri"/>
              </a:rPr>
              <a:t>Output</a:t>
            </a:r>
            <a:endParaRPr/>
          </a:p>
        </p:txBody>
      </p:sp>
      <p:sp>
        <p:nvSpPr>
          <p:cNvPr id="265" name="CustomShape 2"/>
          <p:cNvSpPr/>
          <p:nvPr/>
        </p:nvSpPr>
        <p:spPr>
          <a:xfrm>
            <a:off x="536040" y="1722960"/>
            <a:ext cx="7954200" cy="245216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STDIN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(Standard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input):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reads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input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from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keys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typed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at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the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keyboard</a:t>
            </a:r>
            <a:endParaRPr dirty="0"/>
          </a:p>
          <a:p>
            <a:pPr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STDOUT: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output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generated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by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print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statements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goes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to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STDOUT</a:t>
            </a:r>
            <a:endParaRPr dirty="0"/>
          </a:p>
          <a:p>
            <a:pPr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From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ﬁles</a:t>
            </a:r>
            <a:endParaRPr dirty="0"/>
          </a:p>
        </p:txBody>
      </p:sp>
      <p:sp>
        <p:nvSpPr>
          <p:cNvPr id="266" name="CustomShape 3"/>
          <p:cNvSpPr/>
          <p:nvPr/>
        </p:nvSpPr>
        <p:spPr>
          <a:xfrm>
            <a:off x="1323729" y="4324095"/>
            <a:ext cx="7137645" cy="2132640"/>
          </a:xfrm>
          <a:prstGeom prst="rect">
            <a:avLst/>
          </a:prstGeom>
          <a:noFill/>
          <a:ln w="9360">
            <a:solidFill>
              <a:srgbClr val="FF7C00"/>
            </a:solidFill>
            <a:round/>
          </a:ln>
        </p:spPr>
        <p:txBody>
          <a:bodyPr lIns="0" tIns="0" rIns="0" bIns="0"/>
          <a:lstStyle/>
          <a:p>
            <a:pPr lvl="1"/>
            <a:r>
              <a:rPr lang="en-US" sz="2800" b="1" dirty="0">
                <a:solidFill>
                  <a:srgbClr val="000000"/>
                </a:solidFill>
                <a:latin typeface="Calibri"/>
              </a:rPr>
              <a:t>print</a:t>
            </a:r>
            <a:r>
              <a:rPr lang="en-US" sz="28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alibri"/>
              </a:rPr>
              <a:t>"What</a:t>
            </a:r>
            <a:r>
              <a:rPr lang="en-US" sz="28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alibri"/>
              </a:rPr>
              <a:t>is</a:t>
            </a:r>
            <a:r>
              <a:rPr lang="en-US" sz="28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alibri"/>
              </a:rPr>
              <a:t>your</a:t>
            </a:r>
            <a:r>
              <a:rPr lang="en-US" sz="28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alibri"/>
              </a:rPr>
              <a:t>favorite</a:t>
            </a:r>
            <a:r>
              <a:rPr lang="en-US" sz="28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alibri"/>
              </a:rPr>
              <a:t>number?";</a:t>
            </a:r>
            <a:r>
              <a:rPr lang="en-US" sz="2800" b="1" dirty="0">
                <a:solidFill>
                  <a:srgbClr val="000000"/>
                </a:solidFill>
                <a:latin typeface="Times New Roman"/>
              </a:rPr>
              <a:t> </a:t>
            </a:r>
            <a:endParaRPr lang="en-US" sz="2800" b="1" dirty="0" smtClean="0">
              <a:solidFill>
                <a:srgbClr val="000000"/>
              </a:solidFill>
              <a:latin typeface="Times New Roman"/>
            </a:endParaRPr>
          </a:p>
          <a:p>
            <a:pPr lvl="1"/>
            <a:r>
              <a:rPr lang="en-US" sz="2800" b="1" dirty="0" smtClean="0">
                <a:solidFill>
                  <a:srgbClr val="000000"/>
                </a:solidFill>
                <a:latin typeface="Calibri"/>
              </a:rPr>
              <a:t>my</a:t>
            </a:r>
            <a:r>
              <a:rPr lang="en-US" sz="2800" b="1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alibri"/>
              </a:rPr>
              <a:t>$</a:t>
            </a:r>
            <a:r>
              <a:rPr lang="en-US" sz="2800" b="1" dirty="0" err="1">
                <a:solidFill>
                  <a:srgbClr val="000000"/>
                </a:solidFill>
                <a:latin typeface="Calibri"/>
              </a:rPr>
              <a:t>your_input</a:t>
            </a:r>
            <a:r>
              <a:rPr lang="en-US" sz="28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alibri"/>
              </a:rPr>
              <a:t>=</a:t>
            </a:r>
            <a:r>
              <a:rPr lang="en-US" sz="28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alibri"/>
              </a:rPr>
              <a:t>&lt;&gt;;</a:t>
            </a:r>
            <a:endParaRPr dirty="0"/>
          </a:p>
          <a:p>
            <a:pPr lvl="1"/>
            <a:r>
              <a:rPr lang="en-US" sz="2800" b="1" dirty="0">
                <a:solidFill>
                  <a:srgbClr val="000000"/>
                </a:solidFill>
                <a:latin typeface="Calibri"/>
              </a:rPr>
              <a:t>print</a:t>
            </a:r>
            <a:r>
              <a:rPr lang="en-US" sz="28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alibri"/>
              </a:rPr>
              <a:t>"Your</a:t>
            </a:r>
            <a:r>
              <a:rPr lang="en-US" sz="28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alibri"/>
              </a:rPr>
              <a:t>favorite</a:t>
            </a:r>
            <a:r>
              <a:rPr lang="en-US" sz="28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alibri"/>
              </a:rPr>
              <a:t>is:</a:t>
            </a:r>
            <a:r>
              <a:rPr lang="en-US" sz="28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alibri"/>
              </a:rPr>
              <a:t>$</a:t>
            </a:r>
            <a:r>
              <a:rPr lang="en-US" sz="2800" b="1" dirty="0" err="1">
                <a:solidFill>
                  <a:srgbClr val="000000"/>
                </a:solidFill>
                <a:latin typeface="Calibri"/>
              </a:rPr>
              <a:t>your_input</a:t>
            </a:r>
            <a:r>
              <a:rPr lang="en-US" sz="2800" b="1" dirty="0">
                <a:solidFill>
                  <a:srgbClr val="000000"/>
                </a:solidFill>
                <a:latin typeface="Calibri"/>
              </a:rPr>
              <a:t>";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878400" y="2575440"/>
            <a:ext cx="7392960" cy="1828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File</a:t>
            </a:r>
            <a:r>
              <a:rPr lang="en-US" sz="40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4000">
                <a:solidFill>
                  <a:srgbClr val="000000"/>
                </a:solidFill>
                <a:latin typeface="Calibri"/>
              </a:rPr>
              <a:t>Handling:</a:t>
            </a:r>
            <a:r>
              <a:rPr lang="en-US" sz="40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4000">
                <a:solidFill>
                  <a:srgbClr val="000000"/>
                </a:solidFill>
                <a:latin typeface="Calibri"/>
              </a:rPr>
              <a:t>open,</a:t>
            </a:r>
            <a:r>
              <a:rPr lang="en-US" sz="40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4000">
                <a:solidFill>
                  <a:srgbClr val="000000"/>
                </a:solidFill>
                <a:latin typeface="Calibri"/>
              </a:rPr>
              <a:t>read,</a:t>
            </a:r>
            <a:r>
              <a:rPr lang="en-US" sz="40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4000">
                <a:solidFill>
                  <a:srgbClr val="000000"/>
                </a:solidFill>
                <a:latin typeface="Calibri"/>
              </a:rPr>
              <a:t>write</a:t>
            </a:r>
            <a:r>
              <a:rPr lang="en-US" sz="40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4000">
                <a:solidFill>
                  <a:srgbClr val="000000"/>
                </a:solidFill>
                <a:latin typeface="Calibri"/>
              </a:rPr>
              <a:t>and</a:t>
            </a:r>
            <a:r>
              <a:rPr lang="en-US" sz="40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4000">
                <a:solidFill>
                  <a:srgbClr val="000000"/>
                </a:solidFill>
                <a:latin typeface="Calibri"/>
              </a:rPr>
              <a:t>close</a:t>
            </a:r>
            <a:r>
              <a:rPr lang="en-US" sz="40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4000">
                <a:solidFill>
                  <a:srgbClr val="000000"/>
                </a:solidFill>
                <a:latin typeface="Calibri"/>
              </a:rPr>
              <a:t>ﬁles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872640" y="633960"/>
            <a:ext cx="7398360" cy="11451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Open</a:t>
            </a:r>
            <a:r>
              <a:rPr lang="de-DE" sz="4400">
                <a:solidFill>
                  <a:srgbClr val="000000"/>
                </a:solidFill>
                <a:latin typeface="Times New Roman"/>
              </a:rPr>
              <a:t> </a:t>
            </a:r>
            <a:r>
              <a:rPr lang="de-DE" sz="4400">
                <a:solidFill>
                  <a:srgbClr val="000000"/>
                </a:solidFill>
                <a:latin typeface="Calibri"/>
              </a:rPr>
              <a:t>and</a:t>
            </a:r>
            <a:r>
              <a:rPr lang="de-DE" sz="4400">
                <a:solidFill>
                  <a:srgbClr val="000000"/>
                </a:solidFill>
                <a:latin typeface="Times New Roman"/>
              </a:rPr>
              <a:t> </a:t>
            </a:r>
            <a:r>
              <a:rPr lang="de-DE" sz="4400">
                <a:solidFill>
                  <a:srgbClr val="000000"/>
                </a:solidFill>
                <a:latin typeface="Calibri"/>
              </a:rPr>
              <a:t>close</a:t>
            </a:r>
            <a:r>
              <a:rPr lang="de-DE" sz="4400">
                <a:solidFill>
                  <a:srgbClr val="000000"/>
                </a:solidFill>
                <a:latin typeface="Times New Roman"/>
              </a:rPr>
              <a:t> </a:t>
            </a:r>
            <a:r>
              <a:rPr lang="de-DE" sz="4400">
                <a:solidFill>
                  <a:srgbClr val="000000"/>
                </a:solidFill>
                <a:latin typeface="Calibri"/>
              </a:rPr>
              <a:t>ﬁles</a:t>
            </a:r>
            <a:endParaRPr/>
          </a:p>
        </p:txBody>
      </p:sp>
      <p:sp>
        <p:nvSpPr>
          <p:cNvPr id="269" name="CustomShape 2"/>
          <p:cNvSpPr/>
          <p:nvPr/>
        </p:nvSpPr>
        <p:spPr>
          <a:xfrm>
            <a:off x="685800" y="1616400"/>
            <a:ext cx="7772040" cy="1606225"/>
          </a:xfrm>
          <a:prstGeom prst="rect">
            <a:avLst/>
          </a:prstGeom>
          <a:noFill/>
          <a:ln w="9360">
            <a:solidFill>
              <a:srgbClr val="FF7C00"/>
            </a:solidFill>
            <a:round/>
          </a:ln>
        </p:spPr>
        <p:txBody>
          <a:bodyPr lIns="0" tIns="0" rIns="0" bIns="0"/>
          <a:lstStyle/>
          <a:p>
            <a:pPr lvl="1"/>
            <a:r>
              <a:rPr lang="en-US" sz="3200" b="1" dirty="0">
                <a:solidFill>
                  <a:srgbClr val="000000"/>
                </a:solidFill>
                <a:latin typeface="Calibri"/>
              </a:rPr>
              <a:t>open</a:t>
            </a:r>
            <a:r>
              <a:rPr lang="en-US" sz="32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US" sz="32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Calibri"/>
              </a:rPr>
              <a:t>FILE</a:t>
            </a:r>
            <a:r>
              <a:rPr lang="en-US" sz="32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1" dirty="0" smtClean="0">
                <a:solidFill>
                  <a:srgbClr val="000000"/>
                </a:solidFill>
                <a:latin typeface="Calibri"/>
              </a:rPr>
              <a:t>,”&lt;“,</a:t>
            </a:r>
            <a:r>
              <a:rPr lang="en-US" sz="3200" b="1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Calibri"/>
              </a:rPr>
              <a:t>‘</a:t>
            </a:r>
            <a:r>
              <a:rPr lang="en-US" sz="3200" b="1" dirty="0" err="1">
                <a:solidFill>
                  <a:srgbClr val="000000"/>
                </a:solidFill>
                <a:latin typeface="Calibri"/>
              </a:rPr>
              <a:t>myﬁle.txt</a:t>
            </a:r>
            <a:r>
              <a:rPr lang="en-US" sz="3200" b="1" dirty="0">
                <a:solidFill>
                  <a:srgbClr val="000000"/>
                </a:solidFill>
                <a:latin typeface="Calibri"/>
              </a:rPr>
              <a:t>’)</a:t>
            </a:r>
            <a:r>
              <a:rPr lang="en-US" sz="32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Calibri"/>
              </a:rPr>
              <a:t>||</a:t>
            </a:r>
            <a:r>
              <a:rPr lang="en-US" sz="32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Calibri"/>
              </a:rPr>
              <a:t>die</a:t>
            </a:r>
            <a:r>
              <a:rPr lang="en-US" sz="32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Calibri"/>
              </a:rPr>
              <a:t>$!;</a:t>
            </a:r>
            <a:endParaRPr dirty="0"/>
          </a:p>
          <a:p>
            <a:pPr lvl="1"/>
            <a:r>
              <a:rPr lang="en-US" sz="3200" b="1" dirty="0">
                <a:solidFill>
                  <a:srgbClr val="000000"/>
                </a:solidFill>
                <a:latin typeface="Calibri"/>
              </a:rPr>
              <a:t>……</a:t>
            </a:r>
            <a:endParaRPr dirty="0"/>
          </a:p>
          <a:p>
            <a:pPr lvl="1"/>
            <a:r>
              <a:rPr lang="en-US" sz="3200" b="1" dirty="0">
                <a:solidFill>
                  <a:srgbClr val="000000"/>
                </a:solidFill>
                <a:latin typeface="Calibri"/>
              </a:rPr>
              <a:t>close</a:t>
            </a:r>
            <a:r>
              <a:rPr lang="en-US" sz="32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Calibri"/>
              </a:rPr>
              <a:t>(FILE);</a:t>
            </a:r>
            <a:endParaRPr dirty="0"/>
          </a:p>
        </p:txBody>
      </p:sp>
      <p:sp>
        <p:nvSpPr>
          <p:cNvPr id="270" name="CustomShape 3"/>
          <p:cNvSpPr/>
          <p:nvPr/>
        </p:nvSpPr>
        <p:spPr>
          <a:xfrm>
            <a:off x="685800" y="3412800"/>
            <a:ext cx="7772040" cy="28951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872640" y="633960"/>
            <a:ext cx="7398360" cy="11451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read</a:t>
            </a:r>
            <a:r>
              <a:rPr lang="de-DE" sz="4400">
                <a:solidFill>
                  <a:srgbClr val="000000"/>
                </a:solidFill>
                <a:latin typeface="Times New Roman"/>
              </a:rPr>
              <a:t> </a:t>
            </a:r>
            <a:r>
              <a:rPr lang="de-DE" sz="4400">
                <a:solidFill>
                  <a:srgbClr val="000000"/>
                </a:solidFill>
                <a:latin typeface="Calibri"/>
              </a:rPr>
              <a:t>ﬁles</a:t>
            </a:r>
            <a:endParaRPr/>
          </a:p>
        </p:txBody>
      </p:sp>
      <p:sp>
        <p:nvSpPr>
          <p:cNvPr id="272" name="CustomShape 2"/>
          <p:cNvSpPr/>
          <p:nvPr/>
        </p:nvSpPr>
        <p:spPr>
          <a:xfrm>
            <a:off x="536040" y="1722960"/>
            <a:ext cx="7201800" cy="974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Using</a:t>
            </a:r>
            <a:r>
              <a:rPr lang="en-US" sz="32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while</a:t>
            </a:r>
            <a:r>
              <a:rPr lang="en-US" sz="32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loop</a:t>
            </a:r>
            <a:r>
              <a:rPr lang="en-US" sz="32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to</a:t>
            </a:r>
            <a:r>
              <a:rPr lang="en-US" sz="32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read</a:t>
            </a:r>
            <a:r>
              <a:rPr lang="en-US" sz="32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a</a:t>
            </a:r>
            <a:r>
              <a:rPr lang="en-US" sz="32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ﬁle</a:t>
            </a:r>
            <a:r>
              <a:rPr lang="en-US" sz="32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line</a:t>
            </a:r>
            <a:r>
              <a:rPr lang="en-US" sz="32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by</a:t>
            </a:r>
            <a:r>
              <a:rPr lang="en-US" sz="32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line</a:t>
            </a:r>
            <a:endParaRPr/>
          </a:p>
        </p:txBody>
      </p:sp>
      <p:sp>
        <p:nvSpPr>
          <p:cNvPr id="273" name="CustomShape 3"/>
          <p:cNvSpPr/>
          <p:nvPr/>
        </p:nvSpPr>
        <p:spPr>
          <a:xfrm>
            <a:off x="746125" y="2828880"/>
            <a:ext cx="6991715" cy="2444400"/>
          </a:xfrm>
          <a:prstGeom prst="rect">
            <a:avLst/>
          </a:prstGeom>
          <a:noFill/>
          <a:ln w="9360">
            <a:solidFill>
              <a:srgbClr val="FF7C00"/>
            </a:solidFill>
            <a:round/>
          </a:ln>
        </p:spPr>
        <p:txBody>
          <a:bodyPr lIns="0" tIns="0" rIns="0" bIns="0"/>
          <a:lstStyle/>
          <a:p>
            <a:pPr lvl="1"/>
            <a:r>
              <a:rPr lang="en-US" sz="3200" b="1" dirty="0">
                <a:solidFill>
                  <a:srgbClr val="000000"/>
                </a:solidFill>
                <a:latin typeface="Calibri"/>
              </a:rPr>
              <a:t>while</a:t>
            </a:r>
            <a:r>
              <a:rPr lang="en-US" sz="32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Calibri"/>
              </a:rPr>
              <a:t>(my</a:t>
            </a:r>
            <a:r>
              <a:rPr lang="en-US" sz="32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Calibri"/>
              </a:rPr>
              <a:t>$line</a:t>
            </a:r>
            <a:r>
              <a:rPr lang="en-US" sz="32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Calibri"/>
              </a:rPr>
              <a:t>=</a:t>
            </a:r>
            <a:r>
              <a:rPr lang="en-US" sz="32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Calibri"/>
              </a:rPr>
              <a:t>&lt;FILE&gt;</a:t>
            </a:r>
            <a:r>
              <a:rPr lang="en-US" sz="3200" b="1" dirty="0" smtClean="0">
                <a:solidFill>
                  <a:srgbClr val="000000"/>
                </a:solidFill>
                <a:latin typeface="Calibri"/>
              </a:rPr>
              <a:t>)</a:t>
            </a:r>
          </a:p>
          <a:p>
            <a:pPr lvl="1"/>
            <a:r>
              <a:rPr lang="en-US" sz="3200" b="1" dirty="0" smtClean="0">
                <a:solidFill>
                  <a:srgbClr val="000000"/>
                </a:solidFill>
                <a:latin typeface="Calibri"/>
              </a:rPr>
              <a:t>{</a:t>
            </a:r>
            <a:r>
              <a:rPr lang="en-US" sz="3200" b="1" dirty="0" smtClean="0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lvl="1"/>
            <a:r>
              <a:rPr lang="en-US" sz="3200" b="1" dirty="0" smtClean="0">
                <a:solidFill>
                  <a:srgbClr val="000000"/>
                </a:solidFill>
                <a:latin typeface="Calibri"/>
              </a:rPr>
              <a:t>chomp</a:t>
            </a:r>
            <a:r>
              <a:rPr lang="en-US" sz="3200" b="1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Calibri"/>
              </a:rPr>
              <a:t>$line;</a:t>
            </a:r>
            <a:endParaRPr dirty="0"/>
          </a:p>
          <a:p>
            <a:pPr lvl="1"/>
            <a:r>
              <a:rPr lang="en-US" sz="3200" b="1" dirty="0">
                <a:solidFill>
                  <a:srgbClr val="000000"/>
                </a:solidFill>
                <a:latin typeface="Calibri"/>
              </a:rPr>
              <a:t>print</a:t>
            </a:r>
            <a:r>
              <a:rPr lang="en-US" sz="32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Calibri"/>
              </a:rPr>
              <a:t>"$line\n";</a:t>
            </a:r>
            <a:endParaRPr dirty="0"/>
          </a:p>
          <a:p>
            <a:pPr lvl="1"/>
            <a:r>
              <a:rPr lang="en-US" sz="3200" b="1" dirty="0">
                <a:solidFill>
                  <a:srgbClr val="000000"/>
                </a:solidFill>
                <a:latin typeface="Calibri"/>
              </a:rPr>
              <a:t>}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Shape 1"/>
          <p:cNvSpPr txBox="1"/>
          <p:nvPr/>
        </p:nvSpPr>
        <p:spPr>
          <a:xfrm>
            <a:off x="872640" y="633960"/>
            <a:ext cx="7398360" cy="11451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write</a:t>
            </a:r>
            <a:r>
              <a:rPr lang="de-DE" sz="4400">
                <a:solidFill>
                  <a:srgbClr val="000000"/>
                </a:solidFill>
                <a:latin typeface="Times New Roman"/>
              </a:rPr>
              <a:t> </a:t>
            </a:r>
            <a:r>
              <a:rPr lang="de-DE" sz="4400">
                <a:solidFill>
                  <a:srgbClr val="000000"/>
                </a:solidFill>
                <a:latin typeface="Calibri"/>
              </a:rPr>
              <a:t>to</a:t>
            </a:r>
            <a:r>
              <a:rPr lang="de-DE" sz="4400">
                <a:solidFill>
                  <a:srgbClr val="000000"/>
                </a:solidFill>
                <a:latin typeface="Times New Roman"/>
              </a:rPr>
              <a:t> </a:t>
            </a:r>
            <a:r>
              <a:rPr lang="de-DE" sz="4400">
                <a:solidFill>
                  <a:srgbClr val="000000"/>
                </a:solidFill>
                <a:latin typeface="Calibri"/>
              </a:rPr>
              <a:t>ﬁles</a:t>
            </a:r>
            <a:endParaRPr/>
          </a:p>
        </p:txBody>
      </p:sp>
      <p:sp>
        <p:nvSpPr>
          <p:cNvPr id="275" name="CustomShape 2"/>
          <p:cNvSpPr/>
          <p:nvPr/>
        </p:nvSpPr>
        <p:spPr>
          <a:xfrm>
            <a:off x="536040" y="1722960"/>
            <a:ext cx="7459560" cy="974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 simply</a:t>
            </a:r>
            <a:r>
              <a:rPr lang="en-US" sz="3200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use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the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print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statement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followed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by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the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ﬁle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handle</a:t>
            </a:r>
            <a:endParaRPr dirty="0"/>
          </a:p>
        </p:txBody>
      </p:sp>
      <p:sp>
        <p:nvSpPr>
          <p:cNvPr id="276" name="CustomShape 3"/>
          <p:cNvSpPr/>
          <p:nvPr/>
        </p:nvSpPr>
        <p:spPr>
          <a:xfrm>
            <a:off x="872640" y="3382920"/>
            <a:ext cx="7287110" cy="1967040"/>
          </a:xfrm>
          <a:prstGeom prst="rect">
            <a:avLst/>
          </a:prstGeom>
          <a:noFill/>
          <a:ln w="9360">
            <a:solidFill>
              <a:srgbClr val="FF7C00"/>
            </a:solidFill>
            <a:round/>
          </a:ln>
        </p:spPr>
        <p:txBody>
          <a:bodyPr lIns="0" tIns="0" rIns="0" bIns="0"/>
          <a:lstStyle/>
          <a:p>
            <a:pPr lvl="1"/>
            <a:r>
              <a:rPr lang="en-US" sz="3200" b="1" dirty="0">
                <a:solidFill>
                  <a:srgbClr val="000000"/>
                </a:solidFill>
                <a:latin typeface="Calibri"/>
              </a:rPr>
              <a:t>my</a:t>
            </a:r>
            <a:r>
              <a:rPr lang="en-US" sz="32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Calibri"/>
              </a:rPr>
              <a:t>$</a:t>
            </a:r>
            <a:r>
              <a:rPr lang="en-US" sz="3200" b="1" dirty="0" err="1">
                <a:solidFill>
                  <a:srgbClr val="000000"/>
                </a:solidFill>
                <a:latin typeface="Calibri"/>
              </a:rPr>
              <a:t>str</a:t>
            </a:r>
            <a:r>
              <a:rPr lang="en-US" sz="32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Calibri"/>
              </a:rPr>
              <a:t>=</a:t>
            </a:r>
            <a:r>
              <a:rPr lang="en-US" sz="32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Calibri"/>
              </a:rPr>
              <a:t>"ATCG";</a:t>
            </a:r>
            <a:endParaRPr dirty="0"/>
          </a:p>
          <a:p>
            <a:pPr lvl="1"/>
            <a:r>
              <a:rPr lang="en-US" sz="3200" b="1" dirty="0">
                <a:solidFill>
                  <a:srgbClr val="000000"/>
                </a:solidFill>
                <a:latin typeface="Calibri"/>
              </a:rPr>
              <a:t>open</a:t>
            </a:r>
            <a:r>
              <a:rPr lang="en-US" sz="32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1" dirty="0" smtClean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sz="3200" b="1" dirty="0" smtClean="0">
                <a:solidFill>
                  <a:srgbClr val="000000"/>
                </a:solidFill>
                <a:latin typeface="Calibri"/>
              </a:rPr>
              <a:t>FILE</a:t>
            </a:r>
            <a:r>
              <a:rPr lang="en-US" sz="3200" b="1" dirty="0">
                <a:solidFill>
                  <a:srgbClr val="000000"/>
                </a:solidFill>
                <a:latin typeface="Calibri"/>
              </a:rPr>
              <a:t>,</a:t>
            </a:r>
            <a:r>
              <a:rPr lang="en-US" sz="32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Calibri"/>
              </a:rPr>
              <a:t>"&gt;</a:t>
            </a:r>
            <a:r>
              <a:rPr lang="en-US" sz="3200" b="1" dirty="0" err="1" smtClean="0">
                <a:solidFill>
                  <a:srgbClr val="000000"/>
                </a:solidFill>
                <a:latin typeface="Calibri"/>
              </a:rPr>
              <a:t>ﬁle.txt</a:t>
            </a:r>
            <a:r>
              <a:rPr lang="en-US" sz="3200" b="1" dirty="0" smtClean="0">
                <a:solidFill>
                  <a:srgbClr val="000000"/>
                </a:solidFill>
                <a:latin typeface="Calibri"/>
              </a:rPr>
              <a:t>”)</a:t>
            </a:r>
            <a:r>
              <a:rPr lang="en-US" sz="3200" b="1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Calibri"/>
              </a:rPr>
              <a:t>or</a:t>
            </a:r>
            <a:r>
              <a:rPr lang="en-US" sz="32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Calibri"/>
              </a:rPr>
              <a:t>die</a:t>
            </a:r>
            <a:r>
              <a:rPr lang="en-US" sz="32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Calibri"/>
              </a:rPr>
              <a:t>$!;</a:t>
            </a:r>
            <a:r>
              <a:rPr lang="en-US" sz="3200" b="1" dirty="0">
                <a:solidFill>
                  <a:srgbClr val="000000"/>
                </a:solidFill>
                <a:latin typeface="Times New Roman"/>
              </a:rPr>
              <a:t> </a:t>
            </a:r>
            <a:endParaRPr lang="en-US" sz="3200" b="1" dirty="0" smtClean="0">
              <a:solidFill>
                <a:srgbClr val="000000"/>
              </a:solidFill>
              <a:latin typeface="Times New Roman"/>
            </a:endParaRPr>
          </a:p>
          <a:p>
            <a:pPr lvl="1"/>
            <a:r>
              <a:rPr lang="en-US" sz="3200" b="1" dirty="0" smtClean="0">
                <a:solidFill>
                  <a:srgbClr val="000000"/>
                </a:solidFill>
                <a:latin typeface="Calibri"/>
              </a:rPr>
              <a:t>print</a:t>
            </a:r>
            <a:r>
              <a:rPr lang="en-US" sz="3200" b="1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Calibri"/>
              </a:rPr>
              <a:t>FILE</a:t>
            </a:r>
            <a:r>
              <a:rPr lang="en-US" sz="32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Calibri"/>
              </a:rPr>
              <a:t>"$</a:t>
            </a:r>
            <a:r>
              <a:rPr lang="en-US" sz="3200" b="1" dirty="0" err="1">
                <a:solidFill>
                  <a:srgbClr val="000000"/>
                </a:solidFill>
                <a:latin typeface="Calibri"/>
              </a:rPr>
              <a:t>str</a:t>
            </a:r>
            <a:r>
              <a:rPr lang="en-US" sz="3200" b="1" dirty="0">
                <a:solidFill>
                  <a:srgbClr val="000000"/>
                </a:solidFill>
                <a:latin typeface="Calibri"/>
              </a:rPr>
              <a:t>\n";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872640" y="633960"/>
            <a:ext cx="7398360" cy="11451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FASTA</a:t>
            </a:r>
            <a:r>
              <a:rPr lang="de-DE" sz="4400">
                <a:solidFill>
                  <a:srgbClr val="000000"/>
                </a:solidFill>
                <a:latin typeface="Times New Roman"/>
              </a:rPr>
              <a:t> </a:t>
            </a:r>
            <a:r>
              <a:rPr lang="de-DE" sz="4400">
                <a:solidFill>
                  <a:srgbClr val="000000"/>
                </a:solidFill>
                <a:latin typeface="Calibri"/>
              </a:rPr>
              <a:t>format</a:t>
            </a:r>
            <a:endParaRPr/>
          </a:p>
        </p:txBody>
      </p:sp>
      <p:sp>
        <p:nvSpPr>
          <p:cNvPr id="278" name="CustomShape 2"/>
          <p:cNvSpPr/>
          <p:nvPr/>
        </p:nvSpPr>
        <p:spPr>
          <a:xfrm>
            <a:off x="536040" y="1587500"/>
            <a:ext cx="7891560" cy="45984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Font typeface="Arial"/>
              <a:buChar char="•"/>
            </a:pPr>
            <a:r>
              <a:rPr lang="en-US" sz="3000" dirty="0" smtClean="0">
                <a:solidFill>
                  <a:srgbClr val="000000"/>
                </a:solidFill>
                <a:latin typeface="Calibri"/>
              </a:rPr>
              <a:t> text</a:t>
            </a:r>
            <a:r>
              <a:rPr lang="en-US" sz="3000" dirty="0">
                <a:solidFill>
                  <a:srgbClr val="000000"/>
                </a:solidFill>
                <a:latin typeface="Calibri"/>
              </a:rPr>
              <a:t>‐based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>
                <a:solidFill>
                  <a:srgbClr val="000000"/>
                </a:solidFill>
                <a:latin typeface="Calibri"/>
              </a:rPr>
              <a:t>format</a:t>
            </a:r>
            <a:endParaRPr dirty="0"/>
          </a:p>
          <a:p>
            <a:pPr>
              <a:buFont typeface="Arial"/>
              <a:buChar char="•"/>
            </a:pPr>
            <a:r>
              <a:rPr lang="en-US" sz="3000" dirty="0" smtClean="0">
                <a:solidFill>
                  <a:srgbClr val="000000"/>
                </a:solidFill>
                <a:latin typeface="Calibri"/>
              </a:rPr>
              <a:t> begins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>
                <a:solidFill>
                  <a:srgbClr val="000000"/>
                </a:solidFill>
                <a:latin typeface="Calibri"/>
              </a:rPr>
              <a:t>with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>
                <a:solidFill>
                  <a:srgbClr val="000000"/>
                </a:solidFill>
                <a:latin typeface="Calibri"/>
              </a:rPr>
              <a:t>a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>
                <a:solidFill>
                  <a:srgbClr val="000000"/>
                </a:solidFill>
                <a:latin typeface="Calibri"/>
              </a:rPr>
              <a:t>single‐line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>
                <a:solidFill>
                  <a:srgbClr val="000000"/>
                </a:solidFill>
                <a:latin typeface="Calibri"/>
              </a:rPr>
              <a:t>description,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>
                <a:solidFill>
                  <a:srgbClr val="000000"/>
                </a:solidFill>
                <a:latin typeface="Calibri"/>
              </a:rPr>
              <a:t>followed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>
                <a:solidFill>
                  <a:srgbClr val="000000"/>
                </a:solidFill>
                <a:latin typeface="Calibri"/>
              </a:rPr>
              <a:t>by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>
                <a:solidFill>
                  <a:srgbClr val="000000"/>
                </a:solidFill>
                <a:latin typeface="Calibri"/>
              </a:rPr>
              <a:t>lines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>
                <a:solidFill>
                  <a:srgbClr val="000000"/>
                </a:solidFill>
                <a:latin typeface="Calibri"/>
              </a:rPr>
              <a:t>of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>
                <a:solidFill>
                  <a:srgbClr val="000000"/>
                </a:solidFill>
                <a:latin typeface="Calibri"/>
              </a:rPr>
              <a:t>sequence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>
                <a:solidFill>
                  <a:srgbClr val="000000"/>
                </a:solidFill>
                <a:latin typeface="Calibri"/>
              </a:rPr>
              <a:t>data</a:t>
            </a:r>
            <a:endParaRPr dirty="0"/>
          </a:p>
          <a:p>
            <a:pPr>
              <a:buFont typeface="Arial"/>
              <a:buChar char="•"/>
            </a:pPr>
            <a:r>
              <a:rPr lang="en-US" sz="3000" dirty="0" smtClean="0">
                <a:solidFill>
                  <a:srgbClr val="000000"/>
                </a:solidFill>
                <a:latin typeface="Calibri"/>
              </a:rPr>
              <a:t> description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>
                <a:solidFill>
                  <a:srgbClr val="000000"/>
                </a:solidFill>
                <a:latin typeface="Calibri"/>
              </a:rPr>
              <a:t>line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>
                <a:solidFill>
                  <a:srgbClr val="000000"/>
                </a:solidFill>
                <a:latin typeface="Calibri"/>
              </a:rPr>
              <a:t>starts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>
                <a:solidFill>
                  <a:srgbClr val="000000"/>
                </a:solidFill>
                <a:latin typeface="Calibri"/>
              </a:rPr>
              <a:t>with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>
                <a:solidFill>
                  <a:srgbClr val="000000"/>
                </a:solidFill>
                <a:latin typeface="Calibri"/>
              </a:rPr>
              <a:t>a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>
                <a:solidFill>
                  <a:srgbClr val="000000"/>
                </a:solidFill>
                <a:latin typeface="Calibri"/>
              </a:rPr>
              <a:t>"&gt;"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000" dirty="0">
                <a:solidFill>
                  <a:srgbClr val="000000"/>
                </a:solidFill>
                <a:latin typeface="Calibri"/>
              </a:rPr>
              <a:t>sign</a:t>
            </a:r>
            <a:endParaRPr dirty="0"/>
          </a:p>
          <a:p>
            <a:pPr lvl="2"/>
            <a:r>
              <a:rPr lang="en-US" sz="3000" dirty="0" smtClean="0">
                <a:solidFill>
                  <a:srgbClr val="000000"/>
                </a:solidFill>
                <a:latin typeface="Calibri"/>
              </a:rPr>
              <a:t>&gt; sequence1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lvl="2"/>
            <a:r>
              <a:rPr lang="en-US" sz="3000" dirty="0" smtClean="0">
                <a:solidFill>
                  <a:srgbClr val="000000"/>
                </a:solidFill>
                <a:latin typeface="Calibri"/>
              </a:rPr>
              <a:t>ATCGATCG</a:t>
            </a:r>
            <a:r>
              <a:rPr lang="en-US" sz="3000" dirty="0">
                <a:solidFill>
                  <a:srgbClr val="000000"/>
                </a:solidFill>
                <a:latin typeface="Calibri"/>
              </a:rPr>
              <a:t>…..</a:t>
            </a:r>
            <a:endParaRPr dirty="0"/>
          </a:p>
          <a:p>
            <a:pPr lvl="2"/>
            <a:r>
              <a:rPr lang="en-US" sz="3000" dirty="0" smtClean="0">
                <a:solidFill>
                  <a:srgbClr val="000000"/>
                </a:solidFill>
                <a:latin typeface="Calibri"/>
              </a:rPr>
              <a:t>&gt; Sequence2</a:t>
            </a:r>
            <a:endParaRPr lang="en-US" sz="3000" dirty="0">
              <a:solidFill>
                <a:srgbClr val="000000"/>
              </a:solidFill>
              <a:latin typeface="Times New Roman"/>
            </a:endParaRPr>
          </a:p>
          <a:p>
            <a:pPr lvl="2"/>
            <a:r>
              <a:rPr lang="en-US" sz="3000" dirty="0" smtClean="0">
                <a:solidFill>
                  <a:srgbClr val="000000"/>
                </a:solidFill>
                <a:latin typeface="Calibri"/>
              </a:rPr>
              <a:t>AACCTTGG</a:t>
            </a:r>
            <a:r>
              <a:rPr lang="en-US" sz="3000" dirty="0">
                <a:solidFill>
                  <a:srgbClr val="000000"/>
                </a:solidFill>
                <a:latin typeface="Calibri"/>
              </a:rPr>
              <a:t>…</a:t>
            </a:r>
            <a:r>
              <a:rPr lang="en-US" sz="3000" dirty="0" smtClean="0">
                <a:solidFill>
                  <a:srgbClr val="000000"/>
                </a:solidFill>
                <a:latin typeface="Calibri"/>
              </a:rPr>
              <a:t>…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598805" y="359093"/>
            <a:ext cx="7848418" cy="1146175"/>
          </a:xfrm>
          <a:prstGeom prst="rect">
            <a:avLst/>
          </a:prstGeom>
        </p:spPr>
        <p:txBody>
          <a:bodyPr lIns="0" tIns="0" rIns="0" bIns="0" anchor="t"/>
          <a:lstStyle/>
          <a:p>
            <a:pPr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Class assignment: GC Content Recipe</a:t>
            </a:r>
            <a:endParaRPr dirty="0"/>
          </a:p>
        </p:txBody>
      </p:sp>
      <p:sp>
        <p:nvSpPr>
          <p:cNvPr id="280" name="CustomShape 2"/>
          <p:cNvSpPr/>
          <p:nvPr/>
        </p:nvSpPr>
        <p:spPr>
          <a:xfrm>
            <a:off x="598805" y="1793875"/>
            <a:ext cx="8019720" cy="46584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endParaRPr lang="en-US" sz="3200" dirty="0">
              <a:latin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3200" dirty="0" smtClean="0">
                <a:latin typeface="Calibri"/>
              </a:rPr>
              <a:t>Open </a:t>
            </a:r>
            <a:r>
              <a:rPr lang="en-US" sz="3200" dirty="0">
                <a:latin typeface="Calibri"/>
              </a:rPr>
              <a:t>the file (</a:t>
            </a:r>
            <a:r>
              <a:rPr lang="en-US" sz="3200" dirty="0">
                <a:latin typeface="Calibri" charset="0"/>
              </a:rPr>
              <a:t>open</a:t>
            </a:r>
            <a:r>
              <a:rPr lang="en-US" sz="3200" dirty="0">
                <a:latin typeface="Times New Roman" charset="0"/>
              </a:rPr>
              <a:t> </a:t>
            </a:r>
            <a:r>
              <a:rPr lang="en-US" sz="3200" dirty="0">
                <a:latin typeface="Calibri" charset="0"/>
              </a:rPr>
              <a:t>(</a:t>
            </a:r>
            <a:r>
              <a:rPr lang="en-US" sz="3200" dirty="0">
                <a:latin typeface="Times New Roman" charset="0"/>
              </a:rPr>
              <a:t> </a:t>
            </a:r>
            <a:r>
              <a:rPr lang="en-US" sz="3200" dirty="0">
                <a:latin typeface="Calibri" charset="0"/>
              </a:rPr>
              <a:t>FILE</a:t>
            </a:r>
            <a:r>
              <a:rPr lang="en-US" sz="3200" dirty="0">
                <a:latin typeface="Times New Roman" charset="0"/>
              </a:rPr>
              <a:t> </a:t>
            </a:r>
            <a:r>
              <a:rPr lang="en-US" sz="3200" dirty="0">
                <a:latin typeface="Calibri" charset="0"/>
              </a:rPr>
              <a:t>,”&lt;“,</a:t>
            </a:r>
            <a:r>
              <a:rPr lang="en-US" sz="3200" dirty="0">
                <a:latin typeface="Times New Roman" charset="0"/>
              </a:rPr>
              <a:t> </a:t>
            </a:r>
            <a:r>
              <a:rPr lang="en-US" sz="3200" dirty="0">
                <a:latin typeface="Calibri" charset="0"/>
              </a:rPr>
              <a:t>‘myﬁle.txt’))</a:t>
            </a:r>
            <a:endParaRPr lang="en-US" sz="3200" b="1" dirty="0">
              <a:latin typeface="Calibri" charset="0"/>
            </a:endParaRPr>
          </a:p>
          <a:p>
            <a:pPr marL="457200" indent="-457200">
              <a:buFont typeface="Arial"/>
              <a:buChar char="•"/>
            </a:pPr>
            <a:r>
              <a:rPr lang="en-US" sz="3200" dirty="0" smtClean="0">
                <a:latin typeface="Calibri"/>
              </a:rPr>
              <a:t>Remove </a:t>
            </a:r>
            <a:r>
              <a:rPr lang="en-US" sz="3200" dirty="0">
                <a:latin typeface="Calibri"/>
              </a:rPr>
              <a:t>the new line characters (CHOMP)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>
                <a:latin typeface="Calibri"/>
              </a:rPr>
              <a:t>Count </a:t>
            </a:r>
            <a:r>
              <a:rPr lang="en-US" sz="3200" dirty="0">
                <a:latin typeface="Calibri"/>
              </a:rPr>
              <a:t>number of A, C, G, T.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>
                <a:latin typeface="Calibri"/>
              </a:rPr>
              <a:t>Total </a:t>
            </a:r>
            <a:r>
              <a:rPr lang="en-US" sz="3200" dirty="0">
                <a:latin typeface="Calibri"/>
              </a:rPr>
              <a:t>= sum of all counts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err="1" smtClean="0">
                <a:latin typeface="Calibri"/>
              </a:rPr>
              <a:t>GCnumber</a:t>
            </a:r>
            <a:r>
              <a:rPr lang="en-US" sz="3200" dirty="0">
                <a:latin typeface="Calibri"/>
              </a:rPr>
              <a:t>=count of G + count of C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err="1" smtClean="0">
                <a:latin typeface="Calibri"/>
              </a:rPr>
              <a:t>GCcontent</a:t>
            </a:r>
            <a:r>
              <a:rPr lang="en-US" sz="3200" dirty="0">
                <a:latin typeface="Calibri"/>
              </a:rPr>
              <a:t>=</a:t>
            </a:r>
            <a:r>
              <a:rPr lang="en-US" sz="3200" dirty="0" err="1">
                <a:latin typeface="Calibri"/>
              </a:rPr>
              <a:t>GCnumber</a:t>
            </a:r>
            <a:r>
              <a:rPr lang="en-US" sz="3200" dirty="0">
                <a:latin typeface="Calibri"/>
              </a:rPr>
              <a:t>/Total*</a:t>
            </a:r>
            <a:r>
              <a:rPr lang="en-US" sz="3200" dirty="0" smtClean="0">
                <a:latin typeface="Calibri"/>
              </a:rPr>
              <a:t>100</a:t>
            </a:r>
            <a:endParaRPr lang="en-US" sz="3200" dirty="0"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2436840" y="2025720"/>
            <a:ext cx="1829880" cy="369360"/>
          </a:xfrm>
          <a:prstGeom prst="rect">
            <a:avLst/>
          </a:prstGeom>
          <a:noFill/>
          <a:ln w="28440">
            <a:solidFill>
              <a:srgbClr val="FF7C00"/>
            </a:solidFill>
            <a:round/>
          </a:ln>
        </p:spPr>
      </p:sp>
      <p:sp>
        <p:nvSpPr>
          <p:cNvPr id="203" name="CustomShape 2"/>
          <p:cNvSpPr/>
          <p:nvPr/>
        </p:nvSpPr>
        <p:spPr>
          <a:xfrm>
            <a:off x="2943000" y="2109240"/>
            <a:ext cx="823320" cy="548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Program</a:t>
            </a:r>
            <a:endParaRPr/>
          </a:p>
        </p:txBody>
      </p:sp>
      <p:sp>
        <p:nvSpPr>
          <p:cNvPr id="204" name="CustomShape 3"/>
          <p:cNvSpPr/>
          <p:nvPr/>
        </p:nvSpPr>
        <p:spPr>
          <a:xfrm>
            <a:off x="2436840" y="2934000"/>
            <a:ext cx="4115160" cy="369360"/>
          </a:xfrm>
          <a:prstGeom prst="rect">
            <a:avLst/>
          </a:prstGeom>
          <a:noFill/>
          <a:ln w="28440">
            <a:solidFill>
              <a:srgbClr val="FF7C00"/>
            </a:solidFill>
            <a:round/>
          </a:ln>
        </p:spPr>
      </p:sp>
      <p:sp>
        <p:nvSpPr>
          <p:cNvPr id="205" name="CustomShape 4"/>
          <p:cNvSpPr/>
          <p:nvPr/>
        </p:nvSpPr>
        <p:spPr>
          <a:xfrm>
            <a:off x="4722480" y="2025720"/>
            <a:ext cx="1829880" cy="369360"/>
          </a:xfrm>
          <a:prstGeom prst="rect">
            <a:avLst/>
          </a:prstGeom>
          <a:noFill/>
          <a:ln w="28440">
            <a:solidFill>
              <a:srgbClr val="FF7C00"/>
            </a:solidFill>
            <a:round/>
          </a:ln>
        </p:spPr>
      </p:sp>
      <p:sp>
        <p:nvSpPr>
          <p:cNvPr id="206" name="CustomShape 5"/>
          <p:cNvSpPr/>
          <p:nvPr/>
        </p:nvSpPr>
        <p:spPr>
          <a:xfrm>
            <a:off x="3503880" y="3835080"/>
            <a:ext cx="1829880" cy="369360"/>
          </a:xfrm>
          <a:prstGeom prst="rect">
            <a:avLst/>
          </a:prstGeom>
          <a:noFill/>
          <a:ln w="28440">
            <a:solidFill>
              <a:srgbClr val="FF7C00"/>
            </a:solidFill>
            <a:round/>
          </a:ln>
        </p:spPr>
      </p:sp>
      <p:sp>
        <p:nvSpPr>
          <p:cNvPr id="207" name="CustomShape 6"/>
          <p:cNvSpPr/>
          <p:nvPr/>
        </p:nvSpPr>
        <p:spPr>
          <a:xfrm>
            <a:off x="4016520" y="3017520"/>
            <a:ext cx="960480" cy="147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Computer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Output</a:t>
            </a:r>
            <a:endParaRPr/>
          </a:p>
        </p:txBody>
      </p:sp>
      <p:sp>
        <p:nvSpPr>
          <p:cNvPr id="208" name="CustomShape 7"/>
          <p:cNvSpPr/>
          <p:nvPr/>
        </p:nvSpPr>
        <p:spPr>
          <a:xfrm>
            <a:off x="5409360" y="2109240"/>
            <a:ext cx="461160" cy="548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Data</a:t>
            </a:r>
            <a:endParaRPr/>
          </a:p>
        </p:txBody>
      </p:sp>
      <p:sp>
        <p:nvSpPr>
          <p:cNvPr id="209" name="CustomShape 8"/>
          <p:cNvSpPr/>
          <p:nvPr/>
        </p:nvSpPr>
        <p:spPr>
          <a:xfrm>
            <a:off x="4448880" y="3303360"/>
            <a:ext cx="360" cy="514080"/>
          </a:xfrm>
          <a:prstGeom prst="rect">
            <a:avLst/>
          </a:prstGeom>
          <a:noFill/>
          <a:ln w="25560">
            <a:solidFill>
              <a:srgbClr val="008F00"/>
            </a:solidFill>
            <a:round/>
          </a:ln>
        </p:spPr>
      </p:sp>
      <p:sp>
        <p:nvSpPr>
          <p:cNvPr id="210" name="CustomShape 9"/>
          <p:cNvSpPr/>
          <p:nvPr/>
        </p:nvSpPr>
        <p:spPr>
          <a:xfrm>
            <a:off x="4389840" y="3726360"/>
            <a:ext cx="117720" cy="115920"/>
          </a:xfrm>
          <a:prstGeom prst="rect">
            <a:avLst/>
          </a:prstGeom>
          <a:solidFill>
            <a:srgbClr val="008F00"/>
          </a:solidFill>
          <a:ln>
            <a:noFill/>
          </a:ln>
        </p:spPr>
      </p:sp>
      <p:sp>
        <p:nvSpPr>
          <p:cNvPr id="211" name="CustomShape 10"/>
          <p:cNvSpPr/>
          <p:nvPr/>
        </p:nvSpPr>
        <p:spPr>
          <a:xfrm>
            <a:off x="3391560" y="2395080"/>
            <a:ext cx="360" cy="514080"/>
          </a:xfrm>
          <a:prstGeom prst="rect">
            <a:avLst/>
          </a:prstGeom>
          <a:noFill/>
          <a:ln w="25560">
            <a:solidFill>
              <a:srgbClr val="008F00"/>
            </a:solidFill>
            <a:round/>
          </a:ln>
        </p:spPr>
      </p:sp>
      <p:sp>
        <p:nvSpPr>
          <p:cNvPr id="212" name="CustomShape 11"/>
          <p:cNvSpPr/>
          <p:nvPr/>
        </p:nvSpPr>
        <p:spPr>
          <a:xfrm>
            <a:off x="3332880" y="2818080"/>
            <a:ext cx="117720" cy="115920"/>
          </a:xfrm>
          <a:prstGeom prst="rect">
            <a:avLst/>
          </a:prstGeom>
          <a:solidFill>
            <a:srgbClr val="008F00"/>
          </a:solidFill>
          <a:ln>
            <a:noFill/>
          </a:ln>
        </p:spPr>
      </p:sp>
      <p:sp>
        <p:nvSpPr>
          <p:cNvPr id="213" name="CustomShape 12"/>
          <p:cNvSpPr/>
          <p:nvPr/>
        </p:nvSpPr>
        <p:spPr>
          <a:xfrm>
            <a:off x="5645880" y="2395080"/>
            <a:ext cx="360" cy="514080"/>
          </a:xfrm>
          <a:prstGeom prst="rect">
            <a:avLst/>
          </a:prstGeom>
          <a:noFill/>
          <a:ln w="25560">
            <a:solidFill>
              <a:srgbClr val="008F00"/>
            </a:solidFill>
            <a:round/>
          </a:ln>
        </p:spPr>
      </p:sp>
      <p:sp>
        <p:nvSpPr>
          <p:cNvPr id="214" name="CustomShape 13"/>
          <p:cNvSpPr/>
          <p:nvPr/>
        </p:nvSpPr>
        <p:spPr>
          <a:xfrm>
            <a:off x="5586840" y="2818080"/>
            <a:ext cx="117720" cy="115920"/>
          </a:xfrm>
          <a:prstGeom prst="rect">
            <a:avLst/>
          </a:prstGeom>
          <a:solidFill>
            <a:srgbClr val="008F00"/>
          </a:soli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872640" y="633960"/>
            <a:ext cx="7398360" cy="13410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Programming</a:t>
            </a:r>
            <a:r>
              <a:rPr lang="de-DE" sz="4400">
                <a:solidFill>
                  <a:srgbClr val="000000"/>
                </a:solidFill>
                <a:latin typeface="Times New Roman"/>
              </a:rPr>
              <a:t> </a:t>
            </a:r>
            <a:r>
              <a:rPr lang="de-DE" sz="4400">
                <a:solidFill>
                  <a:srgbClr val="000000"/>
                </a:solidFill>
                <a:latin typeface="Calibri"/>
              </a:rPr>
              <a:t>language</a:t>
            </a:r>
            <a:endParaRPr/>
          </a:p>
        </p:txBody>
      </p:sp>
      <p:sp>
        <p:nvSpPr>
          <p:cNvPr id="216" name="CustomShape 2"/>
          <p:cNvSpPr/>
          <p:nvPr/>
        </p:nvSpPr>
        <p:spPr>
          <a:xfrm>
            <a:off x="536575" y="1389336"/>
            <a:ext cx="7851775" cy="26270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Calibri"/>
                <a:cs typeface="Calibri"/>
              </a:rPr>
              <a:t> languages </a:t>
            </a:r>
            <a:r>
              <a:rPr lang="en-US" sz="2800" dirty="0">
                <a:solidFill>
                  <a:srgbClr val="000000"/>
                </a:solidFill>
                <a:latin typeface="Calibri"/>
                <a:cs typeface="Calibri"/>
              </a:rPr>
              <a:t>used by programmers to write instructions for a computer to execute.</a:t>
            </a:r>
          </a:p>
          <a:p>
            <a:pPr>
              <a:lnSpc>
                <a:spcPts val="1341"/>
              </a:lnSpc>
              <a:buFont typeface="Arial"/>
              <a:buChar char="•"/>
            </a:pPr>
            <a:endParaRPr lang="en-US" sz="2800" dirty="0" smtClean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Calibri"/>
                <a:cs typeface="Calibri"/>
              </a:rPr>
              <a:t> Two types: high level and low level languages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872640" y="3766114"/>
            <a:ext cx="6715610" cy="13420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218" name="CustomShape 4"/>
          <p:cNvSpPr/>
          <p:nvPr/>
        </p:nvSpPr>
        <p:spPr>
          <a:xfrm>
            <a:off x="78840" y="6658560"/>
            <a:ext cx="4802040" cy="33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hHp:titi</a:t>
            </a:r>
            <a:r>
              <a:rPr lang="en-US" sz="1100" u="sng">
                <a:solidFill>
                  <a:srgbClr val="000000"/>
                </a:solidFill>
                <a:latin typeface="Calibri"/>
              </a:rPr>
              <a:t>www.codecommit.comtigtiavtieﬁning</a:t>
            </a:r>
            <a:r>
              <a:rPr lang="en-US" sz="1100">
                <a:solidFill>
                  <a:srgbClr val="000000"/>
                </a:solidFill>
                <a:latin typeface="Calibri"/>
              </a:rPr>
              <a:t>‐high‐mid‐and‐low‐level‐languages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872640" y="633960"/>
            <a:ext cx="7398360" cy="13410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Low‐Level</a:t>
            </a:r>
            <a:r>
              <a:rPr lang="de-DE" sz="4400">
                <a:solidFill>
                  <a:srgbClr val="000000"/>
                </a:solidFill>
                <a:latin typeface="Times New Roman"/>
              </a:rPr>
              <a:t> </a:t>
            </a:r>
            <a:r>
              <a:rPr lang="de-DE" sz="4400">
                <a:solidFill>
                  <a:srgbClr val="000000"/>
                </a:solidFill>
                <a:latin typeface="Calibri"/>
              </a:rPr>
              <a:t>VS</a:t>
            </a:r>
            <a:r>
              <a:rPr lang="de-DE" sz="4400">
                <a:solidFill>
                  <a:srgbClr val="000000"/>
                </a:solidFill>
                <a:latin typeface="Times New Roman"/>
              </a:rPr>
              <a:t> </a:t>
            </a:r>
            <a:r>
              <a:rPr lang="de-DE" sz="4400">
                <a:solidFill>
                  <a:srgbClr val="000000"/>
                </a:solidFill>
                <a:latin typeface="Calibri"/>
              </a:rPr>
              <a:t>High‐Level</a:t>
            </a:r>
            <a:endParaRPr/>
          </a:p>
        </p:txBody>
      </p:sp>
      <p:sp>
        <p:nvSpPr>
          <p:cNvPr id="220" name="CustomShape 2"/>
          <p:cNvSpPr/>
          <p:nvPr/>
        </p:nvSpPr>
        <p:spPr>
          <a:xfrm>
            <a:off x="536040" y="1677960"/>
            <a:ext cx="7953480" cy="5205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 Generally</a:t>
            </a:r>
            <a:r>
              <a:rPr lang="en-US" sz="2800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speaking,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high‐Level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languages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are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near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to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human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languages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while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low‐level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languages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are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closer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to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machine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code.</a:t>
            </a:r>
            <a:endParaRPr dirty="0"/>
          </a:p>
          <a:p>
            <a:pPr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 High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‐level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languages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are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easy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to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learn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while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low‐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level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languages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are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hard.</a:t>
            </a:r>
            <a:endParaRPr dirty="0"/>
          </a:p>
          <a:p>
            <a:pPr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 High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‐Level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languages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are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machine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independent.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They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can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run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on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diﬀerent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hardware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pla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[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orms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.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They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are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normally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used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to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write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application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programs.</a:t>
            </a:r>
            <a:endParaRPr dirty="0"/>
          </a:p>
          <a:p>
            <a:pPr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 Low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‐level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languages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are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normally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used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to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write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hardware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programs.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872640" y="633960"/>
            <a:ext cx="7398360" cy="11451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Why</a:t>
            </a:r>
            <a:r>
              <a:rPr lang="de-DE" sz="4400">
                <a:solidFill>
                  <a:srgbClr val="000000"/>
                </a:solidFill>
                <a:latin typeface="Times New Roman"/>
              </a:rPr>
              <a:t> </a:t>
            </a:r>
            <a:r>
              <a:rPr lang="de-DE" sz="4400">
                <a:solidFill>
                  <a:srgbClr val="000000"/>
                </a:solidFill>
                <a:latin typeface="Calibri"/>
              </a:rPr>
              <a:t>Perl?</a:t>
            </a:r>
            <a:endParaRPr/>
          </a:p>
        </p:txBody>
      </p:sp>
      <p:sp>
        <p:nvSpPr>
          <p:cNvPr id="222" name="CustomShape 2"/>
          <p:cNvSpPr/>
          <p:nvPr/>
        </p:nvSpPr>
        <p:spPr>
          <a:xfrm>
            <a:off x="545400" y="1417320"/>
            <a:ext cx="7725600" cy="53453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 A</a:t>
            </a:r>
            <a:r>
              <a:rPr lang="en-US" sz="2800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high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level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language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created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by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Larry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Wall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in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1987</a:t>
            </a:r>
            <a:endParaRPr dirty="0"/>
          </a:p>
          <a:p>
            <a:pPr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 It</a:t>
            </a:r>
            <a:r>
              <a:rPr lang="en-US" sz="2800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has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been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called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a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glue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language</a:t>
            </a:r>
            <a:endParaRPr dirty="0">
              <a:latin typeface="Times New Roman"/>
            </a:endParaRPr>
          </a:p>
          <a:p>
            <a:pPr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 It</a:t>
            </a:r>
            <a:r>
              <a:rPr lang="en-US" sz="2800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focuses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strongly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on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text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processing,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regular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expressions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are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an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integral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part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of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Perl.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So,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the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pattern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matching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and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substitution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options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are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incredibly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rich.</a:t>
            </a:r>
            <a:endParaRPr dirty="0"/>
          </a:p>
          <a:p>
            <a:pPr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 It</a:t>
            </a:r>
            <a:r>
              <a:rPr lang="en-US" sz="2800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has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been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being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used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for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a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long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ti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me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by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biologists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(see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u="heavy" dirty="0">
                <a:solidFill>
                  <a:srgbClr val="0000FF"/>
                </a:solidFill>
                <a:latin typeface="Calibri"/>
              </a:rPr>
              <a:t>How</a:t>
            </a:r>
            <a:r>
              <a:rPr lang="en-US" sz="2800" u="heavy" dirty="0">
                <a:solidFill>
                  <a:srgbClr val="0000FF"/>
                </a:solidFill>
                <a:latin typeface="Times New Roman"/>
              </a:rPr>
              <a:t> </a:t>
            </a:r>
            <a:r>
              <a:rPr lang="en-US" sz="2800" u="heavy" dirty="0">
                <a:solidFill>
                  <a:srgbClr val="0000FF"/>
                </a:solidFill>
                <a:latin typeface="Calibri"/>
              </a:rPr>
              <a:t>Perl</a:t>
            </a:r>
            <a:r>
              <a:rPr lang="en-US" sz="2800" u="heavy" dirty="0">
                <a:solidFill>
                  <a:srgbClr val="0000FF"/>
                </a:solidFill>
                <a:latin typeface="Times New Roman"/>
              </a:rPr>
              <a:t> </a:t>
            </a:r>
            <a:r>
              <a:rPr lang="en-US" sz="2800" u="heavy" dirty="0">
                <a:solidFill>
                  <a:srgbClr val="0000FF"/>
                </a:solidFill>
                <a:latin typeface="Calibri"/>
              </a:rPr>
              <a:t>saved</a:t>
            </a:r>
            <a:r>
              <a:rPr lang="en-US" sz="2800" u="heavy" dirty="0">
                <a:solidFill>
                  <a:srgbClr val="0000FF"/>
                </a:solidFill>
                <a:latin typeface="Times New Roman"/>
              </a:rPr>
              <a:t> </a:t>
            </a:r>
            <a:r>
              <a:rPr lang="en-US" sz="2800" u="heavy" dirty="0">
                <a:solidFill>
                  <a:srgbClr val="0000FF"/>
                </a:solidFill>
                <a:latin typeface="Calibri"/>
              </a:rPr>
              <a:t>human</a:t>
            </a:r>
            <a:r>
              <a:rPr lang="en-US" sz="2800" u="heavy" dirty="0">
                <a:solidFill>
                  <a:srgbClr val="0000FF"/>
                </a:solidFill>
                <a:latin typeface="Times New Roman"/>
              </a:rPr>
              <a:t> </a:t>
            </a:r>
            <a:r>
              <a:rPr lang="en-US" sz="2800" u="heavy" dirty="0">
                <a:solidFill>
                  <a:srgbClr val="0000FF"/>
                </a:solidFill>
                <a:latin typeface="Calibri"/>
              </a:rPr>
              <a:t>genome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)</a:t>
            </a:r>
            <a:endParaRPr dirty="0"/>
          </a:p>
        </p:txBody>
      </p:sp>
      <p:sp>
        <p:nvSpPr>
          <p:cNvPr id="223" name="CustomShape 3"/>
          <p:cNvSpPr/>
          <p:nvPr/>
        </p:nvSpPr>
        <p:spPr>
          <a:xfrm>
            <a:off x="6089040" y="381240"/>
            <a:ext cx="2811240" cy="10360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872640" y="633960"/>
            <a:ext cx="7398360" cy="11451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4400" dirty="0" smtClean="0">
                <a:solidFill>
                  <a:srgbClr val="000000"/>
                </a:solidFill>
                <a:latin typeface="Calibri"/>
              </a:rPr>
              <a:t>Features </a:t>
            </a:r>
            <a:r>
              <a:rPr lang="de-DE" sz="4400" dirty="0" err="1" smtClean="0">
                <a:solidFill>
                  <a:srgbClr val="000000"/>
                </a:solidFill>
                <a:latin typeface="Calibri"/>
              </a:rPr>
              <a:t>of</a:t>
            </a:r>
            <a:r>
              <a:rPr lang="de-DE" sz="4400" dirty="0" smtClean="0">
                <a:solidFill>
                  <a:srgbClr val="000000"/>
                </a:solidFill>
                <a:latin typeface="Calibri"/>
              </a:rPr>
              <a:t> Perl:</a:t>
            </a:r>
            <a:endParaRPr dirty="0"/>
          </a:p>
        </p:txBody>
      </p:sp>
      <p:sp>
        <p:nvSpPr>
          <p:cNvPr id="225" name="CustomShape 2"/>
          <p:cNvSpPr/>
          <p:nvPr/>
        </p:nvSpPr>
        <p:spPr>
          <a:xfrm>
            <a:off x="536040" y="1722960"/>
            <a:ext cx="7572600" cy="2513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 TIMTOWTDI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,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pronounced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"Tim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Toady",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or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"There's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more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than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one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way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to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do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it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!”</a:t>
            </a:r>
          </a:p>
          <a:p>
            <a:pPr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 DWIM philosophy (do what I mean)</a:t>
            </a:r>
          </a:p>
          <a:p>
            <a:pPr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 Baby Perl ??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Write Once, Read Never</a:t>
            </a:r>
          </a:p>
          <a:p>
            <a:pPr marL="285750" indent="-285750">
              <a:buFont typeface="Arial"/>
              <a:buChar char="•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872640" y="633960"/>
            <a:ext cx="7398360" cy="11451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Your</a:t>
            </a:r>
            <a:r>
              <a:rPr lang="de-DE" sz="4400">
                <a:solidFill>
                  <a:srgbClr val="000000"/>
                </a:solidFill>
                <a:latin typeface="Times New Roman"/>
              </a:rPr>
              <a:t> </a:t>
            </a:r>
            <a:r>
              <a:rPr lang="de-DE" sz="4400">
                <a:solidFill>
                  <a:srgbClr val="000000"/>
                </a:solidFill>
                <a:latin typeface="Calibri"/>
              </a:rPr>
              <a:t>ﬁrst</a:t>
            </a:r>
            <a:r>
              <a:rPr lang="de-DE" sz="4400">
                <a:solidFill>
                  <a:srgbClr val="000000"/>
                </a:solidFill>
                <a:latin typeface="Times New Roman"/>
              </a:rPr>
              <a:t> </a:t>
            </a:r>
            <a:r>
              <a:rPr lang="de-DE" sz="4400">
                <a:solidFill>
                  <a:srgbClr val="000000"/>
                </a:solidFill>
                <a:latin typeface="Calibri"/>
              </a:rPr>
              <a:t>program</a:t>
            </a:r>
            <a:endParaRPr/>
          </a:p>
        </p:txBody>
      </p:sp>
      <p:sp>
        <p:nvSpPr>
          <p:cNvPr id="227" name="CustomShape 2"/>
          <p:cNvSpPr/>
          <p:nvPr/>
        </p:nvSpPr>
        <p:spPr>
          <a:xfrm>
            <a:off x="536040" y="3800520"/>
            <a:ext cx="7868520" cy="310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  <a:latin typeface="Calibri"/>
              </a:rPr>
              <a:t> The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alibri"/>
              </a:rPr>
              <a:t>ﬁrst</a:t>
            </a:r>
            <a:r>
              <a:rPr lang="en-US" sz="2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alibri"/>
              </a:rPr>
              <a:t>line</a:t>
            </a:r>
            <a:r>
              <a:rPr lang="en-US" sz="2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alibri"/>
              </a:rPr>
              <a:t>starting</a:t>
            </a:r>
            <a:r>
              <a:rPr lang="en-US" sz="2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alibri"/>
              </a:rPr>
              <a:t>with</a:t>
            </a:r>
            <a:r>
              <a:rPr lang="en-US" sz="2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alibri"/>
              </a:rPr>
              <a:t>“</a:t>
            </a:r>
            <a:r>
              <a:rPr lang="en-US" sz="2200" dirty="0">
                <a:solidFill>
                  <a:srgbClr val="FF0000"/>
                </a:solidFill>
                <a:latin typeface="Calibri"/>
              </a:rPr>
              <a:t>#!</a:t>
            </a:r>
            <a:r>
              <a:rPr lang="en-US" sz="2200" dirty="0">
                <a:solidFill>
                  <a:srgbClr val="000000"/>
                </a:solidFill>
                <a:latin typeface="Calibri"/>
              </a:rPr>
              <a:t>”</a:t>
            </a:r>
            <a:r>
              <a:rPr lang="en-US" sz="2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alibri"/>
              </a:rPr>
              <a:t>is</a:t>
            </a:r>
            <a:r>
              <a:rPr lang="en-US" sz="2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alibri"/>
              </a:rPr>
              <a:t>called</a:t>
            </a:r>
            <a:r>
              <a:rPr lang="en-US" sz="2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alibri"/>
              </a:rPr>
              <a:t>“Shebang</a:t>
            </a:r>
            <a:r>
              <a:rPr lang="en-US" sz="2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alibri"/>
              </a:rPr>
              <a:t>line”.</a:t>
            </a:r>
            <a:r>
              <a:rPr lang="en-US" sz="2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alibri"/>
              </a:rPr>
              <a:t>It</a:t>
            </a:r>
            <a:r>
              <a:rPr lang="en-US" sz="2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alibri"/>
              </a:rPr>
              <a:t>tells</a:t>
            </a:r>
            <a:r>
              <a:rPr lang="en-US" sz="2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alibri"/>
              </a:rPr>
              <a:t>the</a:t>
            </a:r>
            <a:r>
              <a:rPr lang="en-US" sz="2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alibri"/>
              </a:rPr>
              <a:t>computer</a:t>
            </a:r>
            <a:r>
              <a:rPr lang="en-US" sz="2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alibri"/>
              </a:rPr>
              <a:t>that</a:t>
            </a:r>
            <a:r>
              <a:rPr lang="en-US" sz="2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alibri"/>
              </a:rPr>
              <a:t>this</a:t>
            </a:r>
            <a:r>
              <a:rPr lang="en-US" sz="2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alibri"/>
              </a:rPr>
              <a:t>is</a:t>
            </a:r>
            <a:r>
              <a:rPr lang="en-US" sz="2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alibri"/>
              </a:rPr>
              <a:t>a</a:t>
            </a:r>
            <a:r>
              <a:rPr lang="en-US" sz="2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alibri"/>
              </a:rPr>
              <a:t>perl</a:t>
            </a:r>
            <a:r>
              <a:rPr lang="en-US" sz="2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alibri"/>
              </a:rPr>
              <a:t>program</a:t>
            </a:r>
            <a:r>
              <a:rPr lang="en-US" sz="2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alibri"/>
              </a:rPr>
              <a:t>and</a:t>
            </a:r>
            <a:r>
              <a:rPr lang="en-US" sz="2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alibri"/>
              </a:rPr>
              <a:t>the</a:t>
            </a:r>
            <a:r>
              <a:rPr lang="en-US" sz="2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alibri"/>
              </a:rPr>
              <a:t>path</a:t>
            </a:r>
            <a:r>
              <a:rPr lang="en-US" sz="2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alibri"/>
              </a:rPr>
              <a:t>to</a:t>
            </a:r>
            <a:r>
              <a:rPr lang="en-US" sz="2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alibri"/>
              </a:rPr>
              <a:t>the</a:t>
            </a:r>
            <a:r>
              <a:rPr lang="en-US" sz="2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alibri"/>
              </a:rPr>
              <a:t>perl</a:t>
            </a:r>
            <a:r>
              <a:rPr lang="en-US" sz="2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alibri"/>
              </a:rPr>
              <a:t>program</a:t>
            </a:r>
            <a:r>
              <a:rPr lang="en-US" sz="2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alibri"/>
              </a:rPr>
              <a:t>itself.</a:t>
            </a:r>
            <a:endParaRPr dirty="0"/>
          </a:p>
          <a:p>
            <a:pPr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  <a:latin typeface="Calibri"/>
              </a:rPr>
              <a:t> To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alibri"/>
              </a:rPr>
              <a:t>ﬁgured</a:t>
            </a:r>
            <a:r>
              <a:rPr lang="en-US" sz="2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alibri"/>
              </a:rPr>
              <a:t>out</a:t>
            </a:r>
            <a:r>
              <a:rPr lang="en-US" sz="2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alibri"/>
              </a:rPr>
              <a:t>where</a:t>
            </a:r>
            <a:r>
              <a:rPr lang="en-US" sz="2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alibri"/>
              </a:rPr>
              <a:t>your</a:t>
            </a:r>
            <a:r>
              <a:rPr lang="en-US" sz="2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alibri"/>
              </a:rPr>
              <a:t>perl</a:t>
            </a:r>
            <a:r>
              <a:rPr lang="en-US" sz="2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alibri"/>
              </a:rPr>
              <a:t>program</a:t>
            </a:r>
            <a:r>
              <a:rPr lang="en-US" sz="2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alibri"/>
              </a:rPr>
              <a:t>is,</a:t>
            </a:r>
            <a:r>
              <a:rPr lang="en-US" sz="2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alibri"/>
              </a:rPr>
              <a:t>just</a:t>
            </a:r>
            <a:r>
              <a:rPr lang="en-US" sz="2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alibri"/>
              </a:rPr>
              <a:t>type</a:t>
            </a:r>
            <a:r>
              <a:rPr lang="en-US" sz="2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alibri"/>
              </a:rPr>
              <a:t>:</a:t>
            </a:r>
            <a:r>
              <a:rPr lang="en-US" sz="2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alibri"/>
              </a:rPr>
              <a:t>“</a:t>
            </a:r>
            <a:r>
              <a:rPr lang="en-US" sz="2200" dirty="0">
                <a:solidFill>
                  <a:srgbClr val="FF0000"/>
                </a:solidFill>
                <a:latin typeface="Calibri"/>
              </a:rPr>
              <a:t>which</a:t>
            </a:r>
            <a:r>
              <a:rPr lang="en-US" sz="2200" dirty="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alibri"/>
              </a:rPr>
              <a:t>perl</a:t>
            </a:r>
            <a:r>
              <a:rPr lang="en-US" sz="2200" dirty="0">
                <a:solidFill>
                  <a:srgbClr val="000000"/>
                </a:solidFill>
                <a:latin typeface="Calibri"/>
              </a:rPr>
              <a:t>”</a:t>
            </a:r>
            <a:r>
              <a:rPr lang="en-US" sz="2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alibri"/>
              </a:rPr>
              <a:t>in</a:t>
            </a:r>
            <a:r>
              <a:rPr lang="en-US" sz="2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alibri"/>
              </a:rPr>
              <a:t>your</a:t>
            </a:r>
            <a:r>
              <a:rPr lang="en-US" sz="2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alibri"/>
              </a:rPr>
              <a:t>terminal.</a:t>
            </a:r>
            <a:endParaRPr dirty="0"/>
          </a:p>
          <a:p>
            <a:pPr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  <a:latin typeface="Calibri"/>
              </a:rPr>
              <a:t> A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alibri"/>
              </a:rPr>
              <a:t>command</a:t>
            </a:r>
            <a:r>
              <a:rPr lang="en-US" sz="2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alibri"/>
              </a:rPr>
              <a:t>like</a:t>
            </a:r>
            <a:r>
              <a:rPr lang="en-US" sz="2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alibri"/>
              </a:rPr>
              <a:t>use</a:t>
            </a:r>
            <a:r>
              <a:rPr lang="en-US" sz="2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alibri"/>
              </a:rPr>
              <a:t>strict</a:t>
            </a:r>
            <a:r>
              <a:rPr lang="en-US" sz="2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alibri"/>
              </a:rPr>
              <a:t>is</a:t>
            </a:r>
            <a:r>
              <a:rPr lang="en-US" sz="2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alibri"/>
              </a:rPr>
              <a:t>called</a:t>
            </a:r>
            <a:r>
              <a:rPr lang="en-US" sz="2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alibri"/>
              </a:rPr>
              <a:t>a</a:t>
            </a:r>
            <a:r>
              <a:rPr lang="en-US" sz="2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i="1" dirty="0">
                <a:solidFill>
                  <a:srgbClr val="FF0000"/>
                </a:solidFill>
                <a:latin typeface="Calibri"/>
              </a:rPr>
              <a:t>pragma</a:t>
            </a:r>
            <a:r>
              <a:rPr lang="en-US" sz="2200" dirty="0">
                <a:solidFill>
                  <a:srgbClr val="000000"/>
                </a:solidFill>
                <a:latin typeface="Calibri"/>
              </a:rPr>
              <a:t>.</a:t>
            </a:r>
            <a:r>
              <a:rPr lang="en-US" sz="2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alibri"/>
              </a:rPr>
              <a:t>They</a:t>
            </a:r>
            <a:r>
              <a:rPr lang="en-US" sz="2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alibri"/>
              </a:rPr>
              <a:t>are</a:t>
            </a:r>
            <a:r>
              <a:rPr lang="en-US" sz="2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alibri"/>
              </a:rPr>
              <a:t>special</a:t>
            </a:r>
            <a:r>
              <a:rPr lang="en-US" sz="2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alibri"/>
              </a:rPr>
              <a:t>modules</a:t>
            </a:r>
            <a:r>
              <a:rPr lang="en-US" sz="2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alibri"/>
              </a:rPr>
              <a:t>that</a:t>
            </a:r>
            <a:r>
              <a:rPr lang="en-US" sz="2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alibri"/>
              </a:rPr>
              <a:t>tell</a:t>
            </a:r>
            <a:r>
              <a:rPr lang="en-US" sz="2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alibri"/>
              </a:rPr>
              <a:t>Perl</a:t>
            </a:r>
            <a:r>
              <a:rPr lang="en-US" sz="2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alibri"/>
              </a:rPr>
              <a:t>interpreter</a:t>
            </a:r>
            <a:r>
              <a:rPr lang="en-US" sz="2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alibri"/>
              </a:rPr>
              <a:t>do</a:t>
            </a:r>
            <a:r>
              <a:rPr lang="en-US" sz="2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alibri"/>
              </a:rPr>
              <a:t>something</a:t>
            </a:r>
            <a:r>
              <a:rPr lang="en-US" sz="2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alibri"/>
              </a:rPr>
              <a:t>about</a:t>
            </a:r>
            <a:r>
              <a:rPr lang="en-US" sz="2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alibri"/>
              </a:rPr>
              <a:t>your</a:t>
            </a:r>
            <a:r>
              <a:rPr lang="en-US" sz="2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alibri"/>
              </a:rPr>
              <a:t>code.</a:t>
            </a:r>
            <a:endParaRPr dirty="0"/>
          </a:p>
          <a:p>
            <a:pPr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  <a:latin typeface="Calibri"/>
              </a:rPr>
              <a:t> Perl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alibri"/>
              </a:rPr>
              <a:t>statements</a:t>
            </a:r>
            <a:r>
              <a:rPr lang="en-US" sz="2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alibri"/>
              </a:rPr>
              <a:t>end</a:t>
            </a:r>
            <a:r>
              <a:rPr lang="en-US" sz="2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alibri"/>
              </a:rPr>
              <a:t>with</a:t>
            </a:r>
            <a:r>
              <a:rPr lang="en-US" sz="2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alibri"/>
              </a:rPr>
              <a:t>the</a:t>
            </a:r>
            <a:r>
              <a:rPr lang="en-US" sz="2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alibri"/>
              </a:rPr>
              <a:t>semicolon</a:t>
            </a:r>
            <a:r>
              <a:rPr lang="en-US" sz="2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alibri"/>
              </a:rPr>
              <a:t>character</a:t>
            </a:r>
            <a:r>
              <a:rPr lang="en-US" sz="2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US" sz="2200" dirty="0">
                <a:solidFill>
                  <a:srgbClr val="FF0000"/>
                </a:solidFill>
                <a:latin typeface="Calibri"/>
              </a:rPr>
              <a:t>;</a:t>
            </a:r>
            <a:r>
              <a:rPr lang="en-US" sz="2200" dirty="0">
                <a:solidFill>
                  <a:srgbClr val="000000"/>
                </a:solidFill>
                <a:latin typeface="Calibri"/>
              </a:rPr>
              <a:t>)</a:t>
            </a:r>
            <a:endParaRPr dirty="0"/>
          </a:p>
        </p:txBody>
      </p:sp>
      <p:sp>
        <p:nvSpPr>
          <p:cNvPr id="228" name="CustomShape 3"/>
          <p:cNvSpPr/>
          <p:nvPr/>
        </p:nvSpPr>
        <p:spPr>
          <a:xfrm>
            <a:off x="866520" y="1417680"/>
            <a:ext cx="3991680" cy="207936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536040" y="1710360"/>
            <a:ext cx="7880760" cy="265526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Font typeface="Arial"/>
              <a:buChar char="•"/>
            </a:pPr>
            <a:r>
              <a:rPr lang="en-US" sz="3200" dirty="0" smtClean="0">
                <a:solidFill>
                  <a:srgbClr val="FF0000"/>
                </a:solidFill>
                <a:latin typeface="Calibri"/>
              </a:rPr>
              <a:t> use</a:t>
            </a:r>
            <a:r>
              <a:rPr lang="en-US" sz="3200" dirty="0" smtClean="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alibri"/>
              </a:rPr>
              <a:t>strict:</a:t>
            </a:r>
            <a:r>
              <a:rPr lang="en-US" sz="3200" dirty="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check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for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unsafe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programming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constructs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and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force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you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declare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your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variables</a:t>
            </a:r>
            <a:endParaRPr dirty="0"/>
          </a:p>
          <a:p>
            <a:pPr>
              <a:buFont typeface="Arial"/>
              <a:buChar char="•"/>
            </a:pPr>
            <a:r>
              <a:rPr lang="en-US" sz="3200" dirty="0" smtClean="0">
                <a:solidFill>
                  <a:srgbClr val="FF0000"/>
                </a:solidFill>
                <a:latin typeface="Calibri"/>
              </a:rPr>
              <a:t> use</a:t>
            </a:r>
            <a:r>
              <a:rPr lang="en-US" sz="3200" dirty="0" smtClean="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alibri"/>
              </a:rPr>
              <a:t>warnings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: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detect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possible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typo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errors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and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look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for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potential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problems</a:t>
            </a:r>
            <a:endParaRPr dirty="0"/>
          </a:p>
          <a:p>
            <a:pPr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 Always</a:t>
            </a:r>
            <a:r>
              <a:rPr lang="en-US" sz="3200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use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them.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1703</Words>
  <Application>Microsoft Office PowerPoint</Application>
  <PresentationFormat>On-screen Show (4:3)</PresentationFormat>
  <Paragraphs>244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DejaVu Sans</vt:lpstr>
      <vt:lpstr>StarSymbol</vt:lpstr>
      <vt:lpstr>Arial</vt:lpstr>
      <vt:lpstr>Calibri</vt:lpstr>
      <vt:lpstr>Consolas</vt:lpstr>
      <vt:lpstr>Times New Roman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Qian</cp:lastModifiedBy>
  <cp:revision>43</cp:revision>
  <dcterms:modified xsi:type="dcterms:W3CDTF">2015-08-31T19:22:50Z</dcterms:modified>
</cp:coreProperties>
</file>