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0" r:id="rId3"/>
    <p:sldId id="259" r:id="rId4"/>
    <p:sldId id="262" r:id="rId5"/>
    <p:sldId id="265" r:id="rId6"/>
    <p:sldId id="266" r:id="rId7"/>
    <p:sldId id="267" r:id="rId8"/>
    <p:sldId id="258" r:id="rId9"/>
    <p:sldId id="268" r:id="rId10"/>
    <p:sldId id="269" r:id="rId11"/>
    <p:sldId id="271" r:id="rId12"/>
    <p:sldId id="272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060E-CD3E-4CCF-A6D1-B5C9211489F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BCA2-9ED4-4BD1-86D0-A454651F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8E9FBC-F132-4DE9-B3E6-53A3AC1D7FDD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15CBA6-8366-4743-A0FE-3E18D526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8012-6800-4FA9-94E6-10A609B7112C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FC22-6936-47F6-8B55-F94D0310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3429001" y="990600"/>
            <a:ext cx="5502333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3600" spc="117" dirty="0">
                <a:latin typeface="Arial Black" panose="020B0A04020102020204" pitchFamily="34" charset="0"/>
              </a:rPr>
              <a:t>Lab</a:t>
            </a:r>
            <a:r>
              <a:rPr sz="3600" spc="9" dirty="0">
                <a:latin typeface="Arial Black" panose="020B0A04020102020204" pitchFamily="34" charset="0"/>
              </a:rPr>
              <a:t> </a:t>
            </a:r>
            <a:r>
              <a:rPr sz="3600" spc="18" dirty="0">
                <a:latin typeface="Arial Black" panose="020B0A04020102020204" pitchFamily="34" charset="0"/>
              </a:rPr>
              <a:t>4</a:t>
            </a:r>
            <a:endParaRPr lang="en-US" sz="3600" spc="18" dirty="0">
              <a:latin typeface="Arial Black" panose="020B0A04020102020204" pitchFamily="34" charset="0"/>
            </a:endParaRPr>
          </a:p>
          <a:p>
            <a:pPr algn="ctr"/>
            <a:endParaRPr sz="3600" spc="18" dirty="0">
              <a:latin typeface="Arial Black" panose="020B0A04020102020204" pitchFamily="34" charset="0"/>
            </a:endParaRPr>
          </a:p>
          <a:p>
            <a:pPr algn="ctr">
              <a:spcBef>
                <a:spcPts val="40"/>
              </a:spcBef>
            </a:pPr>
            <a:r>
              <a:rPr sz="3600" spc="67" dirty="0">
                <a:latin typeface="Arial Black" panose="020B0A04020102020204" pitchFamily="34" charset="0"/>
              </a:rPr>
              <a:t>Module</a:t>
            </a:r>
            <a:r>
              <a:rPr sz="3600" spc="9" dirty="0">
                <a:latin typeface="Arial Black" panose="020B0A04020102020204" pitchFamily="34" charset="0"/>
              </a:rPr>
              <a:t> </a:t>
            </a:r>
            <a:r>
              <a:rPr sz="3600" spc="18" dirty="0">
                <a:latin typeface="Arial Black" panose="020B0A04020102020204" pitchFamily="34" charset="0"/>
              </a:rPr>
              <a:t>1</a:t>
            </a:r>
            <a:r>
              <a:rPr sz="3600" spc="9" dirty="0">
                <a:latin typeface="Arial Black" panose="020B0A04020102020204" pitchFamily="34" charset="0"/>
              </a:rPr>
              <a:t> - </a:t>
            </a:r>
            <a:r>
              <a:rPr sz="3600" spc="18" dirty="0">
                <a:latin typeface="Arial Black" panose="020B0A04020102020204" pitchFamily="34" charset="0"/>
              </a:rPr>
              <a:t>Day</a:t>
            </a:r>
            <a:r>
              <a:rPr sz="3600" spc="9" dirty="0">
                <a:latin typeface="Arial Black" panose="020B0A04020102020204" pitchFamily="34" charset="0"/>
              </a:rPr>
              <a:t> </a:t>
            </a:r>
            <a:r>
              <a:rPr sz="3600" spc="18" dirty="0">
                <a:latin typeface="Arial Black" panose="020B0A04020102020204" pitchFamily="34" charset="0"/>
              </a:rPr>
              <a:t>2</a:t>
            </a:r>
            <a:endParaRPr lang="en-US" sz="3600" spc="18" dirty="0">
              <a:latin typeface="Arial Black" panose="020B0A04020102020204" pitchFamily="34" charset="0"/>
            </a:endParaRPr>
          </a:p>
          <a:p>
            <a:pPr algn="ctr">
              <a:spcBef>
                <a:spcPts val="40"/>
              </a:spcBef>
            </a:pPr>
            <a:endParaRPr lang="en-US" sz="3600" spc="18" dirty="0">
              <a:latin typeface="Arial Black" panose="020B0A04020102020204" pitchFamily="34" charset="0"/>
            </a:endParaRPr>
          </a:p>
          <a:p>
            <a:pPr algn="ctr">
              <a:spcBef>
                <a:spcPts val="40"/>
              </a:spcBef>
            </a:pPr>
            <a:r>
              <a:rPr lang="en-US" sz="3600" spc="18" dirty="0">
                <a:latin typeface="Arial Black" panose="020B0A04020102020204" pitchFamily="34" charset="0"/>
              </a:rPr>
              <a:t>Primer Design</a:t>
            </a:r>
            <a:endParaRPr sz="3600" spc="18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864" y="4144070"/>
            <a:ext cx="29458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1"/>
            <a:r>
              <a:rPr lang="en-US" sz="2800" spc="45" dirty="0">
                <a:latin typeface="Arial"/>
                <a:cs typeface="Arial"/>
              </a:rPr>
              <a:t>Sanjeev and Qian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8498" y="4922531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9/21/2015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Primer Design: restriction 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Now, let’s use </a:t>
            </a:r>
            <a:r>
              <a:rPr lang="en-US" dirty="0" err="1" smtClean="0"/>
              <a:t>perl</a:t>
            </a:r>
            <a:r>
              <a:rPr lang="en-US" dirty="0" smtClean="0"/>
              <a:t> for restriction enzyme Sal I. </a:t>
            </a:r>
          </a:p>
          <a:p>
            <a:r>
              <a:rPr lang="en-US" dirty="0" smtClean="0"/>
              <a:t>download sequence file </a:t>
            </a:r>
            <a:r>
              <a:rPr lang="en-US" dirty="0" smtClean="0">
                <a:solidFill>
                  <a:srgbClr val="00B050"/>
                </a:solidFill>
              </a:rPr>
              <a:t>m1d2_fasta.txt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/>
              <a:t>perl</a:t>
            </a:r>
            <a:r>
              <a:rPr lang="en-US" dirty="0" smtClean="0"/>
              <a:t> script </a:t>
            </a:r>
            <a:r>
              <a:rPr lang="en-US" dirty="0" smtClean="0">
                <a:solidFill>
                  <a:srgbClr val="00B050"/>
                </a:solidFill>
              </a:rPr>
              <a:t>enzyme_fill.pl</a:t>
            </a:r>
            <a:r>
              <a:rPr lang="en-US" dirty="0" smtClean="0"/>
              <a:t> from </a:t>
            </a:r>
            <a:r>
              <a:rPr lang="en-US" dirty="0" err="1" smtClean="0"/>
              <a:t>BlackBoard</a:t>
            </a:r>
            <a:endParaRPr lang="en-US" dirty="0" smtClean="0"/>
          </a:p>
          <a:p>
            <a:r>
              <a:rPr lang="en-US" dirty="0" smtClean="0"/>
              <a:t>Pipeline: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REPLACE ‘?????’ with your commands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1) read the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fasta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file, as on last Monday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2) complete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check_for_cut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count how many times the enzyme Sal I can be found in ‘one sequence’</a:t>
            </a:r>
          </a:p>
          <a:p>
            <a:pPr lvl="0"/>
            <a:r>
              <a:rPr lang="en-US" dirty="0" smtClean="0">
                <a:solidFill>
                  <a:srgbClr val="00B050"/>
                </a:solidFill>
              </a:rPr>
              <a:t>3) complete the main program: loop for each sequence; print short header, which is the first part of the header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split </a:t>
            </a:r>
            <a:r>
              <a:rPr lang="en-US" dirty="0" smtClean="0">
                <a:solidFill>
                  <a:srgbClr val="00B050"/>
                </a:solidFill>
              </a:rPr>
              <a:t>by whitespace), </a:t>
            </a:r>
            <a:r>
              <a:rPr lang="en-US" dirty="0" err="1" smtClean="0">
                <a:solidFill>
                  <a:srgbClr val="00B050"/>
                </a:solidFill>
              </a:rPr>
              <a:t>eg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“</a:t>
            </a:r>
            <a:r>
              <a:rPr lang="en-US" altLang="en-US" sz="2000" dirty="0" smtClean="0">
                <a:solidFill>
                  <a:srgbClr val="00B050"/>
                </a:solidFill>
                <a:latin typeface="Arial Unicode MS" panose="020B0604020202020204" pitchFamily="34" charset="-122"/>
              </a:rPr>
              <a:t>lcl|NC_000913.3_cds_NP_414634.1_90</a:t>
            </a:r>
            <a:r>
              <a:rPr lang="en-US" altLang="en-US" dirty="0" smtClean="0">
                <a:solidFill>
                  <a:srgbClr val="00B050"/>
                </a:solidFill>
              </a:rPr>
              <a:t>”,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print the short headers and the counts</a:t>
            </a:r>
            <a:endParaRPr lang="en-US" altLang="en-US" sz="4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188" y="343949"/>
            <a:ext cx="82296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26251"/>
            <a:r>
              <a:rPr b="1" spc="18" dirty="0"/>
              <a:t>Homework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6455" y="1150837"/>
            <a:ext cx="10051437" cy="628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962" indent="-352573">
              <a:buAutoNum type="arabicPeriod"/>
              <a:tabLst>
                <a:tab pos="364531" algn="l"/>
              </a:tabLst>
            </a:pPr>
            <a:r>
              <a:rPr sz="2000" spc="4" dirty="0">
                <a:latin typeface="Arial"/>
                <a:cs typeface="Arial"/>
              </a:rPr>
              <a:t>Due </a:t>
            </a:r>
            <a:r>
              <a:rPr lang="en-US" sz="2000" spc="-144" dirty="0" smtClean="0">
                <a:latin typeface="Arial"/>
                <a:cs typeface="Arial"/>
              </a:rPr>
              <a:t>Monday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September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2</a:t>
            </a:r>
            <a:r>
              <a:rPr lang="en-US" sz="2000" spc="4" dirty="0" smtClean="0">
                <a:latin typeface="Arial"/>
                <a:cs typeface="Arial"/>
              </a:rPr>
              <a:t>8</a:t>
            </a:r>
            <a:r>
              <a:rPr sz="2000" spc="4" dirty="0" smtClean="0">
                <a:latin typeface="Arial"/>
                <a:cs typeface="Arial"/>
              </a:rPr>
              <a:t>.</a:t>
            </a:r>
            <a:r>
              <a:rPr lang="en-US" sz="2000" spc="4" dirty="0" smtClean="0">
                <a:latin typeface="Arial"/>
                <a:cs typeface="Arial"/>
              </a:rPr>
              <a:t> Use module-1-Day-1 </a:t>
            </a:r>
            <a:r>
              <a:rPr lang="en-US" sz="2000" spc="4" dirty="0">
                <a:latin typeface="Arial"/>
                <a:cs typeface="Arial"/>
              </a:rPr>
              <a:t>sequence: </a:t>
            </a:r>
            <a:r>
              <a:rPr lang="en-US" sz="2000" spc="4" dirty="0" smtClean="0">
                <a:solidFill>
                  <a:srgbClr val="FF0000"/>
                </a:solidFill>
                <a:latin typeface="Arial"/>
                <a:cs typeface="Arial"/>
              </a:rPr>
              <a:t>MG1655FastaNt_m1.txt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spcBef>
                <a:spcPts val="26"/>
              </a:spcBef>
              <a:buClr>
                <a:srgbClr val="FFF4D9"/>
              </a:buClr>
              <a:buFont typeface="Arial"/>
              <a:buAutoNum type="arabicPeriod"/>
            </a:pPr>
            <a:endParaRPr sz="1900" dirty="0">
              <a:latin typeface="Times New Roman"/>
              <a:cs typeface="Times New Roman"/>
            </a:endParaRPr>
          </a:p>
          <a:p>
            <a:pPr marL="363962" marR="4559" indent="-352573">
              <a:lnSpc>
                <a:spcPct val="103099"/>
              </a:lnSpc>
              <a:buAutoNum type="arabicPeriod"/>
              <a:tabLst>
                <a:tab pos="364531" algn="l"/>
              </a:tabLst>
            </a:pPr>
            <a:r>
              <a:rPr sz="2000" spc="-296" dirty="0">
                <a:latin typeface="Arial"/>
                <a:cs typeface="Arial"/>
              </a:rPr>
              <a:t>Y</a:t>
            </a:r>
            <a:r>
              <a:rPr sz="2000" spc="4" dirty="0">
                <a:latin typeface="Arial"/>
                <a:cs typeface="Arial"/>
              </a:rPr>
              <a:t>our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assignment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for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this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week</a:t>
            </a:r>
            <a:r>
              <a:rPr sz="2000" dirty="0">
                <a:latin typeface="Arial"/>
                <a:cs typeface="Arial"/>
              </a:rPr>
              <a:t> is </a:t>
            </a:r>
            <a:r>
              <a:rPr sz="2000" spc="4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81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76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revious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week</a:t>
            </a:r>
            <a:r>
              <a:rPr sz="2000" spc="-153" dirty="0">
                <a:latin typeface="Arial"/>
                <a:cs typeface="Arial"/>
              </a:rPr>
              <a:t>’</a:t>
            </a:r>
            <a:r>
              <a:rPr sz="2000" spc="4" dirty="0">
                <a:latin typeface="Arial"/>
                <a:cs typeface="Arial"/>
              </a:rPr>
              <a:t>s homework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new</a:t>
            </a:r>
            <a:r>
              <a:rPr sz="2000" dirty="0">
                <a:latin typeface="Arial"/>
                <a:cs typeface="Arial"/>
              </a:rPr>
              <a:t> file </a:t>
            </a:r>
            <a:r>
              <a:rPr sz="2000" spc="40" dirty="0">
                <a:latin typeface="Arial"/>
                <a:cs typeface="Arial"/>
              </a:rPr>
              <a:t>called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lang="en-US" sz="2000" spc="4" dirty="0">
                <a:solidFill>
                  <a:srgbClr val="FF0000"/>
                </a:solidFill>
                <a:latin typeface="Arial"/>
                <a:cs typeface="Arial"/>
              </a:rPr>
              <a:t>&lt;your name&gt;_&lt;module#&gt;_&lt;day#/HW#&gt;.</a:t>
            </a:r>
            <a:r>
              <a:rPr lang="en-US" sz="2000" spc="4" dirty="0" err="1" smtClean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to:</a:t>
            </a:r>
          </a:p>
          <a:p>
            <a:pPr>
              <a:spcBef>
                <a:spcPts val="49"/>
              </a:spcBef>
              <a:buClr>
                <a:srgbClr val="FFF4D9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821908" lvl="1" indent="-352573">
              <a:buAutoNum type="alphaUcPeriod"/>
              <a:tabLst>
                <a:tab pos="822478" algn="l"/>
              </a:tabLst>
            </a:pPr>
            <a:r>
              <a:rPr sz="2000" spc="4" dirty="0">
                <a:latin typeface="Arial"/>
                <a:cs typeface="Arial"/>
              </a:rPr>
              <a:t>Make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36" dirty="0">
                <a:latin typeface="Arial"/>
                <a:cs typeface="Arial"/>
              </a:rPr>
              <a:t>sub</a:t>
            </a:r>
            <a:r>
              <a:rPr sz="2000" spc="-18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outine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7" dirty="0">
                <a:latin typeface="Arial"/>
                <a:cs typeface="Arial"/>
              </a:rPr>
              <a:t>which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you:</a:t>
            </a:r>
            <a:endParaRPr sz="2000" dirty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-40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eate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hash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with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following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estriction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site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keys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and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values</a:t>
            </a:r>
            <a:r>
              <a:rPr sz="2000" spc="4" dirty="0" smtClean="0">
                <a:latin typeface="Arial"/>
                <a:cs typeface="Arial"/>
              </a:rPr>
              <a:t>:</a:t>
            </a:r>
            <a:endParaRPr lang="en-US" sz="2000" spc="4" dirty="0" smtClean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endParaRPr lang="en-US" sz="2000" spc="4" dirty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endParaRPr lang="en-US" sz="2000" spc="4" dirty="0" smtClean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endParaRPr lang="en-US" sz="2000" spc="4" dirty="0" smtClean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endParaRPr lang="en-US" sz="2000" spc="4" dirty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r>
              <a:rPr lang="en-US" sz="2000" spc="4" dirty="0" smtClean="0">
                <a:latin typeface="Arial"/>
                <a:cs typeface="Arial"/>
              </a:rPr>
              <a:t>Dete</a:t>
            </a:r>
            <a:r>
              <a:rPr lang="en-US" sz="2000" spc="36" dirty="0" smtClean="0">
                <a:latin typeface="Arial"/>
                <a:cs typeface="Arial"/>
              </a:rPr>
              <a:t>r</a:t>
            </a:r>
            <a:r>
              <a:rPr lang="en-US" sz="2000" spc="4" dirty="0" smtClean="0">
                <a:latin typeface="Arial"/>
                <a:cs typeface="Arial"/>
              </a:rPr>
              <a:t>mine</a:t>
            </a:r>
            <a:r>
              <a:rPr lang="en-US" sz="2000" spc="85" dirty="0" smtClean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whether</a:t>
            </a:r>
            <a:r>
              <a:rPr lang="en-US" sz="2000" spc="85" dirty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any</a:t>
            </a:r>
            <a:r>
              <a:rPr lang="en-US" sz="2000" spc="8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8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8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r</a:t>
            </a:r>
            <a:r>
              <a:rPr lang="en-US" sz="2000" spc="13" dirty="0">
                <a:latin typeface="Arial"/>
                <a:cs typeface="Arial"/>
              </a:rPr>
              <a:t>estriction</a:t>
            </a:r>
            <a:r>
              <a:rPr lang="en-US" sz="2000" spc="85" dirty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enzyme</a:t>
            </a:r>
            <a:r>
              <a:rPr lang="en-US" sz="2000" spc="85" dirty="0">
                <a:latin typeface="Arial"/>
                <a:cs typeface="Arial"/>
              </a:rPr>
              <a:t> </a:t>
            </a:r>
            <a:r>
              <a:rPr lang="en-US" sz="2000" spc="40" dirty="0">
                <a:latin typeface="Arial"/>
                <a:cs typeface="Arial"/>
              </a:rPr>
              <a:t>cut</a:t>
            </a:r>
            <a:r>
              <a:rPr lang="en-US" sz="2000" spc="27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sites in the </a:t>
            </a:r>
            <a:r>
              <a:rPr lang="en-US" sz="2000" spc="4" dirty="0">
                <a:latin typeface="Arial"/>
                <a:cs typeface="Arial"/>
              </a:rPr>
              <a:t>hash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a</a:t>
            </a:r>
            <a:r>
              <a:rPr lang="en-US" sz="2000" spc="-40" dirty="0">
                <a:latin typeface="Arial"/>
                <a:cs typeface="Arial"/>
              </a:rPr>
              <a:t>r</a:t>
            </a:r>
            <a:r>
              <a:rPr lang="en-US" sz="2000" spc="4" dirty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76" dirty="0">
                <a:latin typeface="Arial"/>
                <a:cs typeface="Arial"/>
              </a:rPr>
              <a:t>p</a:t>
            </a:r>
            <a:r>
              <a:rPr lang="en-US" sz="2000" spc="4" dirty="0">
                <a:latin typeface="Arial"/>
                <a:cs typeface="Arial"/>
              </a:rPr>
              <a:t>r</a:t>
            </a:r>
            <a:r>
              <a:rPr lang="en-US" sz="2000" dirty="0">
                <a:latin typeface="Arial"/>
                <a:cs typeface="Arial"/>
              </a:rPr>
              <a:t>esent in </a:t>
            </a:r>
            <a:r>
              <a:rPr lang="en-US" sz="2000" spc="4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27" dirty="0">
                <a:latin typeface="Arial"/>
                <a:cs typeface="Arial"/>
              </a:rPr>
              <a:t>given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27" dirty="0">
                <a:latin typeface="Arial"/>
                <a:cs typeface="Arial"/>
              </a:rPr>
              <a:t>sequence</a:t>
            </a:r>
            <a:r>
              <a:rPr lang="en-US" sz="2000" spc="27" dirty="0" smtClean="0">
                <a:latin typeface="Arial"/>
                <a:cs typeface="Arial"/>
              </a:rPr>
              <a:t>.</a:t>
            </a:r>
          </a:p>
          <a:p>
            <a:pPr marL="865197" marR="303590">
              <a:lnSpc>
                <a:spcPct val="103099"/>
              </a:lnSpc>
            </a:pPr>
            <a:endParaRPr lang="en-US" sz="2000" spc="27" dirty="0" smtClean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r>
              <a:rPr lang="en-US" sz="2000" spc="-22" dirty="0">
                <a:latin typeface="Arial"/>
                <a:cs typeface="Arial"/>
              </a:rPr>
              <a:t>Retu</a:t>
            </a:r>
            <a:r>
              <a:rPr lang="en-US" sz="2000" spc="22" dirty="0">
                <a:latin typeface="Arial"/>
                <a:cs typeface="Arial"/>
              </a:rPr>
              <a:t>r</a:t>
            </a:r>
            <a:r>
              <a:rPr lang="en-US" sz="2000" spc="4" dirty="0">
                <a:latin typeface="Arial"/>
                <a:cs typeface="Arial"/>
              </a:rPr>
              <a:t>ns</a:t>
            </a:r>
            <a:r>
              <a:rPr lang="en-US" sz="2000" spc="13" dirty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a</a:t>
            </a:r>
            <a:r>
              <a:rPr lang="en-US" sz="2000" spc="13" dirty="0">
                <a:latin typeface="Arial"/>
                <a:cs typeface="Arial"/>
              </a:rPr>
              <a:t> </a:t>
            </a:r>
            <a:r>
              <a:rPr lang="en-US" sz="2000" spc="22" dirty="0">
                <a:latin typeface="Arial"/>
                <a:cs typeface="Arial"/>
              </a:rPr>
              <a:t>single</a:t>
            </a:r>
            <a:r>
              <a:rPr lang="en-US" sz="2000" spc="13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r</a:t>
            </a:r>
            <a:r>
              <a:rPr lang="en-US" sz="2000" spc="13" dirty="0">
                <a:latin typeface="Arial"/>
                <a:cs typeface="Arial"/>
              </a:rPr>
              <a:t>estriction </a:t>
            </a:r>
            <a:r>
              <a:rPr lang="en-US" sz="2000" spc="4" dirty="0">
                <a:latin typeface="Arial"/>
                <a:cs typeface="Arial"/>
              </a:rPr>
              <a:t>enzyme</a:t>
            </a:r>
            <a:r>
              <a:rPr lang="en-US" sz="2000" spc="13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that</a:t>
            </a:r>
            <a:r>
              <a:rPr lang="en-US" sz="2000" spc="13" dirty="0">
                <a:latin typeface="Arial"/>
                <a:cs typeface="Arial"/>
              </a:rPr>
              <a:t> </a:t>
            </a:r>
            <a:r>
              <a:rPr lang="en-US" sz="2000" spc="31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lang="en-US" sz="2000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sz="2000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latin typeface="Arial"/>
                <a:cs typeface="Arial"/>
              </a:rPr>
              <a:t>cut</a:t>
            </a:r>
            <a:r>
              <a:rPr lang="en-US" sz="2000" spc="27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36" dirty="0" smtClean="0">
                <a:latin typeface="Arial"/>
                <a:cs typeface="Arial"/>
              </a:rPr>
              <a:t>cur</a:t>
            </a:r>
            <a:r>
              <a:rPr lang="en-US" sz="2000" spc="-18" dirty="0" smtClean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ent </a:t>
            </a:r>
            <a:r>
              <a:rPr lang="en-US" sz="2000" spc="296" dirty="0" smtClean="0">
                <a:latin typeface="Arial"/>
                <a:cs typeface="Arial"/>
              </a:rPr>
              <a:t> </a:t>
            </a:r>
            <a:r>
              <a:rPr lang="en-US" sz="2000" spc="27" dirty="0">
                <a:latin typeface="Arial"/>
                <a:cs typeface="Arial"/>
              </a:rPr>
              <a:t>sequence,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296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or </a:t>
            </a:r>
            <a:r>
              <a:rPr lang="en-US" sz="2000" spc="296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r</a:t>
            </a:r>
            <a:r>
              <a:rPr lang="en-US" sz="2000" dirty="0">
                <a:latin typeface="Arial"/>
                <a:cs typeface="Arial"/>
              </a:rPr>
              <a:t>etu</a:t>
            </a:r>
            <a:r>
              <a:rPr lang="en-US" sz="2000" spc="36" dirty="0">
                <a:latin typeface="Arial"/>
                <a:cs typeface="Arial"/>
              </a:rPr>
              <a:t>r</a:t>
            </a:r>
            <a:r>
              <a:rPr lang="en-US" sz="2000" spc="4" dirty="0">
                <a:latin typeface="Arial"/>
                <a:cs typeface="Arial"/>
              </a:rPr>
              <a:t>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296" dirty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296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er</a:t>
            </a:r>
            <a:r>
              <a:rPr lang="en-US" sz="2000" spc="-40" dirty="0" smtClean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or </a:t>
            </a:r>
            <a:r>
              <a:rPr lang="en-US" sz="2000" dirty="0">
                <a:latin typeface="Arial"/>
                <a:cs typeface="Arial"/>
              </a:rPr>
              <a:t>if </a:t>
            </a:r>
            <a:r>
              <a:rPr lang="en-US" sz="2000" spc="296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 </a:t>
            </a:r>
            <a:r>
              <a:rPr lang="en-US" sz="2000" spc="-40" dirty="0">
                <a:latin typeface="Arial"/>
                <a:cs typeface="Arial"/>
              </a:rPr>
              <a:t>r</a:t>
            </a:r>
            <a:r>
              <a:rPr lang="en-US" sz="2000" spc="13" dirty="0">
                <a:latin typeface="Arial"/>
                <a:cs typeface="Arial"/>
              </a:rPr>
              <a:t>estriction</a:t>
            </a:r>
            <a:r>
              <a:rPr lang="en-US" sz="2000" spc="112" dirty="0">
                <a:latin typeface="Arial"/>
                <a:cs typeface="Arial"/>
              </a:rPr>
              <a:t> </a:t>
            </a:r>
            <a:r>
              <a:rPr lang="en-US" sz="2000" spc="4" dirty="0">
                <a:latin typeface="Arial"/>
                <a:cs typeface="Arial"/>
              </a:rPr>
              <a:t>enzymes</a:t>
            </a:r>
            <a:r>
              <a:rPr lang="en-US" sz="2000" spc="112" dirty="0">
                <a:latin typeface="Arial"/>
                <a:cs typeface="Arial"/>
              </a:rPr>
              <a:t> </a:t>
            </a:r>
            <a:r>
              <a:rPr lang="en-US" sz="2000" spc="45" dirty="0">
                <a:latin typeface="Arial"/>
                <a:cs typeface="Arial"/>
              </a:rPr>
              <a:t>can</a:t>
            </a:r>
            <a:r>
              <a:rPr lang="en-US" sz="2000" spc="112" dirty="0">
                <a:latin typeface="Arial"/>
                <a:cs typeface="Arial"/>
              </a:rPr>
              <a:t> </a:t>
            </a:r>
            <a:r>
              <a:rPr lang="en-US" sz="2000" spc="31" dirty="0">
                <a:latin typeface="Arial"/>
                <a:cs typeface="Arial"/>
              </a:rPr>
              <a:t>cut.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If genes have </a:t>
            </a:r>
            <a:r>
              <a:rPr lang="en-US" sz="2000" dirty="0">
                <a:latin typeface="Arial"/>
                <a:cs typeface="Arial"/>
              </a:rPr>
              <a:t>restrictions sites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for 2 or more enzymes</a:t>
            </a:r>
            <a:r>
              <a:rPr lang="en-US" sz="2000" dirty="0">
                <a:latin typeface="Arial"/>
                <a:cs typeface="Arial"/>
              </a:rPr>
              <a:t>, they will print out an error because now you cannot use the combination..</a:t>
            </a:r>
            <a:r>
              <a:rPr lang="en-US" sz="2000" dirty="0" err="1">
                <a:latin typeface="Arial"/>
                <a:cs typeface="Arial"/>
              </a:rPr>
              <a:t>SalI-ClaI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SalI-SmaI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SmaI,ClaI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865197" marR="303590">
              <a:lnSpc>
                <a:spcPct val="103099"/>
              </a:lnSpc>
            </a:pPr>
            <a:endParaRPr lang="en-US" sz="2000" dirty="0">
              <a:latin typeface="Arial"/>
              <a:cs typeface="Arial"/>
            </a:endParaRPr>
          </a:p>
          <a:p>
            <a:pPr marL="865197" marR="303590">
              <a:lnSpc>
                <a:spcPct val="103099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81901"/>
              </p:ext>
            </p:extLst>
          </p:nvPr>
        </p:nvGraphicFramePr>
        <p:xfrm>
          <a:off x="3785266" y="3287843"/>
          <a:ext cx="3803625" cy="957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64"/>
                <a:gridCol w="940604"/>
                <a:gridCol w="1097374"/>
                <a:gridCol w="1039983"/>
              </a:tblGrid>
              <a:tr h="318564">
                <a:tc>
                  <a:txBody>
                    <a:bodyPr/>
                    <a:lstStyle/>
                    <a:p>
                      <a:pPr marL="22225">
                        <a:lnSpc>
                          <a:spcPts val="2515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Key: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515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claI,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515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15"/>
                        </a:lnSpc>
                      </a:pP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ATCGAT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222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Key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SmaI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CCCGG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34499">
                <a:tc>
                  <a:txBody>
                    <a:bodyPr/>
                    <a:lstStyle/>
                    <a:p>
                      <a:pPr marL="2222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Key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SalI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GTCGA</a:t>
                      </a:r>
                      <a:r>
                        <a:rPr sz="2000" dirty="0">
                          <a:solidFill>
                            <a:srgbClr val="FFF4D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41439"/>
            <a:ext cx="82296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26251"/>
            <a:r>
              <a:rPr spc="18" dirty="0"/>
              <a:t>Homework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3861" y="1150837"/>
            <a:ext cx="10105542" cy="331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783746" marR="4559" algn="just">
              <a:lnSpc>
                <a:spcPts val="2567"/>
              </a:lnSpc>
            </a:pPr>
            <a:r>
              <a:rPr sz="2200" dirty="0" smtClean="0">
                <a:latin typeface="Arial"/>
                <a:cs typeface="Arial"/>
              </a:rPr>
              <a:t>Hint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112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Use</a:t>
            </a:r>
            <a:r>
              <a:rPr sz="2200" spc="112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112" dirty="0">
                <a:latin typeface="Arial"/>
                <a:cs typeface="Arial"/>
              </a:rPr>
              <a:t> </a:t>
            </a:r>
            <a:r>
              <a:rPr sz="2200" spc="18" dirty="0">
                <a:latin typeface="Arial"/>
                <a:cs typeface="Arial"/>
              </a:rPr>
              <a:t>variable</a:t>
            </a:r>
            <a:r>
              <a:rPr sz="2200" spc="11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31" dirty="0">
                <a:latin typeface="Arial"/>
                <a:cs typeface="Arial"/>
              </a:rPr>
              <a:t>keep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27" dirty="0">
                <a:latin typeface="Arial"/>
                <a:cs typeface="Arial"/>
              </a:rPr>
              <a:t>track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how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many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r</a:t>
            </a:r>
            <a:r>
              <a:rPr sz="2200" spc="13" dirty="0">
                <a:latin typeface="Arial"/>
                <a:cs typeface="Arial"/>
              </a:rPr>
              <a:t>estriction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enzymes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63" dirty="0">
                <a:latin typeface="Arial"/>
                <a:cs typeface="Arial"/>
              </a:rPr>
              <a:t>do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not </a:t>
            </a:r>
            <a:r>
              <a:rPr sz="2200" spc="31" dirty="0">
                <a:latin typeface="Arial"/>
                <a:cs typeface="Arial"/>
              </a:rPr>
              <a:t>cut;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if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this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spc="18" dirty="0">
                <a:latin typeface="Arial"/>
                <a:cs typeface="Arial"/>
              </a:rPr>
              <a:t>variable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r</a:t>
            </a:r>
            <a:r>
              <a:rPr sz="2200" spc="22" dirty="0">
                <a:latin typeface="Arial"/>
                <a:cs typeface="Arial"/>
              </a:rPr>
              <a:t>eaches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3,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r</a:t>
            </a:r>
            <a:r>
              <a:rPr sz="2200" spc="13" dirty="0">
                <a:latin typeface="Arial"/>
                <a:cs typeface="Arial"/>
              </a:rPr>
              <a:t>estriction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enzymes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cut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 er</a:t>
            </a:r>
            <a:r>
              <a:rPr sz="2200" spc="-4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or </a:t>
            </a:r>
            <a:r>
              <a:rPr sz="2200" spc="18" dirty="0">
                <a:latin typeface="Arial"/>
                <a:cs typeface="Arial"/>
              </a:rPr>
              <a:t>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22" dirty="0">
                <a:latin typeface="Arial"/>
                <a:cs typeface="Arial"/>
              </a:rPr>
              <a:t>should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3" dirty="0">
                <a:latin typeface="Arial"/>
                <a:cs typeface="Arial"/>
              </a:rPr>
              <a:t>be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etu</a:t>
            </a:r>
            <a:r>
              <a:rPr sz="2200" spc="36" dirty="0">
                <a:latin typeface="Arial"/>
                <a:cs typeface="Arial"/>
              </a:rPr>
              <a:t>r</a:t>
            </a:r>
            <a:r>
              <a:rPr sz="2200" spc="40" dirty="0">
                <a:latin typeface="Arial"/>
                <a:cs typeface="Arial"/>
              </a:rPr>
              <a:t>ned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16363" marR="4559" indent="-405542">
              <a:lnSpc>
                <a:spcPts val="2567"/>
              </a:lnSpc>
              <a:tabLst>
                <a:tab pos="457947" algn="l"/>
              </a:tabLst>
            </a:pPr>
            <a:r>
              <a:rPr sz="2200" dirty="0">
                <a:latin typeface="Arial"/>
                <a:cs typeface="Arial"/>
              </a:rPr>
              <a:t>B.		Split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your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36" dirty="0">
                <a:latin typeface="Arial"/>
                <a:cs typeface="Arial"/>
              </a:rPr>
              <a:t>cur</a:t>
            </a:r>
            <a:r>
              <a:rPr sz="2200" spc="-18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ent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22" dirty="0">
                <a:latin typeface="Arial"/>
                <a:cs typeface="Arial"/>
              </a:rPr>
              <a:t>header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line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63" dirty="0">
                <a:latin typeface="Arial"/>
                <a:cs typeface="Arial"/>
              </a:rPr>
              <a:t>by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27" dirty="0" smtClean="0">
                <a:latin typeface="Arial"/>
                <a:cs typeface="Arial"/>
              </a:rPr>
              <a:t>‘</a:t>
            </a:r>
            <a:r>
              <a:rPr lang="en-US" sz="2200" spc="-27" dirty="0" smtClean="0">
                <a:latin typeface="Arial"/>
                <a:cs typeface="Arial"/>
              </a:rPr>
              <a:t>\s</a:t>
            </a:r>
            <a:r>
              <a:rPr sz="2200" spc="-27" dirty="0" smtClean="0">
                <a:latin typeface="Arial"/>
                <a:cs typeface="Arial"/>
              </a:rPr>
              <a:t>’</a:t>
            </a:r>
            <a:r>
              <a:rPr sz="2200" spc="90" dirty="0" smtClean="0">
                <a:latin typeface="Arial"/>
                <a:cs typeface="Arial"/>
              </a:rPr>
              <a:t> </a:t>
            </a:r>
            <a:r>
              <a:rPr sz="2200" spc="36" dirty="0" smtClean="0">
                <a:latin typeface="Arial"/>
                <a:cs typeface="Arial"/>
              </a:rPr>
              <a:t>(</a:t>
            </a:r>
            <a:r>
              <a:rPr lang="en-US" sz="2200" spc="36" dirty="0" smtClean="0">
                <a:latin typeface="Arial"/>
                <a:cs typeface="Arial"/>
              </a:rPr>
              <a:t>whitespace</a:t>
            </a:r>
            <a:r>
              <a:rPr sz="2200" spc="36" dirty="0" smtClean="0">
                <a:latin typeface="Arial"/>
                <a:cs typeface="Arial"/>
              </a:rPr>
              <a:t>),</a:t>
            </a:r>
            <a:r>
              <a:rPr sz="2200" spc="90" dirty="0" smtClean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and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take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lang="en-US" sz="2200" dirty="0" smtClean="0">
                <a:latin typeface="Arial"/>
                <a:cs typeface="Arial"/>
              </a:rPr>
              <a:t>first </a:t>
            </a:r>
            <a:r>
              <a:rPr sz="2200" spc="31" dirty="0" smtClean="0">
                <a:latin typeface="Arial"/>
                <a:cs typeface="Arial"/>
              </a:rPr>
              <a:t>component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 the array </a:t>
            </a:r>
            <a:r>
              <a:rPr sz="2200" dirty="0" smtClean="0">
                <a:latin typeface="Arial"/>
                <a:cs typeface="Arial"/>
              </a:rPr>
              <a:t>for </a:t>
            </a:r>
            <a:r>
              <a:rPr sz="2200" spc="31" dirty="0">
                <a:latin typeface="Arial"/>
                <a:cs typeface="Arial"/>
              </a:rPr>
              <a:t>printing</a:t>
            </a:r>
            <a:r>
              <a:rPr sz="2200" dirty="0">
                <a:latin typeface="Arial"/>
                <a:cs typeface="Arial"/>
              </a:rPr>
              <a:t> to file</a:t>
            </a:r>
            <a:r>
              <a:rPr sz="2200" dirty="0" smtClean="0">
                <a:latin typeface="Arial"/>
                <a:cs typeface="Arial"/>
              </a:rPr>
              <a:t>.</a:t>
            </a:r>
            <a:endParaRPr lang="en-US" sz="2200" dirty="0" smtClean="0">
              <a:latin typeface="Arial"/>
              <a:cs typeface="Arial"/>
            </a:endParaRPr>
          </a:p>
          <a:p>
            <a:pPr marL="416363" marR="4559" indent="-405542">
              <a:lnSpc>
                <a:spcPts val="2567"/>
              </a:lnSpc>
              <a:tabLst>
                <a:tab pos="457947" algn="l"/>
              </a:tabLst>
            </a:pPr>
            <a:endParaRPr lang="en-US" sz="2200" dirty="0" smtClean="0">
              <a:latin typeface="Arial"/>
              <a:cs typeface="Arial"/>
            </a:endParaRPr>
          </a:p>
          <a:p>
            <a:pPr marL="416363" marR="4559" indent="-405542">
              <a:lnSpc>
                <a:spcPts val="2567"/>
              </a:lnSpc>
              <a:tabLst>
                <a:tab pos="457947" algn="l"/>
              </a:tabLst>
            </a:pPr>
            <a:r>
              <a:rPr lang="en-US" sz="2400" spc="13" dirty="0">
                <a:latin typeface="Arial"/>
                <a:cs typeface="Arial"/>
              </a:rPr>
              <a:t>C.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-18" dirty="0">
                <a:latin typeface="Arial"/>
                <a:cs typeface="Arial"/>
              </a:rPr>
              <a:t>Print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13" dirty="0">
                <a:latin typeface="Arial"/>
                <a:cs typeface="Arial"/>
              </a:rPr>
              <a:t>our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13" dirty="0">
                <a:latin typeface="Arial"/>
                <a:cs typeface="Arial"/>
              </a:rPr>
              <a:t>the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54" dirty="0">
                <a:latin typeface="Arial"/>
                <a:cs typeface="Arial"/>
              </a:rPr>
              <a:t>gene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40" dirty="0" smtClean="0">
                <a:latin typeface="Arial"/>
                <a:cs typeface="Arial"/>
              </a:rPr>
              <a:t>id</a:t>
            </a:r>
            <a:r>
              <a:rPr lang="en-US" sz="2400" spc="9" dirty="0" smtClean="0">
                <a:latin typeface="Arial"/>
                <a:cs typeface="Arial"/>
              </a:rPr>
              <a:t> </a:t>
            </a:r>
            <a:r>
              <a:rPr lang="en-US" sz="2400" spc="31" dirty="0">
                <a:latin typeface="Arial"/>
                <a:cs typeface="Arial"/>
              </a:rPr>
              <a:t>followed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by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13" dirty="0">
                <a:latin typeface="Arial"/>
                <a:cs typeface="Arial"/>
              </a:rPr>
              <a:t>the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output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13" dirty="0">
                <a:latin typeface="Arial"/>
                <a:cs typeface="Arial"/>
              </a:rPr>
              <a:t>of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13" dirty="0">
                <a:latin typeface="Arial"/>
                <a:cs typeface="Arial"/>
              </a:rPr>
              <a:t>your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58" dirty="0">
                <a:latin typeface="Arial"/>
                <a:cs typeface="Arial"/>
              </a:rPr>
              <a:t>sub</a:t>
            </a:r>
            <a:r>
              <a:rPr lang="en-US" sz="2400" spc="-13" dirty="0">
                <a:latin typeface="Arial"/>
                <a:cs typeface="Arial"/>
              </a:rPr>
              <a:t>r</a:t>
            </a:r>
            <a:r>
              <a:rPr lang="en-US" sz="2400" spc="13" dirty="0">
                <a:latin typeface="Arial"/>
                <a:cs typeface="Arial"/>
              </a:rPr>
              <a:t>outine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13" dirty="0">
                <a:latin typeface="Arial"/>
                <a:cs typeface="Arial"/>
              </a:rPr>
              <a:t>to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18" dirty="0">
                <a:latin typeface="Arial"/>
                <a:cs typeface="Arial"/>
              </a:rPr>
              <a:t>a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18" dirty="0">
                <a:latin typeface="Arial"/>
                <a:cs typeface="Arial"/>
              </a:rPr>
              <a:t>new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9" dirty="0">
                <a:latin typeface="Arial"/>
                <a:cs typeface="Arial"/>
              </a:rPr>
              <a:t>file</a:t>
            </a:r>
            <a:r>
              <a:rPr lang="en-US" sz="2400" spc="206" dirty="0">
                <a:latin typeface="Arial"/>
                <a:cs typeface="Arial"/>
              </a:rPr>
              <a:t> </a:t>
            </a:r>
            <a:r>
              <a:rPr lang="en-US" sz="2400" spc="63" dirty="0">
                <a:latin typeface="Arial"/>
                <a:cs typeface="Arial"/>
              </a:rPr>
              <a:t>called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lang="en-US" sz="2400" spc="18" dirty="0" smtClean="0">
                <a:latin typeface="Arial"/>
                <a:cs typeface="Arial"/>
              </a:rPr>
              <a:t>you</a:t>
            </a:r>
            <a:r>
              <a:rPr lang="en-US" sz="2400" spc="54" dirty="0" smtClean="0">
                <a:latin typeface="Arial"/>
                <a:cs typeface="Arial"/>
              </a:rPr>
              <a:t>r</a:t>
            </a:r>
            <a:r>
              <a:rPr lang="en-US" sz="2400" spc="18" dirty="0" smtClean="0">
                <a:latin typeface="Arial"/>
                <a:cs typeface="Arial"/>
              </a:rPr>
              <a:t>netid_primer_design_2.txt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688138" y="4992607"/>
            <a:ext cx="838199" cy="824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1" marR="4559">
              <a:lnSpc>
                <a:spcPct val="102200"/>
              </a:lnSpc>
            </a:pPr>
            <a:r>
              <a:rPr sz="2600" spc="18" dirty="0">
                <a:latin typeface="Courier New"/>
                <a:cs typeface="Courier New"/>
              </a:rPr>
              <a:t>SmaI SalI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577782" y="4586329"/>
            <a:ext cx="8633017" cy="1637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1" marR="4559">
              <a:lnSpc>
                <a:spcPct val="102200"/>
              </a:lnSpc>
            </a:pPr>
            <a:r>
              <a:rPr sz="2600" spc="18" dirty="0">
                <a:latin typeface="Courier New"/>
                <a:cs typeface="Courier New"/>
              </a:rPr>
              <a:t>i.e. </a:t>
            </a:r>
            <a:r>
              <a:rPr lang="en-US" sz="2600" spc="18" dirty="0">
                <a:latin typeface="Courier New"/>
                <a:cs typeface="Courier New"/>
              </a:rPr>
              <a:t>&gt;lcl|NC_000913.3_cds_NP_414634.1_90</a:t>
            </a:r>
            <a:r>
              <a:rPr sz="2600" spc="18" dirty="0" smtClean="0">
                <a:latin typeface="Courier New"/>
                <a:cs typeface="Courier New"/>
              </a:rPr>
              <a:t>543211</a:t>
            </a:r>
            <a:endParaRPr lang="en-US" sz="2600" spc="18" dirty="0" smtClean="0">
              <a:latin typeface="Courier New"/>
              <a:cs typeface="Courier New"/>
            </a:endParaRPr>
          </a:p>
          <a:p>
            <a:pPr marL="11391" marR="4559">
              <a:lnSpc>
                <a:spcPct val="102200"/>
              </a:lnSpc>
            </a:pPr>
            <a:r>
              <a:rPr lang="en-US" sz="2600" dirty="0">
                <a:latin typeface="Courier New"/>
                <a:cs typeface="Courier New"/>
              </a:rPr>
              <a:t>&gt;lcl|NC_000913.3_cds_NP_414555.1_13</a:t>
            </a:r>
            <a:endParaRPr sz="2600" dirty="0">
              <a:latin typeface="Courier New"/>
              <a:cs typeface="Courier New"/>
            </a:endParaRPr>
          </a:p>
          <a:p>
            <a:pPr marL="11391">
              <a:spcBef>
                <a:spcPts val="67"/>
              </a:spcBef>
            </a:pPr>
            <a:r>
              <a:rPr sz="2600" spc="13" dirty="0">
                <a:latin typeface="Courier New"/>
                <a:cs typeface="Courier New"/>
              </a:rPr>
              <a:t>et</a:t>
            </a:r>
            <a:r>
              <a:rPr sz="2600" spc="18" dirty="0">
                <a:latin typeface="Courier New"/>
                <a:cs typeface="Courier New"/>
              </a:rPr>
              <a:t>c …</a:t>
            </a:r>
            <a:endParaRPr sz="2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369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Review: module1- day1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 lnSpcReduction="10000"/>
          </a:bodyPr>
          <a:lstStyle/>
          <a:p>
            <a:r>
              <a:rPr lang="en-US" spc="22" dirty="0">
                <a:solidFill>
                  <a:srgbClr val="FF8600"/>
                </a:solidFill>
                <a:latin typeface="Arial"/>
                <a:ea typeface="+mj-ea"/>
                <a:cs typeface="+mj-cs"/>
              </a:rPr>
              <a:t>Command-line</a:t>
            </a:r>
            <a:r>
              <a:rPr lang="en-US" sz="3200" spc="22" dirty="0">
                <a:solidFill>
                  <a:srgbClr val="FF86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3200" spc="36" dirty="0" smtClean="0">
                <a:solidFill>
                  <a:srgbClr val="FF8600"/>
                </a:solidFill>
                <a:latin typeface="Arial"/>
                <a:ea typeface="+mj-ea"/>
                <a:cs typeface="+mj-cs"/>
              </a:rPr>
              <a:t>argument</a:t>
            </a:r>
          </a:p>
          <a:p>
            <a:endParaRPr lang="en-US" sz="1800" dirty="0" smtClean="0"/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@ARGV = [“argument_1”,”argument_2”]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Perl: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my $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filein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$ARGV[0];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Linux: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module1.pl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salmonella.fasta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module1.pl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my_input_file.fasta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my_gene_list.txt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$ARGV[0]                             $ARGV[1]</a:t>
            </a:r>
            <a:endParaRPr lang="en-US" sz="24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Review: module1- day1</a:t>
            </a:r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80538" y="1442358"/>
            <a:ext cx="11248605" cy="618671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4000" dirty="0" smtClean="0">
                <a:solidFill>
                  <a:srgbClr val="0000FF"/>
                </a:solidFill>
              </a:rPr>
              <a:t>$string =~ </a:t>
            </a:r>
            <a:r>
              <a:rPr lang="en-US" sz="4000" dirty="0" smtClean="0">
                <a:solidFill>
                  <a:srgbClr val="00B0F0"/>
                </a:solidFill>
              </a:rPr>
              <a:t>modifier1</a:t>
            </a:r>
            <a:r>
              <a:rPr lang="en-US" sz="4000" dirty="0" smtClean="0">
                <a:solidFill>
                  <a:srgbClr val="0000FF"/>
                </a:solidFill>
              </a:rPr>
              <a:t>/pattern/</a:t>
            </a:r>
            <a:r>
              <a:rPr lang="en-US" sz="4000" dirty="0" smtClean="0">
                <a:solidFill>
                  <a:srgbClr val="00B0F0"/>
                </a:solidFill>
              </a:rPr>
              <a:t>modifier2</a:t>
            </a:r>
            <a:endParaRPr sz="4000" dirty="0">
              <a:solidFill>
                <a:srgbClr val="00B0F0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580539" y="2296889"/>
            <a:ext cx="5921861" cy="426357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800" dirty="0" smtClean="0"/>
              <a:t>$string =~ /</a:t>
            </a:r>
            <a:r>
              <a:rPr lang="en-US" sz="2800" dirty="0" err="1" smtClean="0"/>
              <a:t>Mr</a:t>
            </a:r>
            <a:r>
              <a:rPr lang="en-US" sz="2800" dirty="0" smtClean="0"/>
              <a:t>\./</a:t>
            </a:r>
          </a:p>
          <a:p>
            <a:pPr lvl="1"/>
            <a:r>
              <a:rPr lang="en-US" sz="2800" dirty="0" smtClean="0"/>
              <a:t>$string =~ /money\?/</a:t>
            </a:r>
          </a:p>
          <a:p>
            <a:pPr lvl="1"/>
            <a:r>
              <a:rPr lang="en-US" sz="2800" dirty="0" smtClean="0"/>
              <a:t>\d{n} = for numbers 0-9</a:t>
            </a:r>
          </a:p>
          <a:p>
            <a:pPr lvl="1"/>
            <a:r>
              <a:rPr lang="en-US" sz="2800" dirty="0" smtClean="0"/>
              <a:t>\w{n}= for alphanumeric characters</a:t>
            </a:r>
          </a:p>
          <a:p>
            <a:pPr lvl="1"/>
            <a:r>
              <a:rPr lang="en-US" sz="2800" dirty="0" smtClean="0"/>
              <a:t>^ = start of a string</a:t>
            </a:r>
          </a:p>
          <a:p>
            <a:pPr lvl="1"/>
            <a:r>
              <a:rPr lang="en-US" sz="2800" dirty="0" smtClean="0"/>
              <a:t>$ = end of string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u="sng" dirty="0" smtClean="0"/>
              <a:t>modifiers:</a:t>
            </a:r>
          </a:p>
          <a:p>
            <a:pPr lvl="1"/>
            <a:r>
              <a:rPr lang="en-US" sz="2800" dirty="0" smtClean="0"/>
              <a:t>m = treat string as multiple lines</a:t>
            </a:r>
          </a:p>
          <a:p>
            <a:pPr lvl="1"/>
            <a:r>
              <a:rPr lang="en-US" sz="2800" dirty="0" smtClean="0"/>
              <a:t>g = for global matching</a:t>
            </a:r>
          </a:p>
        </p:txBody>
      </p:sp>
      <p:sp>
        <p:nvSpPr>
          <p:cNvPr id="6" name="CustomShape 3"/>
          <p:cNvSpPr/>
          <p:nvPr/>
        </p:nvSpPr>
        <p:spPr>
          <a:xfrm>
            <a:off x="7184572" y="2259696"/>
            <a:ext cx="4644572" cy="4286249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150000"/>
              </a:lnSpc>
            </a:pPr>
            <a:endParaRPr lang="en-US" sz="2000" dirty="0" smtClean="0"/>
          </a:p>
          <a:p>
            <a:pPr lvl="1"/>
            <a:r>
              <a:rPr lang="en-US" sz="2400" dirty="0" smtClean="0"/>
              <a:t>my $string= "6870 Myrtle Drive, Knoxville, TN 37890”;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regex/pattern \d{5} </a:t>
            </a:r>
          </a:p>
          <a:p>
            <a:pPr lvl="1"/>
            <a:r>
              <a:rPr lang="en-US" sz="2400" dirty="0" smtClean="0"/>
              <a:t>if ($string =~ /\d{5}/)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{</a:t>
            </a:r>
          </a:p>
          <a:p>
            <a:pPr lvl="1"/>
            <a:r>
              <a:rPr lang="en-US" sz="2400" dirty="0" smtClean="0"/>
              <a:t>	print ”Zip code\n”;</a:t>
            </a:r>
          </a:p>
          <a:p>
            <a:pPr lvl="1"/>
            <a:r>
              <a:rPr lang="en-US" sz="2400" dirty="0" smtClean="0"/>
              <a:t>     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524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Discussion Board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70" t="25090" r="21196" b="7531"/>
          <a:stretch/>
        </p:blipFill>
        <p:spPr>
          <a:xfrm>
            <a:off x="1783135" y="1867799"/>
            <a:ext cx="7715708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0121" y="2361068"/>
            <a:ext cx="2183642" cy="19106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2" y="6307547"/>
            <a:ext cx="2317844" cy="18879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4674" y="1321356"/>
            <a:ext cx="2288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Thanks to Sergio</a:t>
            </a:r>
          </a:p>
        </p:txBody>
      </p:sp>
    </p:spTree>
    <p:extLst>
      <p:ext uri="{BB962C8B-B14F-4D97-AF65-F5344CB8AC3E}">
        <p14:creationId xmlns:p14="http://schemas.microsoft.com/office/powerpoint/2010/main" val="32104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Perl: Subroutine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02" t="59793" r="43745" b="9597"/>
          <a:stretch/>
        </p:blipFill>
        <p:spPr>
          <a:xfrm>
            <a:off x="708546" y="3170443"/>
            <a:ext cx="4776717" cy="3207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377" y="1642567"/>
            <a:ext cx="11406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Like any good programming language, Perl allows the user to define their own </a:t>
            </a:r>
            <a:r>
              <a:rPr lang="en-US" sz="2800" u="sng" dirty="0" smtClean="0"/>
              <a:t>functions</a:t>
            </a:r>
            <a:r>
              <a:rPr lang="en-US" sz="2800" dirty="0" smtClean="0"/>
              <a:t>, called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subroutines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818494" y="288122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CC00CC"/>
                </a:solidFill>
              </a:rPr>
              <a:t>sub</a:t>
            </a:r>
            <a:r>
              <a:rPr lang="en-US" sz="2000" dirty="0" smtClean="0"/>
              <a:t> </a:t>
            </a:r>
            <a:r>
              <a:rPr lang="en-US" sz="2000" dirty="0" err="1" smtClean="0"/>
              <a:t>namesub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dirty="0" smtClean="0"/>
              <a:t> "Not a very interesting routine\n";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dirty="0" smtClean="0"/>
              <a:t> "This does the same thing every time\n";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#Notice that a subroutine is called with an &amp; character in front of the name:</a:t>
            </a:r>
          </a:p>
          <a:p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dirty="0" err="1" smtClean="0"/>
              <a:t>namesub</a:t>
            </a:r>
            <a:r>
              <a:rPr lang="en-US" sz="2000" dirty="0" smtClean="0"/>
              <a:t>;		# Call the subroutine</a:t>
            </a:r>
          </a:p>
          <a:p>
            <a:r>
              <a:rPr lang="en-US" sz="2000" dirty="0" smtClean="0"/>
              <a:t>&amp;</a:t>
            </a:r>
            <a:r>
              <a:rPr lang="en-US" sz="2000" dirty="0" err="1" smtClean="0"/>
              <a:t>namesub</a:t>
            </a:r>
            <a:r>
              <a:rPr lang="en-US" sz="2000" dirty="0" smtClean="0"/>
              <a:t>(1,2);	# Call it with two parameters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6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02" y="16040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Perl: Split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13" t="10588" r="48077" b="39785"/>
          <a:stretch/>
        </p:blipFill>
        <p:spPr>
          <a:xfrm>
            <a:off x="982639" y="1234658"/>
            <a:ext cx="10208526" cy="54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Practice: Subroutine, Split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205"/>
          </a:xfr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1) write a </a:t>
            </a:r>
            <a:r>
              <a:rPr lang="en-US" dirty="0" err="1" smtClean="0"/>
              <a:t>perl</a:t>
            </a:r>
            <a:r>
              <a:rPr lang="en-US" dirty="0"/>
              <a:t>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FF0000"/>
                </a:solidFill>
              </a:rPr>
              <a:t>minus.pl</a:t>
            </a:r>
            <a:r>
              <a:rPr lang="en-US" dirty="0" smtClean="0"/>
              <a:t> with sub, calculate “2-1=?”, and print the result to Linux screen.</a:t>
            </a:r>
          </a:p>
          <a:p>
            <a:endParaRPr lang="en-US" dirty="0"/>
          </a:p>
          <a:p>
            <a:r>
              <a:rPr lang="en-US" dirty="0" smtClean="0"/>
              <a:t>2) write a </a:t>
            </a:r>
            <a:r>
              <a:rPr lang="en-US" dirty="0" err="1" smtClean="0"/>
              <a:t>perl</a:t>
            </a:r>
            <a:r>
              <a:rPr lang="en-US" dirty="0" smtClean="0"/>
              <a:t> script </a:t>
            </a:r>
            <a:r>
              <a:rPr lang="en-US" dirty="0" smtClean="0">
                <a:solidFill>
                  <a:srgbClr val="FF0000"/>
                </a:solidFill>
              </a:rPr>
              <a:t>split.pl</a:t>
            </a:r>
            <a:r>
              <a:rPr lang="en-US" dirty="0" smtClean="0"/>
              <a:t> to split the string ‘</a:t>
            </a:r>
            <a:r>
              <a:rPr lang="en-US" dirty="0" smtClean="0">
                <a:solidFill>
                  <a:srgbClr val="0070C0"/>
                </a:solidFill>
              </a:rPr>
              <a:t>The source code generally was not there when I needed it.</a:t>
            </a:r>
            <a:r>
              <a:rPr lang="en-US" dirty="0" smtClean="0"/>
              <a:t>’ with </a:t>
            </a:r>
            <a:r>
              <a:rPr lang="en-US" dirty="0" smtClean="0">
                <a:solidFill>
                  <a:schemeClr val="accent2"/>
                </a:solidFill>
              </a:rPr>
              <a:t>whitespace</a:t>
            </a:r>
            <a:r>
              <a:rPr lang="en-US" dirty="0" smtClean="0"/>
              <a:t>, and only print ‘code’ to Linux Screen. (hint: regex for whitespace is </a:t>
            </a:r>
            <a:r>
              <a:rPr lang="en-US" dirty="0" smtClean="0">
                <a:solidFill>
                  <a:schemeClr val="accent2"/>
                </a:solidFill>
              </a:rPr>
              <a:t>\s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32000" y="794658"/>
            <a:ext cx="8452374" cy="5932509"/>
            <a:chOff x="2008031" y="1500210"/>
            <a:chExt cx="7620000" cy="49657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8031" y="1500210"/>
              <a:ext cx="7620000" cy="4965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8031" y="1500210"/>
              <a:ext cx="7620000" cy="49657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 flipV="1">
              <a:off x="6103781" y="3529035"/>
              <a:ext cx="889000" cy="11588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405031" y="2973410"/>
              <a:ext cx="4000500" cy="5556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7716681" y="2760685"/>
              <a:ext cx="889000" cy="1158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08031" y="2640035"/>
              <a:ext cx="698500" cy="127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533401"/>
            <a:ext cx="10551886" cy="1154097"/>
          </a:xfrm>
        </p:spPr>
        <p:txBody>
          <a:bodyPr/>
          <a:lstStyle/>
          <a:p>
            <a:pPr algn="ctr"/>
            <a:r>
              <a:rPr lang="en-US" b="1" dirty="0" smtClean="0"/>
              <a:t>For Primer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0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 Primer Design: restriction enzymes</a:t>
            </a:r>
            <a:endParaRPr lang="en-US" b="1" dirty="0"/>
          </a:p>
        </p:txBody>
      </p:sp>
      <p:sp>
        <p:nvSpPr>
          <p:cNvPr id="4" name="object 5"/>
          <p:cNvSpPr txBox="1"/>
          <p:nvPr/>
        </p:nvSpPr>
        <p:spPr>
          <a:xfrm>
            <a:off x="272955" y="2088448"/>
            <a:ext cx="7055894" cy="3515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1391" marR="4559" algn="ctr">
              <a:lnSpc>
                <a:spcPct val="102200"/>
              </a:lnSpc>
            </a:pPr>
            <a:r>
              <a:rPr sz="2800" spc="13" dirty="0">
                <a:latin typeface="Arial"/>
                <a:cs typeface="Arial"/>
              </a:rPr>
              <a:t>Find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out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if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18" dirty="0">
                <a:latin typeface="Arial"/>
                <a:cs typeface="Arial"/>
              </a:rPr>
              <a:t>any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of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the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27" dirty="0">
                <a:latin typeface="Arial"/>
                <a:cs typeface="Arial"/>
              </a:rPr>
              <a:t>following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r</a:t>
            </a:r>
            <a:r>
              <a:rPr sz="2800" spc="27" dirty="0">
                <a:latin typeface="Arial"/>
                <a:cs typeface="Arial"/>
              </a:rPr>
              <a:t>estriction</a:t>
            </a:r>
            <a:r>
              <a:rPr sz="2800" spc="18" dirty="0">
                <a:latin typeface="Arial"/>
                <a:cs typeface="Arial"/>
              </a:rPr>
              <a:t> enzymes</a:t>
            </a:r>
            <a:r>
              <a:rPr sz="2800" spc="9" dirty="0">
                <a:latin typeface="Arial"/>
                <a:cs typeface="Arial"/>
              </a:rPr>
              <a:t> will </a:t>
            </a:r>
            <a:r>
              <a:rPr sz="2800" spc="63" dirty="0">
                <a:latin typeface="Arial"/>
                <a:cs typeface="Arial"/>
              </a:rPr>
              <a:t>cut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the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54" dirty="0" smtClean="0">
                <a:latin typeface="Arial"/>
                <a:cs typeface="Arial"/>
              </a:rPr>
              <a:t>sequence</a:t>
            </a:r>
            <a:endParaRPr lang="en-US" sz="2800" spc="54" dirty="0" smtClean="0">
              <a:latin typeface="Arial"/>
              <a:cs typeface="Arial"/>
            </a:endParaRPr>
          </a:p>
          <a:p>
            <a:pPr marL="11391" marR="4559" algn="ctr">
              <a:lnSpc>
                <a:spcPct val="102200"/>
              </a:lnSpc>
            </a:pPr>
            <a:endParaRPr lang="en-US" sz="2800" i="1" spc="-31" dirty="0" smtClean="0">
              <a:latin typeface="Arial"/>
              <a:cs typeface="Arial"/>
            </a:endParaRPr>
          </a:p>
          <a:p>
            <a:pPr marL="11391" marR="4559" algn="ctr">
              <a:lnSpc>
                <a:spcPct val="102200"/>
              </a:lnSpc>
            </a:pPr>
            <a:r>
              <a:rPr sz="2800" i="1" spc="-31" dirty="0" smtClean="0">
                <a:latin typeface="Arial"/>
                <a:cs typeface="Arial"/>
              </a:rPr>
              <a:t>Sal </a:t>
            </a:r>
            <a:r>
              <a:rPr sz="2800" i="1" dirty="0" smtClean="0">
                <a:latin typeface="Arial"/>
                <a:cs typeface="Arial"/>
              </a:rPr>
              <a:t>I</a:t>
            </a:r>
            <a:endParaRPr lang="en-US" sz="2800" i="1" dirty="0">
              <a:latin typeface="Arial"/>
              <a:cs typeface="Arial"/>
            </a:endParaRPr>
          </a:p>
          <a:p>
            <a:pPr marL="11391" marR="4559" algn="ctr">
              <a:lnSpc>
                <a:spcPct val="102200"/>
              </a:lnSpc>
            </a:pPr>
            <a:endParaRPr lang="en-US" sz="2800" i="1" spc="-27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1391" marR="4559" algn="ctr">
              <a:lnSpc>
                <a:spcPct val="102200"/>
              </a:lnSpc>
            </a:pPr>
            <a:r>
              <a:rPr lang="en-US" sz="2800" i="1" spc="-27" dirty="0" err="1" smtClean="0">
                <a:solidFill>
                  <a:prstClr val="black"/>
                </a:solidFill>
                <a:latin typeface="Arial"/>
                <a:cs typeface="Arial"/>
              </a:rPr>
              <a:t>Sma</a:t>
            </a:r>
            <a:r>
              <a:rPr lang="en-US" sz="2800" i="1" spc="-27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i="1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</a:p>
          <a:p>
            <a:pPr marL="11391" marR="4559" algn="ctr">
              <a:lnSpc>
                <a:spcPct val="102200"/>
              </a:lnSpc>
            </a:pPr>
            <a:endParaRPr lang="en-US" sz="2800" i="1" spc="4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391" marR="4559" algn="ctr">
              <a:lnSpc>
                <a:spcPct val="102200"/>
              </a:lnSpc>
            </a:pPr>
            <a:r>
              <a:rPr lang="en-US" sz="2800" i="1" spc="4" dirty="0" err="1" smtClean="0">
                <a:solidFill>
                  <a:prstClr val="black"/>
                </a:solidFill>
                <a:latin typeface="Arial"/>
                <a:cs typeface="Arial"/>
              </a:rPr>
              <a:t>Cla</a:t>
            </a:r>
            <a:r>
              <a:rPr lang="en-US" sz="2800" i="1" spc="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i="1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47" y="2242753"/>
            <a:ext cx="3207223" cy="3207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078" y="2415654"/>
            <a:ext cx="143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Sal 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78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593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PowerPoint Presentation</vt:lpstr>
      <vt:lpstr>Review: module1- day1</vt:lpstr>
      <vt:lpstr>Review: module1- day1</vt:lpstr>
      <vt:lpstr>Discussion Board</vt:lpstr>
      <vt:lpstr>Perl: Subroutine</vt:lpstr>
      <vt:lpstr>Perl: Split</vt:lpstr>
      <vt:lpstr>Practice: Subroutine, Split</vt:lpstr>
      <vt:lpstr>For Primer Design</vt:lpstr>
      <vt:lpstr>For Primer Design: restriction enzymes</vt:lpstr>
      <vt:lpstr>For Primer Design: restriction enzymes</vt:lpstr>
      <vt:lpstr>Homework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Qian</dc:creator>
  <cp:lastModifiedBy>Zhang, Qian</cp:lastModifiedBy>
  <cp:revision>37</cp:revision>
  <cp:lastPrinted>2015-09-22T14:28:15Z</cp:lastPrinted>
  <dcterms:created xsi:type="dcterms:W3CDTF">2015-09-20T14:16:44Z</dcterms:created>
  <dcterms:modified xsi:type="dcterms:W3CDTF">2015-09-22T14:28:33Z</dcterms:modified>
</cp:coreProperties>
</file>