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63" r:id="rId12"/>
    <p:sldId id="264" r:id="rId13"/>
    <p:sldId id="265" r:id="rId14"/>
    <p:sldId id="266" r:id="rId15"/>
    <p:sldId id="268" r:id="rId16"/>
    <p:sldId id="269" r:id="rId17"/>
    <p:sldId id="272" r:id="rId18"/>
    <p:sldId id="270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11/8/15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11/8/15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3: Statistical assessment of proteins</a:t>
            </a:r>
            <a:br>
              <a:rPr lang="en-US" dirty="0" smtClean="0"/>
            </a:br>
            <a:r>
              <a:rPr lang="en-US" dirty="0" smtClean="0"/>
              <a:t>day1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Sanjeev Dahal and </a:t>
            </a:r>
            <a:r>
              <a:rPr lang="en-US" dirty="0" err="1" smtClean="0"/>
              <a:t>Qian</a:t>
            </a:r>
            <a:r>
              <a:rPr lang="en-US" dirty="0" smtClean="0"/>
              <a:t>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7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23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foreach</a:t>
            </a:r>
            <a:r>
              <a:rPr lang="en-US" sz="2800" dirty="0"/>
              <a:t> my $</a:t>
            </a:r>
            <a:r>
              <a:rPr lang="en-US" sz="2800" dirty="0" err="1"/>
              <a:t>dir</a:t>
            </a:r>
            <a:r>
              <a:rPr lang="en-US" sz="2800" dirty="0"/>
              <a:t>(&lt;∗&gt;){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B3D17"/>
                </a:solidFill>
              </a:rPr>
              <a:t>#</a:t>
            </a:r>
            <a:r>
              <a:rPr lang="en-US" sz="2800" dirty="0">
                <a:solidFill>
                  <a:srgbClr val="7B3D17"/>
                </a:solidFill>
              </a:rPr>
              <a:t>loops through each </a:t>
            </a:r>
            <a:r>
              <a:rPr lang="en-US" sz="2800" dirty="0" err="1">
                <a:solidFill>
                  <a:srgbClr val="7B3D17"/>
                </a:solidFill>
              </a:rPr>
              <a:t>dir</a:t>
            </a:r>
            <a:r>
              <a:rPr lang="en-US" sz="2800" dirty="0">
                <a:solidFill>
                  <a:srgbClr val="7B3D17"/>
                </a:solidFill>
              </a:rPr>
              <a:t> </a:t>
            </a:r>
            <a:r>
              <a:rPr lang="en-US" sz="2800" dirty="0" smtClean="0">
                <a:solidFill>
                  <a:srgbClr val="7B3D17"/>
                </a:solidFill>
              </a:rPr>
              <a:t>in current </a:t>
            </a:r>
            <a:r>
              <a:rPr lang="en-US" sz="2800" dirty="0" err="1">
                <a:solidFill>
                  <a:srgbClr val="7B3D17"/>
                </a:solidFill>
              </a:rPr>
              <a:t>dir</a:t>
            </a:r>
            <a:r>
              <a:rPr lang="en-US" sz="2800" dirty="0">
                <a:solidFill>
                  <a:srgbClr val="7B3D17"/>
                </a:solidFill>
              </a:rPr>
              <a:t> ( </a:t>
            </a:r>
            <a:r>
              <a:rPr lang="en-US" sz="2800" dirty="0" smtClean="0">
                <a:solidFill>
                  <a:srgbClr val="7B3D17"/>
                </a:solidFill>
              </a:rPr>
              <a:t>excluding </a:t>
            </a:r>
            <a:r>
              <a:rPr lang="en-US" sz="2800" dirty="0">
                <a:solidFill>
                  <a:srgbClr val="7B3D17"/>
                </a:solidFill>
              </a:rPr>
              <a:t>. and . . ) </a:t>
            </a:r>
            <a:endParaRPr lang="en-US" sz="2800" dirty="0">
              <a:solidFill>
                <a:srgbClr val="7B3D17"/>
              </a:solidFill>
            </a:endParaRPr>
          </a:p>
          <a:p>
            <a:pPr marL="0" indent="0">
              <a:buNone/>
            </a:pPr>
            <a:r>
              <a:rPr lang="en-US" sz="2800" dirty="0"/>
              <a:t>if(−d $</a:t>
            </a:r>
            <a:r>
              <a:rPr lang="en-US" sz="2800" dirty="0" err="1"/>
              <a:t>dir</a:t>
            </a:r>
            <a:r>
              <a:rPr lang="en-US" sz="2800" dirty="0"/>
              <a:t>){ 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#check if $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dir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is a directory (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a file) 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hdir</a:t>
            </a:r>
            <a:r>
              <a:rPr lang="en-US" sz="2800" dirty="0"/>
              <a:t>($</a:t>
            </a:r>
            <a:r>
              <a:rPr lang="en-US" sz="2800" dirty="0" err="1"/>
              <a:t>dir</a:t>
            </a:r>
            <a:r>
              <a:rPr lang="en-US" sz="2800" dirty="0"/>
              <a:t>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C5F1E"/>
                </a:solidFill>
              </a:rPr>
              <a:t>#</a:t>
            </a:r>
            <a:r>
              <a:rPr lang="en-US" sz="2800" dirty="0">
                <a:solidFill>
                  <a:srgbClr val="7C5F1E"/>
                </a:solidFill>
              </a:rPr>
              <a:t>if it is a directory, change </a:t>
            </a:r>
            <a:r>
              <a:rPr lang="en-US" sz="2800" dirty="0" err="1">
                <a:solidFill>
                  <a:srgbClr val="7C5F1E"/>
                </a:solidFill>
              </a:rPr>
              <a:t>dir</a:t>
            </a:r>
            <a:r>
              <a:rPr lang="en-US" sz="2800" dirty="0">
                <a:solidFill>
                  <a:srgbClr val="7C5F1E"/>
                </a:solidFill>
              </a:rPr>
              <a:t> into it </a:t>
            </a:r>
            <a:endParaRPr lang="en-US" sz="2800" dirty="0" smtClean="0">
              <a:solidFill>
                <a:srgbClr val="7C5F1E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}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16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REGEX are used for pattern matching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Within a pattern, they can substitute letters, digits and so on. </a:t>
            </a:r>
          </a:p>
          <a:p>
            <a:pPr marL="365760" lvl="1" indent="0">
              <a:buNone/>
            </a:pPr>
            <a:r>
              <a:rPr lang="en-US" sz="3600" dirty="0" smtClean="0"/>
              <a:t>	if ($line =~/^&gt;/){</a:t>
            </a:r>
          </a:p>
          <a:p>
            <a:pPr marL="685800" lvl="2" indent="0">
              <a:buNone/>
            </a:pPr>
            <a:r>
              <a:rPr lang="en-US" sz="3200" dirty="0" smtClean="0">
                <a:solidFill>
                  <a:srgbClr val="7B3D17"/>
                </a:solidFill>
              </a:rPr>
              <a:t>		#do </a:t>
            </a:r>
            <a:r>
              <a:rPr lang="en-US" sz="3200" dirty="0" err="1" smtClean="0">
                <a:solidFill>
                  <a:srgbClr val="7B3D17"/>
                </a:solidFill>
              </a:rPr>
              <a:t>sth</a:t>
            </a:r>
            <a:endParaRPr lang="en-US" sz="3200" dirty="0" smtClean="0">
              <a:solidFill>
                <a:srgbClr val="7B3D17"/>
              </a:solidFill>
            </a:endParaRPr>
          </a:p>
          <a:p>
            <a:pPr marL="685800" lvl="2" indent="0">
              <a:buNone/>
            </a:pPr>
            <a:r>
              <a:rPr lang="en-US" sz="3200" dirty="0" smtClean="0"/>
              <a:t>	}</a:t>
            </a:r>
            <a:endParaRPr lang="en-US" sz="32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9503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Regex – In front of 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18548"/>
            <a:ext cx="8153400" cy="38234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 : </a:t>
            </a:r>
            <a:r>
              <a:rPr lang="en-US" dirty="0" smtClean="0">
                <a:solidFill>
                  <a:srgbClr val="0000FF"/>
                </a:solidFill>
              </a:rPr>
              <a:t>match</a:t>
            </a:r>
            <a:r>
              <a:rPr lang="en-US" dirty="0" smtClean="0"/>
              <a:t> – uses two backslashes m/pattern/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$line =~ m/^&gt;/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substitute</a:t>
            </a:r>
            <a:r>
              <a:rPr lang="en-US" dirty="0" smtClean="0"/>
              <a:t> </a:t>
            </a:r>
            <a:r>
              <a:rPr lang="en-US" dirty="0"/>
              <a:t>- uses three backslashes s/search </a:t>
            </a:r>
            <a:r>
              <a:rPr lang="en-US" dirty="0" smtClean="0"/>
              <a:t>pattern</a:t>
            </a:r>
            <a:r>
              <a:rPr lang="en-US" dirty="0"/>
              <a:t>/substitution/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$line =~ s/^&gt;/Header/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transliterate</a:t>
            </a:r>
            <a:r>
              <a:rPr lang="en-US" dirty="0" smtClean="0"/>
              <a:t> </a:t>
            </a:r>
            <a:r>
              <a:rPr lang="en-US" dirty="0"/>
              <a:t>- uses three backslashes </a:t>
            </a:r>
            <a:r>
              <a:rPr lang="en-US" dirty="0" err="1"/>
              <a:t>tr</a:t>
            </a:r>
            <a:r>
              <a:rPr lang="en-US" dirty="0"/>
              <a:t>/translate this pattern/to this pattern/ 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$line =~ </a:t>
            </a:r>
            <a:r>
              <a:rPr lang="en-US" dirty="0" err="1">
                <a:solidFill>
                  <a:srgbClr val="FF0000"/>
                </a:solidFill>
              </a:rPr>
              <a:t>tr</a:t>
            </a:r>
            <a:r>
              <a:rPr lang="en-US" dirty="0">
                <a:solidFill>
                  <a:srgbClr val="FF0000"/>
                </a:solidFill>
              </a:rPr>
              <a:t>/ATCG/TAGC/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6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Regex – between slashes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693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.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any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character</a:t>
            </a:r>
          </a:p>
          <a:p>
            <a:r>
              <a:rPr lang="en-US" dirty="0"/>
              <a:t>\w   </a:t>
            </a:r>
            <a:r>
              <a:rPr lang="en-US" dirty="0">
                <a:solidFill>
                  <a:srgbClr val="7B3D17"/>
                </a:solidFill>
              </a:rPr>
              <a:t>alphanumeric character (includes "_")</a:t>
            </a:r>
          </a:p>
          <a:p>
            <a:r>
              <a:rPr lang="en-US" dirty="0"/>
              <a:t>\W  </a:t>
            </a:r>
            <a:r>
              <a:rPr lang="en-US" dirty="0">
                <a:solidFill>
                  <a:srgbClr val="7B3D17"/>
                </a:solidFill>
              </a:rPr>
              <a:t> NOT alphanumeric character</a:t>
            </a:r>
          </a:p>
          <a:p>
            <a:r>
              <a:rPr lang="en-US" dirty="0"/>
              <a:t>\d   </a:t>
            </a:r>
            <a:r>
              <a:rPr lang="en-US" dirty="0">
                <a:solidFill>
                  <a:srgbClr val="7B3D17"/>
                </a:solidFill>
              </a:rPr>
              <a:t>digit</a:t>
            </a:r>
          </a:p>
          <a:p>
            <a:r>
              <a:rPr lang="en-US" dirty="0"/>
              <a:t>\D  </a:t>
            </a:r>
            <a:r>
              <a:rPr lang="en-US" dirty="0">
                <a:solidFill>
                  <a:srgbClr val="7B3D17"/>
                </a:solidFill>
              </a:rPr>
              <a:t> NOT digit</a:t>
            </a:r>
          </a:p>
          <a:p>
            <a:r>
              <a:rPr lang="en-US" dirty="0"/>
              <a:t>\s   </a:t>
            </a:r>
            <a:r>
              <a:rPr lang="en-US" dirty="0">
                <a:solidFill>
                  <a:srgbClr val="7B3D17"/>
                </a:solidFill>
              </a:rPr>
              <a:t>whitespace character</a:t>
            </a:r>
          </a:p>
          <a:p>
            <a:r>
              <a:rPr lang="en-US" dirty="0"/>
              <a:t>\t 	</a:t>
            </a:r>
            <a:r>
              <a:rPr lang="en-US" dirty="0">
                <a:solidFill>
                  <a:srgbClr val="7B3D17"/>
                </a:solidFill>
              </a:rPr>
              <a:t> tab</a:t>
            </a:r>
          </a:p>
          <a:p>
            <a:r>
              <a:rPr lang="en-US" dirty="0"/>
              <a:t>\n   </a:t>
            </a:r>
            <a:r>
              <a:rPr lang="en-US" dirty="0">
                <a:solidFill>
                  <a:srgbClr val="7B3D17"/>
                </a:solidFill>
              </a:rPr>
              <a:t>newline</a:t>
            </a:r>
          </a:p>
          <a:p>
            <a:r>
              <a:rPr lang="en-US" dirty="0"/>
              <a:t>\r   </a:t>
            </a:r>
            <a:r>
              <a:rPr lang="en-US" dirty="0">
                <a:solidFill>
                  <a:srgbClr val="7B3D17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0143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Regex – between slashes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46082"/>
            <a:ext cx="8153400" cy="240403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[</a:t>
            </a:r>
            <a:r>
              <a:rPr lang="en-US" sz="4400" dirty="0"/>
              <a:t>a-z] 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7B3D17"/>
                </a:solidFill>
              </a:rPr>
              <a:t>range </a:t>
            </a:r>
            <a:r>
              <a:rPr lang="en-US" sz="4400" dirty="0">
                <a:solidFill>
                  <a:srgbClr val="7B3D17"/>
                </a:solidFill>
              </a:rPr>
              <a:t>of lowercase letters</a:t>
            </a:r>
          </a:p>
          <a:p>
            <a:r>
              <a:rPr lang="en-US" sz="4400" dirty="0" smtClean="0"/>
              <a:t> [</a:t>
            </a:r>
            <a:r>
              <a:rPr lang="en-US" sz="4400" dirty="0"/>
              <a:t>A-Z] 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7B3D17"/>
                </a:solidFill>
              </a:rPr>
              <a:t>range </a:t>
            </a:r>
            <a:r>
              <a:rPr lang="en-US" sz="4400" dirty="0">
                <a:solidFill>
                  <a:srgbClr val="7B3D17"/>
                </a:solidFill>
              </a:rPr>
              <a:t>of uppercase letters</a:t>
            </a:r>
          </a:p>
          <a:p>
            <a:r>
              <a:rPr lang="en-US" sz="4400" dirty="0" smtClean="0"/>
              <a:t> [</a:t>
            </a:r>
            <a:r>
              <a:rPr lang="en-US" sz="4400" dirty="0"/>
              <a:t>0-9] 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7B3D17"/>
                </a:solidFill>
              </a:rPr>
              <a:t>range </a:t>
            </a:r>
            <a:r>
              <a:rPr lang="en-US" sz="4400" dirty="0">
                <a:solidFill>
                  <a:srgbClr val="7B3D17"/>
                </a:solidFill>
              </a:rPr>
              <a:t>of digits</a:t>
            </a:r>
          </a:p>
        </p:txBody>
      </p:sp>
    </p:spTree>
    <p:extLst>
      <p:ext uri="{BB962C8B-B14F-4D97-AF65-F5344CB8AC3E}">
        <p14:creationId xmlns:p14="http://schemas.microsoft.com/office/powerpoint/2010/main" val="22862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Regex – between slashes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81731"/>
            <a:ext cx="8153400" cy="2404036"/>
          </a:xfrm>
        </p:spPr>
        <p:txBody>
          <a:bodyPr>
            <a:noAutofit/>
          </a:bodyPr>
          <a:lstStyle/>
          <a:p>
            <a:r>
              <a:rPr lang="en-US" sz="4400" dirty="0"/>
              <a:t> *  </a:t>
            </a:r>
            <a:r>
              <a:rPr lang="en-US" sz="4400" dirty="0" smtClean="0"/>
              <a:t> :  </a:t>
            </a:r>
            <a:r>
              <a:rPr lang="en-US" sz="4400" dirty="0" smtClean="0">
                <a:solidFill>
                  <a:srgbClr val="7B3D17"/>
                </a:solidFill>
              </a:rPr>
              <a:t>0 </a:t>
            </a:r>
            <a:r>
              <a:rPr lang="en-US" sz="4400" dirty="0">
                <a:solidFill>
                  <a:srgbClr val="7B3D17"/>
                </a:solidFill>
              </a:rPr>
              <a:t>or more </a:t>
            </a:r>
            <a:r>
              <a:rPr lang="en-US" sz="4400" dirty="0" smtClean="0">
                <a:solidFill>
                  <a:srgbClr val="7B3D17"/>
                </a:solidFill>
              </a:rPr>
              <a:t>times</a:t>
            </a:r>
            <a:endParaRPr lang="en-US" sz="4400" dirty="0">
              <a:solidFill>
                <a:srgbClr val="7B3D17"/>
              </a:solidFill>
            </a:endParaRPr>
          </a:p>
          <a:p>
            <a:r>
              <a:rPr lang="en-US" sz="4400" dirty="0" smtClean="0"/>
              <a:t> +  :  </a:t>
            </a:r>
            <a:r>
              <a:rPr lang="en-US" sz="4400" dirty="0" smtClean="0">
                <a:solidFill>
                  <a:srgbClr val="7B3D17"/>
                </a:solidFill>
              </a:rPr>
              <a:t>1 </a:t>
            </a:r>
            <a:r>
              <a:rPr lang="en-US" sz="4400" dirty="0">
                <a:solidFill>
                  <a:srgbClr val="7B3D17"/>
                </a:solidFill>
              </a:rPr>
              <a:t>or more times</a:t>
            </a:r>
          </a:p>
          <a:p>
            <a:r>
              <a:rPr lang="en-US" sz="4400" dirty="0" smtClean="0"/>
              <a:t> ?   :  </a:t>
            </a:r>
            <a:r>
              <a:rPr lang="en-US" sz="4400" dirty="0" smtClean="0">
                <a:solidFill>
                  <a:srgbClr val="7B3D17"/>
                </a:solidFill>
              </a:rPr>
              <a:t>1 </a:t>
            </a:r>
            <a:r>
              <a:rPr lang="en-US" sz="4400" dirty="0">
                <a:solidFill>
                  <a:srgbClr val="7B3D17"/>
                </a:solidFill>
              </a:rPr>
              <a:t>or 0 times</a:t>
            </a:r>
          </a:p>
          <a:p>
            <a:r>
              <a:rPr lang="en-US" sz="4400" dirty="0" smtClean="0"/>
              <a:t> {</a:t>
            </a:r>
            <a:r>
              <a:rPr lang="en-US" sz="4400" dirty="0"/>
              <a:t>n} </a:t>
            </a:r>
            <a:r>
              <a:rPr lang="en-US" sz="4400" dirty="0" smtClean="0"/>
              <a:t>:  </a:t>
            </a:r>
            <a:r>
              <a:rPr lang="en-US" sz="4400" dirty="0" smtClean="0">
                <a:solidFill>
                  <a:srgbClr val="7B3D17"/>
                </a:solidFill>
              </a:rPr>
              <a:t>exactly </a:t>
            </a:r>
            <a:r>
              <a:rPr lang="en-US" sz="4400" dirty="0">
                <a:solidFill>
                  <a:srgbClr val="7B3D17"/>
                </a:solidFill>
              </a:rPr>
              <a:t>n times</a:t>
            </a:r>
          </a:p>
        </p:txBody>
      </p:sp>
    </p:spTree>
    <p:extLst>
      <p:ext uri="{BB962C8B-B14F-4D97-AF65-F5344CB8AC3E}">
        <p14:creationId xmlns:p14="http://schemas.microsoft.com/office/powerpoint/2010/main" val="372268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Regex – between slashes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79493"/>
            <a:ext cx="8153400" cy="4331448"/>
          </a:xfrm>
        </p:spPr>
        <p:txBody>
          <a:bodyPr>
            <a:noAutofit/>
          </a:bodyPr>
          <a:lstStyle/>
          <a:p>
            <a:r>
              <a:rPr lang="en-US" sz="3200" dirty="0" smtClean="0"/>
              <a:t>^ : </a:t>
            </a:r>
            <a:r>
              <a:rPr lang="en-US" sz="3200" dirty="0">
                <a:solidFill>
                  <a:srgbClr val="7B3D17"/>
                </a:solidFill>
              </a:rPr>
              <a:t>beginning of </a:t>
            </a:r>
            <a:r>
              <a:rPr lang="en-US" sz="3200" dirty="0" smtClean="0">
                <a:solidFill>
                  <a:srgbClr val="7B3D17"/>
                </a:solidFill>
              </a:rPr>
              <a:t>line</a:t>
            </a:r>
            <a:r>
              <a:rPr lang="en-US" sz="3200" dirty="0" smtClean="0"/>
              <a:t> - </a:t>
            </a:r>
            <a:r>
              <a:rPr lang="en-US" sz="3200" dirty="0"/>
              <a:t>m/^pattern/ </a:t>
            </a:r>
            <a:endParaRPr lang="en-US" sz="3200" dirty="0" smtClean="0"/>
          </a:p>
          <a:p>
            <a:r>
              <a:rPr lang="en-US" sz="3200" dirty="0" smtClean="0"/>
              <a:t>$ : 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7B3D17"/>
                </a:solidFill>
              </a:rPr>
              <a:t>end of line </a:t>
            </a:r>
            <a:r>
              <a:rPr lang="en-US" sz="3200" dirty="0" smtClean="0"/>
              <a:t>- </a:t>
            </a:r>
            <a:r>
              <a:rPr lang="en-US" sz="3200" dirty="0"/>
              <a:t>m/pattern$</a:t>
            </a:r>
            <a:r>
              <a:rPr lang="en-US" sz="3200" dirty="0" smtClean="0"/>
              <a:t>/</a:t>
            </a:r>
          </a:p>
          <a:p>
            <a:r>
              <a:rPr lang="en-US" sz="3200" dirty="0" smtClean="0"/>
              <a:t>\ : </a:t>
            </a:r>
            <a:r>
              <a:rPr lang="en-US" sz="3200" dirty="0">
                <a:solidFill>
                  <a:srgbClr val="7B3D17"/>
                </a:solidFill>
              </a:rPr>
              <a:t>escape character </a:t>
            </a:r>
            <a:r>
              <a:rPr lang="en-US" sz="3200" dirty="0"/>
              <a:t>- to escape meaning of special characters or escape normal meaning of a letter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 smtClean="0"/>
              <a:t>(</a:t>
            </a:r>
            <a:r>
              <a:rPr lang="en-US" sz="3200" dirty="0"/>
              <a:t>) </a:t>
            </a:r>
            <a:r>
              <a:rPr lang="en-US" sz="3200" dirty="0" smtClean="0"/>
              <a:t>: </a:t>
            </a:r>
            <a:r>
              <a:rPr lang="en-US" sz="3200" dirty="0">
                <a:solidFill>
                  <a:srgbClr val="7B3D17"/>
                </a:solidFill>
              </a:rPr>
              <a:t>capture group </a:t>
            </a:r>
            <a:r>
              <a:rPr lang="en-US" sz="3200" dirty="0"/>
              <a:t>- any part of your pattern inside parenthesis can be returned with variables $1, $2, </a:t>
            </a:r>
            <a:r>
              <a:rPr lang="en-US" sz="3200" dirty="0" smtClean="0"/>
              <a:t>$&amp;, etc</a:t>
            </a:r>
            <a:r>
              <a:rPr lang="en-US" sz="3200" dirty="0"/>
              <a:t>. </a:t>
            </a:r>
            <a:r>
              <a:rPr lang="en-US" sz="3200" dirty="0" smtClean="0"/>
              <a:t> </a:t>
            </a:r>
            <a:endParaRPr lang="en-US" sz="3200" dirty="0"/>
          </a:p>
          <a:p>
            <a:endParaRPr lang="en-US" sz="3200" dirty="0">
              <a:solidFill>
                <a:srgbClr val="7B3D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8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Regex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48436"/>
            <a:ext cx="8153400" cy="37188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$string = ”</a:t>
            </a:r>
            <a:r>
              <a:rPr lang="en-US" dirty="0" err="1"/>
              <a:t>abcdefghi</a:t>
            </a:r>
            <a:r>
              <a:rPr lang="en-US" dirty="0"/>
              <a:t>”;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if($string </a:t>
            </a:r>
            <a:r>
              <a:rPr lang="en-US" dirty="0" smtClean="0"/>
              <a:t>=~ </a:t>
            </a:r>
            <a:r>
              <a:rPr lang="en-US" dirty="0"/>
              <a:t>/(</a:t>
            </a:r>
            <a:r>
              <a:rPr lang="en-US" dirty="0" err="1"/>
              <a:t>abc</a:t>
            </a:r>
            <a:r>
              <a:rPr lang="en-US" dirty="0"/>
              <a:t>)</a:t>
            </a:r>
            <a:r>
              <a:rPr lang="en-US" dirty="0" err="1"/>
              <a:t>def</a:t>
            </a:r>
            <a:r>
              <a:rPr lang="en-US" dirty="0"/>
              <a:t>(</a:t>
            </a:r>
            <a:r>
              <a:rPr lang="en-US" dirty="0" err="1"/>
              <a:t>ghi</a:t>
            </a:r>
            <a:r>
              <a:rPr lang="en-US" dirty="0"/>
              <a:t>)/){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#</a:t>
            </a:r>
            <a:r>
              <a:rPr lang="en-US" dirty="0">
                <a:solidFill>
                  <a:srgbClr val="FF6600"/>
                </a:solidFill>
              </a:rPr>
              <a:t>patterns that start with any lowercase </a:t>
            </a:r>
            <a:r>
              <a:rPr lang="en-US" dirty="0" smtClean="0">
                <a:solidFill>
                  <a:srgbClr val="FF6600"/>
                </a:solidFill>
              </a:rPr>
              <a:t>letter #followed </a:t>
            </a:r>
            <a:r>
              <a:rPr lang="en-US" dirty="0">
                <a:solidFill>
                  <a:srgbClr val="FF6600"/>
                </a:solidFill>
              </a:rPr>
              <a:t>by ’at ’ and start with ’hi ’ followed </a:t>
            </a: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#by </a:t>
            </a:r>
            <a:r>
              <a:rPr lang="en-US" dirty="0">
                <a:solidFill>
                  <a:srgbClr val="FF6600"/>
                </a:solidFill>
              </a:rPr>
              <a:t>any letter are captured with () </a:t>
            </a: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dirty="0"/>
              <a:t>print ”First </a:t>
            </a:r>
            <a:r>
              <a:rPr lang="en-US" dirty="0" smtClean="0"/>
              <a:t>pattern: </a:t>
            </a:r>
            <a:r>
              <a:rPr lang="en-US" dirty="0"/>
              <a:t>$1\n”;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#</a:t>
            </a:r>
            <a:r>
              <a:rPr lang="en-US" dirty="0">
                <a:solidFill>
                  <a:srgbClr val="FF6600"/>
                </a:solidFill>
              </a:rPr>
              <a:t>first instance of first ( pattern ) 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Regex – after slash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75212"/>
          </a:xfrm>
        </p:spPr>
        <p:txBody>
          <a:bodyPr>
            <a:noAutofit/>
          </a:bodyPr>
          <a:lstStyle/>
          <a:p>
            <a:r>
              <a:rPr lang="en-US" sz="4800" dirty="0" smtClean="0"/>
              <a:t> </a:t>
            </a:r>
            <a:r>
              <a:rPr lang="en-US" sz="4800" dirty="0" err="1" smtClean="0"/>
              <a:t>i</a:t>
            </a:r>
            <a:r>
              <a:rPr lang="en-US" sz="4800" dirty="0" smtClean="0"/>
              <a:t>  : </a:t>
            </a:r>
            <a:r>
              <a:rPr lang="en-US" sz="4800" dirty="0" smtClean="0">
                <a:solidFill>
                  <a:srgbClr val="7B3D17"/>
                </a:solidFill>
              </a:rPr>
              <a:t>case </a:t>
            </a:r>
            <a:r>
              <a:rPr lang="en-US" sz="4800" dirty="0">
                <a:solidFill>
                  <a:srgbClr val="7B3D17"/>
                </a:solidFill>
              </a:rPr>
              <a:t>insensitive </a:t>
            </a:r>
            <a:endParaRPr lang="en-US" sz="4800" dirty="0" smtClean="0">
              <a:solidFill>
                <a:srgbClr val="7B3D17"/>
              </a:solidFill>
            </a:endParaRPr>
          </a:p>
          <a:p>
            <a:r>
              <a:rPr lang="en-US" sz="4800" dirty="0" smtClean="0"/>
              <a:t> g : </a:t>
            </a:r>
            <a:r>
              <a:rPr lang="en-US" sz="4800" dirty="0" smtClean="0">
                <a:solidFill>
                  <a:srgbClr val="7B3D17"/>
                </a:solidFill>
              </a:rPr>
              <a:t>global</a:t>
            </a:r>
            <a:r>
              <a:rPr lang="en-US" sz="4800" dirty="0" smtClean="0"/>
              <a:t> </a:t>
            </a:r>
            <a:r>
              <a:rPr lang="en-US" sz="4800" dirty="0"/>
              <a:t>- continue to pattern match even after one match has been found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897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17376"/>
            <a:ext cx="8153400" cy="3479800"/>
          </a:xfrm>
        </p:spPr>
        <p:txBody>
          <a:bodyPr/>
          <a:lstStyle/>
          <a:p>
            <a:r>
              <a:rPr lang="en-US" dirty="0" smtClean="0"/>
              <a:t>Find the file </a:t>
            </a:r>
            <a:r>
              <a:rPr lang="en-US" dirty="0" err="1" smtClean="0">
                <a:solidFill>
                  <a:srgbClr val="7B3D17"/>
                </a:solidFill>
              </a:rPr>
              <a:t>inClassSeq.txt</a:t>
            </a:r>
            <a:r>
              <a:rPr lang="en-US" dirty="0" smtClean="0">
                <a:solidFill>
                  <a:srgbClr val="7B3D17"/>
                </a:solidFill>
              </a:rPr>
              <a:t> </a:t>
            </a:r>
            <a:r>
              <a:rPr lang="en-US" dirty="0" smtClean="0"/>
              <a:t>by going through the directory given (</a:t>
            </a:r>
            <a:r>
              <a:rPr lang="en-US" dirty="0" err="1" smtClean="0">
                <a:solidFill>
                  <a:srgbClr val="FF6600"/>
                </a:solidFill>
              </a:rPr>
              <a:t>dataDir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Open and read the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Find all the pattern starting with </a:t>
            </a:r>
            <a:r>
              <a:rPr lang="en-US" b="1" dirty="0" smtClean="0">
                <a:solidFill>
                  <a:srgbClr val="FF6600"/>
                </a:solidFill>
              </a:rPr>
              <a:t>AS</a:t>
            </a:r>
            <a:r>
              <a:rPr lang="en-US" dirty="0" smtClean="0">
                <a:solidFill>
                  <a:srgbClr val="000000"/>
                </a:solidFill>
              </a:rPr>
              <a:t> followed by 8 random characters and ending with </a:t>
            </a:r>
            <a:r>
              <a:rPr lang="en-US" b="1" dirty="0" smtClean="0">
                <a:solidFill>
                  <a:srgbClr val="FF66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. We do not need </a:t>
            </a:r>
            <a:r>
              <a:rPr lang="en-US" dirty="0" smtClean="0">
                <a:solidFill>
                  <a:srgbClr val="FF6600"/>
                </a:solidFill>
              </a:rPr>
              <a:t>^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FF6600"/>
                </a:solidFill>
              </a:rPr>
              <a:t>$</a:t>
            </a:r>
            <a:r>
              <a:rPr lang="en-US" dirty="0" smtClean="0">
                <a:solidFill>
                  <a:srgbClr val="000000"/>
                </a:solidFill>
              </a:rPr>
              <a:t> here.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 all those strings that matched to the terminal.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4 -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Something was wrong with the script. </a:t>
            </a:r>
          </a:p>
          <a:p>
            <a:r>
              <a:rPr lang="en-US" dirty="0" smtClean="0"/>
              <a:t>I made changes to it.</a:t>
            </a:r>
          </a:p>
          <a:p>
            <a:r>
              <a:rPr lang="en-US" dirty="0" smtClean="0"/>
              <a:t>Posted as </a:t>
            </a:r>
            <a:r>
              <a:rPr lang="en-US" dirty="0" err="1" smtClean="0"/>
              <a:t>HWScript_Edited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6941"/>
            <a:ext cx="5229412" cy="330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05" y="3451412"/>
            <a:ext cx="3921684" cy="33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M3D1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80671"/>
            <a:ext cx="8153400" cy="5063565"/>
          </a:xfrm>
        </p:spPr>
        <p:txBody>
          <a:bodyPr>
            <a:noAutofit/>
          </a:bodyPr>
          <a:lstStyle/>
          <a:p>
            <a:r>
              <a:rPr lang="en-US" sz="2100" dirty="0" smtClean="0"/>
              <a:t>Remove the directory </a:t>
            </a:r>
            <a:r>
              <a:rPr lang="en-US" sz="2100" dirty="0" err="1" smtClean="0">
                <a:solidFill>
                  <a:srgbClr val="FF6600"/>
                </a:solidFill>
              </a:rPr>
              <a:t>myClass</a:t>
            </a:r>
            <a:r>
              <a:rPr lang="en-US" sz="2100" dirty="0" smtClean="0">
                <a:solidFill>
                  <a:srgbClr val="FF6600"/>
                </a:solidFill>
              </a:rPr>
              <a:t> </a:t>
            </a:r>
            <a:r>
              <a:rPr lang="en-US" sz="2100" dirty="0" smtClean="0"/>
              <a:t>before the assignment.</a:t>
            </a:r>
          </a:p>
          <a:p>
            <a:r>
              <a:rPr lang="en-US" sz="2100" dirty="0" smtClean="0"/>
              <a:t>Loop </a:t>
            </a:r>
            <a:r>
              <a:rPr lang="en-US" sz="2100" dirty="0"/>
              <a:t>through </a:t>
            </a:r>
            <a:r>
              <a:rPr lang="en-US" sz="2100" dirty="0" smtClean="0"/>
              <a:t>the contents </a:t>
            </a:r>
            <a:r>
              <a:rPr lang="en-US" sz="2100" dirty="0"/>
              <a:t>of </a:t>
            </a:r>
            <a:r>
              <a:rPr lang="en-US" sz="2100" dirty="0" smtClean="0"/>
              <a:t>the directory </a:t>
            </a:r>
            <a:r>
              <a:rPr lang="en-US" sz="2100" dirty="0" err="1" smtClean="0">
                <a:solidFill>
                  <a:srgbClr val="FF6600"/>
                </a:solidFill>
              </a:rPr>
              <a:t>dataDir</a:t>
            </a:r>
            <a:endParaRPr lang="en-US" sz="2100" dirty="0" smtClean="0">
              <a:solidFill>
                <a:srgbClr val="FF6600"/>
              </a:solidFill>
            </a:endParaRPr>
          </a:p>
          <a:p>
            <a:r>
              <a:rPr lang="en-US" sz="2100" dirty="0"/>
              <a:t>Access each file in each subdirectory </a:t>
            </a:r>
            <a:endParaRPr lang="en-US" sz="2100" dirty="0" smtClean="0"/>
          </a:p>
          <a:p>
            <a:pPr lvl="1"/>
            <a:r>
              <a:rPr lang="en-US" sz="2100" dirty="0" err="1" smtClean="0">
                <a:solidFill>
                  <a:srgbClr val="FF6600"/>
                </a:solidFill>
              </a:rPr>
              <a:t>Burkholderia</a:t>
            </a:r>
            <a:r>
              <a:rPr lang="en-US" sz="2100" dirty="0" smtClean="0">
                <a:solidFill>
                  <a:srgbClr val="FF6600"/>
                </a:solidFill>
              </a:rPr>
              <a:t> and Streptomyces</a:t>
            </a:r>
          </a:p>
          <a:p>
            <a:r>
              <a:rPr lang="en-US" sz="2100" dirty="0" smtClean="0"/>
              <a:t>Go through the sequence and count the number of the motif DDXXD (</a:t>
            </a:r>
            <a:r>
              <a:rPr lang="en-US" sz="2100" dirty="0" err="1" smtClean="0"/>
              <a:t>terpene</a:t>
            </a:r>
            <a:r>
              <a:rPr lang="en-US" sz="2100" dirty="0" smtClean="0"/>
              <a:t> synthase) where D = aspartate and X=any other amino acid</a:t>
            </a:r>
            <a:endParaRPr lang="en-US" sz="2100" dirty="0"/>
          </a:p>
          <a:p>
            <a:r>
              <a:rPr lang="en-US" sz="2100" dirty="0"/>
              <a:t>Print the </a:t>
            </a:r>
            <a:r>
              <a:rPr lang="en-US" sz="2100" dirty="0" smtClean="0"/>
              <a:t>file path </a:t>
            </a:r>
            <a:r>
              <a:rPr lang="en-US" sz="2100" dirty="0"/>
              <a:t>and number of </a:t>
            </a:r>
            <a:r>
              <a:rPr lang="en-US" sz="2100" dirty="0" smtClean="0"/>
              <a:t>motif counts </a:t>
            </a:r>
            <a:r>
              <a:rPr lang="en-US" sz="2100" dirty="0"/>
              <a:t>found to a new tab- separated file; new file should look like this: </a:t>
            </a:r>
          </a:p>
          <a:p>
            <a:pPr lvl="1"/>
            <a:r>
              <a:rPr lang="en-US" sz="2100" dirty="0">
                <a:solidFill>
                  <a:srgbClr val="008000"/>
                </a:solidFill>
              </a:rPr>
              <a:t>path_to_file_1 motif_count_1 </a:t>
            </a:r>
            <a:endParaRPr lang="en-US" sz="2100" dirty="0" smtClean="0">
              <a:solidFill>
                <a:srgbClr val="008000"/>
              </a:solidFill>
            </a:endParaRPr>
          </a:p>
          <a:p>
            <a:pPr lvl="1"/>
            <a:r>
              <a:rPr lang="en-US" sz="2100" dirty="0" smtClean="0">
                <a:solidFill>
                  <a:srgbClr val="008000"/>
                </a:solidFill>
              </a:rPr>
              <a:t>path_to_file_2 motif_count_2</a:t>
            </a:r>
          </a:p>
          <a:p>
            <a:pPr lvl="1"/>
            <a:r>
              <a:rPr lang="en-US" sz="2100" dirty="0" smtClean="0">
                <a:solidFill>
                  <a:srgbClr val="008000"/>
                </a:solidFill>
              </a:rPr>
              <a:t>path_to_file_3 </a:t>
            </a:r>
            <a:r>
              <a:rPr lang="en-US" sz="2100" dirty="0">
                <a:solidFill>
                  <a:srgbClr val="008000"/>
                </a:solidFill>
              </a:rPr>
              <a:t>motif_count_3</a:t>
            </a:r>
            <a:r>
              <a:rPr lang="en-US" sz="2100" dirty="0"/>
              <a:t> </a:t>
            </a:r>
            <a:endParaRPr lang="en-US" sz="2100" dirty="0" smtClean="0"/>
          </a:p>
          <a:p>
            <a:r>
              <a:rPr lang="en-US" sz="2100" dirty="0" smtClean="0"/>
              <a:t>OUTPUT file name: output_&lt;</a:t>
            </a:r>
            <a:r>
              <a:rPr lang="en-US" sz="2100" dirty="0" err="1" smtClean="0"/>
              <a:t>yourname</a:t>
            </a:r>
            <a:r>
              <a:rPr lang="en-US" sz="2100" dirty="0" smtClean="0"/>
              <a:t>&gt;_m3d1.txt</a:t>
            </a:r>
          </a:p>
          <a:p>
            <a:r>
              <a:rPr lang="en-US" sz="2100" dirty="0" smtClean="0"/>
              <a:t>PERL file name: &lt;</a:t>
            </a:r>
            <a:r>
              <a:rPr lang="en-US" sz="2100" dirty="0" err="1" smtClean="0"/>
              <a:t>yourname</a:t>
            </a:r>
            <a:r>
              <a:rPr lang="en-US" sz="2100" dirty="0" smtClean="0"/>
              <a:t>&gt;_m3d1.pl</a:t>
            </a:r>
            <a:endParaRPr lang="en-US" sz="2100" dirty="0"/>
          </a:p>
          <a:p>
            <a:endParaRPr lang="en-US" sz="2100" dirty="0"/>
          </a:p>
          <a:p>
            <a:endParaRPr lang="en-US" sz="2100" dirty="0">
              <a:solidFill>
                <a:srgbClr val="FF6600"/>
              </a:solidFill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172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PERL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705850"/>
            <a:ext cx="8153400" cy="1716741"/>
          </a:xfrm>
        </p:spPr>
        <p:txBody>
          <a:bodyPr>
            <a:noAutofit/>
          </a:bodyPr>
          <a:lstStyle/>
          <a:p>
            <a:r>
              <a:rPr lang="en-US" sz="4800" dirty="0" smtClean="0"/>
              <a:t> Working with directories</a:t>
            </a:r>
          </a:p>
          <a:p>
            <a:r>
              <a:rPr lang="en-US" sz="4800" dirty="0" smtClean="0"/>
              <a:t> More on pattern matching</a:t>
            </a:r>
          </a:p>
          <a:p>
            <a:r>
              <a:rPr lang="en-US" sz="4800" dirty="0" smtClean="0"/>
              <a:t> Testing files</a:t>
            </a:r>
          </a:p>
        </p:txBody>
      </p:sp>
    </p:spTree>
    <p:extLst>
      <p:ext uri="{BB962C8B-B14F-4D97-AF65-F5344CB8AC3E}">
        <p14:creationId xmlns:p14="http://schemas.microsoft.com/office/powerpoint/2010/main" val="3190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742453"/>
            <a:ext cx="8322176" cy="228450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opendir</a:t>
            </a:r>
            <a:r>
              <a:rPr lang="en-US" sz="3600" dirty="0" smtClean="0"/>
              <a:t> :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open a directory</a:t>
            </a:r>
          </a:p>
          <a:p>
            <a:r>
              <a:rPr lang="en-US" sz="3600" dirty="0" err="1" smtClean="0"/>
              <a:t>readdir</a:t>
            </a:r>
            <a:r>
              <a:rPr lang="en-US" sz="3600" dirty="0" smtClean="0"/>
              <a:t> : </a:t>
            </a:r>
            <a:r>
              <a:rPr lang="en-US" sz="3600" dirty="0" smtClean="0">
                <a:solidFill>
                  <a:srgbClr val="7B3D17"/>
                </a:solidFill>
              </a:rPr>
              <a:t>read the contents of a directory</a:t>
            </a:r>
          </a:p>
          <a:p>
            <a:r>
              <a:rPr lang="en-US" sz="3600" dirty="0" err="1"/>
              <a:t>chdir</a:t>
            </a:r>
            <a:r>
              <a:rPr lang="en-US" sz="3600" dirty="0"/>
              <a:t> 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rgbClr val="7B3D17"/>
                </a:solidFill>
              </a:rPr>
              <a:t>change directory</a:t>
            </a:r>
            <a:endParaRPr lang="en-US" sz="3600" dirty="0">
              <a:solidFill>
                <a:srgbClr val="7B3D17"/>
              </a:solidFill>
            </a:endParaRPr>
          </a:p>
          <a:p>
            <a:r>
              <a:rPr lang="en-US" sz="3600" dirty="0" err="1"/>
              <a:t>closedir</a:t>
            </a:r>
            <a:r>
              <a:rPr lang="en-US" sz="3600" dirty="0"/>
              <a:t> 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rgbClr val="7B3D17"/>
                </a:solidFill>
              </a:rPr>
              <a:t>close directory</a:t>
            </a:r>
            <a:endParaRPr lang="en-US" sz="3600" dirty="0">
              <a:solidFill>
                <a:srgbClr val="7B3D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705100"/>
            <a:ext cx="8153400" cy="2209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Read files line by line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We can also use it to loop through each file in a current directory</a:t>
            </a:r>
          </a:p>
          <a:p>
            <a:pPr lvl="1"/>
            <a:r>
              <a:rPr lang="en-US" sz="3200" dirty="0" err="1">
                <a:solidFill>
                  <a:srgbClr val="0000FF"/>
                </a:solidFill>
              </a:rPr>
              <a:t>foreach</a:t>
            </a:r>
            <a:r>
              <a:rPr lang="en-US" sz="3200" dirty="0">
                <a:solidFill>
                  <a:srgbClr val="0000FF"/>
                </a:solidFill>
              </a:rPr>
              <a:t> my $</a:t>
            </a:r>
            <a:r>
              <a:rPr lang="en-US" sz="3200" dirty="0" err="1">
                <a:solidFill>
                  <a:srgbClr val="0000FF"/>
                </a:solidFill>
              </a:rPr>
              <a:t>dir</a:t>
            </a:r>
            <a:r>
              <a:rPr lang="en-US" sz="3200" dirty="0">
                <a:solidFill>
                  <a:srgbClr val="0000FF"/>
                </a:solidFill>
              </a:rPr>
              <a:t> (&lt;∗&gt;){ 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8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35849"/>
            <a:ext cx="8153400" cy="2852271"/>
          </a:xfrm>
        </p:spPr>
        <p:txBody>
          <a:bodyPr>
            <a:noAutofit/>
          </a:bodyPr>
          <a:lstStyle/>
          <a:p>
            <a:r>
              <a:rPr lang="en-US" sz="3200" dirty="0"/>
              <a:t> -e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File exists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dirty="0"/>
              <a:t> -z </a:t>
            </a:r>
            <a:r>
              <a:rPr lang="en-US" sz="3200" dirty="0">
                <a:solidFill>
                  <a:srgbClr val="7B3D17"/>
                </a:solidFill>
              </a:rPr>
              <a:t>File has zero size (is empty)</a:t>
            </a:r>
            <a:r>
              <a:rPr lang="en-US" sz="3200" dirty="0" smtClean="0">
                <a:solidFill>
                  <a:srgbClr val="7B3D17"/>
                </a:solidFill>
              </a:rPr>
              <a:t>.</a:t>
            </a:r>
          </a:p>
          <a:p>
            <a:endParaRPr lang="en-US" sz="3200" dirty="0">
              <a:solidFill>
                <a:srgbClr val="7B3D17"/>
              </a:solidFill>
            </a:endParaRPr>
          </a:p>
          <a:p>
            <a:r>
              <a:rPr lang="en-US" sz="3200" dirty="0"/>
              <a:t> -s </a:t>
            </a:r>
            <a:r>
              <a:rPr lang="en-US" sz="3200" dirty="0">
                <a:solidFill>
                  <a:srgbClr val="7B3D17"/>
                </a:solidFill>
              </a:rPr>
              <a:t>File has nonzero size (returns size in bytes)</a:t>
            </a:r>
            <a:r>
              <a:rPr lang="en-US" sz="3200" dirty="0" smtClean="0">
                <a:solidFill>
                  <a:srgbClr val="7B3D17"/>
                </a:solidFill>
              </a:rPr>
              <a:t>.</a:t>
            </a:r>
          </a:p>
          <a:p>
            <a:endParaRPr lang="en-US" sz="3200" dirty="0">
              <a:solidFill>
                <a:srgbClr val="7B3D17"/>
              </a:solidFill>
            </a:endParaRPr>
          </a:p>
          <a:p>
            <a:r>
              <a:rPr lang="en-US" sz="3200" dirty="0"/>
              <a:t> -f </a:t>
            </a:r>
            <a:r>
              <a:rPr lang="en-US" sz="3200" dirty="0">
                <a:solidFill>
                  <a:srgbClr val="7B3D17"/>
                </a:solidFill>
              </a:rPr>
              <a:t>File is a plain file</a:t>
            </a:r>
            <a:r>
              <a:rPr lang="en-US" sz="3200" dirty="0" smtClean="0">
                <a:solidFill>
                  <a:srgbClr val="7B3D17"/>
                </a:solidFill>
              </a:rPr>
              <a:t>.</a:t>
            </a:r>
          </a:p>
          <a:p>
            <a:endParaRPr lang="en-US" sz="3200" dirty="0">
              <a:solidFill>
                <a:srgbClr val="7B3D17"/>
              </a:solidFill>
            </a:endParaRPr>
          </a:p>
          <a:p>
            <a:r>
              <a:rPr lang="en-US" sz="3200" dirty="0"/>
              <a:t> -d </a:t>
            </a:r>
            <a:r>
              <a:rPr lang="en-US" sz="3200" dirty="0">
                <a:solidFill>
                  <a:srgbClr val="7B3D17"/>
                </a:solidFill>
              </a:rPr>
              <a:t>File is a directory</a:t>
            </a:r>
            <a:r>
              <a:rPr lang="en-US" sz="3200" dirty="0" smtClean="0">
                <a:solidFill>
                  <a:srgbClr val="7B3D17"/>
                </a:solidFill>
              </a:rPr>
              <a:t>.</a:t>
            </a:r>
            <a:endParaRPr lang="en-US" sz="3200" dirty="0">
              <a:solidFill>
                <a:srgbClr val="7B3D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23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foreach</a:t>
            </a:r>
            <a:r>
              <a:rPr lang="en-US" sz="2800" dirty="0"/>
              <a:t> my $</a:t>
            </a:r>
            <a:r>
              <a:rPr lang="en-US" sz="2800" dirty="0" err="1"/>
              <a:t>dir</a:t>
            </a:r>
            <a:r>
              <a:rPr lang="en-US" sz="2800" dirty="0"/>
              <a:t>(&lt;∗&gt;){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>
                <a:solidFill>
                  <a:schemeClr val="bg1"/>
                </a:solidFill>
              </a:rPr>
              <a:t>loops through each </a:t>
            </a:r>
            <a:r>
              <a:rPr lang="en-US" sz="2800" dirty="0" err="1">
                <a:solidFill>
                  <a:schemeClr val="bg1"/>
                </a:solidFill>
              </a:rPr>
              <a:t>dir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in current </a:t>
            </a:r>
            <a:r>
              <a:rPr lang="en-US" sz="2800" dirty="0" err="1">
                <a:solidFill>
                  <a:schemeClr val="bg1"/>
                </a:solidFill>
              </a:rPr>
              <a:t>dir</a:t>
            </a:r>
            <a:r>
              <a:rPr lang="en-US" sz="2800" dirty="0">
                <a:solidFill>
                  <a:schemeClr val="bg1"/>
                </a:solidFill>
              </a:rPr>
              <a:t> ( </a:t>
            </a:r>
            <a:r>
              <a:rPr lang="en-US" sz="2800" dirty="0" smtClean="0">
                <a:solidFill>
                  <a:schemeClr val="bg1"/>
                </a:solidFill>
              </a:rPr>
              <a:t>excluding </a:t>
            </a:r>
            <a:r>
              <a:rPr lang="en-US" sz="2800" dirty="0">
                <a:solidFill>
                  <a:schemeClr val="bg1"/>
                </a:solidFill>
              </a:rPr>
              <a:t>. and . . ) 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/>
              <a:t>if(−d $</a:t>
            </a:r>
            <a:r>
              <a:rPr lang="en-US" sz="2800" dirty="0" err="1"/>
              <a:t>dir</a:t>
            </a:r>
            <a:r>
              <a:rPr lang="en-US" sz="2800" dirty="0"/>
              <a:t>){ 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#check if $</a:t>
            </a:r>
            <a:r>
              <a:rPr lang="en-US" sz="2800" dirty="0" err="1">
                <a:solidFill>
                  <a:srgbClr val="FFFFFF"/>
                </a:solidFill>
              </a:rPr>
              <a:t>dir</a:t>
            </a:r>
            <a:r>
              <a:rPr lang="en-US" sz="2800" dirty="0">
                <a:solidFill>
                  <a:srgbClr val="FFFFFF"/>
                </a:solidFill>
              </a:rPr>
              <a:t> is a directory (</a:t>
            </a:r>
            <a:r>
              <a:rPr lang="en-US" sz="2800" dirty="0" err="1">
                <a:solidFill>
                  <a:srgbClr val="FFFFFF"/>
                </a:solidFill>
              </a:rPr>
              <a:t>vs</a:t>
            </a:r>
            <a:r>
              <a:rPr lang="en-US" sz="2800" dirty="0">
                <a:solidFill>
                  <a:srgbClr val="FFFFFF"/>
                </a:solidFill>
              </a:rPr>
              <a:t> a file) </a:t>
            </a: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hdir</a:t>
            </a:r>
            <a:r>
              <a:rPr lang="en-US" sz="2800" dirty="0"/>
              <a:t>($</a:t>
            </a:r>
            <a:r>
              <a:rPr lang="en-US" sz="2800" dirty="0" err="1"/>
              <a:t>dir</a:t>
            </a:r>
            <a:r>
              <a:rPr lang="en-US" sz="2800" dirty="0"/>
              <a:t>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#</a:t>
            </a:r>
            <a:r>
              <a:rPr lang="en-US" sz="2800" dirty="0">
                <a:solidFill>
                  <a:srgbClr val="FFFFFF"/>
                </a:solidFill>
              </a:rPr>
              <a:t>if it is a directory, change </a:t>
            </a:r>
            <a:r>
              <a:rPr lang="en-US" sz="2800" dirty="0" err="1">
                <a:solidFill>
                  <a:srgbClr val="FFFFFF"/>
                </a:solidFill>
              </a:rPr>
              <a:t>dir</a:t>
            </a:r>
            <a:r>
              <a:rPr lang="en-US" sz="2800" dirty="0">
                <a:solidFill>
                  <a:srgbClr val="FFFFFF"/>
                </a:solidFill>
              </a:rPr>
              <a:t> into it 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}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553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23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foreach</a:t>
            </a:r>
            <a:r>
              <a:rPr lang="en-US" sz="2800" dirty="0"/>
              <a:t> my $</a:t>
            </a:r>
            <a:r>
              <a:rPr lang="en-US" sz="2800" dirty="0" err="1"/>
              <a:t>dir</a:t>
            </a:r>
            <a:r>
              <a:rPr lang="en-US" sz="2800" dirty="0"/>
              <a:t>(&lt;∗&gt;){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B3D17"/>
                </a:solidFill>
              </a:rPr>
              <a:t>#</a:t>
            </a:r>
            <a:r>
              <a:rPr lang="en-US" sz="2800" dirty="0">
                <a:solidFill>
                  <a:srgbClr val="7B3D17"/>
                </a:solidFill>
              </a:rPr>
              <a:t>loops through each </a:t>
            </a:r>
            <a:r>
              <a:rPr lang="en-US" sz="2800" dirty="0" err="1">
                <a:solidFill>
                  <a:srgbClr val="7B3D17"/>
                </a:solidFill>
              </a:rPr>
              <a:t>dir</a:t>
            </a:r>
            <a:r>
              <a:rPr lang="en-US" sz="2800" dirty="0">
                <a:solidFill>
                  <a:srgbClr val="7B3D17"/>
                </a:solidFill>
              </a:rPr>
              <a:t> </a:t>
            </a:r>
            <a:r>
              <a:rPr lang="en-US" sz="2800" dirty="0" smtClean="0">
                <a:solidFill>
                  <a:srgbClr val="7B3D17"/>
                </a:solidFill>
              </a:rPr>
              <a:t>in current </a:t>
            </a:r>
            <a:r>
              <a:rPr lang="en-US" sz="2800" dirty="0" err="1">
                <a:solidFill>
                  <a:srgbClr val="7B3D17"/>
                </a:solidFill>
              </a:rPr>
              <a:t>dir</a:t>
            </a:r>
            <a:r>
              <a:rPr lang="en-US" sz="2800" dirty="0">
                <a:solidFill>
                  <a:srgbClr val="7B3D17"/>
                </a:solidFill>
              </a:rPr>
              <a:t> ( </a:t>
            </a:r>
            <a:r>
              <a:rPr lang="en-US" sz="2800" dirty="0" smtClean="0">
                <a:solidFill>
                  <a:srgbClr val="7B3D17"/>
                </a:solidFill>
              </a:rPr>
              <a:t>excluding </a:t>
            </a:r>
            <a:r>
              <a:rPr lang="en-US" sz="2800" dirty="0">
                <a:solidFill>
                  <a:srgbClr val="7B3D17"/>
                </a:solidFill>
              </a:rPr>
              <a:t>. and . . ) </a:t>
            </a:r>
            <a:endParaRPr lang="en-US" sz="2800" dirty="0">
              <a:solidFill>
                <a:srgbClr val="7B3D17"/>
              </a:solidFill>
            </a:endParaRPr>
          </a:p>
          <a:p>
            <a:pPr marL="0" indent="0">
              <a:buNone/>
            </a:pPr>
            <a:r>
              <a:rPr lang="en-US" sz="2800" dirty="0"/>
              <a:t>if(−d $</a:t>
            </a:r>
            <a:r>
              <a:rPr lang="en-US" sz="2800" dirty="0" err="1"/>
              <a:t>dir</a:t>
            </a:r>
            <a:r>
              <a:rPr lang="en-US" sz="2800" dirty="0"/>
              <a:t>){ 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#check if $</a:t>
            </a:r>
            <a:r>
              <a:rPr lang="en-US" sz="2800" dirty="0" err="1">
                <a:solidFill>
                  <a:srgbClr val="FFFFFF"/>
                </a:solidFill>
              </a:rPr>
              <a:t>dir</a:t>
            </a:r>
            <a:r>
              <a:rPr lang="en-US" sz="2800" dirty="0">
                <a:solidFill>
                  <a:srgbClr val="FFFFFF"/>
                </a:solidFill>
              </a:rPr>
              <a:t> is a directory (</a:t>
            </a:r>
            <a:r>
              <a:rPr lang="en-US" sz="2800" dirty="0" err="1">
                <a:solidFill>
                  <a:srgbClr val="FFFFFF"/>
                </a:solidFill>
              </a:rPr>
              <a:t>vs</a:t>
            </a:r>
            <a:r>
              <a:rPr lang="en-US" sz="2800" dirty="0">
                <a:solidFill>
                  <a:srgbClr val="FFFFFF"/>
                </a:solidFill>
              </a:rPr>
              <a:t> a file) </a:t>
            </a: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hdir</a:t>
            </a:r>
            <a:r>
              <a:rPr lang="en-US" sz="2800" dirty="0"/>
              <a:t>($</a:t>
            </a:r>
            <a:r>
              <a:rPr lang="en-US" sz="2800" dirty="0" err="1"/>
              <a:t>dir</a:t>
            </a:r>
            <a:r>
              <a:rPr lang="en-US" sz="2800" dirty="0"/>
              <a:t>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#</a:t>
            </a:r>
            <a:r>
              <a:rPr lang="en-US" sz="2800" dirty="0">
                <a:solidFill>
                  <a:srgbClr val="FFFFFF"/>
                </a:solidFill>
              </a:rPr>
              <a:t>if it is a directory, change </a:t>
            </a:r>
            <a:r>
              <a:rPr lang="en-US" sz="2800" dirty="0" err="1">
                <a:solidFill>
                  <a:srgbClr val="FFFFFF"/>
                </a:solidFill>
              </a:rPr>
              <a:t>dir</a:t>
            </a:r>
            <a:r>
              <a:rPr lang="en-US" sz="2800" dirty="0">
                <a:solidFill>
                  <a:srgbClr val="FFFFFF"/>
                </a:solidFill>
              </a:rPr>
              <a:t> into it 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}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484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23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foreach</a:t>
            </a:r>
            <a:r>
              <a:rPr lang="en-US" sz="2800" dirty="0"/>
              <a:t> my $</a:t>
            </a:r>
            <a:r>
              <a:rPr lang="en-US" sz="2800" dirty="0" err="1"/>
              <a:t>dir</a:t>
            </a:r>
            <a:r>
              <a:rPr lang="en-US" sz="2800" dirty="0"/>
              <a:t>(&lt;∗&gt;){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B3D17"/>
                </a:solidFill>
              </a:rPr>
              <a:t>#</a:t>
            </a:r>
            <a:r>
              <a:rPr lang="en-US" sz="2800" dirty="0">
                <a:solidFill>
                  <a:srgbClr val="7B3D17"/>
                </a:solidFill>
              </a:rPr>
              <a:t>loops through each </a:t>
            </a:r>
            <a:r>
              <a:rPr lang="en-US" sz="2800" dirty="0" err="1">
                <a:solidFill>
                  <a:srgbClr val="7B3D17"/>
                </a:solidFill>
              </a:rPr>
              <a:t>dir</a:t>
            </a:r>
            <a:r>
              <a:rPr lang="en-US" sz="2800" dirty="0">
                <a:solidFill>
                  <a:srgbClr val="7B3D17"/>
                </a:solidFill>
              </a:rPr>
              <a:t> </a:t>
            </a:r>
            <a:r>
              <a:rPr lang="en-US" sz="2800" dirty="0" smtClean="0">
                <a:solidFill>
                  <a:srgbClr val="7B3D17"/>
                </a:solidFill>
              </a:rPr>
              <a:t>in current </a:t>
            </a:r>
            <a:r>
              <a:rPr lang="en-US" sz="2800" dirty="0" err="1">
                <a:solidFill>
                  <a:srgbClr val="7B3D17"/>
                </a:solidFill>
              </a:rPr>
              <a:t>dir</a:t>
            </a:r>
            <a:r>
              <a:rPr lang="en-US" sz="2800" dirty="0">
                <a:solidFill>
                  <a:srgbClr val="7B3D17"/>
                </a:solidFill>
              </a:rPr>
              <a:t> ( </a:t>
            </a:r>
            <a:r>
              <a:rPr lang="en-US" sz="2800" dirty="0" smtClean="0">
                <a:solidFill>
                  <a:srgbClr val="7B3D17"/>
                </a:solidFill>
              </a:rPr>
              <a:t>excluding </a:t>
            </a:r>
            <a:r>
              <a:rPr lang="en-US" sz="2800" dirty="0">
                <a:solidFill>
                  <a:srgbClr val="7B3D17"/>
                </a:solidFill>
              </a:rPr>
              <a:t>. and . . ) </a:t>
            </a:r>
            <a:endParaRPr lang="en-US" sz="2800" dirty="0">
              <a:solidFill>
                <a:srgbClr val="7B3D17"/>
              </a:solidFill>
            </a:endParaRPr>
          </a:p>
          <a:p>
            <a:pPr marL="0" indent="0">
              <a:buNone/>
            </a:pPr>
            <a:r>
              <a:rPr lang="en-US" sz="2800" dirty="0"/>
              <a:t>if(−d $</a:t>
            </a:r>
            <a:r>
              <a:rPr lang="en-US" sz="2800" dirty="0" err="1"/>
              <a:t>dir</a:t>
            </a:r>
            <a:r>
              <a:rPr lang="en-US" sz="2800" dirty="0"/>
              <a:t>){ 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#check if $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dir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is a directory (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vs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a file) 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hdir</a:t>
            </a:r>
            <a:r>
              <a:rPr lang="en-US" sz="2800" dirty="0"/>
              <a:t>($</a:t>
            </a:r>
            <a:r>
              <a:rPr lang="en-US" sz="2800" dirty="0" err="1"/>
              <a:t>dir</a:t>
            </a:r>
            <a:r>
              <a:rPr lang="en-US" sz="2800" dirty="0"/>
              <a:t>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#</a:t>
            </a:r>
            <a:r>
              <a:rPr lang="en-US" sz="2800" dirty="0">
                <a:solidFill>
                  <a:srgbClr val="FFFFFF"/>
                </a:solidFill>
              </a:rPr>
              <a:t>if it is a directory, change </a:t>
            </a:r>
            <a:r>
              <a:rPr lang="en-US" sz="2800" dirty="0" err="1">
                <a:solidFill>
                  <a:srgbClr val="FFFFFF"/>
                </a:solidFill>
              </a:rPr>
              <a:t>dir</a:t>
            </a:r>
            <a:r>
              <a:rPr lang="en-US" sz="2800" dirty="0">
                <a:solidFill>
                  <a:srgbClr val="FFFFFF"/>
                </a:solidFill>
              </a:rPr>
              <a:t> into it 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}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8542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770</TotalTime>
  <Words>940</Words>
  <Application>Microsoft Macintosh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Module 3: Statistical assessment of proteins day1</vt:lpstr>
      <vt:lpstr>Module 4 - Day 2</vt:lpstr>
      <vt:lpstr>BACK TO PERL AGAIN</vt:lpstr>
      <vt:lpstr>Handling directories</vt:lpstr>
      <vt:lpstr>Diamond operator</vt:lpstr>
      <vt:lpstr>TEST FILES</vt:lpstr>
      <vt:lpstr>A sample script</vt:lpstr>
      <vt:lpstr>A sample script</vt:lpstr>
      <vt:lpstr>A sample script</vt:lpstr>
      <vt:lpstr>A sample script</vt:lpstr>
      <vt:lpstr>Regular Expressions</vt:lpstr>
      <vt:lpstr>Common Regex – In front of /</vt:lpstr>
      <vt:lpstr>Common Regex – between slashes</vt:lpstr>
      <vt:lpstr>Common Regex – between slashes</vt:lpstr>
      <vt:lpstr>Common Regex – between slashes</vt:lpstr>
      <vt:lpstr>Common Regex – between slashes</vt:lpstr>
      <vt:lpstr>Common Regex (Example)</vt:lpstr>
      <vt:lpstr>Common Regex – after slash</vt:lpstr>
      <vt:lpstr>In class assignment</vt:lpstr>
      <vt:lpstr>Homework M3D1</vt:lpstr>
    </vt:vector>
  </TitlesOfParts>
  <Company>National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Statistical assessment of proteins day1</dc:title>
  <dc:creator>Sanjeev Dahal</dc:creator>
  <cp:lastModifiedBy>Sanjeev Dahal</cp:lastModifiedBy>
  <cp:revision>33</cp:revision>
  <dcterms:created xsi:type="dcterms:W3CDTF">2015-11-09T03:15:47Z</dcterms:created>
  <dcterms:modified xsi:type="dcterms:W3CDTF">2015-11-09T16:06:20Z</dcterms:modified>
</cp:coreProperties>
</file>