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5F60-C686-4896-B2F7-DE5FE4F608AE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E901-88F6-42B1-A1EC-FAB09428D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5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3 Day 2: </a:t>
            </a:r>
            <a:br>
              <a:rPr lang="en-US" dirty="0" smtClean="0"/>
            </a:br>
            <a:r>
              <a:rPr lang="en-US" dirty="0" smtClean="0"/>
              <a:t>Data search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8556"/>
            <a:ext cx="9144000" cy="1655762"/>
          </a:xfrm>
        </p:spPr>
        <p:txBody>
          <a:bodyPr/>
          <a:lstStyle/>
          <a:p>
            <a:r>
              <a:rPr lang="en-US" dirty="0" smtClean="0"/>
              <a:t>Sanjeev and Qian</a:t>
            </a:r>
          </a:p>
          <a:p>
            <a:r>
              <a:rPr lang="en-US" dirty="0" smtClean="0"/>
              <a:t>11/16/2015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9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practice: </a:t>
            </a:r>
            <a:r>
              <a:rPr lang="en-US" dirty="0" smtClean="0"/>
              <a:t>Two sample t-test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6279993"/>
            <a:ext cx="7373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table: http://www.sjsu.edu/faculty/gerstman/StatPrimer/t-table.pdf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51" y="1454831"/>
            <a:ext cx="4686838" cy="4544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40" y="1724527"/>
            <a:ext cx="5867199" cy="44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8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practice: Two sample t-test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6279993"/>
            <a:ext cx="7373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table: http://www.sjsu.edu/faculty/gerstman/StatPrimer/t-table.pdf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51" y="1454831"/>
            <a:ext cx="4686838" cy="45448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0" y="223101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Mean1: 185.071428571429</a:t>
            </a:r>
          </a:p>
          <a:p>
            <a:r>
              <a:rPr lang="en-US" sz="2800" dirty="0" smtClean="0"/>
              <a:t>Mean2: 211.4</a:t>
            </a:r>
          </a:p>
          <a:p>
            <a:r>
              <a:rPr lang="en-US" sz="2800" dirty="0" smtClean="0"/>
              <a:t>variance1: 380.402040816327</a:t>
            </a:r>
          </a:p>
          <a:p>
            <a:r>
              <a:rPr lang="en-US" sz="2800" dirty="0" smtClean="0"/>
              <a:t>variance2: 88.3850000000001</a:t>
            </a:r>
          </a:p>
          <a:p>
            <a:r>
              <a:rPr lang="en-US" sz="2800" dirty="0" smtClean="0"/>
              <a:t>Pooled SD: 14.9386109046786</a:t>
            </a:r>
          </a:p>
          <a:p>
            <a:r>
              <a:rPr lang="en-US" sz="2800" dirty="0" smtClean="0"/>
              <a:t>T stat: -2.81189922885446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460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1325563"/>
          </a:xfrm>
        </p:spPr>
        <p:txBody>
          <a:bodyPr/>
          <a:lstStyle/>
          <a:p>
            <a:r>
              <a:rPr lang="en-US" dirty="0" smtClean="0"/>
              <a:t>Homework: m3d2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657"/>
            <a:ext cx="10515600" cy="481987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Count the number </a:t>
            </a:r>
            <a:r>
              <a:rPr lang="en-US" dirty="0" smtClean="0"/>
              <a:t>of terpene synthase protein motifs in each file for each of the 2 datasets. (should be able to use previous week’s code)</a:t>
            </a:r>
          </a:p>
          <a:p>
            <a:r>
              <a:rPr lang="en-US" dirty="0" smtClean="0"/>
              <a:t>Write </a:t>
            </a:r>
            <a:r>
              <a:rPr lang="en-US" dirty="0" smtClean="0">
                <a:solidFill>
                  <a:srgbClr val="C00000"/>
                </a:solidFill>
              </a:rPr>
              <a:t>a Perl code </a:t>
            </a:r>
            <a:r>
              <a:rPr lang="en-US" dirty="0" smtClean="0"/>
              <a:t>to run a two-sample t-test; use your knowledge of t-tests to determine what your assumptions are. Your output will be </a:t>
            </a:r>
            <a:r>
              <a:rPr lang="en-US" dirty="0" smtClean="0">
                <a:solidFill>
                  <a:srgbClr val="C00000"/>
                </a:solidFill>
              </a:rPr>
              <a:t>a t-test statistic printed</a:t>
            </a:r>
            <a:r>
              <a:rPr lang="en-US" dirty="0" smtClean="0"/>
              <a:t> to terminal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Write up your method </a:t>
            </a:r>
            <a:r>
              <a:rPr lang="en-US" dirty="0" smtClean="0"/>
              <a:t>of finding and counting protein motifs, describe any problems you encountered and how you addressed them, explain why your t-test assumptions fit the data, explain how you implemented your t-test, and discuss what conclusions you can draw about the existence of terpene synthases in </a:t>
            </a:r>
            <a:r>
              <a:rPr lang="en-US" i="1" dirty="0" smtClean="0"/>
              <a:t>Streptomyces</a:t>
            </a:r>
            <a:r>
              <a:rPr lang="en-US" dirty="0" smtClean="0"/>
              <a:t> and </a:t>
            </a:r>
            <a:r>
              <a:rPr lang="en-US" i="1" dirty="0" err="1" smtClean="0"/>
              <a:t>Burkholderia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Submit </a:t>
            </a:r>
            <a:r>
              <a:rPr lang="en-US" dirty="0" smtClean="0">
                <a:solidFill>
                  <a:srgbClr val="C00000"/>
                </a:solidFill>
              </a:rPr>
              <a:t>m3d2_yourname.pl and m3d2_yourname.txt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4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M3d1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files</a:t>
            </a:r>
          </a:p>
          <a:p>
            <a:r>
              <a:rPr lang="en-US" dirty="0" smtClean="0"/>
              <a:t>Diamond operator</a:t>
            </a:r>
          </a:p>
          <a:p>
            <a:r>
              <a:rPr lang="en-US" dirty="0" smtClean="0"/>
              <a:t>Test files</a:t>
            </a:r>
          </a:p>
          <a:p>
            <a:r>
              <a:rPr lang="en-US" dirty="0" smtClean="0"/>
              <a:t>Regular expression</a:t>
            </a:r>
          </a:p>
          <a:p>
            <a:pPr lvl="1"/>
            <a:r>
              <a:rPr lang="en-US" dirty="0" smtClean="0"/>
              <a:t>In front of /</a:t>
            </a:r>
          </a:p>
          <a:p>
            <a:pPr lvl="1"/>
            <a:r>
              <a:rPr lang="en-US" dirty="0" smtClean="0"/>
              <a:t>between slashes</a:t>
            </a:r>
          </a:p>
          <a:p>
            <a:pPr lvl="1"/>
            <a:r>
              <a:rPr lang="en-US" dirty="0" smtClean="0"/>
              <a:t>after slash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20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M3D1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480672"/>
            <a:ext cx="8153400" cy="5063565"/>
          </a:xfrm>
        </p:spPr>
        <p:txBody>
          <a:bodyPr>
            <a:noAutofit/>
          </a:bodyPr>
          <a:lstStyle/>
          <a:p>
            <a:r>
              <a:rPr lang="en-US" sz="2100" dirty="0"/>
              <a:t>Remove the directory </a:t>
            </a:r>
            <a:r>
              <a:rPr lang="en-US" sz="2100" dirty="0" err="1">
                <a:solidFill>
                  <a:srgbClr val="FF6600"/>
                </a:solidFill>
              </a:rPr>
              <a:t>myClass</a:t>
            </a:r>
            <a:r>
              <a:rPr lang="en-US" sz="2100" dirty="0">
                <a:solidFill>
                  <a:srgbClr val="FF6600"/>
                </a:solidFill>
              </a:rPr>
              <a:t> </a:t>
            </a:r>
            <a:r>
              <a:rPr lang="en-US" sz="2100" dirty="0"/>
              <a:t>before the assignment.</a:t>
            </a:r>
          </a:p>
          <a:p>
            <a:r>
              <a:rPr lang="en-US" sz="2100" dirty="0"/>
              <a:t>Loop </a:t>
            </a:r>
            <a:r>
              <a:rPr lang="en-US" sz="2100" dirty="0"/>
              <a:t>through </a:t>
            </a:r>
            <a:r>
              <a:rPr lang="en-US" sz="2100" dirty="0"/>
              <a:t>the contents </a:t>
            </a:r>
            <a:r>
              <a:rPr lang="en-US" sz="2100" dirty="0"/>
              <a:t>of </a:t>
            </a:r>
            <a:r>
              <a:rPr lang="en-US" sz="2100" dirty="0"/>
              <a:t>the directory </a:t>
            </a:r>
            <a:r>
              <a:rPr lang="en-US" sz="2100" dirty="0" err="1">
                <a:solidFill>
                  <a:srgbClr val="FF6600"/>
                </a:solidFill>
              </a:rPr>
              <a:t>dataDir</a:t>
            </a:r>
            <a:endParaRPr lang="en-US" sz="2100" dirty="0">
              <a:solidFill>
                <a:srgbClr val="FF6600"/>
              </a:solidFill>
            </a:endParaRPr>
          </a:p>
          <a:p>
            <a:r>
              <a:rPr lang="en-US" sz="2100" dirty="0"/>
              <a:t>Access each file in each subdirectory </a:t>
            </a:r>
            <a:endParaRPr lang="en-US" sz="2100" dirty="0"/>
          </a:p>
          <a:p>
            <a:pPr lvl="1"/>
            <a:r>
              <a:rPr lang="en-US" sz="2100" dirty="0" err="1">
                <a:solidFill>
                  <a:srgbClr val="FF6600"/>
                </a:solidFill>
              </a:rPr>
              <a:t>Burkholderia</a:t>
            </a:r>
            <a:r>
              <a:rPr lang="en-US" sz="2100" dirty="0">
                <a:solidFill>
                  <a:srgbClr val="FF6600"/>
                </a:solidFill>
              </a:rPr>
              <a:t> and Streptomyces</a:t>
            </a:r>
          </a:p>
          <a:p>
            <a:r>
              <a:rPr lang="en-US" sz="2100" dirty="0"/>
              <a:t>Go through the sequence and count the number of the motif DDXXD (</a:t>
            </a:r>
            <a:r>
              <a:rPr lang="en-US" sz="2100" dirty="0" err="1"/>
              <a:t>terpene</a:t>
            </a:r>
            <a:r>
              <a:rPr lang="en-US" sz="2100" dirty="0"/>
              <a:t> synthase) where D = aspartate and X=any other amino acid</a:t>
            </a:r>
            <a:endParaRPr lang="en-US" sz="2100" dirty="0"/>
          </a:p>
          <a:p>
            <a:r>
              <a:rPr lang="en-US" sz="2100" dirty="0"/>
              <a:t>Print the </a:t>
            </a:r>
            <a:r>
              <a:rPr lang="en-US" sz="2100" dirty="0"/>
              <a:t>file path </a:t>
            </a:r>
            <a:r>
              <a:rPr lang="en-US" sz="2100" dirty="0"/>
              <a:t>and number of </a:t>
            </a:r>
            <a:r>
              <a:rPr lang="en-US" sz="2100" dirty="0"/>
              <a:t>motif counts </a:t>
            </a:r>
            <a:r>
              <a:rPr lang="en-US" sz="2100" dirty="0"/>
              <a:t>found to a new tab- separated file; new file should look like this: </a:t>
            </a:r>
          </a:p>
          <a:p>
            <a:pPr lvl="1"/>
            <a:r>
              <a:rPr lang="en-US" sz="2100" dirty="0">
                <a:solidFill>
                  <a:srgbClr val="008000"/>
                </a:solidFill>
              </a:rPr>
              <a:t>path_to_file_1 motif_count_1 </a:t>
            </a:r>
            <a:endParaRPr lang="en-US" sz="2100" dirty="0">
              <a:solidFill>
                <a:srgbClr val="008000"/>
              </a:solidFill>
            </a:endParaRPr>
          </a:p>
          <a:p>
            <a:pPr lvl="1"/>
            <a:r>
              <a:rPr lang="en-US" sz="2100" dirty="0">
                <a:solidFill>
                  <a:srgbClr val="008000"/>
                </a:solidFill>
              </a:rPr>
              <a:t>path_to_file_2 motif_count_2</a:t>
            </a:r>
          </a:p>
          <a:p>
            <a:pPr lvl="1"/>
            <a:r>
              <a:rPr lang="en-US" sz="2100" dirty="0">
                <a:solidFill>
                  <a:srgbClr val="008000"/>
                </a:solidFill>
              </a:rPr>
              <a:t>path_to_file_3 </a:t>
            </a:r>
            <a:r>
              <a:rPr lang="en-US" sz="2100" dirty="0">
                <a:solidFill>
                  <a:srgbClr val="008000"/>
                </a:solidFill>
              </a:rPr>
              <a:t>motif_count_3</a:t>
            </a:r>
            <a:r>
              <a:rPr lang="en-US" sz="2100" dirty="0"/>
              <a:t> </a:t>
            </a:r>
            <a:endParaRPr lang="en-US" sz="2100" dirty="0"/>
          </a:p>
          <a:p>
            <a:r>
              <a:rPr lang="en-US" sz="2100" dirty="0"/>
              <a:t>OUTPUT file name: output_&lt;</a:t>
            </a:r>
            <a:r>
              <a:rPr lang="en-US" sz="2100" dirty="0" err="1"/>
              <a:t>yourname</a:t>
            </a:r>
            <a:r>
              <a:rPr lang="en-US" sz="2100" dirty="0"/>
              <a:t>&gt;_m3d1.txt</a:t>
            </a:r>
          </a:p>
          <a:p>
            <a:r>
              <a:rPr lang="en-US" sz="2100" dirty="0"/>
              <a:t>PERL file name: &lt;</a:t>
            </a:r>
            <a:r>
              <a:rPr lang="en-US" sz="2100" dirty="0" err="1"/>
              <a:t>yourname</a:t>
            </a:r>
            <a:r>
              <a:rPr lang="en-US" sz="2100" dirty="0"/>
              <a:t>&gt;_m3d1.pl</a:t>
            </a:r>
            <a:endParaRPr lang="en-US" sz="2100" dirty="0"/>
          </a:p>
          <a:p>
            <a:endParaRPr lang="en-US" sz="2100" dirty="0"/>
          </a:p>
          <a:p>
            <a:endParaRPr lang="en-US" sz="2100" dirty="0">
              <a:solidFill>
                <a:srgbClr val="FF6600"/>
              </a:solidFill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0290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whether the frequency of your protein motif is significantly different between these two datasets: </a:t>
            </a:r>
            <a:r>
              <a:rPr lang="en-US" sz="3600" i="1" dirty="0" smtClean="0"/>
              <a:t>Streptomyces</a:t>
            </a:r>
            <a:r>
              <a:rPr lang="en-US" sz="3600" dirty="0" smtClean="0"/>
              <a:t> and </a:t>
            </a:r>
            <a:r>
              <a:rPr lang="en-US" sz="3600" i="1" dirty="0" err="1" smtClean="0"/>
              <a:t>Burkholderia</a:t>
            </a:r>
            <a:endParaRPr lang="en-US" sz="3600" i="1" dirty="0" smtClean="0"/>
          </a:p>
          <a:p>
            <a:pPr>
              <a:lnSpc>
                <a:spcPct val="150000"/>
              </a:lnSpc>
            </a:pPr>
            <a:r>
              <a:rPr lang="en-US" sz="3600" dirty="0" smtClean="0"/>
              <a:t>How to compare them?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742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3811" cy="2076674"/>
          </a:xfrm>
        </p:spPr>
        <p:txBody>
          <a:bodyPr>
            <a:normAutofit/>
          </a:bodyPr>
          <a:lstStyle/>
          <a:p>
            <a:r>
              <a:rPr lang="en-US" dirty="0" smtClean="0"/>
              <a:t>Student t-distribution</a:t>
            </a:r>
          </a:p>
          <a:p>
            <a:r>
              <a:rPr lang="en-US" dirty="0" smtClean="0"/>
              <a:t>Student t-test</a:t>
            </a:r>
          </a:p>
          <a:p>
            <a:endParaRPr lang="en-US" dirty="0"/>
          </a:p>
          <a:p>
            <a:r>
              <a:rPr lang="en-US" dirty="0" smtClean="0"/>
              <a:t>small-sample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310" y="1201291"/>
            <a:ext cx="3259428" cy="4359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62746" y="5750611"/>
            <a:ext cx="2129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William Sealy </a:t>
            </a:r>
            <a:r>
              <a:rPr lang="en-US" dirty="0" err="1" smtClean="0"/>
              <a:t>Gosset</a:t>
            </a:r>
            <a:endParaRPr lang="en-US" dirty="0" smtClean="0"/>
          </a:p>
          <a:p>
            <a:r>
              <a:rPr lang="en-US" dirty="0" smtClean="0"/>
              <a:t>Pen name: student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886" t="36928" r="25980" b="33847"/>
          <a:stretch/>
        </p:blipFill>
        <p:spPr>
          <a:xfrm>
            <a:off x="481885" y="4259049"/>
            <a:ext cx="7173532" cy="21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1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and samples</a:t>
            </a:r>
            <a:endParaRPr lang="en-US" dirty="0"/>
          </a:p>
        </p:txBody>
      </p:sp>
      <p:pic>
        <p:nvPicPr>
          <p:cNvPr id="1026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40" y="1690688"/>
            <a:ext cx="6876245" cy="44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5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</a:t>
            </a:r>
            <a:endParaRPr lang="en-US" dirty="0"/>
          </a:p>
        </p:txBody>
      </p:sp>
      <p:pic>
        <p:nvPicPr>
          <p:cNvPr id="4" name="Picture 2" descr="figure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45" y="1690688"/>
            <a:ext cx="5640046" cy="368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gure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2" y="1690689"/>
            <a:ext cx="5640045" cy="3685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72755" y="1996225"/>
            <a:ext cx="1687132" cy="307805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49803" y="1996225"/>
            <a:ext cx="1687132" cy="307805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55313" y="5102253"/>
            <a:ext cx="12879" cy="5480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57752" y="5074276"/>
            <a:ext cx="12879" cy="5480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55313" y="5622295"/>
            <a:ext cx="611531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4832" y="5568842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population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320" y="1610625"/>
            <a:ext cx="4978758" cy="2603566"/>
          </a:xfrm>
        </p:spPr>
        <p:txBody>
          <a:bodyPr/>
          <a:lstStyle/>
          <a:p>
            <a:r>
              <a:rPr lang="en-US" dirty="0" smtClean="0"/>
              <a:t>Sample means follow a specific distribution</a:t>
            </a:r>
          </a:p>
          <a:p>
            <a:endParaRPr lang="en-US" dirty="0"/>
          </a:p>
          <a:p>
            <a:r>
              <a:rPr lang="en-US" dirty="0" smtClean="0"/>
              <a:t>Z distribution: large sample</a:t>
            </a:r>
          </a:p>
          <a:p>
            <a:r>
              <a:rPr lang="en-US" dirty="0" smtClean="0"/>
              <a:t>T-distribution: small sample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56" y="4600575"/>
            <a:ext cx="3810000" cy="225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70" y="1864140"/>
            <a:ext cx="5966072" cy="40227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355" y="6417505"/>
            <a:ext cx="98715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http://www.wormbook.org/chapters/www_statisticalanalysis/statisticalanalysis.html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794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3811" cy="2076674"/>
          </a:xfrm>
        </p:spPr>
        <p:txBody>
          <a:bodyPr>
            <a:normAutofit/>
          </a:bodyPr>
          <a:lstStyle/>
          <a:p>
            <a:r>
              <a:rPr lang="en-US" dirty="0" smtClean="0"/>
              <a:t>Student t-distribution</a:t>
            </a:r>
          </a:p>
          <a:p>
            <a:r>
              <a:rPr lang="en-US" dirty="0" smtClean="0"/>
              <a:t>Student t-test</a:t>
            </a:r>
          </a:p>
          <a:p>
            <a:endParaRPr lang="en-US" dirty="0"/>
          </a:p>
          <a:p>
            <a:r>
              <a:rPr lang="en-US" dirty="0" smtClean="0"/>
              <a:t>small-sample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310" y="1201291"/>
            <a:ext cx="3259428" cy="4359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62746" y="5750611"/>
            <a:ext cx="2129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William Sealy </a:t>
            </a:r>
            <a:r>
              <a:rPr lang="en-US" dirty="0" err="1" smtClean="0"/>
              <a:t>Gosset</a:t>
            </a:r>
            <a:endParaRPr lang="en-US" dirty="0" smtClean="0"/>
          </a:p>
          <a:p>
            <a:r>
              <a:rPr lang="en-US" dirty="0" smtClean="0"/>
              <a:t>Pen name: student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886" t="36928" r="25980" b="33847"/>
          <a:stretch/>
        </p:blipFill>
        <p:spPr>
          <a:xfrm>
            <a:off x="481885" y="4259049"/>
            <a:ext cx="7173532" cy="21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1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380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Module 3 Day 2:  Data search and analysis</vt:lpstr>
      <vt:lpstr>M3d1 review</vt:lpstr>
      <vt:lpstr>Homework M3D1</vt:lpstr>
      <vt:lpstr>Today…</vt:lpstr>
      <vt:lpstr>Two sample t-test</vt:lpstr>
      <vt:lpstr>Population and samples</vt:lpstr>
      <vt:lpstr>Two sample</vt:lpstr>
      <vt:lpstr>Central limit theorem</vt:lpstr>
      <vt:lpstr>Two sample t-test</vt:lpstr>
      <vt:lpstr>In class practice: Two sample t-test</vt:lpstr>
      <vt:lpstr>In class practice: Two sample t-test</vt:lpstr>
      <vt:lpstr>Homework: m3d2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Day 2:  Data search and analysis</dc:title>
  <dc:creator>Qian</dc:creator>
  <cp:lastModifiedBy>Qian</cp:lastModifiedBy>
  <cp:revision>13</cp:revision>
  <dcterms:created xsi:type="dcterms:W3CDTF">2015-11-16T14:00:17Z</dcterms:created>
  <dcterms:modified xsi:type="dcterms:W3CDTF">2015-11-16T16:11:49Z</dcterms:modified>
</cp:coreProperties>
</file>