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841" r:id="rId2"/>
    <p:sldMasterId id="2147483853" r:id="rId3"/>
  </p:sldMasterIdLst>
  <p:notesMasterIdLst>
    <p:notesMasterId r:id="rId26"/>
  </p:notesMasterIdLst>
  <p:sldIdLst>
    <p:sldId id="256" r:id="rId4"/>
    <p:sldId id="271" r:id="rId5"/>
    <p:sldId id="272" r:id="rId6"/>
    <p:sldId id="257" r:id="rId7"/>
    <p:sldId id="258" r:id="rId8"/>
    <p:sldId id="259" r:id="rId9"/>
    <p:sldId id="265" r:id="rId10"/>
    <p:sldId id="266" r:id="rId11"/>
    <p:sldId id="267" r:id="rId12"/>
    <p:sldId id="268" r:id="rId13"/>
    <p:sldId id="269" r:id="rId14"/>
    <p:sldId id="279" r:id="rId15"/>
    <p:sldId id="260" r:id="rId16"/>
    <p:sldId id="261" r:id="rId17"/>
    <p:sldId id="264" r:id="rId18"/>
    <p:sldId id="263" r:id="rId19"/>
    <p:sldId id="262" r:id="rId20"/>
    <p:sldId id="270" r:id="rId21"/>
    <p:sldId id="273" r:id="rId22"/>
    <p:sldId id="278" r:id="rId23"/>
    <p:sldId id="274" r:id="rId24"/>
    <p:sldId id="276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94B5B-1D03-F848-81A4-68A17C917A7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361E7-A170-794C-92CE-3555EEC6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orfs</a:t>
            </a:r>
            <a:r>
              <a:rPr lang="en-US" baseline="0" dirty="0" smtClean="0"/>
              <a:t> are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4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Offset default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Length if not given goes all the way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Permutation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Permutation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Permutation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Permutation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Permutation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</a:t>
            </a:r>
            <a:r>
              <a:rPr lang="en-US" baseline="0" dirty="0" smtClean="0"/>
              <a:t> have their own place in the memory and are executed differently. They are not exactly characters.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Perl is very powerful at extracting information from strings.</a:t>
            </a:r>
          </a:p>
          <a:p>
            <a:r>
              <a:rPr lang="en-US" dirty="0" smtClean="0"/>
              <a:t>REGEX and Pattern matching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\n represents newline character.</a:t>
            </a:r>
          </a:p>
          <a:p>
            <a:r>
              <a:rPr lang="en-US" dirty="0" smtClean="0"/>
              <a:t>Important</a:t>
            </a:r>
            <a:r>
              <a:rPr lang="en-US" baseline="0" dirty="0" smtClean="0"/>
              <a:t> in pattern matching. \n might cause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361E7-A170-794C-92CE-3555EEC60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0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1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8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5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8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5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04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0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1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8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5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8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10/4/15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eb.expasy.org/translate/" TargetMode="External"/><Relationship Id="rId3" Type="http://schemas.openxmlformats.org/officeDocument/2006/relationships/hyperlink" Target="http://www.ebi.ac.uk/Tools/st/emboss%20transeq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Sanjeev </a:t>
            </a:r>
            <a:r>
              <a:rPr lang="en-US" dirty="0" err="1" smtClean="0"/>
              <a:t>dahal</a:t>
            </a:r>
            <a:r>
              <a:rPr lang="en-US" dirty="0" smtClean="0"/>
              <a:t> and </a:t>
            </a:r>
            <a:r>
              <a:rPr lang="en-US" dirty="0" err="1" smtClean="0"/>
              <a:t>qian</a:t>
            </a:r>
            <a:r>
              <a:rPr lang="en-US" dirty="0" smtClean="0"/>
              <a:t> </a:t>
            </a:r>
            <a:r>
              <a:rPr lang="en-US" dirty="0" err="1" smtClean="0"/>
              <a:t>zhang</a:t>
            </a:r>
            <a:endParaRPr lang="en-US" dirty="0" smtClean="0"/>
          </a:p>
          <a:p>
            <a:r>
              <a:rPr lang="en-US" dirty="0" smtClean="0"/>
              <a:t>9/5/2015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2: open reading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6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20" y="383471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cap="none" dirty="0" smtClean="0">
                <a:solidFill>
                  <a:srgbClr val="FF0000"/>
                </a:solidFill>
              </a:rPr>
              <a:t>Permutation Problem</a:t>
            </a:r>
            <a:endParaRPr lang="en-US" sz="4800" cap="none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322" y="1851155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FF0000"/>
                </a:solidFill>
              </a:rPr>
              <a:t>Input : a text file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Output: a list of page numbers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322" y="3404119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Are there ways to break it down? Subroutines?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322" y="4931051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Link everything together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933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20" y="413707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cap="none" dirty="0" smtClean="0">
                <a:solidFill>
                  <a:srgbClr val="FF0000"/>
                </a:solidFill>
              </a:rPr>
              <a:t>Permutation Problem</a:t>
            </a:r>
            <a:endParaRPr lang="en-US" sz="4800" cap="none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322" y="3404119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FF0000"/>
                </a:solidFill>
              </a:rPr>
              <a:t>We can if we want to. </a:t>
            </a:r>
            <a:r>
              <a:rPr lang="en-US" sz="4800" dirty="0" err="1" smtClean="0">
                <a:solidFill>
                  <a:srgbClr val="FF0000"/>
                </a:solidFill>
              </a:rPr>
              <a:t>findPages</a:t>
            </a:r>
            <a:r>
              <a:rPr lang="en-US" sz="4800" dirty="0" smtClean="0">
                <a:solidFill>
                  <a:srgbClr val="FF0000"/>
                </a:solidFill>
              </a:rPr>
              <a:t>($</a:t>
            </a:r>
            <a:r>
              <a:rPr lang="en-US" sz="4800" dirty="0" err="1" smtClean="0">
                <a:solidFill>
                  <a:srgbClr val="FF0000"/>
                </a:solidFill>
              </a:rPr>
              <a:t>pageString</a:t>
            </a:r>
            <a:r>
              <a:rPr lang="en-US" sz="4800" dirty="0" smtClean="0">
                <a:solidFill>
                  <a:srgbClr val="FF0000"/>
                </a:solidFill>
              </a:rPr>
              <a:t>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322" y="4931051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Link everything together</a:t>
            </a:r>
            <a:endParaRPr lang="en-US" sz="4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2322" y="1851155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FF0000"/>
                </a:solidFill>
              </a:rPr>
              <a:t>Input : a text file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Output: a list of page numbers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20" y="413707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cap="none" dirty="0" smtClean="0">
                <a:solidFill>
                  <a:srgbClr val="FF0000"/>
                </a:solidFill>
              </a:rPr>
              <a:t>Permutation Problem</a:t>
            </a:r>
            <a:endParaRPr lang="en-US" sz="4800" cap="none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322" y="1851155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FF0000"/>
                </a:solidFill>
              </a:rPr>
              <a:t>Input : a string in the script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Output: a series of strings to terminal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322" y="3404119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FF0000"/>
                </a:solidFill>
              </a:rPr>
              <a:t>We can if we want to. </a:t>
            </a:r>
            <a:r>
              <a:rPr lang="en-US" sz="4800" dirty="0" err="1" smtClean="0">
                <a:solidFill>
                  <a:srgbClr val="FF0000"/>
                </a:solidFill>
              </a:rPr>
              <a:t>findPages</a:t>
            </a:r>
            <a:r>
              <a:rPr lang="en-US" sz="4800" dirty="0" smtClean="0">
                <a:solidFill>
                  <a:srgbClr val="FF0000"/>
                </a:solidFill>
              </a:rPr>
              <a:t>($</a:t>
            </a:r>
            <a:r>
              <a:rPr lang="en-US" sz="4800" dirty="0" err="1" smtClean="0">
                <a:solidFill>
                  <a:srgbClr val="FF0000"/>
                </a:solidFill>
              </a:rPr>
              <a:t>pageString</a:t>
            </a:r>
            <a:r>
              <a:rPr lang="en-US" sz="4800" dirty="0" smtClean="0">
                <a:solidFill>
                  <a:srgbClr val="FF0000"/>
                </a:solidFill>
              </a:rPr>
              <a:t>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322" y="4931051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rgbClr val="FF0000"/>
                </a:solidFill>
              </a:rPr>
              <a:t>Link everything together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0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2931822"/>
            <a:ext cx="8229600" cy="17850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Strings are basically composed of characters (maybe numerals too). </a:t>
            </a:r>
          </a:p>
          <a:p>
            <a:pPr lvl="1"/>
            <a:r>
              <a:rPr lang="en-US" dirty="0" smtClean="0"/>
              <a:t>$string = “HARRYPOTTER2014”</a:t>
            </a:r>
          </a:p>
          <a:p>
            <a:pPr lvl="1"/>
            <a:r>
              <a:rPr lang="en-US" dirty="0" smtClean="0"/>
              <a:t>$sequence = “ATGGCTAGTTGCCAGTCAGT”</a:t>
            </a:r>
          </a:p>
          <a:p>
            <a:pPr lvl="1"/>
            <a:r>
              <a:rPr lang="en-US" dirty="0" smtClean="0"/>
              <a:t>$string2=“123Pinot”</a:t>
            </a:r>
          </a:p>
        </p:txBody>
      </p:sp>
    </p:spTree>
    <p:extLst>
      <p:ext uri="{BB962C8B-B14F-4D97-AF65-F5344CB8AC3E}">
        <p14:creationId xmlns:p14="http://schemas.microsoft.com/office/powerpoint/2010/main" val="287243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20" y="788673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cap="none" dirty="0" smtClean="0"/>
              <a:t>chomp($string or @array)</a:t>
            </a:r>
            <a:endParaRPr lang="en-US" sz="4800" cap="non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320" y="2165644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length($string)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320" y="3573412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join(separator, @array)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322" y="4931051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smtClean="0"/>
              <a:t>reverse($string or @array)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0600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20" y="788673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cap="none" dirty="0" err="1" smtClean="0"/>
              <a:t>lc</a:t>
            </a:r>
            <a:r>
              <a:rPr lang="en-US" sz="4800" cap="none" dirty="0" smtClean="0"/>
              <a:t>($string)</a:t>
            </a:r>
            <a:endParaRPr lang="en-US" sz="4800" cap="non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320" y="2165644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 smtClean="0"/>
              <a:t>uc</a:t>
            </a:r>
            <a:r>
              <a:rPr lang="en-US" sz="4800" dirty="0" smtClean="0"/>
              <a:t>($string)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320" y="3573412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</a:t>
            </a:r>
            <a:r>
              <a:rPr lang="en-US" sz="4800" dirty="0" err="1" smtClean="0"/>
              <a:t>cfirst</a:t>
            </a:r>
            <a:r>
              <a:rPr lang="en-US" sz="4800" dirty="0" smtClean="0"/>
              <a:t>($string)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322" y="4931051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 smtClean="0"/>
              <a:t>ucfirst</a:t>
            </a:r>
            <a:r>
              <a:rPr lang="en-US" sz="4800" dirty="0"/>
              <a:t>($string)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0150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47719"/>
            <a:ext cx="8229600" cy="907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index($string, $</a:t>
            </a:r>
            <a:r>
              <a:rPr lang="en-US" sz="4800" dirty="0" err="1" smtClean="0"/>
              <a:t>substring,offset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9194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$substring = which substring to search for</a:t>
            </a:r>
          </a:p>
          <a:p>
            <a:r>
              <a:rPr lang="en-US" sz="2800" dirty="0" smtClean="0"/>
              <a:t>Offset = where to start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88631"/>
            <a:ext cx="8229600" cy="907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 smtClean="0"/>
              <a:t>rindex</a:t>
            </a:r>
            <a:r>
              <a:rPr lang="en-US" sz="4800" dirty="0" smtClean="0"/>
              <a:t>($string, $</a:t>
            </a:r>
            <a:r>
              <a:rPr lang="en-US" sz="4800" dirty="0" err="1" smtClean="0"/>
              <a:t>substring,offset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3597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</a:t>
            </a:r>
            <a:r>
              <a:rPr lang="en-US" sz="2800" i="1" dirty="0" smtClean="0"/>
              <a:t>ndex </a:t>
            </a:r>
            <a:r>
              <a:rPr lang="en-US" sz="2800" dirty="0" smtClean="0"/>
              <a:t>indexes strings from left to right.</a:t>
            </a:r>
          </a:p>
          <a:p>
            <a:r>
              <a:rPr lang="en-US" sz="2800" i="1" dirty="0" err="1"/>
              <a:t>r</a:t>
            </a:r>
            <a:r>
              <a:rPr lang="en-US" sz="2800" i="1" dirty="0" err="1" smtClean="0"/>
              <a:t>index</a:t>
            </a:r>
            <a:r>
              <a:rPr lang="en-US" sz="2800" i="1" dirty="0" smtClean="0"/>
              <a:t> </a:t>
            </a:r>
            <a:r>
              <a:rPr lang="en-US" sz="2800" dirty="0" smtClean="0"/>
              <a:t>indexes strings from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234719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47719"/>
            <a:ext cx="8229600" cy="907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s</a:t>
            </a:r>
            <a:r>
              <a:rPr lang="en-US" sz="4800" dirty="0" err="1" smtClean="0"/>
              <a:t>ubstr</a:t>
            </a:r>
            <a:r>
              <a:rPr lang="en-US" sz="4800" dirty="0" smtClean="0"/>
              <a:t>($string, </a:t>
            </a:r>
            <a:r>
              <a:rPr lang="en-US" sz="4800" dirty="0" err="1" smtClean="0"/>
              <a:t>offset,length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6899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ffset = where to start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ength = how long should the substring be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00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8770"/>
            <a:ext cx="8229600" cy="26530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a sequence:</a:t>
            </a:r>
          </a:p>
          <a:p>
            <a:pPr lvl="1"/>
            <a:r>
              <a:rPr lang="en-US" dirty="0" smtClean="0"/>
              <a:t>Find the reverse complement of the sequence using a subroutine.</a:t>
            </a:r>
          </a:p>
          <a:p>
            <a:pPr lvl="1"/>
            <a:r>
              <a:rPr lang="en-US" dirty="0" smtClean="0"/>
              <a:t>Find the coding regions of this sequence assuming that the stop codon is at the very end.</a:t>
            </a:r>
          </a:p>
          <a:p>
            <a:pPr lvl="2"/>
            <a:r>
              <a:rPr lang="en-US" dirty="0" smtClean="0"/>
              <a:t>Here coding sequence: starts with ATG and ends with a stop codon</a:t>
            </a:r>
          </a:p>
          <a:p>
            <a:pPr lvl="1"/>
            <a:r>
              <a:rPr lang="en-US" dirty="0" smtClean="0"/>
              <a:t>Start-up code at blackboard if you want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0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Homework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Write a script to translate the given DNA sequences into protein </a:t>
            </a:r>
            <a:r>
              <a:rPr lang="en-US" dirty="0" smtClean="0"/>
              <a:t>sequences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INPUT: A </a:t>
            </a:r>
            <a:r>
              <a:rPr lang="en-US" dirty="0" err="1" smtClean="0"/>
              <a:t>fasta</a:t>
            </a:r>
            <a:r>
              <a:rPr lang="en-US" dirty="0" smtClean="0"/>
              <a:t> database file</a:t>
            </a:r>
          </a:p>
          <a:p>
            <a:pPr lvl="2"/>
            <a:r>
              <a:rPr lang="en-US" dirty="0" smtClean="0"/>
              <a:t>Convert it into a hash as we did in module 1. </a:t>
            </a:r>
          </a:p>
          <a:p>
            <a:pPr lvl="2"/>
            <a:r>
              <a:rPr lang="en-US" dirty="0" smtClean="0"/>
              <a:t>Another </a:t>
            </a:r>
            <a:r>
              <a:rPr lang="en-US" dirty="0"/>
              <a:t>hash storing codons and their corresponding amino acids is provided. </a:t>
            </a:r>
            <a:endParaRPr lang="en-US" dirty="0" smtClean="0"/>
          </a:p>
          <a:p>
            <a:r>
              <a:rPr lang="en-US" dirty="0" smtClean="0"/>
              <a:t>Loop </a:t>
            </a:r>
            <a:r>
              <a:rPr lang="en-US" dirty="0"/>
              <a:t>through the sequence </a:t>
            </a:r>
            <a:r>
              <a:rPr lang="en-US" dirty="0" smtClean="0"/>
              <a:t>hash</a:t>
            </a:r>
            <a:endParaRPr lang="en-US" dirty="0"/>
          </a:p>
          <a:p>
            <a:pPr lvl="1"/>
            <a:r>
              <a:rPr lang="en-US" dirty="0" smtClean="0"/>
              <a:t>extract </a:t>
            </a:r>
            <a:r>
              <a:rPr lang="en-US" dirty="0"/>
              <a:t>one sequence each time, and then input each of its six frames into your </a:t>
            </a:r>
            <a:r>
              <a:rPr lang="en-US" dirty="0" smtClean="0"/>
              <a:t>translator which will translate your </a:t>
            </a:r>
            <a:r>
              <a:rPr lang="en-US" dirty="0" err="1" smtClean="0"/>
              <a:t>dna</a:t>
            </a:r>
            <a:r>
              <a:rPr lang="en-US" dirty="0" smtClean="0"/>
              <a:t> sequence into protein sequence.</a:t>
            </a:r>
          </a:p>
          <a:p>
            <a:r>
              <a:rPr lang="en-US" dirty="0" smtClean="0"/>
              <a:t>Do this for both 5’ </a:t>
            </a:r>
            <a:r>
              <a:rPr lang="en-US" dirty="0" smtClean="0">
                <a:sym typeface="Wingdings"/>
              </a:rPr>
              <a:t> 3’ and 3’  5’ strands.</a:t>
            </a:r>
          </a:p>
          <a:p>
            <a:r>
              <a:rPr lang="en-US" dirty="0" smtClean="0">
                <a:sym typeface="Wingdings"/>
              </a:rPr>
              <a:t>For protein sequence in output, print 80 characters per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8449"/>
            <a:ext cx="8229600" cy="756518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US" dirty="0" smtClean="0"/>
              <a:t>From a list of genes, find the ones that match to the </a:t>
            </a:r>
            <a:r>
              <a:rPr lang="en-US" dirty="0" err="1" smtClean="0"/>
              <a:t>fasta</a:t>
            </a:r>
            <a:r>
              <a:rPr lang="en-US" dirty="0" smtClean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38033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Homework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Three subroutines required:</a:t>
            </a:r>
          </a:p>
          <a:p>
            <a:pPr lvl="1"/>
            <a:r>
              <a:rPr lang="en-US" dirty="0" err="1"/>
              <a:t>reverseComplement</a:t>
            </a:r>
            <a:r>
              <a:rPr lang="en-US" dirty="0"/>
              <a:t>: </a:t>
            </a:r>
            <a:r>
              <a:rPr lang="en-US" dirty="0" smtClean="0"/>
              <a:t>returns the reverse complement sequence of a given </a:t>
            </a:r>
            <a:r>
              <a:rPr lang="en-US" dirty="0"/>
              <a:t>sequence. </a:t>
            </a:r>
            <a:endParaRPr lang="en-US" dirty="0" smtClean="0"/>
          </a:p>
          <a:p>
            <a:pPr lvl="1"/>
            <a:r>
              <a:rPr lang="en-US" dirty="0" err="1" smtClean="0"/>
              <a:t>translateFrame</a:t>
            </a:r>
            <a:r>
              <a:rPr lang="en-US" dirty="0"/>
              <a:t>: converts a given sequence to a peptide. </a:t>
            </a:r>
            <a:endParaRPr lang="en-US" dirty="0" smtClean="0"/>
          </a:p>
          <a:p>
            <a:pPr lvl="1"/>
            <a:r>
              <a:rPr lang="en-US" dirty="0" err="1" smtClean="0"/>
              <a:t>formatPrinting</a:t>
            </a:r>
            <a:r>
              <a:rPr lang="en-US" dirty="0"/>
              <a:t>: wraps a peptide into a width of 80 characters.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substr</a:t>
            </a:r>
            <a:r>
              <a:rPr lang="en-US" dirty="0" smtClean="0"/>
              <a:t> to extract substrings in any reading frame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exists </a:t>
            </a:r>
            <a:r>
              <a:rPr lang="en-US" dirty="0" smtClean="0"/>
              <a:t>function to check if there exists a 3-mer codon in your sequence.</a:t>
            </a:r>
          </a:p>
          <a:p>
            <a:r>
              <a:rPr lang="en-US" dirty="0" smtClean="0"/>
              <a:t>To check your results, use: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://web.expasy.org/translate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http://www.ebi.ac.uk/Tools/st/emboss transeq/</a:t>
            </a:r>
            <a:r>
              <a:rPr lang="en-US" dirty="0"/>
              <a:t> </a:t>
            </a:r>
            <a:endParaRPr lang="en-US" dirty="0" smtClean="0">
              <a:effectLst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effectLst/>
              </a:rPr>
              <a:t>	</a:t>
            </a:r>
            <a:endParaRPr lang="en-US" dirty="0" smtClean="0">
              <a:effectLst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0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Homework 1: ORFs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25071"/>
            <a:ext cx="8229600" cy="1597394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FRAME 1: ATGGTC--------------------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FRAME 2:  </a:t>
            </a:r>
            <a:r>
              <a:rPr lang="en-US" dirty="0" smtClean="0">
                <a:latin typeface="Courier"/>
                <a:cs typeface="Courier"/>
              </a:rPr>
              <a:t>TGGTC--------------------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FRAME 3:   GGTC--------------------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 Homework 1: 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63414"/>
            <a:ext cx="8229600" cy="440937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&gt;ID_Forward_frame1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Peptide </a:t>
            </a:r>
            <a:r>
              <a:rPr lang="en-US" dirty="0"/>
              <a:t>sequence (80 characters per line)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</a:t>
            </a:r>
            <a:r>
              <a:rPr lang="en-US" dirty="0"/>
              <a:t>ID_Forward_frame2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Peptide </a:t>
            </a:r>
            <a:r>
              <a:rPr lang="en-US" dirty="0"/>
              <a:t>sequence ......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</a:t>
            </a:r>
            <a:r>
              <a:rPr lang="en-US" dirty="0"/>
              <a:t>ID_Reverse_frame1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Peptide </a:t>
            </a:r>
            <a:r>
              <a:rPr lang="en-US" dirty="0"/>
              <a:t>sequence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&gt;ID_Reverse_frame2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Peptide sequence ......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5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3772134"/>
            <a:ext cx="8229600" cy="1123706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US" dirty="0" smtClean="0"/>
              <a:t>Create a subroutine to find the enzymes that do not cut within the sequences of the genes that matched to the </a:t>
            </a:r>
            <a:r>
              <a:rPr lang="en-US" dirty="0" err="1" smtClean="0"/>
              <a:t>fasta</a:t>
            </a:r>
            <a:r>
              <a:rPr lang="en-US" dirty="0" smtClean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675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</a:t>
            </a:r>
            <a:r>
              <a:rPr lang="en-US" dirty="0" smtClean="0">
                <a:sym typeface="Wingdings"/>
              </a:rPr>
              <a:t> RNA  Protein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87977" y="1950250"/>
            <a:ext cx="358351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87977" y="2223594"/>
            <a:ext cx="358351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11691" y="2494505"/>
            <a:ext cx="0" cy="634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87977" y="3478406"/>
            <a:ext cx="3583510" cy="0"/>
          </a:xfrm>
          <a:prstGeom prst="line">
            <a:avLst/>
          </a:prstGeom>
          <a:ln w="57150" cmpd="sng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11691" y="3886596"/>
            <a:ext cx="0" cy="634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477668" y="4807592"/>
            <a:ext cx="2691413" cy="604729"/>
          </a:xfrm>
          <a:custGeom>
            <a:avLst/>
            <a:gdLst>
              <a:gd name="connsiteX0" fmla="*/ 0 w 2691413"/>
              <a:gd name="connsiteY0" fmla="*/ 377956 h 604729"/>
              <a:gd name="connsiteX1" fmla="*/ 75602 w 2691413"/>
              <a:gd name="connsiteY1" fmla="*/ 302364 h 604729"/>
              <a:gd name="connsiteX2" fmla="*/ 105843 w 2691413"/>
              <a:gd name="connsiteY2" fmla="*/ 257010 h 604729"/>
              <a:gd name="connsiteX3" fmla="*/ 166324 w 2691413"/>
              <a:gd name="connsiteY3" fmla="*/ 196537 h 604729"/>
              <a:gd name="connsiteX4" fmla="*/ 196564 w 2691413"/>
              <a:gd name="connsiteY4" fmla="*/ 136064 h 604729"/>
              <a:gd name="connsiteX5" fmla="*/ 272166 w 2691413"/>
              <a:gd name="connsiteY5" fmla="*/ 90709 h 604729"/>
              <a:gd name="connsiteX6" fmla="*/ 317527 w 2691413"/>
              <a:gd name="connsiteY6" fmla="*/ 60473 h 604729"/>
              <a:gd name="connsiteX7" fmla="*/ 559451 w 2691413"/>
              <a:gd name="connsiteY7" fmla="*/ 75591 h 604729"/>
              <a:gd name="connsiteX8" fmla="*/ 619933 w 2691413"/>
              <a:gd name="connsiteY8" fmla="*/ 166301 h 604729"/>
              <a:gd name="connsiteX9" fmla="*/ 695534 w 2691413"/>
              <a:gd name="connsiteY9" fmla="*/ 272128 h 604729"/>
              <a:gd name="connsiteX10" fmla="*/ 710654 w 2691413"/>
              <a:gd name="connsiteY10" fmla="*/ 317483 h 604729"/>
              <a:gd name="connsiteX11" fmla="*/ 771136 w 2691413"/>
              <a:gd name="connsiteY11" fmla="*/ 393074 h 604729"/>
              <a:gd name="connsiteX12" fmla="*/ 816497 w 2691413"/>
              <a:gd name="connsiteY12" fmla="*/ 423310 h 604729"/>
              <a:gd name="connsiteX13" fmla="*/ 831617 w 2691413"/>
              <a:gd name="connsiteY13" fmla="*/ 468665 h 604729"/>
              <a:gd name="connsiteX14" fmla="*/ 876978 w 2691413"/>
              <a:gd name="connsiteY14" fmla="*/ 483783 h 604729"/>
              <a:gd name="connsiteX15" fmla="*/ 922339 w 2691413"/>
              <a:gd name="connsiteY15" fmla="*/ 514019 h 604729"/>
              <a:gd name="connsiteX16" fmla="*/ 967700 w 2691413"/>
              <a:gd name="connsiteY16" fmla="*/ 559374 h 604729"/>
              <a:gd name="connsiteX17" fmla="*/ 1058421 w 2691413"/>
              <a:gd name="connsiteY17" fmla="*/ 589611 h 604729"/>
              <a:gd name="connsiteX18" fmla="*/ 1103782 w 2691413"/>
              <a:gd name="connsiteY18" fmla="*/ 604729 h 604729"/>
              <a:gd name="connsiteX19" fmla="*/ 1270105 w 2691413"/>
              <a:gd name="connsiteY19" fmla="*/ 589611 h 604729"/>
              <a:gd name="connsiteX20" fmla="*/ 1315466 w 2691413"/>
              <a:gd name="connsiteY20" fmla="*/ 559374 h 604729"/>
              <a:gd name="connsiteX21" fmla="*/ 1360827 w 2691413"/>
              <a:gd name="connsiteY21" fmla="*/ 544256 h 604729"/>
              <a:gd name="connsiteX22" fmla="*/ 1436429 w 2691413"/>
              <a:gd name="connsiteY22" fmla="*/ 468665 h 604729"/>
              <a:gd name="connsiteX23" fmla="*/ 1481790 w 2691413"/>
              <a:gd name="connsiteY23" fmla="*/ 438428 h 604729"/>
              <a:gd name="connsiteX24" fmla="*/ 1512030 w 2691413"/>
              <a:gd name="connsiteY24" fmla="*/ 393074 h 604729"/>
              <a:gd name="connsiteX25" fmla="*/ 1587632 w 2691413"/>
              <a:gd name="connsiteY25" fmla="*/ 317483 h 604729"/>
              <a:gd name="connsiteX26" fmla="*/ 1663233 w 2691413"/>
              <a:gd name="connsiteY26" fmla="*/ 211655 h 604729"/>
              <a:gd name="connsiteX27" fmla="*/ 1708594 w 2691413"/>
              <a:gd name="connsiteY27" fmla="*/ 151182 h 604729"/>
              <a:gd name="connsiteX28" fmla="*/ 1799316 w 2691413"/>
              <a:gd name="connsiteY28" fmla="*/ 105828 h 604729"/>
              <a:gd name="connsiteX29" fmla="*/ 1844677 w 2691413"/>
              <a:gd name="connsiteY29" fmla="*/ 75591 h 604729"/>
              <a:gd name="connsiteX30" fmla="*/ 1874917 w 2691413"/>
              <a:gd name="connsiteY30" fmla="*/ 30237 h 604729"/>
              <a:gd name="connsiteX31" fmla="*/ 1935399 w 2691413"/>
              <a:gd name="connsiteY31" fmla="*/ 15118 h 604729"/>
              <a:gd name="connsiteX32" fmla="*/ 1980759 w 2691413"/>
              <a:gd name="connsiteY32" fmla="*/ 0 h 604729"/>
              <a:gd name="connsiteX33" fmla="*/ 2268045 w 2691413"/>
              <a:gd name="connsiteY33" fmla="*/ 15118 h 604729"/>
              <a:gd name="connsiteX34" fmla="*/ 2358767 w 2691413"/>
              <a:gd name="connsiteY34" fmla="*/ 75591 h 604729"/>
              <a:gd name="connsiteX35" fmla="*/ 2419248 w 2691413"/>
              <a:gd name="connsiteY35" fmla="*/ 90709 h 604729"/>
              <a:gd name="connsiteX36" fmla="*/ 2449489 w 2691413"/>
              <a:gd name="connsiteY36" fmla="*/ 120946 h 604729"/>
              <a:gd name="connsiteX37" fmla="*/ 2494850 w 2691413"/>
              <a:gd name="connsiteY37" fmla="*/ 136064 h 604729"/>
              <a:gd name="connsiteX38" fmla="*/ 2540210 w 2691413"/>
              <a:gd name="connsiteY38" fmla="*/ 196537 h 604729"/>
              <a:gd name="connsiteX39" fmla="*/ 2585571 w 2691413"/>
              <a:gd name="connsiteY39" fmla="*/ 241892 h 604729"/>
              <a:gd name="connsiteX40" fmla="*/ 2630932 w 2691413"/>
              <a:gd name="connsiteY40" fmla="*/ 332601 h 604729"/>
              <a:gd name="connsiteX41" fmla="*/ 2646053 w 2691413"/>
              <a:gd name="connsiteY41" fmla="*/ 377956 h 604729"/>
              <a:gd name="connsiteX42" fmla="*/ 2691413 w 2691413"/>
              <a:gd name="connsiteY42" fmla="*/ 423310 h 60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691413" h="604729">
                <a:moveTo>
                  <a:pt x="0" y="377956"/>
                </a:moveTo>
                <a:cubicBezTo>
                  <a:pt x="25201" y="352759"/>
                  <a:pt x="52133" y="329182"/>
                  <a:pt x="75602" y="302364"/>
                </a:cubicBezTo>
                <a:cubicBezTo>
                  <a:pt x="87568" y="288690"/>
                  <a:pt x="94017" y="270805"/>
                  <a:pt x="105843" y="257010"/>
                </a:cubicBezTo>
                <a:cubicBezTo>
                  <a:pt x="124398" y="235366"/>
                  <a:pt x="146164" y="216695"/>
                  <a:pt x="166324" y="196537"/>
                </a:cubicBezTo>
                <a:cubicBezTo>
                  <a:pt x="176404" y="176379"/>
                  <a:pt x="180627" y="151999"/>
                  <a:pt x="196564" y="136064"/>
                </a:cubicBezTo>
                <a:cubicBezTo>
                  <a:pt x="217346" y="115285"/>
                  <a:pt x="247244" y="106283"/>
                  <a:pt x="272166" y="90709"/>
                </a:cubicBezTo>
                <a:cubicBezTo>
                  <a:pt x="287576" y="81079"/>
                  <a:pt x="302407" y="70552"/>
                  <a:pt x="317527" y="60473"/>
                </a:cubicBezTo>
                <a:lnTo>
                  <a:pt x="559451" y="75591"/>
                </a:lnTo>
                <a:cubicBezTo>
                  <a:pt x="593753" y="87595"/>
                  <a:pt x="598126" y="137229"/>
                  <a:pt x="619933" y="166301"/>
                </a:cubicBezTo>
                <a:cubicBezTo>
                  <a:pt x="630212" y="180004"/>
                  <a:pt x="684476" y="250015"/>
                  <a:pt x="695534" y="272128"/>
                </a:cubicBezTo>
                <a:cubicBezTo>
                  <a:pt x="702662" y="286382"/>
                  <a:pt x="703526" y="303230"/>
                  <a:pt x="710654" y="317483"/>
                </a:cubicBezTo>
                <a:cubicBezTo>
                  <a:pt x="723752" y="343674"/>
                  <a:pt x="747699" y="374327"/>
                  <a:pt x="771136" y="393074"/>
                </a:cubicBezTo>
                <a:cubicBezTo>
                  <a:pt x="785326" y="404425"/>
                  <a:pt x="801377" y="413231"/>
                  <a:pt x="816497" y="423310"/>
                </a:cubicBezTo>
                <a:cubicBezTo>
                  <a:pt x="821537" y="438428"/>
                  <a:pt x="820348" y="457397"/>
                  <a:pt x="831617" y="468665"/>
                </a:cubicBezTo>
                <a:cubicBezTo>
                  <a:pt x="842888" y="479934"/>
                  <a:pt x="862722" y="476656"/>
                  <a:pt x="876978" y="483783"/>
                </a:cubicBezTo>
                <a:cubicBezTo>
                  <a:pt x="893232" y="491909"/>
                  <a:pt x="908378" y="502387"/>
                  <a:pt x="922339" y="514019"/>
                </a:cubicBezTo>
                <a:cubicBezTo>
                  <a:pt x="938766" y="527706"/>
                  <a:pt x="949008" y="548991"/>
                  <a:pt x="967700" y="559374"/>
                </a:cubicBezTo>
                <a:cubicBezTo>
                  <a:pt x="995565" y="574853"/>
                  <a:pt x="1028181" y="579532"/>
                  <a:pt x="1058421" y="589611"/>
                </a:cubicBezTo>
                <a:lnTo>
                  <a:pt x="1103782" y="604729"/>
                </a:lnTo>
                <a:cubicBezTo>
                  <a:pt x="1159223" y="599690"/>
                  <a:pt x="1215671" y="601274"/>
                  <a:pt x="1270105" y="589611"/>
                </a:cubicBezTo>
                <a:cubicBezTo>
                  <a:pt x="1287873" y="585804"/>
                  <a:pt x="1299212" y="567500"/>
                  <a:pt x="1315466" y="559374"/>
                </a:cubicBezTo>
                <a:cubicBezTo>
                  <a:pt x="1329722" y="552247"/>
                  <a:pt x="1345707" y="549295"/>
                  <a:pt x="1360827" y="544256"/>
                </a:cubicBezTo>
                <a:cubicBezTo>
                  <a:pt x="1481794" y="463621"/>
                  <a:pt x="1335625" y="569455"/>
                  <a:pt x="1436429" y="468665"/>
                </a:cubicBezTo>
                <a:cubicBezTo>
                  <a:pt x="1449279" y="455817"/>
                  <a:pt x="1466670" y="448507"/>
                  <a:pt x="1481790" y="438428"/>
                </a:cubicBezTo>
                <a:cubicBezTo>
                  <a:pt x="1491870" y="423310"/>
                  <a:pt x="1500064" y="406748"/>
                  <a:pt x="1512030" y="393074"/>
                </a:cubicBezTo>
                <a:cubicBezTo>
                  <a:pt x="1535499" y="366256"/>
                  <a:pt x="1587632" y="317483"/>
                  <a:pt x="1587632" y="317483"/>
                </a:cubicBezTo>
                <a:cubicBezTo>
                  <a:pt x="1640357" y="212046"/>
                  <a:pt x="1589676" y="297460"/>
                  <a:pt x="1663233" y="211655"/>
                </a:cubicBezTo>
                <a:cubicBezTo>
                  <a:pt x="1679633" y="192524"/>
                  <a:pt x="1690775" y="168999"/>
                  <a:pt x="1708594" y="151182"/>
                </a:cubicBezTo>
                <a:cubicBezTo>
                  <a:pt x="1737905" y="121875"/>
                  <a:pt x="1762425" y="118123"/>
                  <a:pt x="1799316" y="105828"/>
                </a:cubicBezTo>
                <a:cubicBezTo>
                  <a:pt x="1814436" y="95749"/>
                  <a:pt x="1831827" y="88439"/>
                  <a:pt x="1844677" y="75591"/>
                </a:cubicBezTo>
                <a:cubicBezTo>
                  <a:pt x="1857526" y="62743"/>
                  <a:pt x="1859798" y="40315"/>
                  <a:pt x="1874917" y="30237"/>
                </a:cubicBezTo>
                <a:cubicBezTo>
                  <a:pt x="1892209" y="18711"/>
                  <a:pt x="1915417" y="20826"/>
                  <a:pt x="1935399" y="15118"/>
                </a:cubicBezTo>
                <a:cubicBezTo>
                  <a:pt x="1950724" y="10740"/>
                  <a:pt x="1965639" y="5039"/>
                  <a:pt x="1980759" y="0"/>
                </a:cubicBezTo>
                <a:cubicBezTo>
                  <a:pt x="2076521" y="5039"/>
                  <a:pt x="2172544" y="6437"/>
                  <a:pt x="2268045" y="15118"/>
                </a:cubicBezTo>
                <a:cubicBezTo>
                  <a:pt x="2338219" y="21497"/>
                  <a:pt x="2296060" y="39764"/>
                  <a:pt x="2358767" y="75591"/>
                </a:cubicBezTo>
                <a:cubicBezTo>
                  <a:pt x="2376810" y="85900"/>
                  <a:pt x="2399088" y="85670"/>
                  <a:pt x="2419248" y="90709"/>
                </a:cubicBezTo>
                <a:cubicBezTo>
                  <a:pt x="2429328" y="100788"/>
                  <a:pt x="2437265" y="113613"/>
                  <a:pt x="2449489" y="120946"/>
                </a:cubicBezTo>
                <a:cubicBezTo>
                  <a:pt x="2463156" y="129145"/>
                  <a:pt x="2482605" y="125862"/>
                  <a:pt x="2494850" y="136064"/>
                </a:cubicBezTo>
                <a:cubicBezTo>
                  <a:pt x="2514209" y="152194"/>
                  <a:pt x="2523810" y="177406"/>
                  <a:pt x="2540210" y="196537"/>
                </a:cubicBezTo>
                <a:cubicBezTo>
                  <a:pt x="2554126" y="212771"/>
                  <a:pt x="2570451" y="226774"/>
                  <a:pt x="2585571" y="241892"/>
                </a:cubicBezTo>
                <a:cubicBezTo>
                  <a:pt x="2623579" y="355892"/>
                  <a:pt x="2572309" y="215370"/>
                  <a:pt x="2630932" y="332601"/>
                </a:cubicBezTo>
                <a:cubicBezTo>
                  <a:pt x="2638060" y="346855"/>
                  <a:pt x="2638925" y="363702"/>
                  <a:pt x="2646053" y="377956"/>
                </a:cubicBezTo>
                <a:cubicBezTo>
                  <a:pt x="2670830" y="427503"/>
                  <a:pt x="2660413" y="423310"/>
                  <a:pt x="2691413" y="42331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83511" y="4928538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8871" y="503558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06871" y="4840270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59271" y="481125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6551" y="4857828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18711" y="4949756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180391" y="5087038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272311" y="519408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79351" y="5301130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31751" y="5362822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84151" y="534892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806311" y="5259436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98231" y="5154830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05271" y="5035106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12311" y="4930500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49591" y="482589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01991" y="4766642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54391" y="475274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06791" y="4769082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44071" y="483077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1111" y="4937820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58151" y="5059984"/>
            <a:ext cx="136083" cy="136064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reading frame (ORF)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9210"/>
            <a:ext cx="8229600" cy="2157228"/>
          </a:xfrm>
        </p:spPr>
        <p:txBody>
          <a:bodyPr>
            <a:normAutofit/>
          </a:bodyPr>
          <a:lstStyle/>
          <a:p>
            <a:r>
              <a:rPr lang="en-US" dirty="0" smtClean="0"/>
              <a:t>Usually starts with a start codon ATG and ends with an in-frame stop codon TGA/TAG/TAA. </a:t>
            </a:r>
          </a:p>
          <a:p>
            <a:r>
              <a:rPr lang="en-US" b="1" dirty="0" smtClean="0"/>
              <a:t>If we just use one frame:</a:t>
            </a:r>
          </a:p>
          <a:p>
            <a:pPr lvl="1"/>
            <a:r>
              <a:rPr lang="en-US" dirty="0" smtClean="0"/>
              <a:t>ATGGTCTGGCGTAATGCTAGATGCTATGAGTGA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ATG</a:t>
            </a:r>
            <a:r>
              <a:rPr lang="en-US" dirty="0" smtClean="0"/>
              <a:t> GTC TGG CG</a:t>
            </a:r>
            <a:r>
              <a:rPr lang="en-US" dirty="0" smtClean="0">
                <a:solidFill>
                  <a:srgbClr val="3366FF"/>
                </a:solidFill>
              </a:rPr>
              <a:t>T AA</a:t>
            </a:r>
            <a:r>
              <a:rPr lang="en-US" dirty="0" smtClean="0"/>
              <a:t>T GC</a:t>
            </a:r>
            <a:r>
              <a:rPr lang="en-US" dirty="0" smtClean="0">
                <a:solidFill>
                  <a:srgbClr val="3366FF"/>
                </a:solidFill>
              </a:rPr>
              <a:t>T AG</a:t>
            </a:r>
            <a:r>
              <a:rPr lang="en-US" dirty="0" smtClean="0">
                <a:solidFill>
                  <a:srgbClr val="008000"/>
                </a:solidFill>
              </a:rPr>
              <a:t>A TG</a:t>
            </a:r>
            <a:r>
              <a:rPr lang="en-US" dirty="0" smtClean="0"/>
              <a:t>C TA</a:t>
            </a:r>
            <a:r>
              <a:rPr lang="en-US" dirty="0" smtClean="0">
                <a:solidFill>
                  <a:srgbClr val="3366FF"/>
                </a:solidFill>
              </a:rPr>
              <a:t>T GA</a:t>
            </a:r>
            <a:r>
              <a:rPr lang="en-US" dirty="0" smtClean="0"/>
              <a:t>G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6495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Different Possible FRAMEs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7200" y="2550602"/>
            <a:ext cx="8229600" cy="3232608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ATG</a:t>
            </a:r>
            <a:r>
              <a:rPr lang="en-US" dirty="0" smtClean="0">
                <a:latin typeface="Courier"/>
                <a:cs typeface="Courier"/>
              </a:rPr>
              <a:t>GTCTGGCGTAATGCTAGATGCTATGAGTGCATCG---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 smtClean="0">
                <a:latin typeface="Courier"/>
                <a:cs typeface="Courier"/>
              </a:rPr>
              <a:t> TGGTCTGGCGTA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ATG</a:t>
            </a:r>
            <a:r>
              <a:rPr lang="en-US" dirty="0" smtClean="0">
                <a:latin typeface="Courier"/>
                <a:cs typeface="Courier"/>
              </a:rPr>
              <a:t>CTAGATGCTATGAGTGCATCG---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 smtClean="0">
                <a:latin typeface="Courier"/>
                <a:cs typeface="Courier"/>
              </a:rPr>
              <a:t>  GGTCTGGCGTAATGCTAG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ATG</a:t>
            </a:r>
            <a:r>
              <a:rPr lang="en-US" dirty="0" smtClean="0">
                <a:latin typeface="Courier"/>
                <a:cs typeface="Courier"/>
              </a:rPr>
              <a:t>CTATGAGTGCATCG---</a:t>
            </a:r>
          </a:p>
          <a:p>
            <a:pPr marL="571500" indent="-457200">
              <a:buFont typeface="Arial" pitchFamily="34" charset="0"/>
              <a:buAutoNum type="arabicPeriod"/>
            </a:pPr>
            <a:endParaRPr lang="en-US" dirty="0" smtClean="0">
              <a:latin typeface="Courier"/>
              <a:cs typeface="Courier"/>
            </a:endParaRP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 smtClean="0">
                <a:latin typeface="Courier"/>
                <a:cs typeface="Courier"/>
              </a:rPr>
              <a:t>GAACG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ATG</a:t>
            </a:r>
            <a:r>
              <a:rPr lang="en-US" dirty="0" smtClean="0">
                <a:latin typeface="Courier"/>
                <a:cs typeface="Courier"/>
              </a:rPr>
              <a:t>CACTCATAGCATCTAGCATTACGCCAGAC---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 smtClean="0">
                <a:latin typeface="Courier"/>
                <a:cs typeface="Courier"/>
              </a:rPr>
              <a:t> AACGATTCACTCATAGCATCTAGCATTACGCCAGAC---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 smtClean="0">
                <a:latin typeface="Courier"/>
                <a:cs typeface="Courier"/>
              </a:rPr>
              <a:t>  ACGATTCACTCATAGCATCTAGCATTACGCCAGAC---</a:t>
            </a:r>
            <a:endParaRPr lang="en-US" dirty="0">
              <a:latin typeface="Courier"/>
              <a:cs typeface="Courier"/>
            </a:endParaRPr>
          </a:p>
          <a:p>
            <a:pPr marL="571500" indent="-457200">
              <a:buFont typeface="Arial" pitchFamily="34" charset="0"/>
              <a:buAutoNum type="arabicPeriod"/>
            </a:pPr>
            <a:endParaRPr lang="en-US" dirty="0">
              <a:latin typeface="Courier"/>
              <a:cs typeface="Courier"/>
            </a:endParaRPr>
          </a:p>
          <a:p>
            <a:pPr marL="571500" indent="-457200">
              <a:buFont typeface="Arial" pitchFamily="34" charset="0"/>
              <a:buAutoNum type="arabicPeriod"/>
            </a:pPr>
            <a:endParaRPr lang="en-US" dirty="0">
              <a:latin typeface="Courier"/>
              <a:cs typeface="Courier"/>
            </a:endParaRPr>
          </a:p>
          <a:p>
            <a:pPr marL="571500" indent="-457200">
              <a:buFont typeface="Arial" pitchFamily="34" charset="0"/>
              <a:buAutoNum type="arabicPeriod"/>
            </a:pPr>
            <a:endParaRPr lang="en-US" dirty="0">
              <a:latin typeface="Courier"/>
              <a:cs typeface="Courier"/>
            </a:endParaRPr>
          </a:p>
          <a:p>
            <a:pPr marL="571500" indent="-457200">
              <a:buFont typeface="Arial" pitchFamily="34" charset="0"/>
              <a:buAutoNum type="arabicPeriod"/>
            </a:pPr>
            <a:endParaRPr lang="en-US" dirty="0">
              <a:latin typeface="Courier"/>
              <a:cs typeface="Courier"/>
            </a:endParaRPr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2931822"/>
            <a:ext cx="8229600" cy="17850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Let’s think about a problem.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a </a:t>
            </a:r>
            <a:r>
              <a:rPr lang="en-US" dirty="0" smtClean="0"/>
              <a:t>word “sublime”, for a book in a “.txt” format with each page starting with a %START%, how will you find the page numbers that contain this word in it.</a:t>
            </a:r>
          </a:p>
          <a:p>
            <a:pPr marL="411480" lvl="1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94032" y="6534328"/>
            <a:ext cx="474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www.wiley.com</a:t>
            </a:r>
            <a:r>
              <a:rPr lang="en-US" sz="1000" dirty="0"/>
              <a:t>/legacy/</a:t>
            </a:r>
            <a:r>
              <a:rPr lang="en-US" sz="1000" dirty="0" err="1"/>
              <a:t>compbooks</a:t>
            </a:r>
            <a:r>
              <a:rPr lang="en-US" sz="1000" dirty="0"/>
              <a:t>/chapman/</a:t>
            </a:r>
            <a:r>
              <a:rPr lang="en-US" sz="1000" dirty="0" err="1"/>
              <a:t>perl</a:t>
            </a:r>
            <a:r>
              <a:rPr lang="en-US" sz="1000" dirty="0"/>
              <a:t>/</a:t>
            </a:r>
            <a:r>
              <a:rPr lang="en-US" sz="1000" dirty="0" err="1"/>
              <a:t>exercises.html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473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20" y="413707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800" cap="none" dirty="0" smtClean="0"/>
              <a:t>What is your problem? What does it concern?</a:t>
            </a:r>
            <a:endParaRPr lang="en-US" sz="4800" cap="non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322" y="1851155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Input and Output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322" y="3404119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Are there ways to break it down? Subroutines?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322" y="4931051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Link everything together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322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20" y="443943"/>
            <a:ext cx="82296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cap="none" dirty="0" smtClean="0">
                <a:solidFill>
                  <a:srgbClr val="FF0000"/>
                </a:solidFill>
              </a:rPr>
              <a:t>Pattern matching</a:t>
            </a:r>
            <a:endParaRPr lang="en-US" sz="4800" cap="none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2322" y="1851155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Input and Output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322" y="3404119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Are there ways to break it down? Subroutines?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322" y="4931051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Link everything together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410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1269</TotalTime>
  <Words>947</Words>
  <Application>Microsoft Macintosh PowerPoint</Application>
  <PresentationFormat>On-screen Show (4:3)</PresentationFormat>
  <Paragraphs>141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Apothecary</vt:lpstr>
      <vt:lpstr>Office Theme</vt:lpstr>
      <vt:lpstr>1_Office Theme</vt:lpstr>
      <vt:lpstr>Module 2: open reading frame</vt:lpstr>
      <vt:lpstr>Homework 1</vt:lpstr>
      <vt:lpstr>Homework 2</vt:lpstr>
      <vt:lpstr>DNA  RNA  Protein </vt:lpstr>
      <vt:lpstr>Open reading frame (ORF)</vt:lpstr>
      <vt:lpstr>6 Different Possible FRAMEs</vt:lpstr>
      <vt:lpstr>Designing programs</vt:lpstr>
      <vt:lpstr>What is your problem? What does it concern?</vt:lpstr>
      <vt:lpstr>Pattern matching</vt:lpstr>
      <vt:lpstr>Permutation Problem</vt:lpstr>
      <vt:lpstr>Permutation Problem</vt:lpstr>
      <vt:lpstr>Permutation Problem</vt:lpstr>
      <vt:lpstr>Playing with Strings</vt:lpstr>
      <vt:lpstr>chomp($string or @array)</vt:lpstr>
      <vt:lpstr>lc($string)</vt:lpstr>
      <vt:lpstr>PowerPoint Presentation</vt:lpstr>
      <vt:lpstr>PowerPoint Presentation</vt:lpstr>
      <vt:lpstr>Let’s write a program</vt:lpstr>
      <vt:lpstr>Module 2 Homework 1</vt:lpstr>
      <vt:lpstr>Module 2 Homework 1</vt:lpstr>
      <vt:lpstr>Module 2 Homework 1: ORFs</vt:lpstr>
      <vt:lpstr>Module 2 Homework 1: OUTPUT</vt:lpstr>
    </vt:vector>
  </TitlesOfParts>
  <Company>National 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open reading frame</dc:title>
  <dc:creator>Sanjeev Dahal</dc:creator>
  <cp:lastModifiedBy>Sanjeev Dahal</cp:lastModifiedBy>
  <cp:revision>37</cp:revision>
  <dcterms:created xsi:type="dcterms:W3CDTF">2015-10-04T18:26:02Z</dcterms:created>
  <dcterms:modified xsi:type="dcterms:W3CDTF">2015-10-05T15:35:56Z</dcterms:modified>
</cp:coreProperties>
</file>