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59" r:id="rId4"/>
    <p:sldId id="262" r:id="rId5"/>
    <p:sldId id="263" r:id="rId6"/>
    <p:sldId id="261" r:id="rId7"/>
    <p:sldId id="264" r:id="rId8"/>
    <p:sldId id="266" r:id="rId9"/>
    <p:sldId id="272" r:id="rId10"/>
    <p:sldId id="273" r:id="rId11"/>
    <p:sldId id="265" r:id="rId12"/>
    <p:sldId id="269" r:id="rId13"/>
    <p:sldId id="267" r:id="rId14"/>
    <p:sldId id="268" r:id="rId15"/>
    <p:sldId id="270" r:id="rId16"/>
    <p:sldId id="271" r:id="rId1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D7FF9BA-778B-444F-AFCB-1EF1191D030D}" type="datetimeFigureOut">
              <a:rPr lang="en-US" smtClean="0"/>
              <a:t>10/12/2015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E9AFC8E-8D95-4BFD-882D-0E0174D34D12}" type="slidenum">
              <a:rPr lang="en-US" smtClean="0"/>
              <a:t>‹#›</a:t>
            </a:fld>
            <a:endParaRPr lang="en-US"/>
          </a:p>
        </p:txBody>
      </p:sp>
    </p:spTree>
    <p:extLst>
      <p:ext uri="{BB962C8B-B14F-4D97-AF65-F5344CB8AC3E}">
        <p14:creationId xmlns:p14="http://schemas.microsoft.com/office/powerpoint/2010/main" val="429256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a:t>
            </a:r>
            <a:r>
              <a:rPr lang="en-US" baseline="0" dirty="0" smtClean="0"/>
              <a:t> 6 </a:t>
            </a:r>
            <a:r>
              <a:rPr lang="en-US" baseline="0" dirty="0" err="1" smtClean="0"/>
              <a:t>orfs</a:t>
            </a:r>
            <a:r>
              <a:rPr lang="en-US" baseline="0" dirty="0" smtClean="0"/>
              <a:t> are found</a:t>
            </a:r>
            <a:endParaRPr lang="en-US" dirty="0"/>
          </a:p>
        </p:txBody>
      </p:sp>
      <p:sp>
        <p:nvSpPr>
          <p:cNvPr id="4" name="Slide Number Placeholder 3"/>
          <p:cNvSpPr>
            <a:spLocks noGrp="1"/>
          </p:cNvSpPr>
          <p:nvPr>
            <p:ph type="sldNum" sz="quarter" idx="10"/>
          </p:nvPr>
        </p:nvSpPr>
        <p:spPr/>
        <p:txBody>
          <a:bodyPr/>
          <a:lstStyle/>
          <a:p>
            <a:fld id="{2A6361E7-A170-794C-92CE-3555EEC6006B}" type="slidenum">
              <a:rPr lang="en-US" smtClean="0"/>
              <a:t>2</a:t>
            </a:fld>
            <a:endParaRPr lang="en-US"/>
          </a:p>
        </p:txBody>
      </p:sp>
    </p:spTree>
    <p:extLst>
      <p:ext uri="{BB962C8B-B14F-4D97-AF65-F5344CB8AC3E}">
        <p14:creationId xmlns:p14="http://schemas.microsoft.com/office/powerpoint/2010/main" val="164699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D67E3D-33F6-4BA6-B401-8574672CF5A4}"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335101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67E3D-33F6-4BA6-B401-8574672CF5A4}"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137936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67E3D-33F6-4BA6-B401-8574672CF5A4}"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235523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67E3D-33F6-4BA6-B401-8574672CF5A4}"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68654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67E3D-33F6-4BA6-B401-8574672CF5A4}"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252154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D67E3D-33F6-4BA6-B401-8574672CF5A4}"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92938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D67E3D-33F6-4BA6-B401-8574672CF5A4}" type="datetimeFigureOut">
              <a:rPr lang="en-US" smtClean="0"/>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363707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67E3D-33F6-4BA6-B401-8574672CF5A4}" type="datetimeFigureOut">
              <a:rPr lang="en-US" smtClean="0"/>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219647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67E3D-33F6-4BA6-B401-8574672CF5A4}" type="datetimeFigureOut">
              <a:rPr lang="en-US" smtClean="0"/>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8185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7E3D-33F6-4BA6-B401-8574672CF5A4}"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260511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7E3D-33F6-4BA6-B401-8574672CF5A4}"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109150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67E3D-33F6-4BA6-B401-8574672CF5A4}" type="datetimeFigureOut">
              <a:rPr lang="en-US" smtClean="0"/>
              <a:t>10/12/2015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F3AF8-70F7-4A4B-80B0-CEC0F9CAFA5E}" type="slidenum">
              <a:rPr lang="en-US" smtClean="0"/>
              <a:t>‹#›</a:t>
            </a:fld>
            <a:endParaRPr lang="en-US"/>
          </a:p>
        </p:txBody>
      </p:sp>
    </p:spTree>
    <p:extLst>
      <p:ext uri="{BB962C8B-B14F-4D97-AF65-F5344CB8AC3E}">
        <p14:creationId xmlns:p14="http://schemas.microsoft.com/office/powerpoint/2010/main" val="18462590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ebi.ac.uk/Tools/st/emboss%20transeq/" TargetMode="External"/><Relationship Id="rId2" Type="http://schemas.openxmlformats.org/officeDocument/2006/relationships/hyperlink" Target="http://web.expasy.org/transla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2: Day 2</a:t>
            </a:r>
            <a:br>
              <a:rPr lang="en-US" dirty="0" smtClean="0"/>
            </a:br>
            <a:r>
              <a:rPr lang="en-US" dirty="0" smtClean="0"/>
              <a:t> Open Reading Frame</a:t>
            </a:r>
            <a:endParaRPr lang="en-US" dirty="0"/>
          </a:p>
        </p:txBody>
      </p:sp>
      <p:sp>
        <p:nvSpPr>
          <p:cNvPr id="3" name="Subtitle 2"/>
          <p:cNvSpPr>
            <a:spLocks noGrp="1"/>
          </p:cNvSpPr>
          <p:nvPr>
            <p:ph type="subTitle" idx="1"/>
          </p:nvPr>
        </p:nvSpPr>
        <p:spPr/>
        <p:txBody>
          <a:bodyPr/>
          <a:lstStyle/>
          <a:p>
            <a:endParaRPr lang="en-US" dirty="0" smtClean="0"/>
          </a:p>
          <a:p>
            <a:r>
              <a:rPr lang="en-US" dirty="0" smtClean="0"/>
              <a:t>Sanjeev &amp; Qian</a:t>
            </a:r>
          </a:p>
          <a:p>
            <a:r>
              <a:rPr lang="en-US" dirty="0" smtClean="0"/>
              <a:t>10/12/2015</a:t>
            </a:r>
            <a:endParaRPr lang="en-US" dirty="0"/>
          </a:p>
        </p:txBody>
      </p:sp>
    </p:spTree>
    <p:extLst>
      <p:ext uri="{BB962C8B-B14F-4D97-AF65-F5344CB8AC3E}">
        <p14:creationId xmlns:p14="http://schemas.microsoft.com/office/powerpoint/2010/main" val="32907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how to comment</a:t>
            </a:r>
            <a:endParaRPr lang="en-US" dirty="0"/>
          </a:p>
        </p:txBody>
      </p:sp>
      <p:pic>
        <p:nvPicPr>
          <p:cNvPr id="5" name="Picture 4"/>
          <p:cNvPicPr>
            <a:picLocks noChangeAspect="1"/>
          </p:cNvPicPr>
          <p:nvPr/>
        </p:nvPicPr>
        <p:blipFill>
          <a:blip r:embed="rId2"/>
          <a:stretch>
            <a:fillRect/>
          </a:stretch>
        </p:blipFill>
        <p:spPr>
          <a:xfrm>
            <a:off x="295208" y="5410469"/>
            <a:ext cx="11532786" cy="822906"/>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p:cNvPicPr>
            <a:picLocks noChangeAspect="1"/>
          </p:cNvPicPr>
          <p:nvPr/>
        </p:nvPicPr>
        <p:blipFill>
          <a:blip r:embed="rId3"/>
          <a:stretch>
            <a:fillRect/>
          </a:stretch>
        </p:blipFill>
        <p:spPr>
          <a:xfrm>
            <a:off x="276526" y="1545465"/>
            <a:ext cx="11077274" cy="35852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Smiley Face 6"/>
          <p:cNvSpPr/>
          <p:nvPr/>
        </p:nvSpPr>
        <p:spPr>
          <a:xfrm>
            <a:off x="9324304" y="2112135"/>
            <a:ext cx="1017431" cy="940158"/>
          </a:xfrm>
          <a:prstGeom prst="smileyFac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TextBox 9"/>
          <p:cNvSpPr txBox="1"/>
          <p:nvPr/>
        </p:nvSpPr>
        <p:spPr>
          <a:xfrm>
            <a:off x="10122794" y="5410469"/>
            <a:ext cx="1231006" cy="369332"/>
          </a:xfrm>
          <a:prstGeom prst="rect">
            <a:avLst/>
          </a:prstGeom>
          <a:noFill/>
        </p:spPr>
        <p:txBody>
          <a:bodyPr wrap="square" rtlCol="0">
            <a:spAutoFit/>
          </a:bodyPr>
          <a:lstStyle/>
          <a:p>
            <a:r>
              <a:rPr lang="en-US" b="1" dirty="0" smtClean="0"/>
              <a:t>No!!!!</a:t>
            </a:r>
            <a:endParaRPr lang="en-US" b="1" dirty="0"/>
          </a:p>
        </p:txBody>
      </p:sp>
      <p:sp>
        <p:nvSpPr>
          <p:cNvPr id="3" name="Rectangle 2"/>
          <p:cNvSpPr/>
          <p:nvPr/>
        </p:nvSpPr>
        <p:spPr>
          <a:xfrm>
            <a:off x="838200" y="6311083"/>
            <a:ext cx="10070206" cy="369332"/>
          </a:xfrm>
          <a:prstGeom prst="rect">
            <a:avLst/>
          </a:prstGeom>
        </p:spPr>
        <p:txBody>
          <a:bodyPr wrap="square">
            <a:spAutoFit/>
          </a:bodyPr>
          <a:lstStyle/>
          <a:p>
            <a:r>
              <a:rPr lang="en-US" dirty="0" smtClean="0"/>
              <a:t>More examples: http</a:t>
            </a:r>
            <a:r>
              <a:rPr lang="en-US" dirty="0"/>
              <a:t>://www.cs.utah.edu/~germain/PPS/Topics/commenting.html</a:t>
            </a:r>
          </a:p>
        </p:txBody>
      </p:sp>
    </p:spTree>
    <p:extLst>
      <p:ext uri="{BB962C8B-B14F-4D97-AF65-F5344CB8AC3E}">
        <p14:creationId xmlns:p14="http://schemas.microsoft.com/office/powerpoint/2010/main" val="359591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810292" y="2486069"/>
            <a:ext cx="5012028" cy="128788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Positions of </a:t>
            </a:r>
          </a:p>
          <a:p>
            <a:pPr algn="ctr"/>
            <a:r>
              <a:rPr lang="en-US" b="1" dirty="0" smtClean="0">
                <a:solidFill>
                  <a:schemeClr val="tx1"/>
                </a:solidFill>
              </a:rPr>
              <a:t>Start codon: </a:t>
            </a:r>
            <a:r>
              <a:rPr lang="en-US" b="1" u="sng" dirty="0" smtClean="0">
                <a:solidFill>
                  <a:schemeClr val="tx1"/>
                </a:solidFill>
              </a:rPr>
              <a:t>ATG</a:t>
            </a:r>
          </a:p>
          <a:p>
            <a:pPr algn="ctr"/>
            <a:r>
              <a:rPr lang="en-US" b="1" dirty="0" smtClean="0">
                <a:solidFill>
                  <a:schemeClr val="tx1"/>
                </a:solidFill>
              </a:rPr>
              <a:t>and Stop codon: </a:t>
            </a:r>
            <a:r>
              <a:rPr lang="en-US" b="1" u="sng" dirty="0" smtClean="0">
                <a:solidFill>
                  <a:schemeClr val="tx1"/>
                </a:solidFill>
              </a:rPr>
              <a:t>TAG|TAA|TGA</a:t>
            </a:r>
            <a:endParaRPr lang="en-US" b="1" u="sng" dirty="0">
              <a:solidFill>
                <a:schemeClr val="tx1"/>
              </a:solidFill>
            </a:endParaRPr>
          </a:p>
        </p:txBody>
      </p:sp>
      <p:sp>
        <p:nvSpPr>
          <p:cNvPr id="2" name="Title 1"/>
          <p:cNvSpPr>
            <a:spLocks noGrp="1"/>
          </p:cNvSpPr>
          <p:nvPr>
            <p:ph type="title"/>
          </p:nvPr>
        </p:nvSpPr>
        <p:spPr>
          <a:xfrm>
            <a:off x="838200" y="146182"/>
            <a:ext cx="10515600" cy="1325563"/>
          </a:xfrm>
        </p:spPr>
        <p:txBody>
          <a:bodyPr/>
          <a:lstStyle/>
          <a:p>
            <a:pPr algn="ctr"/>
            <a:r>
              <a:rPr lang="en-US" dirty="0" smtClean="0"/>
              <a:t>Select ORF</a:t>
            </a:r>
            <a:endParaRPr lang="en-US" dirty="0"/>
          </a:p>
        </p:txBody>
      </p:sp>
      <p:sp>
        <p:nvSpPr>
          <p:cNvPr id="4" name="Rounded Rectangle 3"/>
          <p:cNvSpPr/>
          <p:nvPr/>
        </p:nvSpPr>
        <p:spPr>
          <a:xfrm>
            <a:off x="128785" y="1390917"/>
            <a:ext cx="2240924" cy="412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DNA sequence</a:t>
            </a:r>
            <a:endParaRPr lang="en-US" b="1" dirty="0">
              <a:solidFill>
                <a:schemeClr val="tx1"/>
              </a:solidFill>
            </a:endParaRPr>
          </a:p>
        </p:txBody>
      </p:sp>
      <p:sp>
        <p:nvSpPr>
          <p:cNvPr id="8" name="Rectangle 7"/>
          <p:cNvSpPr/>
          <p:nvPr/>
        </p:nvSpPr>
        <p:spPr>
          <a:xfrm>
            <a:off x="3333478" y="1403796"/>
            <a:ext cx="2925650" cy="3992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Reverse Complementary </a:t>
            </a:r>
            <a:r>
              <a:rPr lang="en-US" b="1" dirty="0" err="1" smtClean="0">
                <a:solidFill>
                  <a:schemeClr val="tx1"/>
                </a:solidFill>
              </a:rPr>
              <a:t>Seq</a:t>
            </a:r>
            <a:endParaRPr lang="en-US" b="1" dirty="0">
              <a:solidFill>
                <a:schemeClr val="tx1"/>
              </a:solidFill>
            </a:endParaRPr>
          </a:p>
        </p:txBody>
      </p:sp>
      <p:cxnSp>
        <p:nvCxnSpPr>
          <p:cNvPr id="12" name="Straight Arrow Connector 11"/>
          <p:cNvCxnSpPr/>
          <p:nvPr/>
        </p:nvCxnSpPr>
        <p:spPr>
          <a:xfrm>
            <a:off x="2653044" y="1574777"/>
            <a:ext cx="52803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3" name="Left Brace 12"/>
          <p:cNvSpPr/>
          <p:nvPr/>
        </p:nvSpPr>
        <p:spPr>
          <a:xfrm rot="16200000">
            <a:off x="2968577" y="-231822"/>
            <a:ext cx="425002" cy="4932609"/>
          </a:xfrm>
          <a:prstGeom prst="leftBrace">
            <a:avLst>
              <a:gd name="adj1" fmla="val 8333"/>
              <a:gd name="adj2" fmla="val 51755"/>
            </a:avLst>
          </a:pr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b="1"/>
          </a:p>
        </p:txBody>
      </p:sp>
      <p:sp>
        <p:nvSpPr>
          <p:cNvPr id="19" name="Right Arrow 18"/>
          <p:cNvSpPr/>
          <p:nvPr/>
        </p:nvSpPr>
        <p:spPr>
          <a:xfrm rot="5192379">
            <a:off x="3108094" y="3644720"/>
            <a:ext cx="450765" cy="5409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249247" y="4140780"/>
            <a:ext cx="4172755" cy="128788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Check every fragment between each pair of a start position and stop position</a:t>
            </a:r>
            <a:endParaRPr lang="en-US" b="1" u="sng" dirty="0">
              <a:solidFill>
                <a:schemeClr val="tx1"/>
              </a:solidFill>
            </a:endParaRPr>
          </a:p>
        </p:txBody>
      </p:sp>
      <p:cxnSp>
        <p:nvCxnSpPr>
          <p:cNvPr id="22" name="Straight Connector 21"/>
          <p:cNvCxnSpPr/>
          <p:nvPr/>
        </p:nvCxnSpPr>
        <p:spPr>
          <a:xfrm flipV="1">
            <a:off x="779163" y="5795491"/>
            <a:ext cx="5898524" cy="38636"/>
          </a:xfrm>
          <a:prstGeom prst="line">
            <a:avLst/>
          </a:prstGeom>
          <a:ln w="57150"/>
        </p:spPr>
        <p:style>
          <a:lnRef idx="3">
            <a:schemeClr val="accent5"/>
          </a:lnRef>
          <a:fillRef idx="0">
            <a:schemeClr val="accent5"/>
          </a:fillRef>
          <a:effectRef idx="2">
            <a:schemeClr val="accent5"/>
          </a:effectRef>
          <a:fontRef idx="minor">
            <a:schemeClr val="tx1"/>
          </a:fontRef>
        </p:style>
      </p:cxnSp>
      <p:sp>
        <p:nvSpPr>
          <p:cNvPr id="23" name="Isosceles Triangle 22"/>
          <p:cNvSpPr/>
          <p:nvPr/>
        </p:nvSpPr>
        <p:spPr>
          <a:xfrm>
            <a:off x="1249247" y="5686019"/>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Isosceles Triangle 23"/>
          <p:cNvSpPr/>
          <p:nvPr/>
        </p:nvSpPr>
        <p:spPr>
          <a:xfrm>
            <a:off x="1899642" y="5679576"/>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Isosceles Triangle 24"/>
          <p:cNvSpPr/>
          <p:nvPr/>
        </p:nvSpPr>
        <p:spPr>
          <a:xfrm>
            <a:off x="3560996"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Isosceles Triangle 25"/>
          <p:cNvSpPr/>
          <p:nvPr/>
        </p:nvSpPr>
        <p:spPr>
          <a:xfrm>
            <a:off x="4093854"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Isosceles Triangle 26"/>
          <p:cNvSpPr/>
          <p:nvPr/>
        </p:nvSpPr>
        <p:spPr>
          <a:xfrm>
            <a:off x="4794143"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Left Brace 33"/>
          <p:cNvSpPr/>
          <p:nvPr/>
        </p:nvSpPr>
        <p:spPr>
          <a:xfrm rot="16200000">
            <a:off x="2288262" y="4984848"/>
            <a:ext cx="354154" cy="2303410"/>
          </a:xfrm>
          <a:prstGeom prst="leftBrace">
            <a:avLst>
              <a:gd name="adj1" fmla="val 8333"/>
              <a:gd name="adj2" fmla="val 49749"/>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5" name="Left Brace 34"/>
          <p:cNvSpPr/>
          <p:nvPr/>
        </p:nvSpPr>
        <p:spPr>
          <a:xfrm rot="16200000">
            <a:off x="2602754" y="5021921"/>
            <a:ext cx="354154" cy="2962904"/>
          </a:xfrm>
          <a:prstGeom prst="leftBrace">
            <a:avLst>
              <a:gd name="adj1" fmla="val 8333"/>
              <a:gd name="adj2" fmla="val 51053"/>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6" name="Flowchart: Magnetic Disk 35"/>
          <p:cNvSpPr/>
          <p:nvPr/>
        </p:nvSpPr>
        <p:spPr>
          <a:xfrm>
            <a:off x="8268237" y="4468969"/>
            <a:ext cx="2498501" cy="2211482"/>
          </a:xfrm>
          <a:prstGeom prst="flowChartMagneticDisk">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 name="Right Arrow 36"/>
          <p:cNvSpPr/>
          <p:nvPr/>
        </p:nvSpPr>
        <p:spPr>
          <a:xfrm>
            <a:off x="7018986" y="5679576"/>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6200000">
            <a:off x="9043983" y="4078291"/>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145896" y="6019654"/>
            <a:ext cx="3619201" cy="523220"/>
          </a:xfrm>
          <a:prstGeom prst="rect">
            <a:avLst/>
          </a:prstGeom>
          <a:noFill/>
        </p:spPr>
        <p:txBody>
          <a:bodyPr wrap="square" rtlCol="0">
            <a:spAutoFit/>
          </a:bodyPr>
          <a:lstStyle/>
          <a:p>
            <a:r>
              <a:rPr lang="en-US" sz="2800" b="1" dirty="0" smtClean="0"/>
              <a:t>Len % 3 = 0 (in frame)</a:t>
            </a:r>
          </a:p>
        </p:txBody>
      </p:sp>
      <p:sp>
        <p:nvSpPr>
          <p:cNvPr id="40" name="Right Arrow 39"/>
          <p:cNvSpPr/>
          <p:nvPr/>
        </p:nvSpPr>
        <p:spPr>
          <a:xfrm rot="16200000">
            <a:off x="8992467" y="2088502"/>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268237" y="1403796"/>
            <a:ext cx="238259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b="1" dirty="0" smtClean="0">
                <a:solidFill>
                  <a:schemeClr val="tx1"/>
                </a:solidFill>
              </a:rPr>
              <a:t>Longest : ORF</a:t>
            </a:r>
            <a:endParaRPr lang="en-US" sz="2800" b="1" dirty="0">
              <a:solidFill>
                <a:schemeClr val="tx1"/>
              </a:solidFill>
            </a:endParaRPr>
          </a:p>
        </p:txBody>
      </p:sp>
      <p:sp>
        <p:nvSpPr>
          <p:cNvPr id="43" name="TextBox 42"/>
          <p:cNvSpPr txBox="1"/>
          <p:nvPr/>
        </p:nvSpPr>
        <p:spPr>
          <a:xfrm>
            <a:off x="8822007" y="5553197"/>
            <a:ext cx="1644445" cy="523220"/>
          </a:xfrm>
          <a:prstGeom prst="rect">
            <a:avLst/>
          </a:prstGeom>
          <a:noFill/>
        </p:spPr>
        <p:txBody>
          <a:bodyPr wrap="square" rtlCol="0">
            <a:spAutoFit/>
          </a:bodyPr>
          <a:lstStyle/>
          <a:p>
            <a:r>
              <a:rPr lang="en-US" sz="2800" b="1" dirty="0" smtClean="0"/>
              <a:t>&gt; 90 </a:t>
            </a:r>
            <a:r>
              <a:rPr lang="en-US" sz="2800" b="1" dirty="0" err="1" smtClean="0"/>
              <a:t>nt</a:t>
            </a:r>
            <a:endParaRPr lang="en-US" sz="2800" b="1" dirty="0" smtClean="0"/>
          </a:p>
        </p:txBody>
      </p:sp>
      <p:sp>
        <p:nvSpPr>
          <p:cNvPr id="44" name="Rectangle 43"/>
          <p:cNvSpPr/>
          <p:nvPr/>
        </p:nvSpPr>
        <p:spPr>
          <a:xfrm>
            <a:off x="8268237" y="3039414"/>
            <a:ext cx="2382591" cy="634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Module 2 Day 3</a:t>
            </a:r>
            <a:endParaRPr lang="en-US" sz="2400" b="1" dirty="0">
              <a:solidFill>
                <a:schemeClr val="tx1"/>
              </a:solidFill>
            </a:endParaRPr>
          </a:p>
        </p:txBody>
      </p:sp>
    </p:spTree>
    <p:extLst>
      <p:ext uri="{BB962C8B-B14F-4D97-AF65-F5344CB8AC3E}">
        <p14:creationId xmlns:p14="http://schemas.microsoft.com/office/powerpoint/2010/main" val="143312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ORF</a:t>
            </a:r>
            <a:endParaRPr lang="en-US" dirty="0"/>
          </a:p>
        </p:txBody>
      </p:sp>
      <p:sp>
        <p:nvSpPr>
          <p:cNvPr id="3" name="Content Placeholder 2"/>
          <p:cNvSpPr>
            <a:spLocks noGrp="1"/>
          </p:cNvSpPr>
          <p:nvPr>
            <p:ph idx="1"/>
          </p:nvPr>
        </p:nvSpPr>
        <p:spPr>
          <a:xfrm>
            <a:off x="838200" y="1825624"/>
            <a:ext cx="10515600" cy="4639569"/>
          </a:xfrm>
        </p:spPr>
        <p:txBody>
          <a:bodyPr>
            <a:normAutofit lnSpcReduction="10000"/>
          </a:bodyPr>
          <a:lstStyle/>
          <a:p>
            <a:r>
              <a:rPr lang="en-US" dirty="0" smtClean="0"/>
              <a:t>Find all start and stop codons in the forward strand and the reverse strand separately. You need to </a:t>
            </a:r>
            <a:r>
              <a:rPr lang="en-US" dirty="0" smtClean="0">
                <a:solidFill>
                  <a:srgbClr val="C00000"/>
                </a:solidFill>
              </a:rPr>
              <a:t>use arrays to store the positions of start and stop codons.</a:t>
            </a:r>
          </a:p>
          <a:p>
            <a:r>
              <a:rPr lang="en-US" dirty="0" smtClean="0"/>
              <a:t>Filter out short ORFs (less than </a:t>
            </a:r>
            <a:r>
              <a:rPr lang="en-US" dirty="0" smtClean="0">
                <a:solidFill>
                  <a:srgbClr val="C00000"/>
                </a:solidFill>
              </a:rPr>
              <a:t>90 </a:t>
            </a:r>
            <a:r>
              <a:rPr lang="en-US" dirty="0" err="1" smtClean="0">
                <a:solidFill>
                  <a:srgbClr val="C00000"/>
                </a:solidFill>
              </a:rPr>
              <a:t>nt</a:t>
            </a:r>
            <a:r>
              <a:rPr lang="en-US" dirty="0" smtClean="0"/>
              <a:t>).</a:t>
            </a:r>
          </a:p>
          <a:p>
            <a:r>
              <a:rPr lang="en-US" dirty="0" smtClean="0"/>
              <a:t>Look for a potential start codon followed by a potential stop codon that is in the same reading frame. How can I tell if they are in frame? The length of sequence between the Start and the Stop codon must be divisible by 3. </a:t>
            </a:r>
            <a:r>
              <a:rPr lang="en-US" dirty="0" smtClean="0">
                <a:solidFill>
                  <a:srgbClr val="C00000"/>
                </a:solidFill>
              </a:rPr>
              <a:t>Nested </a:t>
            </a:r>
            <a:r>
              <a:rPr lang="en-US" dirty="0" err="1" smtClean="0">
                <a:solidFill>
                  <a:srgbClr val="C00000"/>
                </a:solidFill>
              </a:rPr>
              <a:t>foreach</a:t>
            </a:r>
            <a:r>
              <a:rPr lang="en-US" dirty="0" smtClean="0">
                <a:solidFill>
                  <a:srgbClr val="C00000"/>
                </a:solidFill>
              </a:rPr>
              <a:t> loops </a:t>
            </a:r>
            <a:r>
              <a:rPr lang="en-US" dirty="0" smtClean="0"/>
              <a:t>should be used to compare all starts with all stops. </a:t>
            </a:r>
          </a:p>
          <a:p>
            <a:r>
              <a:rPr lang="en-US" dirty="0" smtClean="0">
                <a:solidFill>
                  <a:srgbClr val="C00000"/>
                </a:solidFill>
              </a:rPr>
              <a:t>Save</a:t>
            </a:r>
            <a:r>
              <a:rPr lang="en-US" dirty="0" smtClean="0"/>
              <a:t> the ORFs that meet our criteria into array along with other information, such as gene id, the positions of start and stop, ORF sequence and the translated peptide.</a:t>
            </a:r>
            <a:endParaRPr lang="en-US" dirty="0"/>
          </a:p>
        </p:txBody>
      </p:sp>
    </p:spTree>
    <p:extLst>
      <p:ext uri="{BB962C8B-B14F-4D97-AF65-F5344CB8AC3E}">
        <p14:creationId xmlns:p14="http://schemas.microsoft.com/office/powerpoint/2010/main" val="268526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3"/>
            <a:ext cx="10515600" cy="890790"/>
          </a:xfrm>
        </p:spPr>
        <p:txBody>
          <a:bodyPr/>
          <a:lstStyle/>
          <a:p>
            <a:pPr algn="ctr"/>
            <a:r>
              <a:rPr lang="en-US" dirty="0" smtClean="0"/>
              <a:t>Select ORF</a:t>
            </a:r>
            <a:endParaRPr lang="en-US" dirty="0"/>
          </a:p>
        </p:txBody>
      </p:sp>
      <p:grpSp>
        <p:nvGrpSpPr>
          <p:cNvPr id="6" name="Group 5"/>
          <p:cNvGrpSpPr/>
          <p:nvPr/>
        </p:nvGrpSpPr>
        <p:grpSpPr>
          <a:xfrm>
            <a:off x="128785" y="553791"/>
            <a:ext cx="11515329" cy="6178176"/>
            <a:chOff x="128785" y="553791"/>
            <a:chExt cx="11515329" cy="6178176"/>
          </a:xfrm>
        </p:grpSpPr>
        <p:sp>
          <p:nvSpPr>
            <p:cNvPr id="14" name="Oval 13"/>
            <p:cNvSpPr/>
            <p:nvPr/>
          </p:nvSpPr>
          <p:spPr>
            <a:xfrm>
              <a:off x="810292" y="2486069"/>
              <a:ext cx="5012028" cy="128788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Positions of </a:t>
              </a:r>
            </a:p>
            <a:p>
              <a:pPr algn="ctr"/>
              <a:r>
                <a:rPr lang="en-US" b="1" dirty="0" smtClean="0">
                  <a:solidFill>
                    <a:schemeClr val="tx1"/>
                  </a:solidFill>
                </a:rPr>
                <a:t>Start codon: </a:t>
              </a:r>
              <a:r>
                <a:rPr lang="en-US" b="1" u="sng" dirty="0" smtClean="0">
                  <a:solidFill>
                    <a:schemeClr val="tx1"/>
                  </a:solidFill>
                </a:rPr>
                <a:t>ATG</a:t>
              </a:r>
            </a:p>
            <a:p>
              <a:pPr algn="ctr"/>
              <a:r>
                <a:rPr lang="en-US" b="1" dirty="0" smtClean="0">
                  <a:solidFill>
                    <a:schemeClr val="tx1"/>
                  </a:solidFill>
                </a:rPr>
                <a:t>and Stop codon: </a:t>
              </a:r>
              <a:r>
                <a:rPr lang="en-US" b="1" u="sng" dirty="0" smtClean="0">
                  <a:solidFill>
                    <a:schemeClr val="tx1"/>
                  </a:solidFill>
                </a:rPr>
                <a:t>TAG|TAA|TGA</a:t>
              </a:r>
              <a:endParaRPr lang="en-US" b="1" u="sng" dirty="0">
                <a:solidFill>
                  <a:schemeClr val="tx1"/>
                </a:solidFill>
              </a:endParaRPr>
            </a:p>
          </p:txBody>
        </p:sp>
        <p:sp>
          <p:nvSpPr>
            <p:cNvPr id="4" name="Rounded Rectangle 3"/>
            <p:cNvSpPr/>
            <p:nvPr/>
          </p:nvSpPr>
          <p:spPr>
            <a:xfrm>
              <a:off x="128785" y="1390917"/>
              <a:ext cx="2240924" cy="412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DNA sequence</a:t>
              </a:r>
              <a:endParaRPr lang="en-US" b="1" dirty="0">
                <a:solidFill>
                  <a:schemeClr val="tx1"/>
                </a:solidFill>
              </a:endParaRPr>
            </a:p>
          </p:txBody>
        </p:sp>
        <p:sp>
          <p:nvSpPr>
            <p:cNvPr id="8" name="Rectangle 7"/>
            <p:cNvSpPr/>
            <p:nvPr/>
          </p:nvSpPr>
          <p:spPr>
            <a:xfrm>
              <a:off x="3333478" y="1403796"/>
              <a:ext cx="2925650" cy="3992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Reverse Complementary </a:t>
              </a:r>
              <a:r>
                <a:rPr lang="en-US" b="1" dirty="0" err="1" smtClean="0">
                  <a:solidFill>
                    <a:schemeClr val="tx1"/>
                  </a:solidFill>
                </a:rPr>
                <a:t>Seq</a:t>
              </a:r>
              <a:endParaRPr lang="en-US" b="1" dirty="0">
                <a:solidFill>
                  <a:schemeClr val="tx1"/>
                </a:solidFill>
              </a:endParaRPr>
            </a:p>
          </p:txBody>
        </p:sp>
        <p:cxnSp>
          <p:nvCxnSpPr>
            <p:cNvPr id="12" name="Straight Arrow Connector 11"/>
            <p:cNvCxnSpPr/>
            <p:nvPr/>
          </p:nvCxnSpPr>
          <p:spPr>
            <a:xfrm>
              <a:off x="2653044" y="1574777"/>
              <a:ext cx="52803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3" name="Left Brace 12"/>
            <p:cNvSpPr/>
            <p:nvPr/>
          </p:nvSpPr>
          <p:spPr>
            <a:xfrm rot="16200000">
              <a:off x="2968577" y="-231822"/>
              <a:ext cx="425002" cy="4932609"/>
            </a:xfrm>
            <a:prstGeom prst="leftBrace">
              <a:avLst>
                <a:gd name="adj1" fmla="val 8333"/>
                <a:gd name="adj2" fmla="val 51755"/>
              </a:avLst>
            </a:pr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b="1"/>
            </a:p>
          </p:txBody>
        </p:sp>
        <p:sp>
          <p:nvSpPr>
            <p:cNvPr id="19" name="Right Arrow 18"/>
            <p:cNvSpPr/>
            <p:nvPr/>
          </p:nvSpPr>
          <p:spPr>
            <a:xfrm rot="5192379">
              <a:off x="3108094" y="3644720"/>
              <a:ext cx="450765" cy="5409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249247" y="4140780"/>
              <a:ext cx="4172755" cy="128788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Check fragments between each pair of a start position and stop position</a:t>
              </a:r>
              <a:endParaRPr lang="en-US" b="1" u="sng" dirty="0">
                <a:solidFill>
                  <a:schemeClr val="tx1"/>
                </a:solidFill>
              </a:endParaRPr>
            </a:p>
          </p:txBody>
        </p:sp>
        <p:cxnSp>
          <p:nvCxnSpPr>
            <p:cNvPr id="22" name="Straight Connector 21"/>
            <p:cNvCxnSpPr/>
            <p:nvPr/>
          </p:nvCxnSpPr>
          <p:spPr>
            <a:xfrm flipV="1">
              <a:off x="779163" y="5795491"/>
              <a:ext cx="5898524" cy="38636"/>
            </a:xfrm>
            <a:prstGeom prst="line">
              <a:avLst/>
            </a:prstGeom>
            <a:ln w="57150"/>
          </p:spPr>
          <p:style>
            <a:lnRef idx="3">
              <a:schemeClr val="accent5"/>
            </a:lnRef>
            <a:fillRef idx="0">
              <a:schemeClr val="accent5"/>
            </a:fillRef>
            <a:effectRef idx="2">
              <a:schemeClr val="accent5"/>
            </a:effectRef>
            <a:fontRef idx="minor">
              <a:schemeClr val="tx1"/>
            </a:fontRef>
          </p:style>
        </p:cxnSp>
        <p:sp>
          <p:nvSpPr>
            <p:cNvPr id="23" name="Isosceles Triangle 22"/>
            <p:cNvSpPr/>
            <p:nvPr/>
          </p:nvSpPr>
          <p:spPr>
            <a:xfrm>
              <a:off x="1249247" y="5686019"/>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Isosceles Triangle 23"/>
            <p:cNvSpPr/>
            <p:nvPr/>
          </p:nvSpPr>
          <p:spPr>
            <a:xfrm>
              <a:off x="1899642" y="5679576"/>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Isosceles Triangle 24"/>
            <p:cNvSpPr/>
            <p:nvPr/>
          </p:nvSpPr>
          <p:spPr>
            <a:xfrm>
              <a:off x="3560996"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Isosceles Triangle 25"/>
            <p:cNvSpPr/>
            <p:nvPr/>
          </p:nvSpPr>
          <p:spPr>
            <a:xfrm>
              <a:off x="4093854"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Isosceles Triangle 26"/>
            <p:cNvSpPr/>
            <p:nvPr/>
          </p:nvSpPr>
          <p:spPr>
            <a:xfrm>
              <a:off x="4794143"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Left Brace 33"/>
            <p:cNvSpPr/>
            <p:nvPr/>
          </p:nvSpPr>
          <p:spPr>
            <a:xfrm rot="16200000">
              <a:off x="2288262" y="4984848"/>
              <a:ext cx="354154" cy="2303410"/>
            </a:xfrm>
            <a:prstGeom prst="leftBrace">
              <a:avLst>
                <a:gd name="adj1" fmla="val 8333"/>
                <a:gd name="adj2" fmla="val 49749"/>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5" name="Left Brace 34"/>
            <p:cNvSpPr/>
            <p:nvPr/>
          </p:nvSpPr>
          <p:spPr>
            <a:xfrm rot="16200000">
              <a:off x="2602754" y="5021921"/>
              <a:ext cx="354154" cy="2962904"/>
            </a:xfrm>
            <a:prstGeom prst="leftBrace">
              <a:avLst>
                <a:gd name="adj1" fmla="val 8333"/>
                <a:gd name="adj2" fmla="val 51053"/>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6" name="Flowchart: Magnetic Disk 35"/>
            <p:cNvSpPr/>
            <p:nvPr/>
          </p:nvSpPr>
          <p:spPr>
            <a:xfrm>
              <a:off x="8268237" y="4468969"/>
              <a:ext cx="2498501" cy="2211482"/>
            </a:xfrm>
            <a:prstGeom prst="flowChartMagneticDisk">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 name="Right Arrow 36"/>
            <p:cNvSpPr/>
            <p:nvPr/>
          </p:nvSpPr>
          <p:spPr>
            <a:xfrm>
              <a:off x="7018986" y="5679576"/>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6200000">
              <a:off x="9061587" y="4062457"/>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940789" y="5866856"/>
              <a:ext cx="3619201" cy="523220"/>
            </a:xfrm>
            <a:prstGeom prst="rect">
              <a:avLst/>
            </a:prstGeom>
            <a:noFill/>
          </p:spPr>
          <p:txBody>
            <a:bodyPr wrap="square" rtlCol="0">
              <a:spAutoFit/>
            </a:bodyPr>
            <a:lstStyle/>
            <a:p>
              <a:r>
                <a:rPr lang="en-US" sz="2800" b="1" dirty="0" smtClean="0"/>
                <a:t>Len % 3 = 0 (in frame)</a:t>
              </a:r>
            </a:p>
          </p:txBody>
        </p:sp>
        <p:sp>
          <p:nvSpPr>
            <p:cNvPr id="40" name="Right Arrow 39"/>
            <p:cNvSpPr/>
            <p:nvPr/>
          </p:nvSpPr>
          <p:spPr>
            <a:xfrm rot="16200000">
              <a:off x="9040557" y="2368396"/>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268237" y="1585807"/>
              <a:ext cx="238259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b="1" dirty="0" smtClean="0">
                  <a:solidFill>
                    <a:schemeClr val="tx1"/>
                  </a:solidFill>
                </a:rPr>
                <a:t>Longest : ORF</a:t>
              </a:r>
              <a:endParaRPr lang="en-US" sz="2800" b="1" dirty="0">
                <a:solidFill>
                  <a:schemeClr val="tx1"/>
                </a:solidFill>
              </a:endParaRPr>
            </a:p>
          </p:txBody>
        </p:sp>
        <p:sp>
          <p:nvSpPr>
            <p:cNvPr id="3" name="Rectangle 2"/>
            <p:cNvSpPr/>
            <p:nvPr/>
          </p:nvSpPr>
          <p:spPr>
            <a:xfrm>
              <a:off x="128785" y="1094704"/>
              <a:ext cx="6548902" cy="2943048"/>
            </a:xfrm>
            <a:prstGeom prst="rect">
              <a:avLst/>
            </a:prstGeom>
            <a:noFill/>
            <a:ln w="762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373487" y="553791"/>
              <a:ext cx="3354938" cy="584775"/>
            </a:xfrm>
            <a:prstGeom prst="rect">
              <a:avLst/>
            </a:prstGeom>
            <a:noFill/>
          </p:spPr>
          <p:txBody>
            <a:bodyPr wrap="square" rtlCol="0">
              <a:spAutoFit/>
            </a:bodyPr>
            <a:lstStyle/>
            <a:p>
              <a:r>
                <a:rPr lang="en-US" sz="3200" b="1" dirty="0" smtClean="0">
                  <a:solidFill>
                    <a:srgbClr val="00B050"/>
                  </a:solidFill>
                </a:rPr>
                <a:t>In class: today</a:t>
              </a:r>
              <a:endParaRPr lang="en-US" sz="3200" b="1" dirty="0">
                <a:solidFill>
                  <a:srgbClr val="00B050"/>
                </a:solidFill>
              </a:endParaRPr>
            </a:p>
          </p:txBody>
        </p:sp>
        <p:sp>
          <p:nvSpPr>
            <p:cNvPr id="28" name="TextBox 27"/>
            <p:cNvSpPr txBox="1"/>
            <p:nvPr/>
          </p:nvSpPr>
          <p:spPr>
            <a:xfrm>
              <a:off x="8818004" y="5283598"/>
              <a:ext cx="1644445" cy="523220"/>
            </a:xfrm>
            <a:prstGeom prst="rect">
              <a:avLst/>
            </a:prstGeom>
            <a:noFill/>
          </p:spPr>
          <p:txBody>
            <a:bodyPr wrap="square" rtlCol="0">
              <a:spAutoFit/>
            </a:bodyPr>
            <a:lstStyle/>
            <a:p>
              <a:r>
                <a:rPr lang="en-US" sz="2800" b="1" dirty="0" smtClean="0"/>
                <a:t>&gt; 90 </a:t>
              </a:r>
              <a:r>
                <a:rPr lang="en-US" sz="2800" b="1" dirty="0" err="1" smtClean="0"/>
                <a:t>nt</a:t>
              </a:r>
              <a:endParaRPr lang="en-US" sz="2800" b="1" dirty="0" smtClean="0"/>
            </a:p>
          </p:txBody>
        </p:sp>
        <p:sp>
          <p:nvSpPr>
            <p:cNvPr id="29" name="Rectangle 28"/>
            <p:cNvSpPr/>
            <p:nvPr/>
          </p:nvSpPr>
          <p:spPr>
            <a:xfrm>
              <a:off x="141356" y="4163607"/>
              <a:ext cx="11502758" cy="2568360"/>
            </a:xfrm>
            <a:prstGeom prst="rect">
              <a:avLst/>
            </a:prstGeom>
            <a:noFill/>
            <a:ln w="76200">
              <a:solidFill>
                <a:srgbClr val="7030A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7030A0"/>
                </a:solidFill>
              </a:endParaRPr>
            </a:p>
          </p:txBody>
        </p:sp>
        <p:sp>
          <p:nvSpPr>
            <p:cNvPr id="30" name="TextBox 29"/>
            <p:cNvSpPr txBox="1"/>
            <p:nvPr/>
          </p:nvSpPr>
          <p:spPr>
            <a:xfrm>
              <a:off x="5529011" y="4428392"/>
              <a:ext cx="2369713" cy="584775"/>
            </a:xfrm>
            <a:prstGeom prst="rect">
              <a:avLst/>
            </a:prstGeom>
            <a:noFill/>
          </p:spPr>
          <p:txBody>
            <a:bodyPr wrap="square" rtlCol="0">
              <a:spAutoFit/>
            </a:bodyPr>
            <a:lstStyle/>
            <a:p>
              <a:r>
                <a:rPr lang="en-US" sz="3200" b="1" dirty="0" smtClean="0">
                  <a:solidFill>
                    <a:srgbClr val="7030A0"/>
                  </a:solidFill>
                </a:rPr>
                <a:t>Homework</a:t>
              </a:r>
              <a:endParaRPr lang="en-US" sz="3200" b="1" dirty="0">
                <a:solidFill>
                  <a:srgbClr val="7030A0"/>
                </a:solidFill>
              </a:endParaRPr>
            </a:p>
          </p:txBody>
        </p:sp>
      </p:grpSp>
      <p:sp>
        <p:nvSpPr>
          <p:cNvPr id="31" name="Rectangle 30"/>
          <p:cNvSpPr/>
          <p:nvPr/>
        </p:nvSpPr>
        <p:spPr>
          <a:xfrm>
            <a:off x="8268237" y="3182762"/>
            <a:ext cx="2382591" cy="634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Module 2 Day 3</a:t>
            </a:r>
            <a:endParaRPr lang="en-US" sz="2400" b="1" dirty="0">
              <a:solidFill>
                <a:schemeClr val="tx1"/>
              </a:solidFill>
            </a:endParaRPr>
          </a:p>
        </p:txBody>
      </p:sp>
    </p:spTree>
    <p:extLst>
      <p:ext uri="{BB962C8B-B14F-4D97-AF65-F5344CB8AC3E}">
        <p14:creationId xmlns:p14="http://schemas.microsoft.com/office/powerpoint/2010/main" val="203429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08"/>
            <a:ext cx="10515600" cy="1325563"/>
          </a:xfrm>
        </p:spPr>
        <p:txBody>
          <a:bodyPr/>
          <a:lstStyle/>
          <a:p>
            <a:pPr algn="ctr"/>
            <a:r>
              <a:rPr lang="en-US" dirty="0" smtClean="0"/>
              <a:t>In-class Practice</a:t>
            </a:r>
            <a:endParaRPr lang="en-US" dirty="0"/>
          </a:p>
        </p:txBody>
      </p:sp>
      <p:sp>
        <p:nvSpPr>
          <p:cNvPr id="3" name="Content Placeholder 2"/>
          <p:cNvSpPr>
            <a:spLocks noGrp="1"/>
          </p:cNvSpPr>
          <p:nvPr>
            <p:ph idx="1"/>
          </p:nvPr>
        </p:nvSpPr>
        <p:spPr>
          <a:xfrm>
            <a:off x="284407" y="1240303"/>
            <a:ext cx="10945969" cy="2179258"/>
          </a:xfrm>
        </p:spPr>
        <p:txBody>
          <a:bodyPr>
            <a:normAutofit lnSpcReduction="10000"/>
          </a:bodyPr>
          <a:lstStyle/>
          <a:p>
            <a:r>
              <a:rPr lang="en-US" dirty="0" smtClean="0"/>
              <a:t>Download </a:t>
            </a:r>
            <a:r>
              <a:rPr lang="en-US" dirty="0" smtClean="0">
                <a:solidFill>
                  <a:srgbClr val="0070C0"/>
                </a:solidFill>
              </a:rPr>
              <a:t>m2d2_inclass_question.pl</a:t>
            </a:r>
            <a:r>
              <a:rPr lang="en-US" dirty="0" smtClean="0"/>
              <a:t> and </a:t>
            </a:r>
            <a:r>
              <a:rPr lang="en-US" dirty="0" err="1" smtClean="0">
                <a:solidFill>
                  <a:srgbClr val="0070C0"/>
                </a:solidFill>
              </a:rPr>
              <a:t>sample.fasta</a:t>
            </a:r>
            <a:r>
              <a:rPr lang="en-US" dirty="0" smtClean="0"/>
              <a:t> from </a:t>
            </a:r>
            <a:r>
              <a:rPr lang="en-US" dirty="0" err="1" smtClean="0"/>
              <a:t>BlackBoard</a:t>
            </a:r>
            <a:endParaRPr lang="en-US" dirty="0" smtClean="0"/>
          </a:p>
          <a:p>
            <a:r>
              <a:rPr lang="en-US" dirty="0" smtClean="0"/>
              <a:t>Complete m2d2_inclass_question.pl to </a:t>
            </a:r>
            <a:r>
              <a:rPr lang="en-US" dirty="0" smtClean="0">
                <a:solidFill>
                  <a:srgbClr val="0070C0"/>
                </a:solidFill>
              </a:rPr>
              <a:t>find the </a:t>
            </a:r>
            <a:r>
              <a:rPr lang="en-US" dirty="0">
                <a:solidFill>
                  <a:srgbClr val="0070C0"/>
                </a:solidFill>
              </a:rPr>
              <a:t>positions of all the starts and stops in a given sequence</a:t>
            </a:r>
            <a:r>
              <a:rPr lang="en-US" dirty="0"/>
              <a:t>, and </a:t>
            </a:r>
            <a:r>
              <a:rPr lang="en-US" dirty="0" smtClean="0"/>
              <a:t>output them </a:t>
            </a:r>
            <a:r>
              <a:rPr lang="en-US" dirty="0"/>
              <a:t>to screen</a:t>
            </a:r>
            <a:r>
              <a:rPr lang="en-US" dirty="0" smtClean="0"/>
              <a:t>. Replace the ???? with your commands. </a:t>
            </a:r>
          </a:p>
          <a:p>
            <a:r>
              <a:rPr lang="en-US" dirty="0" smtClean="0"/>
              <a:t>The input </a:t>
            </a:r>
            <a:r>
              <a:rPr lang="en-US" dirty="0" err="1" smtClean="0"/>
              <a:t>fasta</a:t>
            </a:r>
            <a:r>
              <a:rPr lang="en-US" dirty="0" smtClean="0"/>
              <a:t> data is sample. </a:t>
            </a:r>
            <a:r>
              <a:rPr lang="en-US" dirty="0" err="1" smtClean="0"/>
              <a:t>fasta</a:t>
            </a:r>
            <a:endParaRPr lang="en-US" dirty="0" smtClean="0"/>
          </a:p>
        </p:txBody>
      </p:sp>
      <p:grpSp>
        <p:nvGrpSpPr>
          <p:cNvPr id="10" name="Group 9"/>
          <p:cNvGrpSpPr/>
          <p:nvPr/>
        </p:nvGrpSpPr>
        <p:grpSpPr>
          <a:xfrm>
            <a:off x="566666" y="3696236"/>
            <a:ext cx="6548902" cy="2943048"/>
            <a:chOff x="5357607" y="3721994"/>
            <a:chExt cx="6548902" cy="2943048"/>
          </a:xfrm>
        </p:grpSpPr>
        <p:sp>
          <p:nvSpPr>
            <p:cNvPr id="4" name="Oval 3"/>
            <p:cNvSpPr/>
            <p:nvPr/>
          </p:nvSpPr>
          <p:spPr>
            <a:xfrm>
              <a:off x="6039114" y="5113359"/>
              <a:ext cx="5012028" cy="128788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Positions of </a:t>
              </a:r>
            </a:p>
            <a:p>
              <a:pPr algn="ctr"/>
              <a:r>
                <a:rPr lang="en-US" b="1" dirty="0" smtClean="0">
                  <a:solidFill>
                    <a:schemeClr val="tx1"/>
                  </a:solidFill>
                </a:rPr>
                <a:t>Start codon: </a:t>
              </a:r>
              <a:r>
                <a:rPr lang="en-US" b="1" u="sng" dirty="0" smtClean="0">
                  <a:solidFill>
                    <a:schemeClr val="tx1"/>
                  </a:solidFill>
                </a:rPr>
                <a:t>ATG</a:t>
              </a:r>
            </a:p>
            <a:p>
              <a:pPr algn="ctr"/>
              <a:r>
                <a:rPr lang="en-US" b="1" dirty="0" smtClean="0">
                  <a:solidFill>
                    <a:schemeClr val="tx1"/>
                  </a:solidFill>
                </a:rPr>
                <a:t>and Stop codon: </a:t>
              </a:r>
              <a:r>
                <a:rPr lang="en-US" b="1" u="sng" dirty="0" smtClean="0">
                  <a:solidFill>
                    <a:schemeClr val="tx1"/>
                  </a:solidFill>
                </a:rPr>
                <a:t>TAG|TAA|TGA</a:t>
              </a:r>
              <a:endParaRPr lang="en-US" b="1" u="sng" dirty="0">
                <a:solidFill>
                  <a:schemeClr val="tx1"/>
                </a:solidFill>
              </a:endParaRPr>
            </a:p>
          </p:txBody>
        </p:sp>
        <p:sp>
          <p:nvSpPr>
            <p:cNvPr id="5" name="Rounded Rectangle 4"/>
            <p:cNvSpPr/>
            <p:nvPr/>
          </p:nvSpPr>
          <p:spPr>
            <a:xfrm>
              <a:off x="5357607" y="4018207"/>
              <a:ext cx="2240924" cy="412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DNA sequence</a:t>
              </a:r>
              <a:endParaRPr lang="en-US" b="1" dirty="0">
                <a:solidFill>
                  <a:schemeClr val="tx1"/>
                </a:solidFill>
              </a:endParaRPr>
            </a:p>
          </p:txBody>
        </p:sp>
        <p:sp>
          <p:nvSpPr>
            <p:cNvPr id="6" name="Rectangle 5"/>
            <p:cNvSpPr/>
            <p:nvPr/>
          </p:nvSpPr>
          <p:spPr>
            <a:xfrm>
              <a:off x="8562300" y="4031086"/>
              <a:ext cx="2925650" cy="3992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Reverse Complementary </a:t>
              </a:r>
              <a:r>
                <a:rPr lang="en-US" b="1" dirty="0" err="1" smtClean="0">
                  <a:solidFill>
                    <a:schemeClr val="tx1"/>
                  </a:solidFill>
                </a:rPr>
                <a:t>Seq</a:t>
              </a:r>
              <a:endParaRPr lang="en-US" b="1" dirty="0">
                <a:solidFill>
                  <a:schemeClr val="tx1"/>
                </a:solidFill>
              </a:endParaRPr>
            </a:p>
          </p:txBody>
        </p:sp>
        <p:cxnSp>
          <p:nvCxnSpPr>
            <p:cNvPr id="7" name="Straight Arrow Connector 6"/>
            <p:cNvCxnSpPr/>
            <p:nvPr/>
          </p:nvCxnSpPr>
          <p:spPr>
            <a:xfrm>
              <a:off x="7881866" y="4202067"/>
              <a:ext cx="52803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8" name="Left Brace 7"/>
            <p:cNvSpPr/>
            <p:nvPr/>
          </p:nvSpPr>
          <p:spPr>
            <a:xfrm rot="16200000">
              <a:off x="8197399" y="2395468"/>
              <a:ext cx="425002" cy="4932609"/>
            </a:xfrm>
            <a:prstGeom prst="leftBrace">
              <a:avLst>
                <a:gd name="adj1" fmla="val 8333"/>
                <a:gd name="adj2" fmla="val 51755"/>
              </a:avLst>
            </a:pr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b="1"/>
            </a:p>
          </p:txBody>
        </p:sp>
        <p:sp>
          <p:nvSpPr>
            <p:cNvPr id="9" name="Rectangle 8"/>
            <p:cNvSpPr/>
            <p:nvPr/>
          </p:nvSpPr>
          <p:spPr>
            <a:xfrm>
              <a:off x="5357607" y="3721994"/>
              <a:ext cx="6548902" cy="2943048"/>
            </a:xfrm>
            <a:prstGeom prst="rect">
              <a:avLst/>
            </a:prstGeom>
            <a:noFill/>
            <a:ln w="762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76776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lnSpcReduction="10000"/>
          </a:bodyPr>
          <a:lstStyle/>
          <a:p>
            <a:r>
              <a:rPr lang="en-US" dirty="0" smtClean="0"/>
              <a:t>Once you have the positions of all the starts and stops saved into arrays, write another portion of code to look for pairs of start and stop codons that are in the same frame by following the above steps. </a:t>
            </a:r>
          </a:p>
          <a:p>
            <a:r>
              <a:rPr lang="en-US" dirty="0" smtClean="0"/>
              <a:t>Keep the ORFs that are longer than 90 </a:t>
            </a:r>
            <a:r>
              <a:rPr lang="en-US" dirty="0" err="1" smtClean="0"/>
              <a:t>nt</a:t>
            </a:r>
            <a:r>
              <a:rPr lang="en-US" dirty="0" smtClean="0"/>
              <a:t> and in-frame (</a:t>
            </a:r>
            <a:r>
              <a:rPr lang="en-US" dirty="0" err="1" smtClean="0"/>
              <a:t>len</a:t>
            </a:r>
            <a:r>
              <a:rPr lang="en-US" dirty="0" smtClean="0"/>
              <a:t> %3 =0).</a:t>
            </a:r>
          </a:p>
          <a:p>
            <a:r>
              <a:rPr lang="en-US" dirty="0" smtClean="0"/>
              <a:t>Input: </a:t>
            </a:r>
            <a:r>
              <a:rPr lang="en-US" dirty="0" smtClean="0">
                <a:solidFill>
                  <a:srgbClr val="C00000"/>
                </a:solidFill>
              </a:rPr>
              <a:t>module2.fasta</a:t>
            </a:r>
            <a:r>
              <a:rPr lang="en-US" dirty="0" smtClean="0"/>
              <a:t> (on Blackboard, </a:t>
            </a:r>
            <a:r>
              <a:rPr lang="en-US" u="sng" dirty="0" smtClean="0"/>
              <a:t>not </a:t>
            </a:r>
            <a:r>
              <a:rPr lang="en-US" u="sng" dirty="0" err="1" smtClean="0"/>
              <a:t>sample.fasta</a:t>
            </a:r>
            <a:r>
              <a:rPr lang="en-US" dirty="0" smtClean="0"/>
              <a:t>)</a:t>
            </a:r>
            <a:endParaRPr lang="en-US" dirty="0" smtClean="0">
              <a:solidFill>
                <a:srgbClr val="C00000"/>
              </a:solidFill>
            </a:endParaRPr>
          </a:p>
          <a:p>
            <a:r>
              <a:rPr lang="en-US" dirty="0" smtClean="0"/>
              <a:t>You will output your potential ORFs into a file named </a:t>
            </a:r>
            <a:r>
              <a:rPr lang="en-US" dirty="0">
                <a:solidFill>
                  <a:srgbClr val="C00000"/>
                </a:solidFill>
              </a:rPr>
              <a:t>output_yourname_m2d2.tx</a:t>
            </a:r>
            <a:r>
              <a:rPr lang="en-US" dirty="0" smtClean="0">
                <a:solidFill>
                  <a:srgbClr val="C00000"/>
                </a:solidFill>
              </a:rPr>
              <a:t>t</a:t>
            </a:r>
            <a:r>
              <a:rPr lang="en-US" dirty="0" smtClean="0"/>
              <a:t> in the following format: &gt;</a:t>
            </a:r>
            <a:r>
              <a:rPr lang="en-US" dirty="0" err="1" smtClean="0"/>
              <a:t>seq_id|strand|start_posi|stop_posi|ORF_length|ORF_seq</a:t>
            </a:r>
            <a:endParaRPr lang="en-US" dirty="0" smtClean="0"/>
          </a:p>
          <a:p>
            <a:r>
              <a:rPr lang="en-US" dirty="0" smtClean="0"/>
              <a:t>Your code will be titled yourname_m2d2.pl.</a:t>
            </a:r>
          </a:p>
          <a:p>
            <a:r>
              <a:rPr lang="en-US" dirty="0" smtClean="0"/>
              <a:t>Deadline: 10/19/2015 11:59:59 pm</a:t>
            </a:r>
            <a:endParaRPr lang="en-US" dirty="0"/>
          </a:p>
        </p:txBody>
      </p:sp>
    </p:spTree>
    <p:extLst>
      <p:ext uri="{BB962C8B-B14F-4D97-AF65-F5344CB8AC3E}">
        <p14:creationId xmlns:p14="http://schemas.microsoft.com/office/powerpoint/2010/main" val="2183482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3"/>
            <a:ext cx="10515600" cy="890790"/>
          </a:xfrm>
        </p:spPr>
        <p:txBody>
          <a:bodyPr/>
          <a:lstStyle/>
          <a:p>
            <a:pPr algn="ctr"/>
            <a:r>
              <a:rPr lang="en-US" dirty="0" smtClean="0"/>
              <a:t>Homework pipeline</a:t>
            </a:r>
            <a:endParaRPr lang="en-US" dirty="0"/>
          </a:p>
        </p:txBody>
      </p:sp>
      <p:grpSp>
        <p:nvGrpSpPr>
          <p:cNvPr id="6" name="Group 5"/>
          <p:cNvGrpSpPr/>
          <p:nvPr/>
        </p:nvGrpSpPr>
        <p:grpSpPr>
          <a:xfrm>
            <a:off x="128785" y="1390917"/>
            <a:ext cx="11594302" cy="5300718"/>
            <a:chOff x="128785" y="1390917"/>
            <a:chExt cx="11594302" cy="5300718"/>
          </a:xfrm>
        </p:grpSpPr>
        <p:sp>
          <p:nvSpPr>
            <p:cNvPr id="14" name="Oval 13"/>
            <p:cNvSpPr/>
            <p:nvPr/>
          </p:nvSpPr>
          <p:spPr>
            <a:xfrm>
              <a:off x="810292" y="2486069"/>
              <a:ext cx="5012028" cy="128788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Positions of </a:t>
              </a:r>
            </a:p>
            <a:p>
              <a:pPr algn="ctr"/>
              <a:r>
                <a:rPr lang="en-US" b="1" dirty="0" smtClean="0">
                  <a:solidFill>
                    <a:schemeClr val="tx1"/>
                  </a:solidFill>
                </a:rPr>
                <a:t>Start codon: </a:t>
              </a:r>
              <a:r>
                <a:rPr lang="en-US" b="1" u="sng" dirty="0" smtClean="0">
                  <a:solidFill>
                    <a:schemeClr val="tx1"/>
                  </a:solidFill>
                </a:rPr>
                <a:t>ATG</a:t>
              </a:r>
            </a:p>
            <a:p>
              <a:pPr algn="ctr"/>
              <a:r>
                <a:rPr lang="en-US" b="1" dirty="0" smtClean="0">
                  <a:solidFill>
                    <a:schemeClr val="tx1"/>
                  </a:solidFill>
                </a:rPr>
                <a:t>and Stop codon: </a:t>
              </a:r>
              <a:r>
                <a:rPr lang="en-US" b="1" u="sng" dirty="0" smtClean="0">
                  <a:solidFill>
                    <a:schemeClr val="tx1"/>
                  </a:solidFill>
                </a:rPr>
                <a:t>TAG|TAA|TGA</a:t>
              </a:r>
              <a:endParaRPr lang="en-US" b="1" u="sng" dirty="0">
                <a:solidFill>
                  <a:schemeClr val="tx1"/>
                </a:solidFill>
              </a:endParaRPr>
            </a:p>
          </p:txBody>
        </p:sp>
        <p:sp>
          <p:nvSpPr>
            <p:cNvPr id="4" name="Rounded Rectangle 3"/>
            <p:cNvSpPr/>
            <p:nvPr/>
          </p:nvSpPr>
          <p:spPr>
            <a:xfrm>
              <a:off x="128785" y="1390917"/>
              <a:ext cx="2240924" cy="412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DNA sequence</a:t>
              </a:r>
              <a:endParaRPr lang="en-US" b="1" dirty="0">
                <a:solidFill>
                  <a:schemeClr val="tx1"/>
                </a:solidFill>
              </a:endParaRPr>
            </a:p>
          </p:txBody>
        </p:sp>
        <p:sp>
          <p:nvSpPr>
            <p:cNvPr id="8" name="Rectangle 7"/>
            <p:cNvSpPr/>
            <p:nvPr/>
          </p:nvSpPr>
          <p:spPr>
            <a:xfrm>
              <a:off x="3333478" y="1403796"/>
              <a:ext cx="2925650" cy="3992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Reverse Complementary </a:t>
              </a:r>
              <a:r>
                <a:rPr lang="en-US" b="1" dirty="0" err="1" smtClean="0">
                  <a:solidFill>
                    <a:schemeClr val="tx1"/>
                  </a:solidFill>
                </a:rPr>
                <a:t>Seq</a:t>
              </a:r>
              <a:endParaRPr lang="en-US" b="1" dirty="0">
                <a:solidFill>
                  <a:schemeClr val="tx1"/>
                </a:solidFill>
              </a:endParaRPr>
            </a:p>
          </p:txBody>
        </p:sp>
        <p:cxnSp>
          <p:nvCxnSpPr>
            <p:cNvPr id="12" name="Straight Arrow Connector 11"/>
            <p:cNvCxnSpPr/>
            <p:nvPr/>
          </p:nvCxnSpPr>
          <p:spPr>
            <a:xfrm>
              <a:off x="2653044" y="1574777"/>
              <a:ext cx="52803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3" name="Left Brace 12"/>
            <p:cNvSpPr/>
            <p:nvPr/>
          </p:nvSpPr>
          <p:spPr>
            <a:xfrm rot="16200000">
              <a:off x="2968577" y="-231822"/>
              <a:ext cx="425002" cy="4932609"/>
            </a:xfrm>
            <a:prstGeom prst="leftBrace">
              <a:avLst>
                <a:gd name="adj1" fmla="val 8333"/>
                <a:gd name="adj2" fmla="val 51755"/>
              </a:avLst>
            </a:pr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b="1"/>
            </a:p>
          </p:txBody>
        </p:sp>
        <p:sp>
          <p:nvSpPr>
            <p:cNvPr id="19" name="Right Arrow 18"/>
            <p:cNvSpPr/>
            <p:nvPr/>
          </p:nvSpPr>
          <p:spPr>
            <a:xfrm rot="5192379">
              <a:off x="3108094" y="3644720"/>
              <a:ext cx="450765" cy="5409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249247" y="4140780"/>
              <a:ext cx="4172755" cy="128788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Check fragments between each pair of a start position and stop position</a:t>
              </a:r>
              <a:endParaRPr lang="en-US" b="1" u="sng" dirty="0">
                <a:solidFill>
                  <a:schemeClr val="tx1"/>
                </a:solidFill>
              </a:endParaRPr>
            </a:p>
          </p:txBody>
        </p:sp>
        <p:cxnSp>
          <p:nvCxnSpPr>
            <p:cNvPr id="22" name="Straight Connector 21"/>
            <p:cNvCxnSpPr/>
            <p:nvPr/>
          </p:nvCxnSpPr>
          <p:spPr>
            <a:xfrm flipV="1">
              <a:off x="779163" y="5795491"/>
              <a:ext cx="5898524" cy="38636"/>
            </a:xfrm>
            <a:prstGeom prst="line">
              <a:avLst/>
            </a:prstGeom>
            <a:ln w="57150"/>
          </p:spPr>
          <p:style>
            <a:lnRef idx="3">
              <a:schemeClr val="accent5"/>
            </a:lnRef>
            <a:fillRef idx="0">
              <a:schemeClr val="accent5"/>
            </a:fillRef>
            <a:effectRef idx="2">
              <a:schemeClr val="accent5"/>
            </a:effectRef>
            <a:fontRef idx="minor">
              <a:schemeClr val="tx1"/>
            </a:fontRef>
          </p:style>
        </p:cxnSp>
        <p:sp>
          <p:nvSpPr>
            <p:cNvPr id="23" name="Isosceles Triangle 22"/>
            <p:cNvSpPr/>
            <p:nvPr/>
          </p:nvSpPr>
          <p:spPr>
            <a:xfrm>
              <a:off x="1249247" y="5686019"/>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Isosceles Triangle 23"/>
            <p:cNvSpPr/>
            <p:nvPr/>
          </p:nvSpPr>
          <p:spPr>
            <a:xfrm>
              <a:off x="1899642" y="5679576"/>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Isosceles Triangle 24"/>
            <p:cNvSpPr/>
            <p:nvPr/>
          </p:nvSpPr>
          <p:spPr>
            <a:xfrm>
              <a:off x="3560996"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Isosceles Triangle 25"/>
            <p:cNvSpPr/>
            <p:nvPr/>
          </p:nvSpPr>
          <p:spPr>
            <a:xfrm>
              <a:off x="4093854"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Isosceles Triangle 26"/>
            <p:cNvSpPr/>
            <p:nvPr/>
          </p:nvSpPr>
          <p:spPr>
            <a:xfrm>
              <a:off x="4794143"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Left Brace 33"/>
            <p:cNvSpPr/>
            <p:nvPr/>
          </p:nvSpPr>
          <p:spPr>
            <a:xfrm rot="16200000">
              <a:off x="2288262" y="4984848"/>
              <a:ext cx="354154" cy="2303410"/>
            </a:xfrm>
            <a:prstGeom prst="leftBrace">
              <a:avLst>
                <a:gd name="adj1" fmla="val 8333"/>
                <a:gd name="adj2" fmla="val 49749"/>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5" name="Left Brace 34"/>
            <p:cNvSpPr/>
            <p:nvPr/>
          </p:nvSpPr>
          <p:spPr>
            <a:xfrm rot="16200000">
              <a:off x="2602754" y="5021921"/>
              <a:ext cx="354154" cy="2962904"/>
            </a:xfrm>
            <a:prstGeom prst="leftBrace">
              <a:avLst>
                <a:gd name="adj1" fmla="val 8333"/>
                <a:gd name="adj2" fmla="val 51053"/>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6" name="Flowchart: Magnetic Disk 35"/>
            <p:cNvSpPr/>
            <p:nvPr/>
          </p:nvSpPr>
          <p:spPr>
            <a:xfrm>
              <a:off x="8268237" y="4468969"/>
              <a:ext cx="2498501" cy="2211482"/>
            </a:xfrm>
            <a:prstGeom prst="flowChartMagneticDisk">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 name="Right Arrow 36"/>
            <p:cNvSpPr/>
            <p:nvPr/>
          </p:nvSpPr>
          <p:spPr>
            <a:xfrm>
              <a:off x="7018986" y="5679576"/>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6200000">
              <a:off x="9061587" y="4062457"/>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680340" y="5737528"/>
              <a:ext cx="3042747" cy="954107"/>
            </a:xfrm>
            <a:prstGeom prst="rect">
              <a:avLst/>
            </a:prstGeom>
            <a:noFill/>
          </p:spPr>
          <p:txBody>
            <a:bodyPr wrap="square" rtlCol="0">
              <a:spAutoFit/>
            </a:bodyPr>
            <a:lstStyle/>
            <a:p>
              <a:r>
                <a:rPr lang="en-US" sz="2800" b="1" dirty="0" smtClean="0"/>
                <a:t>Len % 3 = 0 </a:t>
              </a:r>
            </a:p>
            <a:p>
              <a:r>
                <a:rPr lang="en-US" sz="2800" b="1" dirty="0" smtClean="0"/>
                <a:t>(in frame)</a:t>
              </a:r>
            </a:p>
          </p:txBody>
        </p:sp>
        <p:sp>
          <p:nvSpPr>
            <p:cNvPr id="42" name="TextBox 41"/>
            <p:cNvSpPr txBox="1"/>
            <p:nvPr/>
          </p:nvSpPr>
          <p:spPr>
            <a:xfrm>
              <a:off x="8326191" y="3032571"/>
              <a:ext cx="2382591" cy="954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dirty="0">
                  <a:solidFill>
                    <a:srgbClr val="C00000"/>
                  </a:solidFill>
                </a:rPr>
                <a:t>output_yourname_m2d2.txt</a:t>
              </a:r>
              <a:endParaRPr lang="en-US" sz="2800" b="1" dirty="0">
                <a:solidFill>
                  <a:schemeClr val="tx1"/>
                </a:solidFill>
              </a:endParaRPr>
            </a:p>
          </p:txBody>
        </p:sp>
        <p:sp>
          <p:nvSpPr>
            <p:cNvPr id="28" name="TextBox 27"/>
            <p:cNvSpPr txBox="1"/>
            <p:nvPr/>
          </p:nvSpPr>
          <p:spPr>
            <a:xfrm>
              <a:off x="8818004" y="5283598"/>
              <a:ext cx="1644445" cy="523220"/>
            </a:xfrm>
            <a:prstGeom prst="rect">
              <a:avLst/>
            </a:prstGeom>
            <a:noFill/>
          </p:spPr>
          <p:txBody>
            <a:bodyPr wrap="square" rtlCol="0">
              <a:spAutoFit/>
            </a:bodyPr>
            <a:lstStyle/>
            <a:p>
              <a:r>
                <a:rPr lang="en-US" sz="2800" b="1" dirty="0" smtClean="0"/>
                <a:t>&gt; 90 </a:t>
              </a:r>
              <a:r>
                <a:rPr lang="en-US" sz="2800" b="1" dirty="0" err="1" smtClean="0"/>
                <a:t>nt</a:t>
              </a:r>
              <a:endParaRPr lang="en-US" sz="2800" b="1" dirty="0" smtClean="0"/>
            </a:p>
          </p:txBody>
        </p:sp>
      </p:grpSp>
    </p:spTree>
    <p:extLst>
      <p:ext uri="{BB962C8B-B14F-4D97-AF65-F5344CB8AC3E}">
        <p14:creationId xmlns:p14="http://schemas.microsoft.com/office/powerpoint/2010/main" val="323279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Review: 6 Different Possible FRAMEs</a:t>
            </a:r>
            <a:endParaRPr lang="en-US" dirty="0"/>
          </a:p>
        </p:txBody>
      </p:sp>
      <p:sp>
        <p:nvSpPr>
          <p:cNvPr id="39" name="Content Placeholder 2"/>
          <p:cNvSpPr>
            <a:spLocks noGrp="1"/>
          </p:cNvSpPr>
          <p:nvPr>
            <p:ph idx="1"/>
          </p:nvPr>
        </p:nvSpPr>
        <p:spPr>
          <a:xfrm>
            <a:off x="502277" y="2550602"/>
            <a:ext cx="11256134" cy="3232608"/>
          </a:xfrm>
        </p:spPr>
        <p:txBody>
          <a:bodyPr>
            <a:normAutofit fontScale="92500" lnSpcReduction="10000"/>
          </a:bodyPr>
          <a:lstStyle/>
          <a:p>
            <a:pPr marL="571500" indent="-457200">
              <a:buAutoNum type="arabicPeriod"/>
            </a:pPr>
            <a:r>
              <a:rPr lang="en-US" b="1" dirty="0" smtClean="0">
                <a:solidFill>
                  <a:srgbClr val="008000"/>
                </a:solidFill>
                <a:latin typeface="Courier"/>
                <a:cs typeface="Courier"/>
              </a:rPr>
              <a:t>ATG </a:t>
            </a:r>
            <a:r>
              <a:rPr lang="en-US" dirty="0" smtClean="0">
                <a:latin typeface="Courier"/>
                <a:cs typeface="Courier"/>
              </a:rPr>
              <a:t>GTC TGG CGT AAT GCT AGA TGC TAT GAG TGC ATC G---</a:t>
            </a:r>
          </a:p>
          <a:p>
            <a:pPr marL="571500" indent="-457200">
              <a:buFont typeface="Arial" pitchFamily="34" charset="0"/>
              <a:buAutoNum type="arabicPeriod"/>
            </a:pPr>
            <a:r>
              <a:rPr lang="en-US" dirty="0" smtClean="0">
                <a:latin typeface="Courier"/>
                <a:cs typeface="Courier"/>
              </a:rPr>
              <a:t> TGG TCT GGC GTA </a:t>
            </a:r>
            <a:r>
              <a:rPr lang="en-US" b="1" dirty="0" smtClean="0">
                <a:solidFill>
                  <a:srgbClr val="008000"/>
                </a:solidFill>
                <a:latin typeface="Courier"/>
                <a:cs typeface="Courier"/>
              </a:rPr>
              <a:t>ATG </a:t>
            </a:r>
            <a:r>
              <a:rPr lang="en-US" dirty="0" smtClean="0">
                <a:latin typeface="Courier"/>
                <a:cs typeface="Courier"/>
              </a:rPr>
              <a:t>CTA GAT GCT ATG AGT GCA TCG---</a:t>
            </a:r>
          </a:p>
          <a:p>
            <a:pPr marL="571500" indent="-457200">
              <a:buFont typeface="Arial" pitchFamily="34" charset="0"/>
              <a:buAutoNum type="arabicPeriod"/>
            </a:pPr>
            <a:r>
              <a:rPr lang="en-US" dirty="0" smtClean="0">
                <a:latin typeface="Courier"/>
                <a:cs typeface="Courier"/>
              </a:rPr>
              <a:t>  GGT CTG GCG TAA TGC TAG </a:t>
            </a:r>
            <a:r>
              <a:rPr lang="en-US" b="1" dirty="0" smtClean="0">
                <a:solidFill>
                  <a:srgbClr val="008000"/>
                </a:solidFill>
                <a:latin typeface="Courier"/>
                <a:cs typeface="Courier"/>
              </a:rPr>
              <a:t>ATG </a:t>
            </a:r>
            <a:r>
              <a:rPr lang="en-US" dirty="0" smtClean="0">
                <a:latin typeface="Courier"/>
                <a:cs typeface="Courier"/>
              </a:rPr>
              <a:t>CTA TGA GTG CAT CG---</a:t>
            </a:r>
          </a:p>
          <a:p>
            <a:pPr marL="571500" indent="-457200">
              <a:buFont typeface="Arial" pitchFamily="34" charset="0"/>
              <a:buAutoNum type="arabicPeriod"/>
            </a:pPr>
            <a:endParaRPr lang="en-US" dirty="0" smtClean="0">
              <a:latin typeface="Courier"/>
              <a:cs typeface="Courier"/>
            </a:endParaRPr>
          </a:p>
          <a:p>
            <a:pPr marL="571500" indent="-457200">
              <a:buFont typeface="Arial" pitchFamily="34" charset="0"/>
              <a:buAutoNum type="arabicPeriod"/>
            </a:pPr>
            <a:r>
              <a:rPr lang="en-US" dirty="0" smtClean="0">
                <a:latin typeface="Courier"/>
                <a:cs typeface="Courier"/>
              </a:rPr>
              <a:t>GAACG</a:t>
            </a:r>
            <a:r>
              <a:rPr lang="en-US" b="1" dirty="0" smtClean="0">
                <a:solidFill>
                  <a:srgbClr val="008000"/>
                </a:solidFill>
                <a:latin typeface="Courier"/>
                <a:cs typeface="Courier"/>
              </a:rPr>
              <a:t>ATG</a:t>
            </a:r>
            <a:r>
              <a:rPr lang="en-US" dirty="0" smtClean="0">
                <a:latin typeface="Courier"/>
                <a:cs typeface="Courier"/>
              </a:rPr>
              <a:t>CACTCATAGCATCTAGCATTACGCCAGAC---</a:t>
            </a:r>
          </a:p>
          <a:p>
            <a:pPr marL="571500" indent="-457200">
              <a:buFont typeface="Arial" pitchFamily="34" charset="0"/>
              <a:buAutoNum type="arabicPeriod"/>
            </a:pPr>
            <a:r>
              <a:rPr lang="en-US" dirty="0" smtClean="0">
                <a:latin typeface="Courier"/>
                <a:cs typeface="Courier"/>
              </a:rPr>
              <a:t> AACGATTCACTCATAGCATCTAGCATTACGCCAGAC---</a:t>
            </a:r>
          </a:p>
          <a:p>
            <a:pPr marL="571500" indent="-457200">
              <a:buFont typeface="Arial" pitchFamily="34" charset="0"/>
              <a:buAutoNum type="arabicPeriod"/>
            </a:pPr>
            <a:r>
              <a:rPr lang="en-US" dirty="0" smtClean="0">
                <a:latin typeface="Courier"/>
                <a:cs typeface="Courier"/>
              </a:rPr>
              <a:t>  ACGATTCACTCATAGCATCTAGCATTACGCCAGAC---</a:t>
            </a:r>
            <a:endParaRPr lang="en-US" dirty="0">
              <a:latin typeface="Courier"/>
              <a:cs typeface="Courier"/>
            </a:endParaRPr>
          </a:p>
          <a:p>
            <a:pPr marL="571500" indent="-457200">
              <a:buFont typeface="Arial" pitchFamily="34" charset="0"/>
              <a:buAutoNum type="arabicPeriod"/>
            </a:pPr>
            <a:endParaRPr lang="en-US" dirty="0">
              <a:latin typeface="Courier"/>
              <a:cs typeface="Courier"/>
            </a:endParaRPr>
          </a:p>
          <a:p>
            <a:pPr marL="571500" indent="-457200">
              <a:buFont typeface="Arial" pitchFamily="34" charset="0"/>
              <a:buAutoNum type="arabicPeriod"/>
            </a:pPr>
            <a:endParaRPr lang="en-US" dirty="0">
              <a:latin typeface="Courier"/>
              <a:cs typeface="Courier"/>
            </a:endParaRPr>
          </a:p>
          <a:p>
            <a:pPr marL="571500" indent="-457200">
              <a:buFont typeface="Arial" pitchFamily="34" charset="0"/>
              <a:buAutoNum type="arabicPeriod"/>
            </a:pPr>
            <a:endParaRPr lang="en-US" dirty="0">
              <a:latin typeface="Courier"/>
              <a:cs typeface="Courier"/>
            </a:endParaRPr>
          </a:p>
          <a:p>
            <a:pPr marL="571500" indent="-457200">
              <a:buFont typeface="Arial" pitchFamily="34" charset="0"/>
              <a:buAutoNum type="arabicPeriod"/>
            </a:pPr>
            <a:endParaRPr lang="en-US" dirty="0">
              <a:latin typeface="Courier"/>
              <a:cs typeface="Courier"/>
            </a:endParaRPr>
          </a:p>
          <a:p>
            <a:pPr marL="571500" indent="-457200">
              <a:buAutoNum type="arabicPeriod"/>
            </a:pPr>
            <a:endParaRPr lang="en-US" dirty="0" smtClean="0"/>
          </a:p>
          <a:p>
            <a:pPr marL="571500" indent="-457200">
              <a:buAutoNum type="arabicPeriod"/>
            </a:pPr>
            <a:endParaRPr lang="en-US" dirty="0"/>
          </a:p>
        </p:txBody>
      </p:sp>
    </p:spTree>
    <p:extLst>
      <p:ext uri="{BB962C8B-B14F-4D97-AF65-F5344CB8AC3E}">
        <p14:creationId xmlns:p14="http://schemas.microsoft.com/office/powerpoint/2010/main" val="1367842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Day1 Review: </a:t>
            </a:r>
            <a:r>
              <a:rPr lang="en-US" dirty="0" err="1" smtClean="0"/>
              <a:t>perl</a:t>
            </a:r>
            <a:r>
              <a:rPr lang="en-US" dirty="0" smtClean="0"/>
              <a:t> commands</a:t>
            </a:r>
            <a:endParaRPr lang="en-US" dirty="0"/>
          </a:p>
        </p:txBody>
      </p:sp>
      <p:sp>
        <p:nvSpPr>
          <p:cNvPr id="8" name="Title 1"/>
          <p:cNvSpPr txBox="1">
            <a:spLocks/>
          </p:cNvSpPr>
          <p:nvPr/>
        </p:nvSpPr>
        <p:spPr>
          <a:xfrm>
            <a:off x="472321" y="1839986"/>
            <a:ext cx="4125438" cy="52956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smtClean="0"/>
              <a:t>chomp($string or @array)</a:t>
            </a:r>
            <a:endParaRPr lang="en-US" sz="2800" dirty="0"/>
          </a:p>
        </p:txBody>
      </p:sp>
      <p:sp>
        <p:nvSpPr>
          <p:cNvPr id="9" name="Title 1"/>
          <p:cNvSpPr txBox="1">
            <a:spLocks/>
          </p:cNvSpPr>
          <p:nvPr/>
        </p:nvSpPr>
        <p:spPr>
          <a:xfrm>
            <a:off x="472320" y="2426132"/>
            <a:ext cx="4125438" cy="52956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dirty="0" smtClean="0"/>
              <a:t>length($string)</a:t>
            </a:r>
            <a:endParaRPr lang="en-US" sz="2800" dirty="0"/>
          </a:p>
        </p:txBody>
      </p:sp>
      <p:sp>
        <p:nvSpPr>
          <p:cNvPr id="10" name="Title 1"/>
          <p:cNvSpPr txBox="1">
            <a:spLocks/>
          </p:cNvSpPr>
          <p:nvPr/>
        </p:nvSpPr>
        <p:spPr>
          <a:xfrm>
            <a:off x="472320" y="3022709"/>
            <a:ext cx="4125438" cy="52956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smtClean="0"/>
              <a:t>join(separator, @array)</a:t>
            </a:r>
            <a:endParaRPr lang="en-US" sz="2800" dirty="0"/>
          </a:p>
        </p:txBody>
      </p:sp>
      <p:sp>
        <p:nvSpPr>
          <p:cNvPr id="11" name="Title 1"/>
          <p:cNvSpPr txBox="1">
            <a:spLocks/>
          </p:cNvSpPr>
          <p:nvPr/>
        </p:nvSpPr>
        <p:spPr>
          <a:xfrm>
            <a:off x="472320" y="3606430"/>
            <a:ext cx="4125438" cy="52956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dirty="0" smtClean="0"/>
              <a:t>reverse($string or @array)</a:t>
            </a:r>
            <a:endParaRPr lang="en-US" sz="2800" dirty="0"/>
          </a:p>
        </p:txBody>
      </p:sp>
      <p:sp>
        <p:nvSpPr>
          <p:cNvPr id="12" name="Title 1"/>
          <p:cNvSpPr txBox="1">
            <a:spLocks/>
          </p:cNvSpPr>
          <p:nvPr/>
        </p:nvSpPr>
        <p:spPr>
          <a:xfrm>
            <a:off x="4799623" y="1839986"/>
            <a:ext cx="2644367" cy="516712"/>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err="1" smtClean="0"/>
              <a:t>lc</a:t>
            </a:r>
            <a:r>
              <a:rPr lang="en-US" sz="2800" dirty="0" smtClean="0"/>
              <a:t>($string)</a:t>
            </a:r>
            <a:endParaRPr lang="en-US" sz="2800" dirty="0"/>
          </a:p>
        </p:txBody>
      </p:sp>
      <p:sp>
        <p:nvSpPr>
          <p:cNvPr id="13" name="Title 1"/>
          <p:cNvSpPr txBox="1">
            <a:spLocks/>
          </p:cNvSpPr>
          <p:nvPr/>
        </p:nvSpPr>
        <p:spPr>
          <a:xfrm>
            <a:off x="4799623" y="2438988"/>
            <a:ext cx="2644367" cy="516712"/>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dirty="0" err="1" smtClean="0"/>
              <a:t>uc</a:t>
            </a:r>
            <a:r>
              <a:rPr lang="en-US" sz="2800" dirty="0" smtClean="0"/>
              <a:t>($string)</a:t>
            </a:r>
            <a:endParaRPr lang="en-US" sz="2800" dirty="0"/>
          </a:p>
        </p:txBody>
      </p:sp>
      <p:sp>
        <p:nvSpPr>
          <p:cNvPr id="14" name="Title 1"/>
          <p:cNvSpPr txBox="1">
            <a:spLocks/>
          </p:cNvSpPr>
          <p:nvPr/>
        </p:nvSpPr>
        <p:spPr>
          <a:xfrm>
            <a:off x="4799623" y="3022709"/>
            <a:ext cx="2644367" cy="516712"/>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dirty="0" err="1"/>
              <a:t>l</a:t>
            </a:r>
            <a:r>
              <a:rPr lang="en-US" sz="2800" dirty="0" err="1" smtClean="0"/>
              <a:t>cfirst</a:t>
            </a:r>
            <a:r>
              <a:rPr lang="en-US" sz="2800" dirty="0" smtClean="0"/>
              <a:t>($string)</a:t>
            </a:r>
            <a:endParaRPr lang="en-US" sz="2800" dirty="0"/>
          </a:p>
        </p:txBody>
      </p:sp>
      <p:sp>
        <p:nvSpPr>
          <p:cNvPr id="15" name="Title 1"/>
          <p:cNvSpPr txBox="1">
            <a:spLocks/>
          </p:cNvSpPr>
          <p:nvPr/>
        </p:nvSpPr>
        <p:spPr>
          <a:xfrm>
            <a:off x="4799623" y="3606430"/>
            <a:ext cx="2644367" cy="516712"/>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dirty="0" err="1" smtClean="0"/>
              <a:t>ucfirst</a:t>
            </a:r>
            <a:r>
              <a:rPr lang="en-US" sz="2800" dirty="0"/>
              <a:t>($string)</a:t>
            </a:r>
          </a:p>
        </p:txBody>
      </p:sp>
      <p:sp>
        <p:nvSpPr>
          <p:cNvPr id="16" name="Title 1"/>
          <p:cNvSpPr txBox="1">
            <a:spLocks/>
          </p:cNvSpPr>
          <p:nvPr/>
        </p:nvSpPr>
        <p:spPr>
          <a:xfrm>
            <a:off x="7620096" y="1873607"/>
            <a:ext cx="4344378" cy="407591"/>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dirty="0" smtClean="0"/>
              <a:t>index($string, $</a:t>
            </a:r>
            <a:r>
              <a:rPr lang="en-US" sz="2800" dirty="0" err="1" smtClean="0"/>
              <a:t>substring,offset</a:t>
            </a:r>
            <a:r>
              <a:rPr lang="en-US" sz="2800" dirty="0" smtClean="0"/>
              <a:t>)</a:t>
            </a:r>
            <a:endParaRPr lang="en-US" sz="2800" dirty="0"/>
          </a:p>
        </p:txBody>
      </p:sp>
      <p:sp>
        <p:nvSpPr>
          <p:cNvPr id="17" name="Title 1"/>
          <p:cNvSpPr txBox="1">
            <a:spLocks/>
          </p:cNvSpPr>
          <p:nvPr/>
        </p:nvSpPr>
        <p:spPr>
          <a:xfrm>
            <a:off x="7645854" y="2484781"/>
            <a:ext cx="4318619" cy="407591"/>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dirty="0" err="1" smtClean="0"/>
              <a:t>rindex</a:t>
            </a:r>
            <a:r>
              <a:rPr lang="en-US" sz="2800" dirty="0" smtClean="0"/>
              <a:t>($string, $</a:t>
            </a:r>
            <a:r>
              <a:rPr lang="en-US" sz="2800" dirty="0" err="1" smtClean="0"/>
              <a:t>substring,offset</a:t>
            </a:r>
            <a:r>
              <a:rPr lang="en-US" sz="2800" dirty="0" smtClean="0"/>
              <a:t>)</a:t>
            </a:r>
            <a:endParaRPr lang="en-US" sz="2800" dirty="0"/>
          </a:p>
        </p:txBody>
      </p:sp>
      <p:sp>
        <p:nvSpPr>
          <p:cNvPr id="18" name="Title 1"/>
          <p:cNvSpPr txBox="1">
            <a:spLocks/>
          </p:cNvSpPr>
          <p:nvPr/>
        </p:nvSpPr>
        <p:spPr>
          <a:xfrm>
            <a:off x="7645854" y="3052904"/>
            <a:ext cx="4318619" cy="456322"/>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dirty="0" err="1"/>
              <a:t>s</a:t>
            </a:r>
            <a:r>
              <a:rPr lang="en-US" sz="2800" dirty="0" err="1" smtClean="0"/>
              <a:t>ubstr</a:t>
            </a:r>
            <a:r>
              <a:rPr lang="en-US" sz="2800" dirty="0" smtClean="0"/>
              <a:t>($string, </a:t>
            </a:r>
            <a:r>
              <a:rPr lang="en-US" sz="2800" dirty="0" err="1" smtClean="0"/>
              <a:t>offset,length</a:t>
            </a:r>
            <a:r>
              <a:rPr lang="en-US" sz="2800" dirty="0" smtClean="0"/>
              <a:t>)</a:t>
            </a:r>
            <a:endParaRPr lang="en-US" sz="2800" dirty="0"/>
          </a:p>
        </p:txBody>
      </p:sp>
    </p:spTree>
    <p:extLst>
      <p:ext uri="{BB962C8B-B14F-4D97-AF65-F5344CB8AC3E}">
        <p14:creationId xmlns:p14="http://schemas.microsoft.com/office/powerpoint/2010/main" val="133406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Homework 1</a:t>
            </a:r>
            <a:endParaRPr lang="en-US" dirty="0"/>
          </a:p>
        </p:txBody>
      </p:sp>
      <p:sp>
        <p:nvSpPr>
          <p:cNvPr id="3" name="Content Placeholder 2"/>
          <p:cNvSpPr>
            <a:spLocks noGrp="1"/>
          </p:cNvSpPr>
          <p:nvPr>
            <p:ph idx="1"/>
          </p:nvPr>
        </p:nvSpPr>
        <p:spPr/>
        <p:txBody>
          <a:bodyPr>
            <a:normAutofit/>
          </a:bodyPr>
          <a:lstStyle/>
          <a:p>
            <a:r>
              <a:rPr lang="en-US" dirty="0"/>
              <a:t>Write a script to translate the given </a:t>
            </a:r>
            <a:r>
              <a:rPr lang="en-US" dirty="0">
                <a:solidFill>
                  <a:srgbClr val="C00000"/>
                </a:solidFill>
              </a:rPr>
              <a:t>DNA sequences into protein </a:t>
            </a:r>
            <a:r>
              <a:rPr lang="en-US" dirty="0" smtClean="0"/>
              <a:t>sequences</a:t>
            </a:r>
            <a:r>
              <a:rPr lang="en-US" dirty="0"/>
              <a:t>. </a:t>
            </a:r>
            <a:endParaRPr lang="en-US" dirty="0" smtClean="0"/>
          </a:p>
          <a:p>
            <a:pPr marL="457200" lvl="1" indent="0">
              <a:buNone/>
            </a:pPr>
            <a:r>
              <a:rPr lang="en-US" dirty="0" smtClean="0"/>
              <a:t>INPUT: A </a:t>
            </a:r>
            <a:r>
              <a:rPr lang="en-US" dirty="0" err="1" smtClean="0"/>
              <a:t>fasta</a:t>
            </a:r>
            <a:r>
              <a:rPr lang="en-US" dirty="0" smtClean="0"/>
              <a:t> database file</a:t>
            </a:r>
          </a:p>
          <a:p>
            <a:pPr lvl="2"/>
            <a:r>
              <a:rPr lang="en-US" dirty="0" smtClean="0"/>
              <a:t>Convert it into a hash as we did in module 1. </a:t>
            </a:r>
          </a:p>
          <a:p>
            <a:pPr lvl="2"/>
            <a:r>
              <a:rPr lang="en-US" dirty="0" smtClean="0"/>
              <a:t>Another </a:t>
            </a:r>
            <a:r>
              <a:rPr lang="en-US" dirty="0"/>
              <a:t>hash storing codons and their corresponding amino acids is provided. </a:t>
            </a:r>
            <a:endParaRPr lang="en-US" dirty="0" smtClean="0"/>
          </a:p>
          <a:p>
            <a:r>
              <a:rPr lang="en-US" dirty="0" smtClean="0">
                <a:solidFill>
                  <a:srgbClr val="C00000"/>
                </a:solidFill>
              </a:rPr>
              <a:t>Loop</a:t>
            </a:r>
            <a:r>
              <a:rPr lang="en-US" dirty="0" smtClean="0"/>
              <a:t> </a:t>
            </a:r>
            <a:r>
              <a:rPr lang="en-US" dirty="0"/>
              <a:t>through the sequence </a:t>
            </a:r>
            <a:r>
              <a:rPr lang="en-US" dirty="0" smtClean="0"/>
              <a:t>hash</a:t>
            </a:r>
            <a:endParaRPr lang="en-US" dirty="0"/>
          </a:p>
          <a:p>
            <a:pPr lvl="1"/>
            <a:r>
              <a:rPr lang="en-US" dirty="0" smtClean="0"/>
              <a:t>extract </a:t>
            </a:r>
            <a:r>
              <a:rPr lang="en-US" dirty="0"/>
              <a:t>one sequence each time, and then input each of its six frames into your </a:t>
            </a:r>
            <a:r>
              <a:rPr lang="en-US" dirty="0" smtClean="0"/>
              <a:t>translator which will translate your </a:t>
            </a:r>
            <a:r>
              <a:rPr lang="en-US" dirty="0" err="1" smtClean="0"/>
              <a:t>dna</a:t>
            </a:r>
            <a:r>
              <a:rPr lang="en-US" dirty="0" smtClean="0"/>
              <a:t> sequence into protein sequence.</a:t>
            </a:r>
          </a:p>
          <a:p>
            <a:r>
              <a:rPr lang="en-US" dirty="0" smtClean="0"/>
              <a:t>Do this for </a:t>
            </a:r>
            <a:r>
              <a:rPr lang="en-US" dirty="0" smtClean="0">
                <a:solidFill>
                  <a:srgbClr val="C00000"/>
                </a:solidFill>
              </a:rPr>
              <a:t>both 5’ </a:t>
            </a:r>
            <a:r>
              <a:rPr lang="en-US" dirty="0" smtClean="0">
                <a:solidFill>
                  <a:srgbClr val="C00000"/>
                </a:solidFill>
                <a:sym typeface="Wingdings"/>
              </a:rPr>
              <a:t> 3’ and 3’  5’</a:t>
            </a:r>
            <a:r>
              <a:rPr lang="en-US" dirty="0" smtClean="0">
                <a:sym typeface="Wingdings"/>
              </a:rPr>
              <a:t> strands.</a:t>
            </a:r>
          </a:p>
          <a:p>
            <a:r>
              <a:rPr lang="en-US" dirty="0" smtClean="0">
                <a:sym typeface="Wingdings"/>
              </a:rPr>
              <a:t>For protein sequence in output, print </a:t>
            </a:r>
            <a:r>
              <a:rPr lang="en-US" dirty="0" smtClean="0">
                <a:solidFill>
                  <a:srgbClr val="C00000"/>
                </a:solidFill>
                <a:sym typeface="Wingdings"/>
              </a:rPr>
              <a:t>80 characters per line</a:t>
            </a:r>
            <a:r>
              <a:rPr lang="en-US" dirty="0" smtClean="0">
                <a:sym typeface="Wingdings"/>
              </a:rPr>
              <a:t>.</a:t>
            </a:r>
            <a:endParaRPr lang="en-US" dirty="0"/>
          </a:p>
        </p:txBody>
      </p:sp>
      <p:sp>
        <p:nvSpPr>
          <p:cNvPr id="4" name="Oval Callout 3"/>
          <p:cNvSpPr/>
          <p:nvPr/>
        </p:nvSpPr>
        <p:spPr>
          <a:xfrm>
            <a:off x="8113690" y="365125"/>
            <a:ext cx="3541690" cy="1460500"/>
          </a:xfrm>
          <a:prstGeom prst="wedgeEllipse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1) Input and output</a:t>
            </a:r>
          </a:p>
          <a:p>
            <a:pPr algn="ctr"/>
            <a:r>
              <a:rPr lang="en-US" b="1" dirty="0" smtClean="0"/>
              <a:t>2) Rules for translation</a:t>
            </a:r>
            <a:endParaRPr lang="en-US" b="1" dirty="0"/>
          </a:p>
        </p:txBody>
      </p:sp>
      <p:sp>
        <p:nvSpPr>
          <p:cNvPr id="5" name="Oval Callout 4"/>
          <p:cNvSpPr/>
          <p:nvPr/>
        </p:nvSpPr>
        <p:spPr>
          <a:xfrm>
            <a:off x="8281114" y="3721994"/>
            <a:ext cx="3374266" cy="566671"/>
          </a:xfrm>
          <a:prstGeom prst="wedgeEllipseCallout">
            <a:avLst>
              <a:gd name="adj1" fmla="val -114433"/>
              <a:gd name="adj2" fmla="val 100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Loop for each sequence</a:t>
            </a:r>
            <a:endParaRPr lang="en-US" b="1" dirty="0"/>
          </a:p>
        </p:txBody>
      </p:sp>
      <p:sp>
        <p:nvSpPr>
          <p:cNvPr id="6" name="Oval Callout 5"/>
          <p:cNvSpPr/>
          <p:nvPr/>
        </p:nvSpPr>
        <p:spPr>
          <a:xfrm>
            <a:off x="8644942" y="4949478"/>
            <a:ext cx="3374266" cy="566671"/>
          </a:xfrm>
          <a:prstGeom prst="wedgeEllipseCallout">
            <a:avLst>
              <a:gd name="adj1" fmla="val -83517"/>
              <a:gd name="adj2" fmla="val 322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Complement + reverse</a:t>
            </a:r>
            <a:endParaRPr lang="en-US" b="1" dirty="0"/>
          </a:p>
        </p:txBody>
      </p:sp>
      <p:sp>
        <p:nvSpPr>
          <p:cNvPr id="7" name="Oval Callout 6"/>
          <p:cNvSpPr/>
          <p:nvPr/>
        </p:nvSpPr>
        <p:spPr>
          <a:xfrm>
            <a:off x="8281114" y="6028564"/>
            <a:ext cx="3738094" cy="566671"/>
          </a:xfrm>
          <a:prstGeom prst="wedgeEllipseCallout">
            <a:avLst>
              <a:gd name="adj1" fmla="val -83135"/>
              <a:gd name="adj2" fmla="val -6950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Output FORMAT is the LAST thing to consider</a:t>
            </a:r>
            <a:endParaRPr lang="en-US" b="1" dirty="0"/>
          </a:p>
        </p:txBody>
      </p:sp>
      <p:sp>
        <p:nvSpPr>
          <p:cNvPr id="8" name="Oval Callout 7"/>
          <p:cNvSpPr/>
          <p:nvPr/>
        </p:nvSpPr>
        <p:spPr>
          <a:xfrm>
            <a:off x="8011731" y="2804519"/>
            <a:ext cx="3374266" cy="566671"/>
          </a:xfrm>
          <a:prstGeom prst="wedgeEllipseCallout">
            <a:avLst>
              <a:gd name="adj1" fmla="val -79700"/>
              <a:gd name="adj2" fmla="val -359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Loop for reading </a:t>
            </a:r>
            <a:r>
              <a:rPr lang="en-US" b="1" dirty="0" smtClean="0">
                <a:sym typeface="Wingdings" panose="05000000000000000000" pitchFamily="2" charset="2"/>
              </a:rPr>
              <a:t> m1d1</a:t>
            </a:r>
            <a:endParaRPr lang="en-US" b="1" dirty="0"/>
          </a:p>
        </p:txBody>
      </p:sp>
    </p:spTree>
    <p:extLst>
      <p:ext uri="{BB962C8B-B14F-4D97-AF65-F5344CB8AC3E}">
        <p14:creationId xmlns:p14="http://schemas.microsoft.com/office/powerpoint/2010/main" val="10193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8113689" y="365125"/>
            <a:ext cx="3876541" cy="1460500"/>
          </a:xfrm>
          <a:prstGeom prst="wedgeEllipseCallout">
            <a:avLst>
              <a:gd name="adj1" fmla="val -233772"/>
              <a:gd name="adj2" fmla="val 25032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Consider these after writing your pseudo-code, but their functions give the hints of pipeline</a:t>
            </a:r>
            <a:endParaRPr lang="en-US" b="1" dirty="0"/>
          </a:p>
        </p:txBody>
      </p:sp>
      <p:sp>
        <p:nvSpPr>
          <p:cNvPr id="2" name="Title 1"/>
          <p:cNvSpPr>
            <a:spLocks noGrp="1"/>
          </p:cNvSpPr>
          <p:nvPr>
            <p:ph type="title"/>
          </p:nvPr>
        </p:nvSpPr>
        <p:spPr/>
        <p:txBody>
          <a:bodyPr/>
          <a:lstStyle/>
          <a:p>
            <a:r>
              <a:rPr lang="en-US" dirty="0" smtClean="0"/>
              <a:t>Module 2 Homework 1</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C00000"/>
                </a:solidFill>
              </a:rPr>
              <a:t>Three subroutines </a:t>
            </a:r>
            <a:r>
              <a:rPr lang="en-US" dirty="0" smtClean="0"/>
              <a:t>required:</a:t>
            </a:r>
          </a:p>
          <a:p>
            <a:pPr lvl="1"/>
            <a:r>
              <a:rPr lang="en-US" dirty="0" err="1"/>
              <a:t>reverseComplement</a:t>
            </a:r>
            <a:r>
              <a:rPr lang="en-US" dirty="0"/>
              <a:t>: </a:t>
            </a:r>
            <a:r>
              <a:rPr lang="en-US" dirty="0" smtClean="0"/>
              <a:t>returns the reverse complement sequence of a given </a:t>
            </a:r>
            <a:r>
              <a:rPr lang="en-US" dirty="0"/>
              <a:t>sequence. </a:t>
            </a:r>
            <a:endParaRPr lang="en-US" dirty="0" smtClean="0"/>
          </a:p>
          <a:p>
            <a:pPr lvl="1"/>
            <a:r>
              <a:rPr lang="en-US" dirty="0" err="1" smtClean="0"/>
              <a:t>translateFrame</a:t>
            </a:r>
            <a:r>
              <a:rPr lang="en-US" dirty="0"/>
              <a:t>: converts a given sequence to a peptide. </a:t>
            </a:r>
            <a:endParaRPr lang="en-US" dirty="0" smtClean="0"/>
          </a:p>
          <a:p>
            <a:pPr lvl="1"/>
            <a:r>
              <a:rPr lang="en-US" dirty="0" err="1" smtClean="0"/>
              <a:t>formatPrinting</a:t>
            </a:r>
            <a:r>
              <a:rPr lang="en-US" dirty="0"/>
              <a:t>: wraps a peptide into a width of 80 characters. </a:t>
            </a:r>
            <a:endParaRPr lang="en-US" dirty="0" smtClean="0"/>
          </a:p>
          <a:p>
            <a:r>
              <a:rPr lang="en-US" dirty="0" smtClean="0"/>
              <a:t>Use </a:t>
            </a:r>
            <a:r>
              <a:rPr lang="en-US" dirty="0" err="1" smtClean="0">
                <a:solidFill>
                  <a:srgbClr val="C00000"/>
                </a:solidFill>
              </a:rPr>
              <a:t>substr</a:t>
            </a:r>
            <a:r>
              <a:rPr lang="en-US" dirty="0" smtClean="0">
                <a:solidFill>
                  <a:srgbClr val="C00000"/>
                </a:solidFill>
              </a:rPr>
              <a:t> </a:t>
            </a:r>
            <a:r>
              <a:rPr lang="en-US" dirty="0" smtClean="0"/>
              <a:t>to extract substrings in any reading frame</a:t>
            </a:r>
          </a:p>
          <a:p>
            <a:r>
              <a:rPr lang="en-US" dirty="0" smtClean="0"/>
              <a:t>Use </a:t>
            </a:r>
            <a:r>
              <a:rPr lang="en-US" i="1" dirty="0" smtClean="0">
                <a:solidFill>
                  <a:srgbClr val="C00000"/>
                </a:solidFill>
              </a:rPr>
              <a:t>exists</a:t>
            </a:r>
            <a:r>
              <a:rPr lang="en-US" i="1" dirty="0" smtClean="0"/>
              <a:t> </a:t>
            </a:r>
            <a:r>
              <a:rPr lang="en-US" dirty="0" smtClean="0"/>
              <a:t>function to check if there exists a 3-mer codon in your sequence.</a:t>
            </a:r>
          </a:p>
          <a:p>
            <a:r>
              <a:rPr lang="en-US" dirty="0" smtClean="0"/>
              <a:t>To check your results, use:</a:t>
            </a:r>
          </a:p>
          <a:p>
            <a:pPr marL="457200" lvl="1" indent="0">
              <a:buNone/>
            </a:pPr>
            <a:r>
              <a:rPr lang="en-US" dirty="0" smtClean="0"/>
              <a:t>	</a:t>
            </a:r>
            <a:r>
              <a:rPr lang="en-US" dirty="0" smtClean="0">
                <a:hlinkClick r:id="rId2"/>
              </a:rPr>
              <a:t>http</a:t>
            </a:r>
            <a:r>
              <a:rPr lang="en-US" dirty="0">
                <a:hlinkClick r:id="rId2"/>
              </a:rPr>
              <a:t>://web.expasy.org/translate</a:t>
            </a:r>
            <a:r>
              <a:rPr lang="en-US" dirty="0" smtClean="0">
                <a:hlinkClick r:id="rId2"/>
              </a:rPr>
              <a:t>/</a:t>
            </a:r>
            <a:endParaRPr lang="en-US" dirty="0" smtClean="0"/>
          </a:p>
          <a:p>
            <a:pPr marL="457200" lvl="1" indent="0">
              <a:buNone/>
            </a:pPr>
            <a:r>
              <a:rPr lang="en-US" dirty="0"/>
              <a:t>	</a:t>
            </a:r>
            <a:r>
              <a:rPr lang="en-US" dirty="0">
                <a:hlinkClick r:id="rId3"/>
              </a:rPr>
              <a:t>http://www.ebi.ac.uk/Tools/st/emboss </a:t>
            </a:r>
            <a:r>
              <a:rPr lang="en-US" dirty="0" err="1">
                <a:hlinkClick r:id="rId3"/>
              </a:rPr>
              <a:t>transeq</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213353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Review: homework_m2d1</a:t>
            </a:r>
            <a:endParaRPr lang="en-US" dirty="0"/>
          </a:p>
        </p:txBody>
      </p:sp>
      <p:sp>
        <p:nvSpPr>
          <p:cNvPr id="3" name="Content Placeholder 2"/>
          <p:cNvSpPr>
            <a:spLocks noGrp="1"/>
          </p:cNvSpPr>
          <p:nvPr>
            <p:ph idx="1"/>
          </p:nvPr>
        </p:nvSpPr>
        <p:spPr>
          <a:xfrm>
            <a:off x="838200" y="1825625"/>
            <a:ext cx="3965620" cy="4351338"/>
          </a:xfrm>
        </p:spPr>
        <p:txBody>
          <a:bodyPr/>
          <a:lstStyle/>
          <a:p>
            <a:r>
              <a:rPr lang="en-US" dirty="0" smtClean="0"/>
              <a:t>Input:</a:t>
            </a:r>
          </a:p>
          <a:p>
            <a:pPr marL="0" indent="0">
              <a:buNone/>
            </a:pPr>
            <a:r>
              <a:rPr lang="en-US" dirty="0" smtClean="0"/>
              <a:t>&gt;header1</a:t>
            </a:r>
          </a:p>
          <a:p>
            <a:pPr marL="0" indent="0">
              <a:buNone/>
            </a:pPr>
            <a:r>
              <a:rPr lang="en-US" dirty="0" smtClean="0"/>
              <a:t>Sequence……………..</a:t>
            </a:r>
          </a:p>
          <a:p>
            <a:pPr marL="0" indent="0">
              <a:buNone/>
            </a:pPr>
            <a:r>
              <a:rPr lang="en-US" dirty="0" smtClean="0"/>
              <a:t>……………………………..</a:t>
            </a:r>
          </a:p>
          <a:p>
            <a:pPr marL="0" indent="0">
              <a:buNone/>
            </a:pPr>
            <a:r>
              <a:rPr lang="en-US" dirty="0" smtClean="0"/>
              <a:t>&gt;header2</a:t>
            </a:r>
          </a:p>
          <a:p>
            <a:pPr marL="0" indent="0">
              <a:buNone/>
            </a:pPr>
            <a:r>
              <a:rPr lang="en-US" dirty="0" smtClean="0"/>
              <a:t>Sequence………………</a:t>
            </a:r>
          </a:p>
          <a:p>
            <a:pPr marL="0" indent="0">
              <a:buNone/>
            </a:pPr>
            <a:r>
              <a:rPr lang="en-US" dirty="0" smtClean="0"/>
              <a:t>………………………………</a:t>
            </a:r>
            <a:endParaRPr lang="en-US" dirty="0"/>
          </a:p>
        </p:txBody>
      </p:sp>
      <p:sp>
        <p:nvSpPr>
          <p:cNvPr id="4" name="Content Placeholder 2"/>
          <p:cNvSpPr txBox="1">
            <a:spLocks/>
          </p:cNvSpPr>
          <p:nvPr/>
        </p:nvSpPr>
        <p:spPr>
          <a:xfrm>
            <a:off x="5318976" y="1690688"/>
            <a:ext cx="6272010" cy="4774506"/>
          </a:xfrm>
          <a:prstGeom prst="rect">
            <a:avLst/>
          </a:prstGeom>
          <a:ln w="28575"/>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Output:</a:t>
            </a:r>
          </a:p>
          <a:p>
            <a:pPr marL="457200" lvl="1" indent="0">
              <a:buNone/>
            </a:pPr>
            <a:r>
              <a:rPr lang="en-US" dirty="0" smtClean="0"/>
              <a:t>&gt;header1_Forward_frame1 </a:t>
            </a:r>
          </a:p>
          <a:p>
            <a:pPr marL="457200" lvl="1" indent="0">
              <a:buNone/>
            </a:pPr>
            <a:r>
              <a:rPr lang="en-US" dirty="0" smtClean="0"/>
              <a:t>Peptide sequence (80 characters per line) </a:t>
            </a:r>
          </a:p>
          <a:p>
            <a:pPr marL="457200" lvl="1" indent="0">
              <a:buNone/>
            </a:pPr>
            <a:r>
              <a:rPr lang="en-US" dirty="0" smtClean="0"/>
              <a:t>&gt;header1_Forward_frame2 </a:t>
            </a:r>
          </a:p>
          <a:p>
            <a:pPr marL="457200" lvl="1" indent="0">
              <a:buNone/>
            </a:pPr>
            <a:r>
              <a:rPr lang="en-US" dirty="0" smtClean="0"/>
              <a:t>………………....... </a:t>
            </a:r>
          </a:p>
          <a:p>
            <a:pPr marL="457200" lvl="1" indent="0">
              <a:buNone/>
            </a:pPr>
            <a:r>
              <a:rPr lang="en-US" dirty="0" smtClean="0"/>
              <a:t>&gt;header1_Forward_frame3 </a:t>
            </a:r>
          </a:p>
          <a:p>
            <a:pPr marL="457200" lvl="1" indent="0">
              <a:buNone/>
            </a:pPr>
            <a:r>
              <a:rPr lang="en-US" dirty="0" smtClean="0"/>
              <a:t>………………………….</a:t>
            </a:r>
          </a:p>
          <a:p>
            <a:pPr marL="457200" lvl="1" indent="0">
              <a:buNone/>
            </a:pPr>
            <a:r>
              <a:rPr lang="en-US" dirty="0" smtClean="0"/>
              <a:t>&gt;header1_Reverse_frame1 </a:t>
            </a:r>
          </a:p>
          <a:p>
            <a:pPr marL="457200" lvl="1" indent="0">
              <a:buNone/>
            </a:pPr>
            <a:r>
              <a:rPr lang="en-US" dirty="0" smtClean="0"/>
              <a:t>………………………………..</a:t>
            </a:r>
          </a:p>
          <a:p>
            <a:pPr marL="457200" lvl="1" indent="0">
              <a:buNone/>
            </a:pPr>
            <a:r>
              <a:rPr lang="en-US" dirty="0" smtClean="0"/>
              <a:t>&gt;header1_Reverse_frame2</a:t>
            </a:r>
          </a:p>
          <a:p>
            <a:pPr marL="457200" lvl="1" indent="0">
              <a:buNone/>
            </a:pPr>
            <a:r>
              <a:rPr lang="en-US" dirty="0" smtClean="0"/>
              <a:t>…………………………………...... </a:t>
            </a:r>
          </a:p>
          <a:p>
            <a:pPr marL="457200" lvl="1" indent="0">
              <a:buNone/>
            </a:pPr>
            <a:r>
              <a:rPr lang="en-US" dirty="0" smtClean="0"/>
              <a:t>&gt;header1_Reverse_frame3</a:t>
            </a:r>
          </a:p>
          <a:p>
            <a:pPr marL="457200" lvl="1" indent="0">
              <a:buNone/>
            </a:pPr>
            <a:r>
              <a:rPr lang="en-US" dirty="0" smtClean="0"/>
              <a:t>…………………………………...... </a:t>
            </a:r>
          </a:p>
          <a:p>
            <a:pPr marL="457200" lvl="1" indent="0">
              <a:buNone/>
            </a:pPr>
            <a:r>
              <a:rPr lang="en-US" dirty="0" smtClean="0"/>
              <a:t>&gt;header2_Forward_frame2</a:t>
            </a:r>
          </a:p>
          <a:p>
            <a:pPr marL="457200" lvl="1" indent="0">
              <a:buNone/>
            </a:pPr>
            <a:r>
              <a:rPr lang="en-US" dirty="0" smtClean="0"/>
              <a:t>…………………………………...... </a:t>
            </a:r>
          </a:p>
        </p:txBody>
      </p:sp>
      <p:sp>
        <p:nvSpPr>
          <p:cNvPr id="5" name="Right Arrow 4"/>
          <p:cNvSpPr/>
          <p:nvPr/>
        </p:nvSpPr>
        <p:spPr>
          <a:xfrm>
            <a:off x="4430332" y="3554569"/>
            <a:ext cx="553792" cy="72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55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5576552" y="103031"/>
            <a:ext cx="5777248" cy="6040192"/>
          </a:xfrm>
          <a:ln w="38100"/>
        </p:spPr>
        <p:style>
          <a:lnRef idx="2">
            <a:schemeClr val="accent6"/>
          </a:lnRef>
          <a:fillRef idx="1">
            <a:schemeClr val="lt1"/>
          </a:fillRef>
          <a:effectRef idx="0">
            <a:schemeClr val="accent6"/>
          </a:effectRef>
          <a:fontRef idx="minor">
            <a:schemeClr val="dk1"/>
          </a:fontRef>
        </p:style>
        <p:txBody>
          <a:bodyPr>
            <a:normAutofit lnSpcReduction="10000"/>
          </a:bodyPr>
          <a:lstStyle/>
          <a:p>
            <a:r>
              <a:rPr lang="en-US" sz="2000" dirty="0" smtClean="0"/>
              <a:t>Standard starting:</a:t>
            </a:r>
          </a:p>
          <a:p>
            <a:pPr marL="457200" lvl="1" indent="0">
              <a:buNone/>
            </a:pPr>
            <a:r>
              <a:rPr lang="en-US" sz="1800" dirty="0" smtClean="0"/>
              <a:t>#!/</a:t>
            </a:r>
            <a:r>
              <a:rPr lang="en-US" sz="1800" dirty="0" err="1" smtClean="0"/>
              <a:t>usr</a:t>
            </a:r>
            <a:r>
              <a:rPr lang="en-US" sz="1800" dirty="0" smtClean="0"/>
              <a:t>/bin/</a:t>
            </a:r>
            <a:r>
              <a:rPr lang="en-US" sz="1800" dirty="0" err="1" smtClean="0"/>
              <a:t>perl</a:t>
            </a:r>
            <a:endParaRPr lang="en-US" sz="1800" dirty="0" smtClean="0"/>
          </a:p>
          <a:p>
            <a:pPr marL="457200" lvl="1" indent="0">
              <a:buNone/>
            </a:pPr>
            <a:r>
              <a:rPr lang="en-US" sz="1800" dirty="0" smtClean="0"/>
              <a:t>use ………..</a:t>
            </a:r>
          </a:p>
          <a:p>
            <a:pPr marL="457200" lvl="1" indent="-457200"/>
            <a:r>
              <a:rPr lang="en-US" sz="2000" dirty="0" smtClean="0"/>
              <a:t>Variable define (do not have to finish it at first)</a:t>
            </a:r>
          </a:p>
          <a:p>
            <a:pPr marL="457200" lvl="2" indent="0">
              <a:buNone/>
            </a:pPr>
            <a:r>
              <a:rPr lang="en-US" sz="1600" dirty="0" smtClean="0"/>
              <a:t>my $string …………</a:t>
            </a:r>
          </a:p>
          <a:p>
            <a:pPr marL="457200" lvl="2" indent="-457200"/>
            <a:r>
              <a:rPr lang="en-US" dirty="0" smtClean="0"/>
              <a:t>Open </a:t>
            </a:r>
            <a:r>
              <a:rPr lang="en-US" dirty="0" err="1" smtClean="0"/>
              <a:t>fasta</a:t>
            </a:r>
            <a:r>
              <a:rPr lang="en-US" dirty="0" smtClean="0"/>
              <a:t> file;</a:t>
            </a:r>
          </a:p>
          <a:p>
            <a:pPr marL="457200" lvl="2" indent="-457200"/>
            <a:r>
              <a:rPr lang="en-US" dirty="0" smtClean="0"/>
              <a:t>Loop headers for reading </a:t>
            </a:r>
            <a:r>
              <a:rPr lang="en-US" dirty="0" err="1" smtClean="0"/>
              <a:t>fasta</a:t>
            </a:r>
            <a:r>
              <a:rPr lang="en-US" dirty="0" smtClean="0"/>
              <a:t> into %</a:t>
            </a:r>
            <a:r>
              <a:rPr lang="en-US" dirty="0" err="1" smtClean="0"/>
              <a:t>hash_fasta</a:t>
            </a:r>
            <a:endParaRPr lang="en-US" dirty="0"/>
          </a:p>
          <a:p>
            <a:pPr marL="457200" lvl="3" indent="0">
              <a:buNone/>
            </a:pPr>
            <a:r>
              <a:rPr lang="en-US" sz="2000" dirty="0" smtClean="0"/>
              <a:t>	{ key: headers =&gt; value: sequence</a:t>
            </a:r>
          </a:p>
          <a:p>
            <a:pPr marL="457200" lvl="3" indent="0">
              <a:buNone/>
            </a:pPr>
            <a:r>
              <a:rPr lang="en-US" sz="2000" dirty="0" smtClean="0"/>
              <a:t>}</a:t>
            </a:r>
          </a:p>
          <a:p>
            <a:pPr marL="342900" lvl="3" indent="-342900"/>
            <a:r>
              <a:rPr lang="en-US" sz="2000" dirty="0" smtClean="0"/>
              <a:t>%</a:t>
            </a:r>
            <a:r>
              <a:rPr lang="en-US" sz="2000" dirty="0" err="1" smtClean="0"/>
              <a:t>hash_codon</a:t>
            </a:r>
            <a:r>
              <a:rPr lang="en-US" sz="2000" dirty="0" smtClean="0"/>
              <a:t>: storing codons –AA rules:</a:t>
            </a:r>
          </a:p>
          <a:p>
            <a:pPr marL="0" lvl="3" indent="0">
              <a:buNone/>
            </a:pPr>
            <a:r>
              <a:rPr lang="en-US" sz="2000" dirty="0" smtClean="0"/>
              <a:t>         key: codon =&gt; value: AA</a:t>
            </a:r>
          </a:p>
          <a:p>
            <a:pPr marL="342900" lvl="3" indent="-342900"/>
            <a:r>
              <a:rPr lang="en-US" sz="2000" dirty="0" smtClean="0"/>
              <a:t>Loop each sequence for 6 frames</a:t>
            </a:r>
          </a:p>
          <a:p>
            <a:pPr marL="457200" lvl="4" indent="0">
              <a:buNone/>
            </a:pPr>
            <a:r>
              <a:rPr lang="en-US" sz="2000" dirty="0" smtClean="0"/>
              <a:t>{ each sequence:</a:t>
            </a:r>
          </a:p>
          <a:p>
            <a:pPr marL="457200" lvl="4" indent="0">
              <a:buNone/>
            </a:pPr>
            <a:r>
              <a:rPr lang="en-US" sz="2000" dirty="0" smtClean="0"/>
              <a:t>3 forward frame: use </a:t>
            </a:r>
            <a:r>
              <a:rPr lang="en-US" sz="2000" dirty="0" err="1" smtClean="0"/>
              <a:t>substr</a:t>
            </a:r>
            <a:r>
              <a:rPr lang="en-US" sz="2000" dirty="0" smtClean="0"/>
              <a:t>(), then </a:t>
            </a:r>
            <a:r>
              <a:rPr lang="en-US" sz="2000" u="sng" dirty="0" smtClean="0"/>
              <a:t>translate()</a:t>
            </a:r>
          </a:p>
          <a:p>
            <a:pPr marL="457200" lvl="4" indent="0">
              <a:buNone/>
            </a:pPr>
            <a:r>
              <a:rPr lang="en-US" sz="2000" dirty="0" smtClean="0"/>
              <a:t>3 reverse frame: first </a:t>
            </a:r>
            <a:r>
              <a:rPr lang="en-US" sz="2000" dirty="0" err="1" smtClean="0"/>
              <a:t>reversecomplement</a:t>
            </a:r>
            <a:r>
              <a:rPr lang="en-US" sz="2000" dirty="0" smtClean="0"/>
              <a:t>(), </a:t>
            </a:r>
            <a:r>
              <a:rPr lang="en-US" sz="2000" dirty="0" err="1" smtClean="0"/>
              <a:t>substr</a:t>
            </a:r>
            <a:r>
              <a:rPr lang="en-US" sz="2000" dirty="0" smtClean="0"/>
              <a:t>(), then </a:t>
            </a:r>
            <a:r>
              <a:rPr lang="en-US" sz="2000" u="sng" dirty="0" smtClean="0"/>
              <a:t>translate()</a:t>
            </a:r>
          </a:p>
          <a:p>
            <a:pPr marL="457200" lvl="4" indent="0">
              <a:buNone/>
            </a:pPr>
            <a:endParaRPr lang="en-US" sz="2000" dirty="0" smtClean="0"/>
          </a:p>
          <a:p>
            <a:pPr marL="457200" lvl="4" indent="0">
              <a:buNone/>
            </a:pPr>
            <a:r>
              <a:rPr lang="en-US" sz="2000" dirty="0" smtClean="0"/>
              <a:t>Final step, </a:t>
            </a:r>
            <a:r>
              <a:rPr lang="en-US" sz="2000" u="sng" dirty="0" smtClean="0"/>
              <a:t>change the format</a:t>
            </a:r>
            <a:r>
              <a:rPr lang="en-US" sz="2000" dirty="0" smtClean="0"/>
              <a:t> and print</a:t>
            </a:r>
          </a:p>
          <a:p>
            <a:pPr marL="457200" lvl="4" indent="0">
              <a:buNone/>
            </a:pPr>
            <a:r>
              <a:rPr lang="en-US" sz="2000" dirty="0" smtClean="0"/>
              <a:t>}</a:t>
            </a:r>
          </a:p>
          <a:p>
            <a:pPr marL="457200" lvl="4" indent="0">
              <a:buNone/>
            </a:pPr>
            <a:endParaRPr lang="en-US" sz="2000" dirty="0" smtClean="0"/>
          </a:p>
          <a:p>
            <a:pPr marL="342900" lvl="3" indent="-342900"/>
            <a:endParaRPr lang="en-US" sz="2000" dirty="0" smtClean="0"/>
          </a:p>
          <a:p>
            <a:pPr marL="342900" lvl="3" indent="-342900"/>
            <a:endParaRPr lang="en-US" sz="2000" dirty="0"/>
          </a:p>
        </p:txBody>
      </p:sp>
      <p:sp>
        <p:nvSpPr>
          <p:cNvPr id="4" name="TextBox 3"/>
          <p:cNvSpPr txBox="1"/>
          <p:nvPr/>
        </p:nvSpPr>
        <p:spPr>
          <a:xfrm>
            <a:off x="1082899" y="1485735"/>
            <a:ext cx="4030014" cy="5078313"/>
          </a:xfrm>
          <a:prstGeom prst="rect">
            <a:avLst/>
          </a:prstGeom>
          <a:noFill/>
        </p:spPr>
        <p:txBody>
          <a:bodyPr wrap="square" rtlCol="0">
            <a:spAutoFit/>
          </a:bodyPr>
          <a:lstStyle/>
          <a:p>
            <a:r>
              <a:rPr lang="en-US" dirty="0" smtClean="0"/>
              <a:t>Three subroutines:</a:t>
            </a:r>
          </a:p>
          <a:p>
            <a:pPr marL="342900" indent="-342900">
              <a:buAutoNum type="arabicParenR"/>
            </a:pPr>
            <a:r>
              <a:rPr lang="en-US" dirty="0" smtClean="0"/>
              <a:t>sub </a:t>
            </a:r>
            <a:r>
              <a:rPr lang="en-US" dirty="0" err="1" smtClean="0"/>
              <a:t>reverseComplement</a:t>
            </a:r>
            <a:r>
              <a:rPr lang="en-US" dirty="0" smtClean="0"/>
              <a:t>: m2d1</a:t>
            </a:r>
          </a:p>
          <a:p>
            <a:r>
              <a:rPr lang="en-US" dirty="0"/>
              <a:t> </a:t>
            </a:r>
            <a:r>
              <a:rPr lang="en-US" dirty="0" smtClean="0"/>
              <a:t>     return ‘reverse complementary </a:t>
            </a:r>
            <a:r>
              <a:rPr lang="en-US" dirty="0" err="1" smtClean="0"/>
              <a:t>seq</a:t>
            </a:r>
            <a:r>
              <a:rPr lang="en-US" dirty="0" smtClean="0"/>
              <a:t>’</a:t>
            </a:r>
          </a:p>
          <a:p>
            <a:pPr marL="342900" indent="-342900">
              <a:buAutoNum type="arabicParenR"/>
            </a:pPr>
            <a:endParaRPr lang="en-US" dirty="0"/>
          </a:p>
          <a:p>
            <a:r>
              <a:rPr lang="en-US" dirty="0" smtClean="0"/>
              <a:t>2)  sub </a:t>
            </a:r>
            <a:r>
              <a:rPr lang="en-US" dirty="0" err="1" smtClean="0"/>
              <a:t>translateFrame</a:t>
            </a:r>
            <a:endParaRPr lang="en-US" dirty="0" smtClean="0"/>
          </a:p>
          <a:p>
            <a:r>
              <a:rPr lang="en-US" dirty="0"/>
              <a:t> </a:t>
            </a:r>
            <a:r>
              <a:rPr lang="en-US" dirty="0" smtClean="0"/>
              <a:t>    {</a:t>
            </a:r>
            <a:r>
              <a:rPr lang="en-US" dirty="0"/>
              <a:t>my( $</a:t>
            </a:r>
            <a:r>
              <a:rPr lang="en-US" dirty="0" err="1"/>
              <a:t>seq</a:t>
            </a:r>
            <a:r>
              <a:rPr lang="en-US" dirty="0"/>
              <a:t> ) = @ ;</a:t>
            </a:r>
            <a:br>
              <a:rPr lang="en-US" dirty="0"/>
            </a:br>
            <a:r>
              <a:rPr lang="en-US" dirty="0" smtClean="0"/>
              <a:t>       define more variables……</a:t>
            </a:r>
          </a:p>
          <a:p>
            <a:r>
              <a:rPr lang="en-US" dirty="0"/>
              <a:t> </a:t>
            </a:r>
            <a:r>
              <a:rPr lang="en-US" dirty="0" smtClean="0"/>
              <a:t>      loop for the </a:t>
            </a:r>
            <a:r>
              <a:rPr lang="en-US" dirty="0" err="1" smtClean="0"/>
              <a:t>seq</a:t>
            </a:r>
            <a:r>
              <a:rPr lang="en-US" dirty="0" smtClean="0"/>
              <a:t> </a:t>
            </a:r>
          </a:p>
          <a:p>
            <a:r>
              <a:rPr lang="en-US" dirty="0" smtClean="0"/>
              <a:t>            {read the </a:t>
            </a:r>
            <a:r>
              <a:rPr lang="en-US" dirty="0" err="1" smtClean="0"/>
              <a:t>nt</a:t>
            </a:r>
            <a:r>
              <a:rPr lang="en-US" dirty="0" smtClean="0"/>
              <a:t> triplet</a:t>
            </a:r>
            <a:r>
              <a:rPr lang="en-US" dirty="0" smtClean="0">
                <a:sym typeface="Wingdings" panose="05000000000000000000" pitchFamily="2" charset="2"/>
              </a:rPr>
              <a:t> store 3 char in $string;</a:t>
            </a:r>
          </a:p>
          <a:p>
            <a:r>
              <a:rPr lang="en-US" dirty="0">
                <a:sym typeface="Wingdings" panose="05000000000000000000" pitchFamily="2" charset="2"/>
              </a:rPr>
              <a:t> </a:t>
            </a:r>
            <a:r>
              <a:rPr lang="en-US" dirty="0" smtClean="0">
                <a:sym typeface="Wingdings" panose="05000000000000000000" pitchFamily="2" charset="2"/>
              </a:rPr>
              <a:t>           if (use exist check $string in keys( </a:t>
            </a:r>
            <a:r>
              <a:rPr lang="en-US" dirty="0" err="1" smtClean="0">
                <a:sym typeface="Wingdings" panose="05000000000000000000" pitchFamily="2" charset="2"/>
              </a:rPr>
              <a:t>hash_codon</a:t>
            </a:r>
            <a:r>
              <a:rPr lang="en-US" dirty="0" smtClean="0">
                <a:sym typeface="Wingdings" panose="05000000000000000000" pitchFamily="2" charset="2"/>
              </a:rPr>
              <a:t>) { translate, concatenate} else{ print errors or concatenate ‘X’;}</a:t>
            </a:r>
            <a:endParaRPr lang="en-US" dirty="0" smtClean="0"/>
          </a:p>
          <a:p>
            <a:r>
              <a:rPr lang="en-US" dirty="0"/>
              <a:t> </a:t>
            </a:r>
            <a:r>
              <a:rPr lang="en-US" dirty="0" smtClean="0"/>
              <a:t>          	}</a:t>
            </a:r>
          </a:p>
          <a:p>
            <a:r>
              <a:rPr lang="en-US" dirty="0"/>
              <a:t> </a:t>
            </a:r>
            <a:r>
              <a:rPr lang="en-US" dirty="0" smtClean="0"/>
              <a:t>     return protein </a:t>
            </a:r>
            <a:r>
              <a:rPr lang="en-US" dirty="0" err="1" smtClean="0"/>
              <a:t>seq</a:t>
            </a:r>
            <a:r>
              <a:rPr lang="en-US" dirty="0" smtClean="0"/>
              <a:t> }</a:t>
            </a:r>
          </a:p>
          <a:p>
            <a:endParaRPr lang="en-US" dirty="0" smtClean="0"/>
          </a:p>
          <a:p>
            <a:r>
              <a:rPr lang="en-US" dirty="0" smtClean="0"/>
              <a:t>3) sub  </a:t>
            </a:r>
            <a:r>
              <a:rPr lang="en-US" dirty="0" err="1" smtClean="0"/>
              <a:t>formatPrinting</a:t>
            </a:r>
            <a:endParaRPr lang="en-US" dirty="0" smtClean="0"/>
          </a:p>
          <a:p>
            <a:r>
              <a:rPr lang="en-US" dirty="0"/>
              <a:t> </a:t>
            </a:r>
            <a:r>
              <a:rPr lang="en-US" dirty="0" smtClean="0"/>
              <a:t>   return formatted </a:t>
            </a:r>
            <a:r>
              <a:rPr lang="en-US" dirty="0" err="1" smtClean="0"/>
              <a:t>seq</a:t>
            </a:r>
            <a:endParaRPr lang="en-US" dirty="0"/>
          </a:p>
        </p:txBody>
      </p:sp>
    </p:spTree>
    <p:extLst>
      <p:ext uri="{BB962C8B-B14F-4D97-AF65-F5344CB8AC3E}">
        <p14:creationId xmlns:p14="http://schemas.microsoft.com/office/powerpoint/2010/main" val="275250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6168984" y="103031"/>
            <a:ext cx="5777248" cy="6040192"/>
          </a:xfrm>
          <a:ln w="38100"/>
        </p:spPr>
        <p:style>
          <a:lnRef idx="2">
            <a:schemeClr val="accent6"/>
          </a:lnRef>
          <a:fillRef idx="1">
            <a:schemeClr val="lt1"/>
          </a:fillRef>
          <a:effectRef idx="0">
            <a:schemeClr val="accent6"/>
          </a:effectRef>
          <a:fontRef idx="minor">
            <a:schemeClr val="dk1"/>
          </a:fontRef>
        </p:style>
        <p:txBody>
          <a:bodyPr>
            <a:normAutofit lnSpcReduction="10000"/>
          </a:bodyPr>
          <a:lstStyle/>
          <a:p>
            <a:r>
              <a:rPr lang="en-US" sz="2000" dirty="0" smtClean="0"/>
              <a:t>Standard starting:</a:t>
            </a:r>
          </a:p>
          <a:p>
            <a:pPr marL="457200" lvl="1" indent="0">
              <a:buNone/>
            </a:pPr>
            <a:r>
              <a:rPr lang="en-US" sz="1800" dirty="0" smtClean="0"/>
              <a:t>#!/</a:t>
            </a:r>
            <a:r>
              <a:rPr lang="en-US" sz="1800" dirty="0" err="1" smtClean="0"/>
              <a:t>usr</a:t>
            </a:r>
            <a:r>
              <a:rPr lang="en-US" sz="1800" dirty="0" smtClean="0"/>
              <a:t>/bin/</a:t>
            </a:r>
            <a:r>
              <a:rPr lang="en-US" sz="1800" dirty="0" err="1" smtClean="0"/>
              <a:t>perl</a:t>
            </a:r>
            <a:endParaRPr lang="en-US" sz="1800" dirty="0" smtClean="0"/>
          </a:p>
          <a:p>
            <a:pPr marL="457200" lvl="1" indent="0">
              <a:buNone/>
            </a:pPr>
            <a:r>
              <a:rPr lang="en-US" sz="1800" dirty="0" smtClean="0"/>
              <a:t>use ………..</a:t>
            </a:r>
          </a:p>
          <a:p>
            <a:pPr marL="457200" lvl="1" indent="-457200"/>
            <a:r>
              <a:rPr lang="en-US" sz="2000" dirty="0" smtClean="0"/>
              <a:t>Variable define (do not have to finish it at first)</a:t>
            </a:r>
          </a:p>
          <a:p>
            <a:pPr marL="457200" lvl="2" indent="0">
              <a:buNone/>
            </a:pPr>
            <a:r>
              <a:rPr lang="en-US" sz="1600" dirty="0" smtClean="0"/>
              <a:t>my $string …………</a:t>
            </a:r>
          </a:p>
          <a:p>
            <a:pPr marL="457200" lvl="2" indent="-457200"/>
            <a:r>
              <a:rPr lang="en-US" dirty="0" smtClean="0"/>
              <a:t>Open </a:t>
            </a:r>
            <a:r>
              <a:rPr lang="en-US" dirty="0" err="1" smtClean="0"/>
              <a:t>fasta</a:t>
            </a:r>
            <a:r>
              <a:rPr lang="en-US" dirty="0" smtClean="0"/>
              <a:t> file;</a:t>
            </a:r>
          </a:p>
          <a:p>
            <a:pPr marL="457200" lvl="2" indent="-457200"/>
            <a:r>
              <a:rPr lang="en-US" dirty="0" smtClean="0"/>
              <a:t>Loop headers for reading </a:t>
            </a:r>
            <a:r>
              <a:rPr lang="en-US" dirty="0" err="1" smtClean="0"/>
              <a:t>fasta</a:t>
            </a:r>
            <a:r>
              <a:rPr lang="en-US" dirty="0" smtClean="0"/>
              <a:t> into %</a:t>
            </a:r>
            <a:r>
              <a:rPr lang="en-US" dirty="0" err="1" smtClean="0"/>
              <a:t>hash_fasta</a:t>
            </a:r>
            <a:endParaRPr lang="en-US" dirty="0"/>
          </a:p>
          <a:p>
            <a:pPr marL="457200" lvl="3" indent="0">
              <a:buNone/>
            </a:pPr>
            <a:r>
              <a:rPr lang="en-US" sz="2000" dirty="0" smtClean="0"/>
              <a:t>	{ key: headers =&gt; value: sequence</a:t>
            </a:r>
          </a:p>
          <a:p>
            <a:pPr marL="457200" lvl="3" indent="0">
              <a:buNone/>
            </a:pPr>
            <a:r>
              <a:rPr lang="en-US" sz="2000" dirty="0" smtClean="0"/>
              <a:t>}</a:t>
            </a:r>
          </a:p>
          <a:p>
            <a:pPr marL="342900" lvl="3" indent="-342900"/>
            <a:r>
              <a:rPr lang="en-US" sz="2000" dirty="0" smtClean="0"/>
              <a:t>%</a:t>
            </a:r>
            <a:r>
              <a:rPr lang="en-US" sz="2000" dirty="0" err="1" smtClean="0"/>
              <a:t>hash_codon</a:t>
            </a:r>
            <a:r>
              <a:rPr lang="en-US" sz="2000" dirty="0" smtClean="0"/>
              <a:t>: storing codons –AA rules:</a:t>
            </a:r>
          </a:p>
          <a:p>
            <a:pPr marL="0" lvl="3" indent="0">
              <a:buNone/>
            </a:pPr>
            <a:r>
              <a:rPr lang="en-US" sz="2000" dirty="0" smtClean="0"/>
              <a:t>         key: codon =&gt; value: AA</a:t>
            </a:r>
          </a:p>
          <a:p>
            <a:pPr marL="342900" lvl="3" indent="-342900"/>
            <a:r>
              <a:rPr lang="en-US" sz="2000" dirty="0" smtClean="0"/>
              <a:t>Loop each sequence for 6 frames</a:t>
            </a:r>
          </a:p>
          <a:p>
            <a:pPr marL="457200" lvl="4" indent="0">
              <a:buNone/>
            </a:pPr>
            <a:r>
              <a:rPr lang="en-US" sz="2000" dirty="0" smtClean="0"/>
              <a:t>{ each sequence:</a:t>
            </a:r>
          </a:p>
          <a:p>
            <a:pPr marL="457200" lvl="4" indent="0">
              <a:buNone/>
            </a:pPr>
            <a:r>
              <a:rPr lang="en-US" sz="2000" dirty="0" smtClean="0"/>
              <a:t>3 forward frame: use </a:t>
            </a:r>
            <a:r>
              <a:rPr lang="en-US" sz="2000" dirty="0" err="1" smtClean="0"/>
              <a:t>substr</a:t>
            </a:r>
            <a:r>
              <a:rPr lang="en-US" sz="2000" dirty="0" smtClean="0"/>
              <a:t>(), then </a:t>
            </a:r>
            <a:r>
              <a:rPr lang="en-US" sz="2000" u="sng" dirty="0" smtClean="0"/>
              <a:t>translate()</a:t>
            </a:r>
          </a:p>
          <a:p>
            <a:pPr marL="457200" lvl="4" indent="0">
              <a:buNone/>
            </a:pPr>
            <a:r>
              <a:rPr lang="en-US" sz="2000" dirty="0" smtClean="0"/>
              <a:t>3 reverse frame: first </a:t>
            </a:r>
            <a:r>
              <a:rPr lang="en-US" sz="2000" dirty="0" err="1" smtClean="0"/>
              <a:t>reversecomplement</a:t>
            </a:r>
            <a:r>
              <a:rPr lang="en-US" sz="2000" dirty="0" smtClean="0"/>
              <a:t>(), </a:t>
            </a:r>
            <a:r>
              <a:rPr lang="en-US" sz="2000" dirty="0" err="1" smtClean="0"/>
              <a:t>substr</a:t>
            </a:r>
            <a:r>
              <a:rPr lang="en-US" sz="2000" dirty="0" smtClean="0"/>
              <a:t>(), then </a:t>
            </a:r>
            <a:r>
              <a:rPr lang="en-US" sz="2000" u="sng" dirty="0" smtClean="0"/>
              <a:t>translate()</a:t>
            </a:r>
          </a:p>
          <a:p>
            <a:pPr marL="457200" lvl="4" indent="0">
              <a:buNone/>
            </a:pPr>
            <a:endParaRPr lang="en-US" sz="2000" dirty="0" smtClean="0"/>
          </a:p>
          <a:p>
            <a:pPr marL="457200" lvl="4" indent="0">
              <a:buNone/>
            </a:pPr>
            <a:r>
              <a:rPr lang="en-US" sz="2000" dirty="0" smtClean="0"/>
              <a:t>Final step, </a:t>
            </a:r>
            <a:r>
              <a:rPr lang="en-US" sz="2000" u="sng" dirty="0" smtClean="0"/>
              <a:t>change the format</a:t>
            </a:r>
            <a:r>
              <a:rPr lang="en-US" sz="2000" dirty="0" smtClean="0"/>
              <a:t> and print</a:t>
            </a:r>
          </a:p>
          <a:p>
            <a:pPr marL="457200" lvl="4" indent="0">
              <a:buNone/>
            </a:pPr>
            <a:r>
              <a:rPr lang="en-US" sz="2000" dirty="0" smtClean="0"/>
              <a:t>}</a:t>
            </a:r>
          </a:p>
          <a:p>
            <a:pPr marL="457200" lvl="4" indent="0">
              <a:buNone/>
            </a:pPr>
            <a:endParaRPr lang="en-US" sz="2000" dirty="0" smtClean="0"/>
          </a:p>
          <a:p>
            <a:pPr marL="342900" lvl="3" indent="-342900"/>
            <a:endParaRPr lang="en-US" sz="2000" dirty="0" smtClean="0"/>
          </a:p>
          <a:p>
            <a:pPr marL="342900" lvl="3" indent="-342900"/>
            <a:endParaRPr lang="en-US" sz="2000" dirty="0"/>
          </a:p>
        </p:txBody>
      </p:sp>
      <p:sp>
        <p:nvSpPr>
          <p:cNvPr id="4" name="TextBox 3"/>
          <p:cNvSpPr txBox="1"/>
          <p:nvPr/>
        </p:nvSpPr>
        <p:spPr>
          <a:xfrm>
            <a:off x="1082899" y="1485735"/>
            <a:ext cx="3605011" cy="1477328"/>
          </a:xfrm>
          <a:prstGeom prst="rect">
            <a:avLst/>
          </a:prstGeom>
          <a:noFill/>
        </p:spPr>
        <p:txBody>
          <a:bodyPr wrap="square" rtlCol="0">
            <a:spAutoFit/>
          </a:bodyPr>
          <a:lstStyle/>
          <a:p>
            <a:r>
              <a:rPr lang="en-US" dirty="0" smtClean="0"/>
              <a:t>3) sub  </a:t>
            </a:r>
            <a:r>
              <a:rPr lang="en-US" dirty="0" err="1" smtClean="0"/>
              <a:t>formatPrinting</a:t>
            </a:r>
            <a:r>
              <a:rPr lang="en-US" dirty="0" smtClean="0"/>
              <a:t>:</a:t>
            </a:r>
          </a:p>
          <a:p>
            <a:endParaRPr lang="en-US" dirty="0"/>
          </a:p>
          <a:p>
            <a:r>
              <a:rPr lang="en-US" dirty="0"/>
              <a:t/>
            </a:r>
            <a:br>
              <a:rPr lang="en-US" dirty="0"/>
            </a:br>
            <a:endParaRPr lang="en-US" dirty="0" smtClean="0"/>
          </a:p>
          <a:p>
            <a:endParaRPr lang="en-US" dirty="0"/>
          </a:p>
        </p:txBody>
      </p:sp>
      <p:pic>
        <p:nvPicPr>
          <p:cNvPr id="5" name="Picture 4"/>
          <p:cNvPicPr>
            <a:picLocks noChangeAspect="1"/>
          </p:cNvPicPr>
          <p:nvPr/>
        </p:nvPicPr>
        <p:blipFill>
          <a:blip r:embed="rId2"/>
          <a:stretch>
            <a:fillRect/>
          </a:stretch>
        </p:blipFill>
        <p:spPr>
          <a:xfrm>
            <a:off x="219142" y="1965662"/>
            <a:ext cx="5949842" cy="2118012"/>
          </a:xfrm>
          <a:prstGeom prst="rect">
            <a:avLst/>
          </a:prstGeom>
        </p:spPr>
      </p:pic>
    </p:spTree>
    <p:extLst>
      <p:ext uri="{BB962C8B-B14F-4D97-AF65-F5344CB8AC3E}">
        <p14:creationId xmlns:p14="http://schemas.microsoft.com/office/powerpoint/2010/main" val="188877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a:t>
            </a:r>
            <a:r>
              <a:rPr lang="en-US" dirty="0"/>
              <a:t>w</a:t>
            </a:r>
            <a:r>
              <a:rPr lang="en-US" dirty="0" smtClean="0"/>
              <a:t>here to comment</a:t>
            </a:r>
            <a:endParaRPr lang="en-US" dirty="0"/>
          </a:p>
        </p:txBody>
      </p:sp>
      <p:sp>
        <p:nvSpPr>
          <p:cNvPr id="3" name="Content Placeholder 2"/>
          <p:cNvSpPr>
            <a:spLocks noGrp="1"/>
          </p:cNvSpPr>
          <p:nvPr>
            <p:ph idx="1"/>
          </p:nvPr>
        </p:nvSpPr>
        <p:spPr>
          <a:xfrm>
            <a:off x="838200" y="1378039"/>
            <a:ext cx="10515600" cy="5125792"/>
          </a:xfrm>
        </p:spPr>
        <p:txBody>
          <a:bodyPr>
            <a:normAutofit lnSpcReduction="10000"/>
          </a:bodyPr>
          <a:lstStyle/>
          <a:p>
            <a:r>
              <a:rPr lang="en-US" dirty="0"/>
              <a:t>Comments should occur in the following places:</a:t>
            </a:r>
          </a:p>
          <a:p>
            <a:r>
              <a:rPr lang="en-US" u="sng" dirty="0"/>
              <a:t>The top of any program file.</a:t>
            </a:r>
          </a:p>
          <a:p>
            <a:pPr marL="457200" lvl="1" indent="0">
              <a:buNone/>
            </a:pPr>
            <a:r>
              <a:rPr lang="en-US" dirty="0"/>
              <a:t>This is called the </a:t>
            </a:r>
            <a:r>
              <a:rPr lang="en-US" b="1" dirty="0"/>
              <a:t>"Header Comment"</a:t>
            </a:r>
            <a:r>
              <a:rPr lang="en-US" dirty="0"/>
              <a:t>. It should include all the defining information about who wrote the code, and why, and when, and what it should do. (See Header Comment below)</a:t>
            </a:r>
          </a:p>
          <a:p>
            <a:r>
              <a:rPr lang="en-US" u="sng" dirty="0"/>
              <a:t>Above every function.</a:t>
            </a:r>
          </a:p>
          <a:p>
            <a:pPr marL="457200" lvl="1" indent="0">
              <a:buNone/>
            </a:pPr>
            <a:r>
              <a:rPr lang="en-US" dirty="0"/>
              <a:t>This is called the function header and provides information about the purpose of this "sub-component" of the </a:t>
            </a:r>
            <a:r>
              <a:rPr lang="en-US" dirty="0" smtClean="0"/>
              <a:t>program.</a:t>
            </a:r>
          </a:p>
          <a:p>
            <a:pPr marL="457200" lvl="1" indent="0">
              <a:buNone/>
            </a:pPr>
            <a:r>
              <a:rPr lang="en-US" dirty="0" smtClean="0"/>
              <a:t>When </a:t>
            </a:r>
            <a:r>
              <a:rPr lang="en-US" dirty="0"/>
              <a:t>and if there is only one function in a file, the function header and file header comments should be merged into a single comment. </a:t>
            </a:r>
            <a:endParaRPr lang="en-US" dirty="0" smtClean="0"/>
          </a:p>
          <a:p>
            <a:r>
              <a:rPr lang="en-US" u="sng" dirty="0" smtClean="0"/>
              <a:t>In line</a:t>
            </a:r>
          </a:p>
          <a:p>
            <a:pPr marL="457200" lvl="1" indent="0">
              <a:buNone/>
            </a:pPr>
            <a:r>
              <a:rPr lang="en-US" dirty="0" smtClean="0"/>
              <a:t>Any "tricky" code where it is not immediately obvious what you are trying to accomplish, should have comments right above it or on the same line with it.</a:t>
            </a:r>
          </a:p>
        </p:txBody>
      </p:sp>
    </p:spTree>
    <p:extLst>
      <p:ext uri="{BB962C8B-B14F-4D97-AF65-F5344CB8AC3E}">
        <p14:creationId xmlns:p14="http://schemas.microsoft.com/office/powerpoint/2010/main" val="1662728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Words>1000</Words>
  <Application>Microsoft Office PowerPoint</Application>
  <PresentationFormat>Widescreen</PresentationFormat>
  <Paragraphs>204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Courier</vt:lpstr>
      <vt:lpstr>Arial</vt:lpstr>
      <vt:lpstr>Calibri</vt:lpstr>
      <vt:lpstr>Calibri Light</vt:lpstr>
      <vt:lpstr>Wingdings</vt:lpstr>
      <vt:lpstr>Office Theme</vt:lpstr>
      <vt:lpstr>Module 2: Day 2  Open Reading Frame</vt:lpstr>
      <vt:lpstr>Day 1 Review: 6 Different Possible FRAMEs</vt:lpstr>
      <vt:lpstr>Day1 Review: perl commands</vt:lpstr>
      <vt:lpstr>Module 2 Homework 1</vt:lpstr>
      <vt:lpstr>Module 2 Homework 1</vt:lpstr>
      <vt:lpstr>Day 1 Review: homework_m2d1</vt:lpstr>
      <vt:lpstr>Pseudo-code</vt:lpstr>
      <vt:lpstr>Pseudo-code</vt:lpstr>
      <vt:lpstr>Comment: where to comment</vt:lpstr>
      <vt:lpstr>Comment: how to comment</vt:lpstr>
      <vt:lpstr>Select ORF</vt:lpstr>
      <vt:lpstr>Select ORF</vt:lpstr>
      <vt:lpstr>Select ORF</vt:lpstr>
      <vt:lpstr>In-class Practice</vt:lpstr>
      <vt:lpstr>Homework</vt:lpstr>
      <vt:lpstr>Homework pipeline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Day 2  Open Reading Frame</dc:title>
  <dc:creator>Zhang, Qian</dc:creator>
  <cp:lastModifiedBy>Zhang, Qian</cp:lastModifiedBy>
  <cp:revision>26</cp:revision>
  <cp:lastPrinted>2015-10-12T14:24:37Z</cp:lastPrinted>
  <dcterms:created xsi:type="dcterms:W3CDTF">2015-10-11T15:57:50Z</dcterms:created>
  <dcterms:modified xsi:type="dcterms:W3CDTF">2015-10-12T14:24:48Z</dcterms:modified>
</cp:coreProperties>
</file>