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5" r:id="rId3"/>
    <p:sldId id="267" r:id="rId4"/>
    <p:sldId id="270" r:id="rId5"/>
    <p:sldId id="271" r:id="rId6"/>
    <p:sldId id="273" r:id="rId7"/>
    <p:sldId id="274" r:id="rId8"/>
    <p:sldId id="276" r:id="rId9"/>
    <p:sldId id="275" r:id="rId10"/>
    <p:sldId id="277" r:id="rId11"/>
    <p:sldId id="279" r:id="rId12"/>
    <p:sldId id="280"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39" d="100"/>
          <a:sy n="39" d="100"/>
        </p:scale>
        <p:origin x="66"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D7FF9BA-778B-444F-AFCB-1EF1191D030D}" type="datetimeFigureOut">
              <a:rPr lang="en-US" smtClean="0"/>
              <a:t>10/19/2015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E9AFC8E-8D95-4BFD-882D-0E0174D34D12}" type="slidenum">
              <a:rPr lang="en-US" smtClean="0"/>
              <a:t>‹#›</a:t>
            </a:fld>
            <a:endParaRPr lang="en-US"/>
          </a:p>
        </p:txBody>
      </p:sp>
    </p:spTree>
    <p:extLst>
      <p:ext uri="{BB962C8B-B14F-4D97-AF65-F5344CB8AC3E}">
        <p14:creationId xmlns:p14="http://schemas.microsoft.com/office/powerpoint/2010/main" val="429256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D67E3D-33F6-4BA6-B401-8574672CF5A4}"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335101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67E3D-33F6-4BA6-B401-8574672CF5A4}"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137936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67E3D-33F6-4BA6-B401-8574672CF5A4}"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235523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67E3D-33F6-4BA6-B401-8574672CF5A4}"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68654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67E3D-33F6-4BA6-B401-8574672CF5A4}"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252154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D67E3D-33F6-4BA6-B401-8574672CF5A4}" type="datetimeFigureOut">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92938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D67E3D-33F6-4BA6-B401-8574672CF5A4}" type="datetimeFigureOut">
              <a:rPr lang="en-US" smtClean="0"/>
              <a:t>10/19/2015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363707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67E3D-33F6-4BA6-B401-8574672CF5A4}" type="datetimeFigureOut">
              <a:rPr lang="en-US" smtClean="0"/>
              <a:t>10/19/2015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219647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67E3D-33F6-4BA6-B401-8574672CF5A4}" type="datetimeFigureOut">
              <a:rPr lang="en-US" smtClean="0"/>
              <a:t>10/19/2015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8185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7E3D-33F6-4BA6-B401-8574672CF5A4}" type="datetimeFigureOut">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260511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67E3D-33F6-4BA6-B401-8574672CF5A4}" type="datetimeFigureOut">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F3AF8-70F7-4A4B-80B0-CEC0F9CAFA5E}" type="slidenum">
              <a:rPr lang="en-US" smtClean="0"/>
              <a:t>‹#›</a:t>
            </a:fld>
            <a:endParaRPr lang="en-US"/>
          </a:p>
        </p:txBody>
      </p:sp>
    </p:spTree>
    <p:extLst>
      <p:ext uri="{BB962C8B-B14F-4D97-AF65-F5344CB8AC3E}">
        <p14:creationId xmlns:p14="http://schemas.microsoft.com/office/powerpoint/2010/main" val="109150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67E3D-33F6-4BA6-B401-8574672CF5A4}" type="datetimeFigureOut">
              <a:rPr lang="en-US" smtClean="0"/>
              <a:t>10/19/2015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F3AF8-70F7-4A4B-80B0-CEC0F9CAFA5E}" type="slidenum">
              <a:rPr lang="en-US" smtClean="0"/>
              <a:t>‹#›</a:t>
            </a:fld>
            <a:endParaRPr lang="en-US"/>
          </a:p>
        </p:txBody>
      </p:sp>
    </p:spTree>
    <p:extLst>
      <p:ext uri="{BB962C8B-B14F-4D97-AF65-F5344CB8AC3E}">
        <p14:creationId xmlns:p14="http://schemas.microsoft.com/office/powerpoint/2010/main" val="18462590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2: Day 3</a:t>
            </a:r>
            <a:br>
              <a:rPr lang="en-US" dirty="0" smtClean="0"/>
            </a:br>
            <a:r>
              <a:rPr lang="en-US" dirty="0" smtClean="0"/>
              <a:t> Open Reading Frame</a:t>
            </a:r>
            <a:endParaRPr lang="en-US" dirty="0"/>
          </a:p>
        </p:txBody>
      </p:sp>
      <p:sp>
        <p:nvSpPr>
          <p:cNvPr id="3" name="Subtitle 2"/>
          <p:cNvSpPr>
            <a:spLocks noGrp="1"/>
          </p:cNvSpPr>
          <p:nvPr>
            <p:ph type="subTitle" idx="1"/>
          </p:nvPr>
        </p:nvSpPr>
        <p:spPr/>
        <p:txBody>
          <a:bodyPr/>
          <a:lstStyle/>
          <a:p>
            <a:endParaRPr lang="en-US" dirty="0" smtClean="0"/>
          </a:p>
          <a:p>
            <a:r>
              <a:rPr lang="en-US" dirty="0" smtClean="0"/>
              <a:t>Sanjeev &amp; Qian</a:t>
            </a:r>
          </a:p>
          <a:p>
            <a:r>
              <a:rPr lang="en-US" dirty="0" smtClean="0"/>
              <a:t>10/19/2015</a:t>
            </a:r>
            <a:endParaRPr lang="en-US" dirty="0"/>
          </a:p>
        </p:txBody>
      </p:sp>
    </p:spTree>
    <p:extLst>
      <p:ext uri="{BB962C8B-B14F-4D97-AF65-F5344CB8AC3E}">
        <p14:creationId xmlns:p14="http://schemas.microsoft.com/office/powerpoint/2010/main" val="329070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1. </a:t>
            </a:r>
            <a:r>
              <a:rPr lang="en-US" dirty="0" smtClean="0"/>
              <a:t>Same purpose as in-class practice: Based on m2d1 homework, </a:t>
            </a:r>
            <a:r>
              <a:rPr lang="en-US" dirty="0"/>
              <a:t>an </a:t>
            </a:r>
            <a:r>
              <a:rPr lang="en-US" dirty="0" smtClean="0"/>
              <a:t>additional array </a:t>
            </a:r>
            <a:r>
              <a:rPr lang="en-US" dirty="0"/>
              <a:t>called </a:t>
            </a:r>
            <a:r>
              <a:rPr lang="en-US" dirty="0">
                <a:solidFill>
                  <a:srgbClr val="C00000"/>
                </a:solidFill>
              </a:rPr>
              <a:t>@</a:t>
            </a:r>
            <a:r>
              <a:rPr lang="en-US" dirty="0" err="1" smtClean="0">
                <a:solidFill>
                  <a:srgbClr val="C00000"/>
                </a:solidFill>
              </a:rPr>
              <a:t>orf_filtered</a:t>
            </a:r>
            <a:r>
              <a:rPr lang="en-US" dirty="0" smtClean="0">
                <a:solidFill>
                  <a:srgbClr val="C00000"/>
                </a:solidFill>
              </a:rPr>
              <a:t> </a:t>
            </a:r>
            <a:r>
              <a:rPr lang="en-US" dirty="0"/>
              <a:t>should be created to store the ORFs </a:t>
            </a:r>
            <a:r>
              <a:rPr lang="en-US" dirty="0" smtClean="0"/>
              <a:t>without internal </a:t>
            </a:r>
            <a:r>
              <a:rPr lang="en-US" dirty="0"/>
              <a:t>stop </a:t>
            </a:r>
            <a:r>
              <a:rPr lang="en-US" dirty="0" smtClean="0"/>
              <a:t>codons</a:t>
            </a:r>
          </a:p>
          <a:p>
            <a:r>
              <a:rPr lang="en-US" dirty="0" smtClean="0"/>
              <a:t>2</a:t>
            </a:r>
            <a:r>
              <a:rPr lang="en-US" dirty="0"/>
              <a:t>. write a portion of code to extract the </a:t>
            </a:r>
            <a:r>
              <a:rPr lang="en-US" dirty="0">
                <a:solidFill>
                  <a:srgbClr val="C00000"/>
                </a:solidFill>
              </a:rPr>
              <a:t>longest ORF </a:t>
            </a:r>
            <a:r>
              <a:rPr lang="en-US" dirty="0" smtClean="0"/>
              <a:t>from the </a:t>
            </a:r>
            <a:r>
              <a:rPr lang="en-US" dirty="0"/>
              <a:t>@</a:t>
            </a:r>
            <a:r>
              <a:rPr lang="en-US" dirty="0" err="1" smtClean="0"/>
              <a:t>orf_filtered</a:t>
            </a:r>
            <a:r>
              <a:rPr lang="en-US" dirty="0" smtClean="0"/>
              <a:t> </a:t>
            </a:r>
            <a:r>
              <a:rPr lang="en-US" dirty="0"/>
              <a:t>array. You will output the longest ORF for each </a:t>
            </a:r>
            <a:r>
              <a:rPr lang="en-US" dirty="0" smtClean="0"/>
              <a:t>sequence into </a:t>
            </a:r>
            <a:r>
              <a:rPr lang="en-US" dirty="0"/>
              <a:t>a FASTA file </a:t>
            </a:r>
            <a:r>
              <a:rPr lang="en-US" dirty="0" smtClean="0"/>
              <a:t>named </a:t>
            </a:r>
            <a:r>
              <a:rPr lang="en-US" dirty="0" smtClean="0">
                <a:solidFill>
                  <a:srgbClr val="C00000"/>
                </a:solidFill>
              </a:rPr>
              <a:t>orf_m2d3.txt </a:t>
            </a:r>
            <a:r>
              <a:rPr lang="en-US" dirty="0"/>
              <a:t>in the following format</a:t>
            </a:r>
            <a:r>
              <a:rPr lang="en-US" dirty="0" smtClean="0"/>
              <a:t>:</a:t>
            </a:r>
          </a:p>
          <a:p>
            <a:pPr marL="0" indent="0">
              <a:buNone/>
            </a:pPr>
            <a:r>
              <a:rPr lang="en-US" dirty="0">
                <a:solidFill>
                  <a:srgbClr val="C00000"/>
                </a:solidFill>
              </a:rPr>
              <a:t>&gt;</a:t>
            </a:r>
            <a:r>
              <a:rPr lang="en-US" dirty="0" err="1">
                <a:solidFill>
                  <a:srgbClr val="C00000"/>
                </a:solidFill>
              </a:rPr>
              <a:t>seq_id|strand|start_posi|stop_posi|ORF_length</a:t>
            </a:r>
            <a:r>
              <a:rPr lang="en-US" dirty="0">
                <a:solidFill>
                  <a:srgbClr val="C00000"/>
                </a:solidFill>
              </a:rPr>
              <a:t/>
            </a:r>
            <a:br>
              <a:rPr lang="en-US" dirty="0">
                <a:solidFill>
                  <a:srgbClr val="C00000"/>
                </a:solidFill>
              </a:rPr>
            </a:br>
            <a:r>
              <a:rPr lang="en-US" dirty="0">
                <a:solidFill>
                  <a:srgbClr val="C00000"/>
                </a:solidFill>
              </a:rPr>
              <a:t>ORF peptide sequence </a:t>
            </a:r>
            <a:r>
              <a:rPr lang="en-US" dirty="0" smtClean="0">
                <a:solidFill>
                  <a:srgbClr val="C00000"/>
                </a:solidFill>
              </a:rPr>
              <a:t>(80 </a:t>
            </a:r>
            <a:r>
              <a:rPr lang="en-US" dirty="0">
                <a:solidFill>
                  <a:srgbClr val="C00000"/>
                </a:solidFill>
              </a:rPr>
              <a:t>characters per line)</a:t>
            </a:r>
            <a:r>
              <a:rPr lang="en-US" dirty="0"/>
              <a:t/>
            </a:r>
            <a:br>
              <a:rPr lang="en-US" dirty="0"/>
            </a:br>
            <a:r>
              <a:rPr lang="en-US" dirty="0"/>
              <a:t>&gt;</a:t>
            </a:r>
            <a:r>
              <a:rPr lang="en-US" dirty="0" err="1"/>
              <a:t>seq_id|strand|start_posi|stop_posi|ORF_length</a:t>
            </a:r>
            <a:r>
              <a:rPr lang="en-US" dirty="0"/>
              <a:t/>
            </a:r>
            <a:br>
              <a:rPr lang="en-US" dirty="0"/>
            </a:br>
            <a:r>
              <a:rPr lang="en-US" dirty="0"/>
              <a:t>ORF peptide </a:t>
            </a:r>
            <a:r>
              <a:rPr lang="en-US" dirty="0" smtClean="0"/>
              <a:t>sequence</a:t>
            </a:r>
          </a:p>
          <a:p>
            <a:r>
              <a:rPr lang="en-US" dirty="0"/>
              <a:t>The subroutines you’ve previously written should be used and your code </a:t>
            </a:r>
            <a:r>
              <a:rPr lang="en-US" dirty="0" smtClean="0"/>
              <a:t>will be </a:t>
            </a:r>
            <a:r>
              <a:rPr lang="en-US" dirty="0"/>
              <a:t>titled </a:t>
            </a:r>
            <a:r>
              <a:rPr lang="en-US" dirty="0" smtClean="0">
                <a:solidFill>
                  <a:srgbClr val="C00000"/>
                </a:solidFill>
              </a:rPr>
              <a:t>yourname_m2d3.pl.</a:t>
            </a:r>
            <a:r>
              <a:rPr lang="en-US" dirty="0" smtClean="0"/>
              <a:t> The input </a:t>
            </a:r>
            <a:r>
              <a:rPr lang="en-US" dirty="0" err="1" smtClean="0"/>
              <a:t>fasta</a:t>
            </a:r>
            <a:r>
              <a:rPr lang="en-US" dirty="0" smtClean="0"/>
              <a:t> file is </a:t>
            </a:r>
            <a:r>
              <a:rPr lang="en-US" dirty="0" smtClean="0">
                <a:solidFill>
                  <a:srgbClr val="C00000"/>
                </a:solidFill>
              </a:rPr>
              <a:t>module2.fasta</a:t>
            </a:r>
            <a:endParaRPr lang="en-US" dirty="0">
              <a:solidFill>
                <a:srgbClr val="C00000"/>
              </a:solidFill>
            </a:endParaRPr>
          </a:p>
        </p:txBody>
      </p:sp>
    </p:spTree>
    <p:extLst>
      <p:ext uri="{BB962C8B-B14F-4D97-AF65-F5344CB8AC3E}">
        <p14:creationId xmlns:p14="http://schemas.microsoft.com/office/powerpoint/2010/main" val="3619026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3"/>
            <a:ext cx="10515600" cy="890790"/>
          </a:xfrm>
        </p:spPr>
        <p:txBody>
          <a:bodyPr/>
          <a:lstStyle/>
          <a:p>
            <a:pPr algn="ctr"/>
            <a:r>
              <a:rPr lang="en-US" dirty="0" smtClean="0"/>
              <a:t>Day-2 Review: select ORF</a:t>
            </a:r>
            <a:endParaRPr lang="en-US" dirty="0"/>
          </a:p>
        </p:txBody>
      </p:sp>
      <p:grpSp>
        <p:nvGrpSpPr>
          <p:cNvPr id="6" name="Group 5"/>
          <p:cNvGrpSpPr/>
          <p:nvPr/>
        </p:nvGrpSpPr>
        <p:grpSpPr>
          <a:xfrm>
            <a:off x="128785" y="553791"/>
            <a:ext cx="11515329" cy="6178176"/>
            <a:chOff x="128785" y="553791"/>
            <a:chExt cx="11515329" cy="6178176"/>
          </a:xfrm>
        </p:grpSpPr>
        <p:sp>
          <p:nvSpPr>
            <p:cNvPr id="14" name="Oval 13"/>
            <p:cNvSpPr/>
            <p:nvPr/>
          </p:nvSpPr>
          <p:spPr>
            <a:xfrm>
              <a:off x="810292" y="2486069"/>
              <a:ext cx="5012028" cy="128788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Positions of </a:t>
              </a:r>
            </a:p>
            <a:p>
              <a:pPr algn="ctr"/>
              <a:r>
                <a:rPr lang="en-US" b="1" dirty="0" smtClean="0">
                  <a:solidFill>
                    <a:schemeClr val="tx1"/>
                  </a:solidFill>
                </a:rPr>
                <a:t>Start codon: </a:t>
              </a:r>
              <a:r>
                <a:rPr lang="en-US" b="1" u="sng" dirty="0" smtClean="0">
                  <a:solidFill>
                    <a:schemeClr val="tx1"/>
                  </a:solidFill>
                </a:rPr>
                <a:t>ATG</a:t>
              </a:r>
            </a:p>
            <a:p>
              <a:pPr algn="ctr"/>
              <a:r>
                <a:rPr lang="en-US" b="1" dirty="0" smtClean="0">
                  <a:solidFill>
                    <a:schemeClr val="tx1"/>
                  </a:solidFill>
                </a:rPr>
                <a:t>and Stop codon: </a:t>
              </a:r>
              <a:r>
                <a:rPr lang="en-US" b="1" u="sng" dirty="0" smtClean="0">
                  <a:solidFill>
                    <a:schemeClr val="tx1"/>
                  </a:solidFill>
                </a:rPr>
                <a:t>TAG|TAA|TGA</a:t>
              </a:r>
              <a:endParaRPr lang="en-US" b="1" u="sng" dirty="0">
                <a:solidFill>
                  <a:schemeClr val="tx1"/>
                </a:solidFill>
              </a:endParaRPr>
            </a:p>
          </p:txBody>
        </p:sp>
        <p:sp>
          <p:nvSpPr>
            <p:cNvPr id="4" name="Rounded Rectangle 3"/>
            <p:cNvSpPr/>
            <p:nvPr/>
          </p:nvSpPr>
          <p:spPr>
            <a:xfrm>
              <a:off x="128785" y="1390917"/>
              <a:ext cx="2240924" cy="412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DNA sequence</a:t>
              </a:r>
              <a:endParaRPr lang="en-US" b="1" dirty="0">
                <a:solidFill>
                  <a:schemeClr val="tx1"/>
                </a:solidFill>
              </a:endParaRPr>
            </a:p>
          </p:txBody>
        </p:sp>
        <p:sp>
          <p:nvSpPr>
            <p:cNvPr id="8" name="Rectangle 7"/>
            <p:cNvSpPr/>
            <p:nvPr/>
          </p:nvSpPr>
          <p:spPr>
            <a:xfrm>
              <a:off x="3333478" y="1403796"/>
              <a:ext cx="2925650" cy="3992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Reverse Complementary </a:t>
              </a:r>
              <a:r>
                <a:rPr lang="en-US" b="1" dirty="0" err="1" smtClean="0">
                  <a:solidFill>
                    <a:schemeClr val="tx1"/>
                  </a:solidFill>
                </a:rPr>
                <a:t>Seq</a:t>
              </a:r>
              <a:endParaRPr lang="en-US" b="1" dirty="0">
                <a:solidFill>
                  <a:schemeClr val="tx1"/>
                </a:solidFill>
              </a:endParaRPr>
            </a:p>
          </p:txBody>
        </p:sp>
        <p:cxnSp>
          <p:nvCxnSpPr>
            <p:cNvPr id="12" name="Straight Arrow Connector 11"/>
            <p:cNvCxnSpPr/>
            <p:nvPr/>
          </p:nvCxnSpPr>
          <p:spPr>
            <a:xfrm>
              <a:off x="2653044" y="1574777"/>
              <a:ext cx="52803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3" name="Left Brace 12"/>
            <p:cNvSpPr/>
            <p:nvPr/>
          </p:nvSpPr>
          <p:spPr>
            <a:xfrm rot="16200000">
              <a:off x="2968577" y="-231822"/>
              <a:ext cx="425002" cy="4932609"/>
            </a:xfrm>
            <a:prstGeom prst="leftBrace">
              <a:avLst>
                <a:gd name="adj1" fmla="val 8333"/>
                <a:gd name="adj2" fmla="val 51755"/>
              </a:avLst>
            </a:pr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b="1"/>
            </a:p>
          </p:txBody>
        </p:sp>
        <p:sp>
          <p:nvSpPr>
            <p:cNvPr id="19" name="Right Arrow 18"/>
            <p:cNvSpPr/>
            <p:nvPr/>
          </p:nvSpPr>
          <p:spPr>
            <a:xfrm rot="5192379">
              <a:off x="3108094" y="3644720"/>
              <a:ext cx="450765" cy="5409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249247" y="4140780"/>
              <a:ext cx="4172755" cy="128788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Check fragments between each pair of a start position and stop position</a:t>
              </a:r>
              <a:endParaRPr lang="en-US" b="1" u="sng" dirty="0">
                <a:solidFill>
                  <a:schemeClr val="tx1"/>
                </a:solidFill>
              </a:endParaRPr>
            </a:p>
          </p:txBody>
        </p:sp>
        <p:cxnSp>
          <p:nvCxnSpPr>
            <p:cNvPr id="22" name="Straight Connector 21"/>
            <p:cNvCxnSpPr/>
            <p:nvPr/>
          </p:nvCxnSpPr>
          <p:spPr>
            <a:xfrm flipV="1">
              <a:off x="779163" y="5795491"/>
              <a:ext cx="5898524" cy="38636"/>
            </a:xfrm>
            <a:prstGeom prst="line">
              <a:avLst/>
            </a:prstGeom>
            <a:ln w="57150"/>
          </p:spPr>
          <p:style>
            <a:lnRef idx="3">
              <a:schemeClr val="accent5"/>
            </a:lnRef>
            <a:fillRef idx="0">
              <a:schemeClr val="accent5"/>
            </a:fillRef>
            <a:effectRef idx="2">
              <a:schemeClr val="accent5"/>
            </a:effectRef>
            <a:fontRef idx="minor">
              <a:schemeClr val="tx1"/>
            </a:fontRef>
          </p:style>
        </p:cxnSp>
        <p:sp>
          <p:nvSpPr>
            <p:cNvPr id="23" name="Isosceles Triangle 22"/>
            <p:cNvSpPr/>
            <p:nvPr/>
          </p:nvSpPr>
          <p:spPr>
            <a:xfrm>
              <a:off x="1249247" y="5686019"/>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Isosceles Triangle 23"/>
            <p:cNvSpPr/>
            <p:nvPr/>
          </p:nvSpPr>
          <p:spPr>
            <a:xfrm>
              <a:off x="1899642" y="5679576"/>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Isosceles Triangle 24"/>
            <p:cNvSpPr/>
            <p:nvPr/>
          </p:nvSpPr>
          <p:spPr>
            <a:xfrm>
              <a:off x="3560996"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Isosceles Triangle 25"/>
            <p:cNvSpPr/>
            <p:nvPr/>
          </p:nvSpPr>
          <p:spPr>
            <a:xfrm>
              <a:off x="4093854"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Isosceles Triangle 26"/>
            <p:cNvSpPr/>
            <p:nvPr/>
          </p:nvSpPr>
          <p:spPr>
            <a:xfrm>
              <a:off x="4794143"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Left Brace 33"/>
            <p:cNvSpPr/>
            <p:nvPr/>
          </p:nvSpPr>
          <p:spPr>
            <a:xfrm rot="16200000">
              <a:off x="2288262" y="4984848"/>
              <a:ext cx="354154" cy="2303410"/>
            </a:xfrm>
            <a:prstGeom prst="leftBrace">
              <a:avLst>
                <a:gd name="adj1" fmla="val 8333"/>
                <a:gd name="adj2" fmla="val 49749"/>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5" name="Left Brace 34"/>
            <p:cNvSpPr/>
            <p:nvPr/>
          </p:nvSpPr>
          <p:spPr>
            <a:xfrm rot="16200000">
              <a:off x="2602754" y="5021921"/>
              <a:ext cx="354154" cy="2962904"/>
            </a:xfrm>
            <a:prstGeom prst="leftBrace">
              <a:avLst>
                <a:gd name="adj1" fmla="val 8333"/>
                <a:gd name="adj2" fmla="val 51053"/>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6" name="Flowchart: Magnetic Disk 35"/>
            <p:cNvSpPr/>
            <p:nvPr/>
          </p:nvSpPr>
          <p:spPr>
            <a:xfrm>
              <a:off x="8268237" y="4468969"/>
              <a:ext cx="2498501" cy="2211482"/>
            </a:xfrm>
            <a:prstGeom prst="flowChartMagneticDisk">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 name="Right Arrow 36"/>
            <p:cNvSpPr/>
            <p:nvPr/>
          </p:nvSpPr>
          <p:spPr>
            <a:xfrm>
              <a:off x="7018986" y="5679576"/>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4392208">
              <a:off x="8146318" y="3818778"/>
              <a:ext cx="785611" cy="634054"/>
            </a:xfrm>
            <a:prstGeom prst="rightArrow">
              <a:avLst>
                <a:gd name="adj1" fmla="val 378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940789" y="5866856"/>
              <a:ext cx="3619201" cy="523220"/>
            </a:xfrm>
            <a:prstGeom prst="rect">
              <a:avLst/>
            </a:prstGeom>
            <a:noFill/>
          </p:spPr>
          <p:txBody>
            <a:bodyPr wrap="square" rtlCol="0">
              <a:spAutoFit/>
            </a:bodyPr>
            <a:lstStyle/>
            <a:p>
              <a:r>
                <a:rPr lang="en-US" sz="2800" b="1" dirty="0" smtClean="0"/>
                <a:t>Len % 3 = 0 (in frame)</a:t>
              </a:r>
            </a:p>
          </p:txBody>
        </p:sp>
        <p:sp>
          <p:nvSpPr>
            <p:cNvPr id="3" name="Rectangle 2"/>
            <p:cNvSpPr/>
            <p:nvPr/>
          </p:nvSpPr>
          <p:spPr>
            <a:xfrm>
              <a:off x="128785" y="1094704"/>
              <a:ext cx="6548902" cy="2943048"/>
            </a:xfrm>
            <a:prstGeom prst="rect">
              <a:avLst/>
            </a:prstGeom>
            <a:noFill/>
            <a:ln w="762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373487" y="553791"/>
              <a:ext cx="3354938" cy="584775"/>
            </a:xfrm>
            <a:prstGeom prst="rect">
              <a:avLst/>
            </a:prstGeom>
            <a:noFill/>
          </p:spPr>
          <p:txBody>
            <a:bodyPr wrap="square" rtlCol="0">
              <a:spAutoFit/>
            </a:bodyPr>
            <a:lstStyle/>
            <a:p>
              <a:r>
                <a:rPr lang="en-US" sz="3200" b="1" dirty="0" smtClean="0">
                  <a:solidFill>
                    <a:srgbClr val="00B050"/>
                  </a:solidFill>
                </a:rPr>
                <a:t>In class: m2d2</a:t>
              </a:r>
              <a:endParaRPr lang="en-US" sz="3200" b="1" dirty="0">
                <a:solidFill>
                  <a:srgbClr val="00B050"/>
                </a:solidFill>
              </a:endParaRPr>
            </a:p>
          </p:txBody>
        </p:sp>
        <p:sp>
          <p:nvSpPr>
            <p:cNvPr id="28" name="TextBox 27"/>
            <p:cNvSpPr txBox="1"/>
            <p:nvPr/>
          </p:nvSpPr>
          <p:spPr>
            <a:xfrm>
              <a:off x="8818004" y="5283598"/>
              <a:ext cx="1644445" cy="523220"/>
            </a:xfrm>
            <a:prstGeom prst="rect">
              <a:avLst/>
            </a:prstGeom>
            <a:noFill/>
          </p:spPr>
          <p:txBody>
            <a:bodyPr wrap="square" rtlCol="0">
              <a:spAutoFit/>
            </a:bodyPr>
            <a:lstStyle/>
            <a:p>
              <a:r>
                <a:rPr lang="en-US" sz="2800" b="1" dirty="0" smtClean="0"/>
                <a:t>&gt; 90 </a:t>
              </a:r>
              <a:r>
                <a:rPr lang="en-US" sz="2800" b="1" dirty="0" err="1" smtClean="0"/>
                <a:t>nt</a:t>
              </a:r>
              <a:endParaRPr lang="en-US" sz="2800" b="1" dirty="0" smtClean="0"/>
            </a:p>
          </p:txBody>
        </p:sp>
        <p:sp>
          <p:nvSpPr>
            <p:cNvPr id="29" name="Rectangle 28"/>
            <p:cNvSpPr/>
            <p:nvPr/>
          </p:nvSpPr>
          <p:spPr>
            <a:xfrm>
              <a:off x="141356" y="4163607"/>
              <a:ext cx="11502758" cy="2568360"/>
            </a:xfrm>
            <a:prstGeom prst="rect">
              <a:avLst/>
            </a:prstGeom>
            <a:noFill/>
            <a:ln w="76200">
              <a:solidFill>
                <a:srgbClr val="7030A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7030A0"/>
                </a:solidFill>
              </a:endParaRPr>
            </a:p>
          </p:txBody>
        </p:sp>
        <p:sp>
          <p:nvSpPr>
            <p:cNvPr id="30" name="TextBox 29"/>
            <p:cNvSpPr txBox="1"/>
            <p:nvPr/>
          </p:nvSpPr>
          <p:spPr>
            <a:xfrm>
              <a:off x="5529011" y="4428392"/>
              <a:ext cx="2369713" cy="1077218"/>
            </a:xfrm>
            <a:prstGeom prst="rect">
              <a:avLst/>
            </a:prstGeom>
            <a:noFill/>
          </p:spPr>
          <p:txBody>
            <a:bodyPr wrap="square" rtlCol="0">
              <a:spAutoFit/>
            </a:bodyPr>
            <a:lstStyle/>
            <a:p>
              <a:r>
                <a:rPr lang="en-US" sz="3200" b="1" dirty="0" smtClean="0">
                  <a:solidFill>
                    <a:srgbClr val="7030A0"/>
                  </a:solidFill>
                </a:rPr>
                <a:t>Homework</a:t>
              </a:r>
            </a:p>
            <a:p>
              <a:r>
                <a:rPr lang="en-US" sz="3200" b="1" dirty="0" smtClean="0">
                  <a:solidFill>
                    <a:srgbClr val="7030A0"/>
                  </a:solidFill>
                </a:rPr>
                <a:t>M2d2</a:t>
              </a:r>
              <a:endParaRPr lang="en-US" sz="3200" b="1" dirty="0">
                <a:solidFill>
                  <a:srgbClr val="7030A0"/>
                </a:solidFill>
              </a:endParaRPr>
            </a:p>
          </p:txBody>
        </p:sp>
      </p:grpSp>
      <p:sp>
        <p:nvSpPr>
          <p:cNvPr id="31" name="Rectangle 30"/>
          <p:cNvSpPr/>
          <p:nvPr/>
        </p:nvSpPr>
        <p:spPr>
          <a:xfrm>
            <a:off x="7087220" y="2404754"/>
            <a:ext cx="2382591" cy="13092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solidFill>
                  <a:schemeClr val="tx1"/>
                </a:solidFill>
              </a:rPr>
              <a:t>Check in-frame stop codon </a:t>
            </a:r>
            <a:r>
              <a:rPr lang="en-US" sz="2400" b="1" dirty="0">
                <a:solidFill>
                  <a:schemeClr val="tx1"/>
                </a:solidFill>
              </a:rPr>
              <a:t>-&gt; @</a:t>
            </a:r>
            <a:r>
              <a:rPr lang="en-US" sz="2400" b="1" dirty="0" err="1">
                <a:solidFill>
                  <a:schemeClr val="tx1"/>
                </a:solidFill>
              </a:rPr>
              <a:t>orf_filtered</a:t>
            </a:r>
            <a:endParaRPr lang="en-US" sz="2400" b="1" dirty="0">
              <a:solidFill>
                <a:schemeClr val="tx1"/>
              </a:solidFill>
            </a:endParaRPr>
          </a:p>
        </p:txBody>
      </p:sp>
      <p:sp>
        <p:nvSpPr>
          <p:cNvPr id="32" name="Right Arrow 31"/>
          <p:cNvSpPr/>
          <p:nvPr/>
        </p:nvSpPr>
        <p:spPr>
          <a:xfrm>
            <a:off x="9400377" y="3105686"/>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0185988" y="3032776"/>
            <a:ext cx="1878679" cy="641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b="1" dirty="0" smtClean="0">
                <a:solidFill>
                  <a:schemeClr val="tx1"/>
                </a:solidFill>
              </a:rPr>
              <a:t>longest</a:t>
            </a:r>
            <a:endParaRPr lang="en-US" sz="2400" b="1" dirty="0">
              <a:solidFill>
                <a:schemeClr val="tx1"/>
              </a:solidFill>
            </a:endParaRPr>
          </a:p>
        </p:txBody>
      </p:sp>
      <p:sp>
        <p:nvSpPr>
          <p:cNvPr id="40" name="Right Arrow 39"/>
          <p:cNvSpPr/>
          <p:nvPr/>
        </p:nvSpPr>
        <p:spPr>
          <a:xfrm rot="16200000">
            <a:off x="10588022" y="2420179"/>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9400377" y="1614046"/>
            <a:ext cx="2519789" cy="64110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smtClean="0">
                <a:solidFill>
                  <a:schemeClr val="tx1"/>
                </a:solidFill>
              </a:rPr>
              <a:t>Translated to peptide</a:t>
            </a:r>
            <a:endParaRPr lang="en-US" sz="2400" b="1" dirty="0">
              <a:solidFill>
                <a:schemeClr val="tx1"/>
              </a:solidFill>
            </a:endParaRPr>
          </a:p>
        </p:txBody>
      </p:sp>
    </p:spTree>
    <p:extLst>
      <p:ext uri="{BB962C8B-B14F-4D97-AF65-F5344CB8AC3E}">
        <p14:creationId xmlns:p14="http://schemas.microsoft.com/office/powerpoint/2010/main" val="1742989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842" y="171942"/>
            <a:ext cx="10515600" cy="1325563"/>
          </a:xfrm>
        </p:spPr>
        <p:txBody>
          <a:bodyPr/>
          <a:lstStyle/>
          <a:p>
            <a:r>
              <a:rPr lang="en-US" dirty="0" smtClean="0"/>
              <a:t>Pseudo-code for homework m2d3</a:t>
            </a:r>
            <a:endParaRPr lang="en-US" dirty="0"/>
          </a:p>
        </p:txBody>
      </p:sp>
      <p:sp>
        <p:nvSpPr>
          <p:cNvPr id="3" name="Content Placeholder 2"/>
          <p:cNvSpPr>
            <a:spLocks noGrp="1"/>
          </p:cNvSpPr>
          <p:nvPr>
            <p:ph idx="1"/>
          </p:nvPr>
        </p:nvSpPr>
        <p:spPr>
          <a:xfrm>
            <a:off x="6787166" y="1207394"/>
            <a:ext cx="4739425" cy="3042634"/>
          </a:xfrm>
          <a:ln w="38100"/>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sz="2000" dirty="0"/>
              <a:t>Define more variables;</a:t>
            </a:r>
          </a:p>
          <a:p>
            <a:pPr marL="0" indent="0">
              <a:buNone/>
            </a:pPr>
            <a:r>
              <a:rPr lang="en-US" sz="2000" dirty="0" err="1"/>
              <a:t>Foreach</a:t>
            </a:r>
            <a:r>
              <a:rPr lang="en-US" sz="2000" dirty="0"/>
              <a:t> $element in (@</a:t>
            </a:r>
            <a:r>
              <a:rPr lang="en-US" sz="2000" dirty="0" err="1"/>
              <a:t>start_forward</a:t>
            </a:r>
            <a:r>
              <a:rPr lang="en-US" sz="2000" dirty="0"/>
              <a:t>){</a:t>
            </a:r>
          </a:p>
          <a:p>
            <a:pPr marL="0" indent="0">
              <a:buNone/>
            </a:pPr>
            <a:r>
              <a:rPr lang="en-US" sz="2000" dirty="0" err="1"/>
              <a:t>Foreach</a:t>
            </a:r>
            <a:r>
              <a:rPr lang="en-US" sz="2000" dirty="0"/>
              <a:t> $element in (@</a:t>
            </a:r>
            <a:r>
              <a:rPr lang="en-US" sz="2000" dirty="0" err="1"/>
              <a:t>stop_forward</a:t>
            </a:r>
            <a:r>
              <a:rPr lang="en-US" sz="2000" dirty="0"/>
              <a:t>){</a:t>
            </a:r>
          </a:p>
          <a:p>
            <a:pPr marL="0" indent="0">
              <a:buNone/>
            </a:pPr>
            <a:r>
              <a:rPr lang="en-US" sz="2000" dirty="0"/>
              <a:t>Get the length of this fragment;</a:t>
            </a:r>
          </a:p>
          <a:p>
            <a:pPr marL="0" indent="0">
              <a:buNone/>
            </a:pPr>
            <a:r>
              <a:rPr lang="en-US" sz="2000" dirty="0"/>
              <a:t>If (length %3 ==0 AND &gt;90)</a:t>
            </a:r>
          </a:p>
          <a:p>
            <a:pPr marL="0" indent="0">
              <a:buNone/>
            </a:pPr>
            <a:r>
              <a:rPr lang="en-US" sz="2000" dirty="0"/>
              <a:t>	{Save this </a:t>
            </a:r>
            <a:r>
              <a:rPr lang="en-US" sz="2000" dirty="0" smtClean="0"/>
              <a:t>fragment to @</a:t>
            </a:r>
            <a:r>
              <a:rPr lang="en-US" sz="2000" dirty="0" err="1" smtClean="0"/>
              <a:t>orfs</a:t>
            </a:r>
            <a:r>
              <a:rPr lang="en-US" sz="2000" dirty="0" smtClean="0"/>
              <a:t>;}}}</a:t>
            </a:r>
            <a:endParaRPr lang="en-US" sz="2000" dirty="0"/>
          </a:p>
          <a:p>
            <a:pPr marL="0" indent="0">
              <a:buNone/>
            </a:pPr>
            <a:r>
              <a:rPr lang="en-US" sz="2000" dirty="0"/>
              <a:t>Repeat the above nested loop for reverse strand</a:t>
            </a:r>
            <a:r>
              <a:rPr lang="en-US" sz="2000" dirty="0" smtClean="0"/>
              <a:t>;</a:t>
            </a:r>
            <a:endParaRPr lang="en-US" sz="1800" dirty="0"/>
          </a:p>
        </p:txBody>
      </p:sp>
      <p:sp>
        <p:nvSpPr>
          <p:cNvPr id="4" name="Content Placeholder 2"/>
          <p:cNvSpPr>
            <a:spLocks noGrp="1"/>
          </p:cNvSpPr>
          <p:nvPr/>
        </p:nvSpPr>
        <p:spPr>
          <a:xfrm>
            <a:off x="605842" y="1207394"/>
            <a:ext cx="5885109" cy="5502499"/>
          </a:xfrm>
          <a:prstGeom prst="rect">
            <a:avLst/>
          </a:prstGeom>
          <a:ln w="38100"/>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sz="2000" dirty="0" smtClean="0"/>
              <a:t>Standard starting:</a:t>
            </a:r>
          </a:p>
          <a:p>
            <a:pPr marL="457200" lvl="1" indent="0">
              <a:buNone/>
            </a:pPr>
            <a:r>
              <a:rPr lang="en-US" sz="1800" dirty="0" smtClean="0"/>
              <a:t>#!/</a:t>
            </a:r>
            <a:r>
              <a:rPr lang="en-US" sz="1800" dirty="0" err="1" smtClean="0"/>
              <a:t>usr</a:t>
            </a:r>
            <a:r>
              <a:rPr lang="en-US" sz="1800" dirty="0" smtClean="0"/>
              <a:t>/bin/</a:t>
            </a:r>
            <a:r>
              <a:rPr lang="en-US" sz="1800" dirty="0" err="1" smtClean="0"/>
              <a:t>perl</a:t>
            </a:r>
            <a:endParaRPr lang="en-US" sz="1800" dirty="0" smtClean="0"/>
          </a:p>
          <a:p>
            <a:pPr marL="457200" lvl="1" indent="0">
              <a:buNone/>
            </a:pPr>
            <a:r>
              <a:rPr lang="en-US" sz="1800" dirty="0" smtClean="0"/>
              <a:t>use ………..</a:t>
            </a:r>
          </a:p>
          <a:p>
            <a:pPr marL="457200" lvl="1" indent="-457200"/>
            <a:r>
              <a:rPr lang="en-US" sz="2000" dirty="0" smtClean="0"/>
              <a:t>Variable define (do not have to finish it at first)</a:t>
            </a:r>
          </a:p>
          <a:p>
            <a:pPr marL="457200" lvl="2" indent="0">
              <a:buNone/>
            </a:pPr>
            <a:r>
              <a:rPr lang="en-US" sz="1600" dirty="0" smtClean="0"/>
              <a:t>my $string …………</a:t>
            </a:r>
          </a:p>
          <a:p>
            <a:pPr marL="457200" lvl="2" indent="-457200"/>
            <a:r>
              <a:rPr lang="en-US" dirty="0" smtClean="0"/>
              <a:t>Open </a:t>
            </a:r>
            <a:r>
              <a:rPr lang="en-US" dirty="0" err="1" smtClean="0"/>
              <a:t>fasta</a:t>
            </a:r>
            <a:r>
              <a:rPr lang="en-US" dirty="0" smtClean="0"/>
              <a:t> file;</a:t>
            </a:r>
          </a:p>
          <a:p>
            <a:pPr marL="457200" lvl="2" indent="-457200"/>
            <a:r>
              <a:rPr lang="en-US" dirty="0" smtClean="0"/>
              <a:t>Loop headers for reading </a:t>
            </a:r>
            <a:r>
              <a:rPr lang="en-US" dirty="0" err="1" smtClean="0"/>
              <a:t>fasta</a:t>
            </a:r>
            <a:r>
              <a:rPr lang="en-US" dirty="0" smtClean="0"/>
              <a:t> into %</a:t>
            </a:r>
            <a:r>
              <a:rPr lang="en-US" dirty="0" err="1" smtClean="0"/>
              <a:t>hash_fasta</a:t>
            </a:r>
            <a:endParaRPr lang="en-US" dirty="0"/>
          </a:p>
          <a:p>
            <a:pPr marL="457200" lvl="3" indent="0">
              <a:buNone/>
            </a:pPr>
            <a:r>
              <a:rPr lang="en-US" sz="2000" dirty="0" smtClean="0"/>
              <a:t>	{ key: headers =&gt; value: sequence</a:t>
            </a:r>
          </a:p>
          <a:p>
            <a:pPr marL="457200" lvl="3" indent="0">
              <a:buNone/>
            </a:pPr>
            <a:r>
              <a:rPr lang="en-US" sz="2000" dirty="0" smtClean="0"/>
              <a:t>}</a:t>
            </a:r>
          </a:p>
          <a:p>
            <a:pPr marL="342900" lvl="3" indent="-342900"/>
            <a:r>
              <a:rPr lang="en-US" sz="2000" dirty="0" smtClean="0"/>
              <a:t>%</a:t>
            </a:r>
            <a:r>
              <a:rPr lang="en-US" sz="2000" dirty="0" err="1" smtClean="0"/>
              <a:t>hash_codon</a:t>
            </a:r>
            <a:r>
              <a:rPr lang="en-US" sz="2000" dirty="0" smtClean="0"/>
              <a:t>: storing codons –AA rules:</a:t>
            </a:r>
          </a:p>
          <a:p>
            <a:pPr marL="0" lvl="3" indent="0">
              <a:buNone/>
            </a:pPr>
            <a:r>
              <a:rPr lang="en-US" sz="2000" dirty="0" smtClean="0"/>
              <a:t>         key: codon =&gt; value: AA</a:t>
            </a:r>
          </a:p>
          <a:p>
            <a:pPr marL="342900" lvl="3" indent="-342900"/>
            <a:r>
              <a:rPr lang="en-US" sz="2000" dirty="0"/>
              <a:t>Loop: </a:t>
            </a:r>
            <a:r>
              <a:rPr lang="en-US" sz="2000" dirty="0" err="1"/>
              <a:t>foreach</a:t>
            </a:r>
            <a:r>
              <a:rPr lang="en-US" sz="2000" dirty="0"/>
              <a:t> keys in </a:t>
            </a:r>
            <a:r>
              <a:rPr lang="en-US" sz="2000" dirty="0" err="1"/>
              <a:t>fasta_array</a:t>
            </a:r>
            <a:r>
              <a:rPr lang="en-US" sz="3800" dirty="0">
                <a:solidFill>
                  <a:srgbClr val="C00000"/>
                </a:solidFill>
              </a:rPr>
              <a:t>{</a:t>
            </a:r>
          </a:p>
          <a:p>
            <a:pPr marL="342900" lvl="3" indent="-342900"/>
            <a:r>
              <a:rPr lang="en-US" sz="2000" dirty="0"/>
              <a:t>get the reverse complementary </a:t>
            </a:r>
            <a:r>
              <a:rPr lang="en-US" sz="2000" dirty="0" err="1"/>
              <a:t>seq</a:t>
            </a:r>
            <a:r>
              <a:rPr lang="en-US" sz="2000" dirty="0"/>
              <a:t> </a:t>
            </a:r>
            <a:r>
              <a:rPr lang="en-US" sz="2000" u="sng" dirty="0"/>
              <a:t>[subroutine </a:t>
            </a:r>
            <a:r>
              <a:rPr lang="en-US" sz="2000" u="sng" dirty="0" smtClean="0"/>
              <a:t>#1];</a:t>
            </a:r>
            <a:endParaRPr lang="en-US" sz="2000" u="sng" dirty="0"/>
          </a:p>
          <a:p>
            <a:pPr marL="342900" lvl="3" indent="-342900"/>
            <a:r>
              <a:rPr lang="en-US" sz="2000" dirty="0"/>
              <a:t>While (Using pattern matching){</a:t>
            </a:r>
          </a:p>
          <a:p>
            <a:pPr marL="342900" lvl="3" indent="-342900"/>
            <a:r>
              <a:rPr lang="en-US" sz="2000" dirty="0"/>
              <a:t>Get all starts in forward strand;/</a:t>
            </a:r>
          </a:p>
          <a:p>
            <a:pPr marL="342900" lvl="3" indent="-342900"/>
            <a:r>
              <a:rPr lang="en-US" sz="2000" dirty="0"/>
              <a:t>…………stop….....forward………..;/</a:t>
            </a:r>
          </a:p>
          <a:p>
            <a:pPr marL="342900" lvl="3" indent="-342900"/>
            <a:r>
              <a:rPr lang="en-US" sz="2000" dirty="0"/>
              <a:t>…………starts……reverse………..;/</a:t>
            </a:r>
          </a:p>
          <a:p>
            <a:pPr marL="342900" lvl="3" indent="-342900"/>
            <a:r>
              <a:rPr lang="en-US" sz="2000" dirty="0"/>
              <a:t>…………stop……..reverse…………;</a:t>
            </a:r>
          </a:p>
          <a:p>
            <a:pPr marL="342900" lvl="3" indent="-342900"/>
            <a:r>
              <a:rPr lang="en-US" sz="2000" dirty="0" smtClean="0"/>
              <a:t>}</a:t>
            </a:r>
          </a:p>
          <a:p>
            <a:pPr marL="457200" lvl="4" indent="0">
              <a:buNone/>
            </a:pPr>
            <a:r>
              <a:rPr lang="en-US" sz="2000" dirty="0" smtClean="0"/>
              <a:t>Final step, </a:t>
            </a:r>
            <a:r>
              <a:rPr lang="en-US" sz="2000" u="sng" dirty="0" smtClean="0"/>
              <a:t>change the format</a:t>
            </a:r>
            <a:r>
              <a:rPr lang="en-US" sz="2000" dirty="0" smtClean="0"/>
              <a:t> and print</a:t>
            </a:r>
          </a:p>
          <a:p>
            <a:pPr marL="457200" lvl="4" indent="0">
              <a:buNone/>
            </a:pPr>
            <a:r>
              <a:rPr lang="en-US" sz="3800" dirty="0" smtClean="0">
                <a:solidFill>
                  <a:srgbClr val="C00000"/>
                </a:solidFill>
              </a:rPr>
              <a:t>}</a:t>
            </a:r>
          </a:p>
          <a:p>
            <a:pPr marL="342900" lvl="3" indent="-342900"/>
            <a:endParaRPr lang="en-US" sz="2000" dirty="0" smtClean="0"/>
          </a:p>
          <a:p>
            <a:pPr marL="342900" lvl="3" indent="-342900"/>
            <a:endParaRPr lang="en-US" sz="2000" dirty="0"/>
          </a:p>
        </p:txBody>
      </p:sp>
      <p:cxnSp>
        <p:nvCxnSpPr>
          <p:cNvPr id="6" name="Elbow Connector 5"/>
          <p:cNvCxnSpPr/>
          <p:nvPr/>
        </p:nvCxnSpPr>
        <p:spPr>
          <a:xfrm rot="10800000" flipV="1">
            <a:off x="2176530" y="2493839"/>
            <a:ext cx="4610636" cy="3219719"/>
          </a:xfrm>
          <a:prstGeom prst="bentConnector3">
            <a:avLst>
              <a:gd name="adj1" fmla="val 17877"/>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87166" y="4649273"/>
            <a:ext cx="5241702"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a:t>
            </a:r>
            <a:r>
              <a:rPr lang="en-US" dirty="0" err="1"/>
              <a:t>orf_filtered</a:t>
            </a:r>
            <a:r>
              <a:rPr lang="en-US" dirty="0" smtClean="0"/>
              <a:t>&lt;-Check in-frame stop codon; (‘push’ and in-class practice) </a:t>
            </a:r>
            <a:r>
              <a:rPr lang="en-US" u="sng" dirty="0" smtClean="0"/>
              <a:t>[subroutine #2]</a:t>
            </a:r>
          </a:p>
          <a:p>
            <a:r>
              <a:rPr lang="en-US" dirty="0" smtClean="0"/>
              <a:t>Find the longest in </a:t>
            </a:r>
            <a:r>
              <a:rPr lang="en-US" dirty="0" err="1" smtClean="0"/>
              <a:t>orf_filtered</a:t>
            </a:r>
            <a:r>
              <a:rPr lang="en-US" dirty="0" smtClean="0"/>
              <a:t>;(pseudo-code on slide 9)</a:t>
            </a:r>
          </a:p>
          <a:p>
            <a:r>
              <a:rPr lang="en-US" dirty="0" smtClean="0"/>
              <a:t>Translate the longest one; (m2d1 </a:t>
            </a:r>
            <a:r>
              <a:rPr lang="en-US" dirty="0" err="1" smtClean="0"/>
              <a:t>hw</a:t>
            </a:r>
            <a:r>
              <a:rPr lang="en-US" dirty="0" smtClean="0"/>
              <a:t>) </a:t>
            </a:r>
            <a:r>
              <a:rPr lang="en-US" u="sng" dirty="0" smtClean="0"/>
              <a:t>[subroutine#3</a:t>
            </a:r>
            <a:r>
              <a:rPr lang="en-US" dirty="0" smtClean="0"/>
              <a:t>]</a:t>
            </a:r>
          </a:p>
        </p:txBody>
      </p:sp>
      <p:cxnSp>
        <p:nvCxnSpPr>
          <p:cNvPr id="15" name="Elbow Connector 14"/>
          <p:cNvCxnSpPr/>
          <p:nvPr/>
        </p:nvCxnSpPr>
        <p:spPr>
          <a:xfrm rot="10800000">
            <a:off x="7340959" y="4018209"/>
            <a:ext cx="1016895" cy="631065"/>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543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810292" y="2486069"/>
            <a:ext cx="5012028" cy="128788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Positions of </a:t>
            </a:r>
          </a:p>
          <a:p>
            <a:pPr algn="ctr"/>
            <a:r>
              <a:rPr lang="en-US" b="1" dirty="0" smtClean="0">
                <a:solidFill>
                  <a:schemeClr val="tx1"/>
                </a:solidFill>
              </a:rPr>
              <a:t>Start codon: </a:t>
            </a:r>
            <a:r>
              <a:rPr lang="en-US" b="1" u="sng" dirty="0" smtClean="0">
                <a:solidFill>
                  <a:schemeClr val="tx1"/>
                </a:solidFill>
              </a:rPr>
              <a:t>ATG</a:t>
            </a:r>
          </a:p>
          <a:p>
            <a:pPr algn="ctr"/>
            <a:r>
              <a:rPr lang="en-US" b="1" dirty="0" smtClean="0">
                <a:solidFill>
                  <a:schemeClr val="tx1"/>
                </a:solidFill>
              </a:rPr>
              <a:t>and Stop codon: </a:t>
            </a:r>
            <a:r>
              <a:rPr lang="en-US" b="1" u="sng" dirty="0" smtClean="0">
                <a:solidFill>
                  <a:schemeClr val="tx1"/>
                </a:solidFill>
              </a:rPr>
              <a:t>TAG|TAA|TGA</a:t>
            </a:r>
            <a:endParaRPr lang="en-US" b="1" u="sng" dirty="0">
              <a:solidFill>
                <a:schemeClr val="tx1"/>
              </a:solidFill>
            </a:endParaRPr>
          </a:p>
        </p:txBody>
      </p:sp>
      <p:sp>
        <p:nvSpPr>
          <p:cNvPr id="2" name="Title 1"/>
          <p:cNvSpPr>
            <a:spLocks noGrp="1"/>
          </p:cNvSpPr>
          <p:nvPr>
            <p:ph type="title"/>
          </p:nvPr>
        </p:nvSpPr>
        <p:spPr>
          <a:xfrm>
            <a:off x="838200" y="146182"/>
            <a:ext cx="10515600" cy="1325563"/>
          </a:xfrm>
        </p:spPr>
        <p:txBody>
          <a:bodyPr/>
          <a:lstStyle/>
          <a:p>
            <a:pPr algn="ctr"/>
            <a:r>
              <a:rPr lang="en-US" dirty="0" smtClean="0"/>
              <a:t>Select ORF</a:t>
            </a:r>
            <a:endParaRPr lang="en-US" dirty="0"/>
          </a:p>
        </p:txBody>
      </p:sp>
      <p:sp>
        <p:nvSpPr>
          <p:cNvPr id="4" name="Rounded Rectangle 3"/>
          <p:cNvSpPr/>
          <p:nvPr/>
        </p:nvSpPr>
        <p:spPr>
          <a:xfrm>
            <a:off x="128785" y="1390917"/>
            <a:ext cx="2240924" cy="412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DNA sequence</a:t>
            </a:r>
            <a:endParaRPr lang="en-US" b="1" dirty="0">
              <a:solidFill>
                <a:schemeClr val="tx1"/>
              </a:solidFill>
            </a:endParaRPr>
          </a:p>
        </p:txBody>
      </p:sp>
      <p:sp>
        <p:nvSpPr>
          <p:cNvPr id="8" name="Rectangle 7"/>
          <p:cNvSpPr/>
          <p:nvPr/>
        </p:nvSpPr>
        <p:spPr>
          <a:xfrm>
            <a:off x="3333478" y="1403796"/>
            <a:ext cx="2925650" cy="3992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Reverse Complementary </a:t>
            </a:r>
            <a:r>
              <a:rPr lang="en-US" b="1" dirty="0" err="1" smtClean="0">
                <a:solidFill>
                  <a:schemeClr val="tx1"/>
                </a:solidFill>
              </a:rPr>
              <a:t>Seq</a:t>
            </a:r>
            <a:endParaRPr lang="en-US" b="1" dirty="0">
              <a:solidFill>
                <a:schemeClr val="tx1"/>
              </a:solidFill>
            </a:endParaRPr>
          </a:p>
        </p:txBody>
      </p:sp>
      <p:cxnSp>
        <p:nvCxnSpPr>
          <p:cNvPr id="12" name="Straight Arrow Connector 11"/>
          <p:cNvCxnSpPr/>
          <p:nvPr/>
        </p:nvCxnSpPr>
        <p:spPr>
          <a:xfrm>
            <a:off x="2653044" y="1574777"/>
            <a:ext cx="52803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3" name="Left Brace 12"/>
          <p:cNvSpPr/>
          <p:nvPr/>
        </p:nvSpPr>
        <p:spPr>
          <a:xfrm rot="16200000">
            <a:off x="2968577" y="-231822"/>
            <a:ext cx="425002" cy="4932609"/>
          </a:xfrm>
          <a:prstGeom prst="leftBrace">
            <a:avLst>
              <a:gd name="adj1" fmla="val 8333"/>
              <a:gd name="adj2" fmla="val 51755"/>
            </a:avLst>
          </a:pr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b="1"/>
          </a:p>
        </p:txBody>
      </p:sp>
      <p:sp>
        <p:nvSpPr>
          <p:cNvPr id="19" name="Right Arrow 18"/>
          <p:cNvSpPr/>
          <p:nvPr/>
        </p:nvSpPr>
        <p:spPr>
          <a:xfrm rot="5192379">
            <a:off x="3108094" y="3644720"/>
            <a:ext cx="450765" cy="5409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249247" y="4140780"/>
            <a:ext cx="4172755" cy="128788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Check every fragment between each pair of a start position and stop position</a:t>
            </a:r>
            <a:endParaRPr lang="en-US" b="1" u="sng" dirty="0">
              <a:solidFill>
                <a:schemeClr val="tx1"/>
              </a:solidFill>
            </a:endParaRPr>
          </a:p>
        </p:txBody>
      </p:sp>
      <p:cxnSp>
        <p:nvCxnSpPr>
          <p:cNvPr id="22" name="Straight Connector 21"/>
          <p:cNvCxnSpPr/>
          <p:nvPr/>
        </p:nvCxnSpPr>
        <p:spPr>
          <a:xfrm flipV="1">
            <a:off x="779163" y="5795491"/>
            <a:ext cx="5898524" cy="38636"/>
          </a:xfrm>
          <a:prstGeom prst="line">
            <a:avLst/>
          </a:prstGeom>
          <a:ln w="57150"/>
        </p:spPr>
        <p:style>
          <a:lnRef idx="3">
            <a:schemeClr val="accent5"/>
          </a:lnRef>
          <a:fillRef idx="0">
            <a:schemeClr val="accent5"/>
          </a:fillRef>
          <a:effectRef idx="2">
            <a:schemeClr val="accent5"/>
          </a:effectRef>
          <a:fontRef idx="minor">
            <a:schemeClr val="tx1"/>
          </a:fontRef>
        </p:style>
      </p:cxnSp>
      <p:sp>
        <p:nvSpPr>
          <p:cNvPr id="23" name="Isosceles Triangle 22"/>
          <p:cNvSpPr/>
          <p:nvPr/>
        </p:nvSpPr>
        <p:spPr>
          <a:xfrm>
            <a:off x="1249247" y="5686019"/>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Isosceles Triangle 23"/>
          <p:cNvSpPr/>
          <p:nvPr/>
        </p:nvSpPr>
        <p:spPr>
          <a:xfrm>
            <a:off x="1899642" y="5679576"/>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Isosceles Triangle 24"/>
          <p:cNvSpPr/>
          <p:nvPr/>
        </p:nvSpPr>
        <p:spPr>
          <a:xfrm>
            <a:off x="3560996"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Isosceles Triangle 25"/>
          <p:cNvSpPr/>
          <p:nvPr/>
        </p:nvSpPr>
        <p:spPr>
          <a:xfrm>
            <a:off x="4093854"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Isosceles Triangle 26"/>
          <p:cNvSpPr/>
          <p:nvPr/>
        </p:nvSpPr>
        <p:spPr>
          <a:xfrm>
            <a:off x="4794143"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Left Brace 33"/>
          <p:cNvSpPr/>
          <p:nvPr/>
        </p:nvSpPr>
        <p:spPr>
          <a:xfrm rot="16200000">
            <a:off x="2288262" y="4984848"/>
            <a:ext cx="354154" cy="2303410"/>
          </a:xfrm>
          <a:prstGeom prst="leftBrace">
            <a:avLst>
              <a:gd name="adj1" fmla="val 8333"/>
              <a:gd name="adj2" fmla="val 49749"/>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5" name="Left Brace 34"/>
          <p:cNvSpPr/>
          <p:nvPr/>
        </p:nvSpPr>
        <p:spPr>
          <a:xfrm rot="16200000">
            <a:off x="2602754" y="5021921"/>
            <a:ext cx="354154" cy="2962904"/>
          </a:xfrm>
          <a:prstGeom prst="leftBrace">
            <a:avLst>
              <a:gd name="adj1" fmla="val 8333"/>
              <a:gd name="adj2" fmla="val 51053"/>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6" name="Flowchart: Magnetic Disk 35"/>
          <p:cNvSpPr/>
          <p:nvPr/>
        </p:nvSpPr>
        <p:spPr>
          <a:xfrm>
            <a:off x="8268237" y="4468969"/>
            <a:ext cx="2498501" cy="2211482"/>
          </a:xfrm>
          <a:prstGeom prst="flowChartMagneticDisk">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 name="Right Arrow 36"/>
          <p:cNvSpPr/>
          <p:nvPr/>
        </p:nvSpPr>
        <p:spPr>
          <a:xfrm>
            <a:off x="7018986" y="5679576"/>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6200000">
            <a:off x="9043983" y="4078291"/>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103886" y="5829175"/>
            <a:ext cx="3619201" cy="523220"/>
          </a:xfrm>
          <a:prstGeom prst="rect">
            <a:avLst/>
          </a:prstGeom>
          <a:noFill/>
        </p:spPr>
        <p:txBody>
          <a:bodyPr wrap="square" rtlCol="0">
            <a:spAutoFit/>
          </a:bodyPr>
          <a:lstStyle/>
          <a:p>
            <a:r>
              <a:rPr lang="en-US" sz="2800" b="1" dirty="0" smtClean="0"/>
              <a:t>Len % 3 = 0 (in frame)</a:t>
            </a:r>
          </a:p>
        </p:txBody>
      </p:sp>
      <p:sp>
        <p:nvSpPr>
          <p:cNvPr id="43" name="TextBox 42"/>
          <p:cNvSpPr txBox="1"/>
          <p:nvPr/>
        </p:nvSpPr>
        <p:spPr>
          <a:xfrm>
            <a:off x="8921519" y="5241549"/>
            <a:ext cx="1644445" cy="523220"/>
          </a:xfrm>
          <a:prstGeom prst="rect">
            <a:avLst/>
          </a:prstGeom>
          <a:noFill/>
        </p:spPr>
        <p:txBody>
          <a:bodyPr wrap="square" rtlCol="0">
            <a:spAutoFit/>
          </a:bodyPr>
          <a:lstStyle/>
          <a:p>
            <a:r>
              <a:rPr lang="en-US" sz="2800" b="1" dirty="0" smtClean="0"/>
              <a:t>&gt; 90 </a:t>
            </a:r>
            <a:r>
              <a:rPr lang="en-US" sz="2800" b="1" dirty="0" err="1" smtClean="0"/>
              <a:t>nt</a:t>
            </a:r>
            <a:endParaRPr lang="en-US" sz="2800" b="1" dirty="0" smtClean="0"/>
          </a:p>
        </p:txBody>
      </p:sp>
      <p:sp>
        <p:nvSpPr>
          <p:cNvPr id="44" name="Rectangle 43"/>
          <p:cNvSpPr/>
          <p:nvPr/>
        </p:nvSpPr>
        <p:spPr>
          <a:xfrm>
            <a:off x="8268237" y="3039414"/>
            <a:ext cx="2382591" cy="634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Module 2 Day 3</a:t>
            </a:r>
            <a:endParaRPr lang="en-US" sz="2400" b="1" dirty="0">
              <a:solidFill>
                <a:schemeClr val="tx1"/>
              </a:solidFill>
            </a:endParaRPr>
          </a:p>
        </p:txBody>
      </p:sp>
    </p:spTree>
    <p:extLst>
      <p:ext uri="{BB962C8B-B14F-4D97-AF65-F5344CB8AC3E}">
        <p14:creationId xmlns:p14="http://schemas.microsoft.com/office/powerpoint/2010/main" val="1433128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3"/>
            <a:ext cx="10515600" cy="890790"/>
          </a:xfrm>
        </p:spPr>
        <p:txBody>
          <a:bodyPr/>
          <a:lstStyle/>
          <a:p>
            <a:pPr algn="ctr"/>
            <a:r>
              <a:rPr lang="en-US" dirty="0" smtClean="0"/>
              <a:t>Day-2 Review: select ORF</a:t>
            </a:r>
            <a:endParaRPr lang="en-US" dirty="0"/>
          </a:p>
        </p:txBody>
      </p:sp>
      <p:grpSp>
        <p:nvGrpSpPr>
          <p:cNvPr id="6" name="Group 5"/>
          <p:cNvGrpSpPr/>
          <p:nvPr/>
        </p:nvGrpSpPr>
        <p:grpSpPr>
          <a:xfrm>
            <a:off x="128785" y="553791"/>
            <a:ext cx="11515329" cy="6178176"/>
            <a:chOff x="128785" y="553791"/>
            <a:chExt cx="11515329" cy="6178176"/>
          </a:xfrm>
        </p:grpSpPr>
        <p:sp>
          <p:nvSpPr>
            <p:cNvPr id="14" name="Oval 13"/>
            <p:cNvSpPr/>
            <p:nvPr/>
          </p:nvSpPr>
          <p:spPr>
            <a:xfrm>
              <a:off x="810292" y="2486069"/>
              <a:ext cx="5012028" cy="128788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rPr>
                <a:t>Positions of </a:t>
              </a:r>
            </a:p>
            <a:p>
              <a:pPr algn="ctr"/>
              <a:r>
                <a:rPr lang="en-US" b="1" dirty="0" smtClean="0">
                  <a:solidFill>
                    <a:schemeClr val="tx1"/>
                  </a:solidFill>
                </a:rPr>
                <a:t>Start codon: </a:t>
              </a:r>
              <a:r>
                <a:rPr lang="en-US" b="1" u="sng" dirty="0" smtClean="0">
                  <a:solidFill>
                    <a:schemeClr val="tx1"/>
                  </a:solidFill>
                </a:rPr>
                <a:t>ATG</a:t>
              </a:r>
            </a:p>
            <a:p>
              <a:pPr algn="ctr"/>
              <a:r>
                <a:rPr lang="en-US" b="1" dirty="0" smtClean="0">
                  <a:solidFill>
                    <a:schemeClr val="tx1"/>
                  </a:solidFill>
                </a:rPr>
                <a:t>and Stop codon: </a:t>
              </a:r>
              <a:r>
                <a:rPr lang="en-US" b="1" u="sng" dirty="0" smtClean="0">
                  <a:solidFill>
                    <a:schemeClr val="tx1"/>
                  </a:solidFill>
                </a:rPr>
                <a:t>TAG|TAA|TGA</a:t>
              </a:r>
              <a:endParaRPr lang="en-US" b="1" u="sng" dirty="0">
                <a:solidFill>
                  <a:schemeClr val="tx1"/>
                </a:solidFill>
              </a:endParaRPr>
            </a:p>
          </p:txBody>
        </p:sp>
        <p:sp>
          <p:nvSpPr>
            <p:cNvPr id="4" name="Rounded Rectangle 3"/>
            <p:cNvSpPr/>
            <p:nvPr/>
          </p:nvSpPr>
          <p:spPr>
            <a:xfrm>
              <a:off x="128785" y="1390917"/>
              <a:ext cx="2240924" cy="412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DNA sequence</a:t>
              </a:r>
              <a:endParaRPr lang="en-US" b="1" dirty="0">
                <a:solidFill>
                  <a:schemeClr val="tx1"/>
                </a:solidFill>
              </a:endParaRPr>
            </a:p>
          </p:txBody>
        </p:sp>
        <p:sp>
          <p:nvSpPr>
            <p:cNvPr id="8" name="Rectangle 7"/>
            <p:cNvSpPr/>
            <p:nvPr/>
          </p:nvSpPr>
          <p:spPr>
            <a:xfrm>
              <a:off x="3333478" y="1403796"/>
              <a:ext cx="2925650" cy="3992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tx1"/>
                  </a:solidFill>
                </a:rPr>
                <a:t>Reverse Complementary </a:t>
              </a:r>
              <a:r>
                <a:rPr lang="en-US" b="1" dirty="0" err="1" smtClean="0">
                  <a:solidFill>
                    <a:schemeClr val="tx1"/>
                  </a:solidFill>
                </a:rPr>
                <a:t>Seq</a:t>
              </a:r>
              <a:endParaRPr lang="en-US" b="1" dirty="0">
                <a:solidFill>
                  <a:schemeClr val="tx1"/>
                </a:solidFill>
              </a:endParaRPr>
            </a:p>
          </p:txBody>
        </p:sp>
        <p:cxnSp>
          <p:nvCxnSpPr>
            <p:cNvPr id="12" name="Straight Arrow Connector 11"/>
            <p:cNvCxnSpPr/>
            <p:nvPr/>
          </p:nvCxnSpPr>
          <p:spPr>
            <a:xfrm>
              <a:off x="2653044" y="1574777"/>
              <a:ext cx="52803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3" name="Left Brace 12"/>
            <p:cNvSpPr/>
            <p:nvPr/>
          </p:nvSpPr>
          <p:spPr>
            <a:xfrm rot="16200000">
              <a:off x="2968577" y="-231822"/>
              <a:ext cx="425002" cy="4932609"/>
            </a:xfrm>
            <a:prstGeom prst="leftBrace">
              <a:avLst>
                <a:gd name="adj1" fmla="val 8333"/>
                <a:gd name="adj2" fmla="val 51755"/>
              </a:avLst>
            </a:prstGeom>
            <a:ln w="3810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b="1"/>
            </a:p>
          </p:txBody>
        </p:sp>
        <p:sp>
          <p:nvSpPr>
            <p:cNvPr id="19" name="Right Arrow 18"/>
            <p:cNvSpPr/>
            <p:nvPr/>
          </p:nvSpPr>
          <p:spPr>
            <a:xfrm rot="5192379">
              <a:off x="3108094" y="3644720"/>
              <a:ext cx="450765" cy="5409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p:cNvSpPr/>
            <p:nvPr/>
          </p:nvSpPr>
          <p:spPr>
            <a:xfrm>
              <a:off x="1249247" y="4140780"/>
              <a:ext cx="4172755" cy="128788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Check fragments between each pair of a start position and stop position</a:t>
              </a:r>
              <a:endParaRPr lang="en-US" b="1" u="sng" dirty="0">
                <a:solidFill>
                  <a:schemeClr val="tx1"/>
                </a:solidFill>
              </a:endParaRPr>
            </a:p>
          </p:txBody>
        </p:sp>
        <p:cxnSp>
          <p:nvCxnSpPr>
            <p:cNvPr id="22" name="Straight Connector 21"/>
            <p:cNvCxnSpPr/>
            <p:nvPr/>
          </p:nvCxnSpPr>
          <p:spPr>
            <a:xfrm flipV="1">
              <a:off x="779163" y="5795491"/>
              <a:ext cx="5898524" cy="38636"/>
            </a:xfrm>
            <a:prstGeom prst="line">
              <a:avLst/>
            </a:prstGeom>
            <a:ln w="57150"/>
          </p:spPr>
          <p:style>
            <a:lnRef idx="3">
              <a:schemeClr val="accent5"/>
            </a:lnRef>
            <a:fillRef idx="0">
              <a:schemeClr val="accent5"/>
            </a:fillRef>
            <a:effectRef idx="2">
              <a:schemeClr val="accent5"/>
            </a:effectRef>
            <a:fontRef idx="minor">
              <a:schemeClr val="tx1"/>
            </a:fontRef>
          </p:style>
        </p:cxnSp>
        <p:sp>
          <p:nvSpPr>
            <p:cNvPr id="23" name="Isosceles Triangle 22"/>
            <p:cNvSpPr/>
            <p:nvPr/>
          </p:nvSpPr>
          <p:spPr>
            <a:xfrm>
              <a:off x="1249247" y="5686019"/>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Isosceles Triangle 23"/>
            <p:cNvSpPr/>
            <p:nvPr/>
          </p:nvSpPr>
          <p:spPr>
            <a:xfrm>
              <a:off x="1899642" y="5679576"/>
              <a:ext cx="167429" cy="257579"/>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Isosceles Triangle 24"/>
            <p:cNvSpPr/>
            <p:nvPr/>
          </p:nvSpPr>
          <p:spPr>
            <a:xfrm>
              <a:off x="3560996"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Isosceles Triangle 25"/>
            <p:cNvSpPr/>
            <p:nvPr/>
          </p:nvSpPr>
          <p:spPr>
            <a:xfrm>
              <a:off x="4093854"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Isosceles Triangle 26"/>
            <p:cNvSpPr/>
            <p:nvPr/>
          </p:nvSpPr>
          <p:spPr>
            <a:xfrm>
              <a:off x="4794143" y="5686018"/>
              <a:ext cx="167429" cy="25757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Left Brace 33"/>
            <p:cNvSpPr/>
            <p:nvPr/>
          </p:nvSpPr>
          <p:spPr>
            <a:xfrm rot="16200000">
              <a:off x="2288262" y="4984848"/>
              <a:ext cx="354154" cy="2303410"/>
            </a:xfrm>
            <a:prstGeom prst="leftBrace">
              <a:avLst>
                <a:gd name="adj1" fmla="val 8333"/>
                <a:gd name="adj2" fmla="val 49749"/>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5" name="Left Brace 34"/>
            <p:cNvSpPr/>
            <p:nvPr/>
          </p:nvSpPr>
          <p:spPr>
            <a:xfrm rot="16200000">
              <a:off x="2602754" y="5021921"/>
              <a:ext cx="354154" cy="2962904"/>
            </a:xfrm>
            <a:prstGeom prst="leftBrace">
              <a:avLst>
                <a:gd name="adj1" fmla="val 8333"/>
                <a:gd name="adj2" fmla="val 51053"/>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6" name="Flowchart: Magnetic Disk 35"/>
            <p:cNvSpPr/>
            <p:nvPr/>
          </p:nvSpPr>
          <p:spPr>
            <a:xfrm>
              <a:off x="8268237" y="4468969"/>
              <a:ext cx="2498501" cy="2211482"/>
            </a:xfrm>
            <a:prstGeom prst="flowChartMagneticDisk">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 name="Right Arrow 36"/>
            <p:cNvSpPr/>
            <p:nvPr/>
          </p:nvSpPr>
          <p:spPr>
            <a:xfrm>
              <a:off x="7018986" y="5679576"/>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6200000">
              <a:off x="9061587" y="4062457"/>
              <a:ext cx="785611" cy="634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940789" y="5866856"/>
              <a:ext cx="3619201" cy="523220"/>
            </a:xfrm>
            <a:prstGeom prst="rect">
              <a:avLst/>
            </a:prstGeom>
            <a:noFill/>
          </p:spPr>
          <p:txBody>
            <a:bodyPr wrap="square" rtlCol="0">
              <a:spAutoFit/>
            </a:bodyPr>
            <a:lstStyle/>
            <a:p>
              <a:r>
                <a:rPr lang="en-US" sz="2800" b="1" dirty="0" smtClean="0"/>
                <a:t>Len % 3 = 0 (in frame)</a:t>
              </a:r>
            </a:p>
          </p:txBody>
        </p:sp>
        <p:sp>
          <p:nvSpPr>
            <p:cNvPr id="3" name="Rectangle 2"/>
            <p:cNvSpPr/>
            <p:nvPr/>
          </p:nvSpPr>
          <p:spPr>
            <a:xfrm>
              <a:off x="128785" y="1094704"/>
              <a:ext cx="6548902" cy="2943048"/>
            </a:xfrm>
            <a:prstGeom prst="rect">
              <a:avLst/>
            </a:prstGeom>
            <a:noFill/>
            <a:ln w="76200">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373487" y="553791"/>
              <a:ext cx="3354938" cy="584775"/>
            </a:xfrm>
            <a:prstGeom prst="rect">
              <a:avLst/>
            </a:prstGeom>
            <a:noFill/>
          </p:spPr>
          <p:txBody>
            <a:bodyPr wrap="square" rtlCol="0">
              <a:spAutoFit/>
            </a:bodyPr>
            <a:lstStyle/>
            <a:p>
              <a:r>
                <a:rPr lang="en-US" sz="3200" b="1" dirty="0" smtClean="0">
                  <a:solidFill>
                    <a:srgbClr val="00B050"/>
                  </a:solidFill>
                </a:rPr>
                <a:t>In class: m2d2</a:t>
              </a:r>
              <a:endParaRPr lang="en-US" sz="3200" b="1" dirty="0">
                <a:solidFill>
                  <a:srgbClr val="00B050"/>
                </a:solidFill>
              </a:endParaRPr>
            </a:p>
          </p:txBody>
        </p:sp>
        <p:sp>
          <p:nvSpPr>
            <p:cNvPr id="28" name="TextBox 27"/>
            <p:cNvSpPr txBox="1"/>
            <p:nvPr/>
          </p:nvSpPr>
          <p:spPr>
            <a:xfrm>
              <a:off x="8818004" y="5283598"/>
              <a:ext cx="1644445" cy="523220"/>
            </a:xfrm>
            <a:prstGeom prst="rect">
              <a:avLst/>
            </a:prstGeom>
            <a:noFill/>
          </p:spPr>
          <p:txBody>
            <a:bodyPr wrap="square" rtlCol="0">
              <a:spAutoFit/>
            </a:bodyPr>
            <a:lstStyle/>
            <a:p>
              <a:r>
                <a:rPr lang="en-US" sz="2800" b="1" dirty="0" smtClean="0"/>
                <a:t>&gt; 90 </a:t>
              </a:r>
              <a:r>
                <a:rPr lang="en-US" sz="2800" b="1" dirty="0" err="1" smtClean="0"/>
                <a:t>nt</a:t>
              </a:r>
              <a:endParaRPr lang="en-US" sz="2800" b="1" dirty="0" smtClean="0"/>
            </a:p>
          </p:txBody>
        </p:sp>
        <p:sp>
          <p:nvSpPr>
            <p:cNvPr id="29" name="Rectangle 28"/>
            <p:cNvSpPr/>
            <p:nvPr/>
          </p:nvSpPr>
          <p:spPr>
            <a:xfrm>
              <a:off x="141356" y="4163607"/>
              <a:ext cx="11502758" cy="2568360"/>
            </a:xfrm>
            <a:prstGeom prst="rect">
              <a:avLst/>
            </a:prstGeom>
            <a:noFill/>
            <a:ln w="76200">
              <a:solidFill>
                <a:srgbClr val="7030A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7030A0"/>
                </a:solidFill>
              </a:endParaRPr>
            </a:p>
          </p:txBody>
        </p:sp>
        <p:sp>
          <p:nvSpPr>
            <p:cNvPr id="30" name="TextBox 29"/>
            <p:cNvSpPr txBox="1"/>
            <p:nvPr/>
          </p:nvSpPr>
          <p:spPr>
            <a:xfrm>
              <a:off x="5529011" y="4428392"/>
              <a:ext cx="2369713" cy="1077218"/>
            </a:xfrm>
            <a:prstGeom prst="rect">
              <a:avLst/>
            </a:prstGeom>
            <a:noFill/>
          </p:spPr>
          <p:txBody>
            <a:bodyPr wrap="square" rtlCol="0">
              <a:spAutoFit/>
            </a:bodyPr>
            <a:lstStyle/>
            <a:p>
              <a:r>
                <a:rPr lang="en-US" sz="3200" b="1" dirty="0" smtClean="0">
                  <a:solidFill>
                    <a:srgbClr val="7030A0"/>
                  </a:solidFill>
                </a:rPr>
                <a:t>Homework</a:t>
              </a:r>
            </a:p>
            <a:p>
              <a:r>
                <a:rPr lang="en-US" sz="3200" b="1" dirty="0" smtClean="0">
                  <a:solidFill>
                    <a:srgbClr val="7030A0"/>
                  </a:solidFill>
                </a:rPr>
                <a:t>M2d2</a:t>
              </a:r>
              <a:endParaRPr lang="en-US" sz="3200" b="1" dirty="0">
                <a:solidFill>
                  <a:srgbClr val="7030A0"/>
                </a:solidFill>
              </a:endParaRPr>
            </a:p>
          </p:txBody>
        </p:sp>
      </p:grpSp>
      <p:sp>
        <p:nvSpPr>
          <p:cNvPr id="31" name="Rectangle 30"/>
          <p:cNvSpPr/>
          <p:nvPr/>
        </p:nvSpPr>
        <p:spPr>
          <a:xfrm>
            <a:off x="8268237" y="3182762"/>
            <a:ext cx="2382591" cy="634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Module 2 Day 3</a:t>
            </a:r>
            <a:endParaRPr lang="en-US" sz="2400" b="1" dirty="0">
              <a:solidFill>
                <a:schemeClr val="tx1"/>
              </a:solidFill>
            </a:endParaRPr>
          </a:p>
        </p:txBody>
      </p:sp>
    </p:spTree>
    <p:extLst>
      <p:ext uri="{BB962C8B-B14F-4D97-AF65-F5344CB8AC3E}">
        <p14:creationId xmlns:p14="http://schemas.microsoft.com/office/powerpoint/2010/main" val="2034291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Day-2 Review: Homework</a:t>
            </a:r>
            <a:endParaRPr lang="en-US" dirty="0"/>
          </a:p>
        </p:txBody>
      </p:sp>
      <p:sp>
        <p:nvSpPr>
          <p:cNvPr id="3" name="Content Placeholder 2"/>
          <p:cNvSpPr>
            <a:spLocks noGrp="1"/>
          </p:cNvSpPr>
          <p:nvPr>
            <p:ph idx="1"/>
          </p:nvPr>
        </p:nvSpPr>
        <p:spPr/>
        <p:txBody>
          <a:bodyPr>
            <a:normAutofit lnSpcReduction="10000"/>
          </a:bodyPr>
          <a:lstStyle/>
          <a:p>
            <a:r>
              <a:rPr lang="en-US" dirty="0" smtClean="0"/>
              <a:t>Once you have the positions of all the starts and stops saved into arrays, write another portion of code to look for pairs of start and stop codons that are in the same frame by following the above steps. </a:t>
            </a:r>
          </a:p>
          <a:p>
            <a:r>
              <a:rPr lang="en-US" dirty="0" smtClean="0"/>
              <a:t>Keep the ORFs that are longer than 90 </a:t>
            </a:r>
            <a:r>
              <a:rPr lang="en-US" dirty="0" err="1" smtClean="0"/>
              <a:t>nt</a:t>
            </a:r>
            <a:r>
              <a:rPr lang="en-US" dirty="0" smtClean="0"/>
              <a:t> and in-frame (</a:t>
            </a:r>
            <a:r>
              <a:rPr lang="en-US" dirty="0" err="1" smtClean="0"/>
              <a:t>len</a:t>
            </a:r>
            <a:r>
              <a:rPr lang="en-US" dirty="0" smtClean="0"/>
              <a:t> %3 =0).</a:t>
            </a:r>
          </a:p>
          <a:p>
            <a:r>
              <a:rPr lang="en-US" dirty="0" smtClean="0"/>
              <a:t>Input: </a:t>
            </a:r>
            <a:r>
              <a:rPr lang="en-US" dirty="0" smtClean="0">
                <a:solidFill>
                  <a:srgbClr val="C00000"/>
                </a:solidFill>
              </a:rPr>
              <a:t>module2.fasta</a:t>
            </a:r>
            <a:r>
              <a:rPr lang="en-US" dirty="0" smtClean="0"/>
              <a:t> (on Blackboard, </a:t>
            </a:r>
            <a:r>
              <a:rPr lang="en-US" u="sng" dirty="0" smtClean="0"/>
              <a:t>not </a:t>
            </a:r>
            <a:r>
              <a:rPr lang="en-US" u="sng" dirty="0" err="1" smtClean="0"/>
              <a:t>sample.fasta</a:t>
            </a:r>
            <a:r>
              <a:rPr lang="en-US" dirty="0" smtClean="0"/>
              <a:t>)</a:t>
            </a:r>
            <a:endParaRPr lang="en-US" dirty="0" smtClean="0">
              <a:solidFill>
                <a:srgbClr val="C00000"/>
              </a:solidFill>
            </a:endParaRPr>
          </a:p>
          <a:p>
            <a:r>
              <a:rPr lang="en-US" dirty="0" smtClean="0"/>
              <a:t>You will output your potential ORFs into a file named </a:t>
            </a:r>
            <a:r>
              <a:rPr lang="en-US" dirty="0">
                <a:solidFill>
                  <a:srgbClr val="C00000"/>
                </a:solidFill>
              </a:rPr>
              <a:t>output_yourname_m2d2.tx</a:t>
            </a:r>
            <a:r>
              <a:rPr lang="en-US" dirty="0" smtClean="0">
                <a:solidFill>
                  <a:srgbClr val="C00000"/>
                </a:solidFill>
              </a:rPr>
              <a:t>t</a:t>
            </a:r>
            <a:r>
              <a:rPr lang="en-US" dirty="0" smtClean="0"/>
              <a:t> in the following format: &gt;</a:t>
            </a:r>
            <a:r>
              <a:rPr lang="en-US" dirty="0" err="1" smtClean="0"/>
              <a:t>seq_id|strand|start_posi|stop_posi|ORF_length|ORF_seq</a:t>
            </a:r>
            <a:endParaRPr lang="en-US" dirty="0" smtClean="0"/>
          </a:p>
          <a:p>
            <a:r>
              <a:rPr lang="en-US" dirty="0" smtClean="0"/>
              <a:t>Your code will be titled yourname_m2d2.pl.</a:t>
            </a:r>
          </a:p>
          <a:p>
            <a:r>
              <a:rPr lang="en-US" dirty="0" smtClean="0"/>
              <a:t>Deadline: 10/19/2015 11:59:59 pm</a:t>
            </a:r>
            <a:endParaRPr lang="en-US" dirty="0"/>
          </a:p>
        </p:txBody>
      </p:sp>
    </p:spTree>
    <p:extLst>
      <p:ext uri="{BB962C8B-B14F-4D97-AF65-F5344CB8AC3E}">
        <p14:creationId xmlns:p14="http://schemas.microsoft.com/office/powerpoint/2010/main" val="2183482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Day-2 Review: Homework</a:t>
            </a:r>
          </a:p>
        </p:txBody>
      </p:sp>
      <p:sp>
        <p:nvSpPr>
          <p:cNvPr id="3" name="Content Placeholder 2"/>
          <p:cNvSpPr>
            <a:spLocks noGrp="1"/>
          </p:cNvSpPr>
          <p:nvPr>
            <p:ph idx="1"/>
          </p:nvPr>
        </p:nvSpPr>
        <p:spPr>
          <a:xfrm>
            <a:off x="838200" y="1348354"/>
            <a:ext cx="4899212" cy="5253924"/>
          </a:xfrm>
        </p:spPr>
        <p:style>
          <a:lnRef idx="2">
            <a:schemeClr val="accent6"/>
          </a:lnRef>
          <a:fillRef idx="1">
            <a:schemeClr val="lt1"/>
          </a:fillRef>
          <a:effectRef idx="0">
            <a:schemeClr val="accent6"/>
          </a:effectRef>
          <a:fontRef idx="minor">
            <a:schemeClr val="dk1"/>
          </a:fontRef>
        </p:style>
        <p:txBody>
          <a:bodyPr>
            <a:normAutofit fontScale="70000" lnSpcReduction="20000"/>
          </a:bodyPr>
          <a:lstStyle/>
          <a:p>
            <a:r>
              <a:rPr lang="en-US" b="1" dirty="0" smtClean="0"/>
              <a:t>Pseudo-code for In-class practice:</a:t>
            </a:r>
          </a:p>
          <a:p>
            <a:pPr marL="0" indent="0">
              <a:buNone/>
            </a:pPr>
            <a:r>
              <a:rPr lang="en-US" dirty="0" smtClean="0">
                <a:solidFill>
                  <a:schemeClr val="accent6">
                    <a:lumMod val="60000"/>
                    <a:lumOff val="40000"/>
                  </a:schemeClr>
                </a:solidFill>
              </a:rPr>
              <a:t>Standard start;</a:t>
            </a:r>
          </a:p>
          <a:p>
            <a:pPr marL="0" indent="0">
              <a:buNone/>
            </a:pPr>
            <a:r>
              <a:rPr lang="en-US" dirty="0" smtClean="0">
                <a:solidFill>
                  <a:schemeClr val="accent6">
                    <a:lumMod val="75000"/>
                  </a:schemeClr>
                </a:solidFill>
              </a:rPr>
              <a:t>Define variables;</a:t>
            </a:r>
          </a:p>
          <a:p>
            <a:pPr marL="0" indent="0">
              <a:buNone/>
            </a:pPr>
            <a:r>
              <a:rPr lang="en-US" dirty="0" smtClean="0">
                <a:solidFill>
                  <a:schemeClr val="accent6">
                    <a:lumMod val="50000"/>
                  </a:schemeClr>
                </a:solidFill>
              </a:rPr>
              <a:t>Read </a:t>
            </a:r>
            <a:r>
              <a:rPr lang="en-US" dirty="0" err="1" smtClean="0">
                <a:solidFill>
                  <a:schemeClr val="accent6">
                    <a:lumMod val="50000"/>
                  </a:schemeClr>
                </a:solidFill>
              </a:rPr>
              <a:t>fasta</a:t>
            </a:r>
            <a:r>
              <a:rPr lang="en-US" dirty="0" smtClean="0">
                <a:solidFill>
                  <a:schemeClr val="accent6">
                    <a:lumMod val="50000"/>
                  </a:schemeClr>
                </a:solidFill>
              </a:rPr>
              <a:t> file into an array:</a:t>
            </a:r>
          </a:p>
          <a:p>
            <a:pPr marL="0" indent="0">
              <a:buNone/>
            </a:pPr>
            <a:r>
              <a:rPr lang="en-US" dirty="0" smtClean="0">
                <a:solidFill>
                  <a:schemeClr val="accent5">
                    <a:lumMod val="75000"/>
                  </a:schemeClr>
                </a:solidFill>
              </a:rPr>
              <a:t>Loop: </a:t>
            </a:r>
            <a:r>
              <a:rPr lang="en-US" dirty="0" err="1" smtClean="0">
                <a:solidFill>
                  <a:schemeClr val="accent5">
                    <a:lumMod val="75000"/>
                  </a:schemeClr>
                </a:solidFill>
              </a:rPr>
              <a:t>foreach</a:t>
            </a:r>
            <a:r>
              <a:rPr lang="en-US" dirty="0" smtClean="0">
                <a:solidFill>
                  <a:schemeClr val="accent5">
                    <a:lumMod val="75000"/>
                  </a:schemeClr>
                </a:solidFill>
              </a:rPr>
              <a:t> keys in </a:t>
            </a:r>
            <a:r>
              <a:rPr lang="en-US" dirty="0" err="1" smtClean="0">
                <a:solidFill>
                  <a:schemeClr val="accent5">
                    <a:lumMod val="75000"/>
                  </a:schemeClr>
                </a:solidFill>
              </a:rPr>
              <a:t>fasta_array</a:t>
            </a:r>
            <a:r>
              <a:rPr lang="en-US" dirty="0" smtClean="0">
                <a:solidFill>
                  <a:schemeClr val="accent5">
                    <a:lumMod val="75000"/>
                  </a:schemeClr>
                </a:solidFill>
              </a:rPr>
              <a:t>{</a:t>
            </a:r>
          </a:p>
          <a:p>
            <a:pPr marL="0" indent="0">
              <a:buNone/>
            </a:pPr>
            <a:r>
              <a:rPr lang="en-US" dirty="0" smtClean="0">
                <a:solidFill>
                  <a:schemeClr val="accent5">
                    <a:lumMod val="75000"/>
                  </a:schemeClr>
                </a:solidFill>
              </a:rPr>
              <a:t>get the reverse complementary </a:t>
            </a:r>
            <a:r>
              <a:rPr lang="en-US" dirty="0" err="1" smtClean="0">
                <a:solidFill>
                  <a:schemeClr val="accent5">
                    <a:lumMod val="75000"/>
                  </a:schemeClr>
                </a:solidFill>
              </a:rPr>
              <a:t>seq</a:t>
            </a:r>
            <a:r>
              <a:rPr lang="en-US" dirty="0" smtClean="0">
                <a:solidFill>
                  <a:schemeClr val="accent5">
                    <a:lumMod val="75000"/>
                  </a:schemeClr>
                </a:solidFill>
              </a:rPr>
              <a:t> (subroutine);</a:t>
            </a:r>
          </a:p>
          <a:p>
            <a:pPr marL="0" indent="0">
              <a:buNone/>
            </a:pPr>
            <a:r>
              <a:rPr lang="en-US" dirty="0" smtClean="0">
                <a:solidFill>
                  <a:schemeClr val="accent5">
                    <a:lumMod val="75000"/>
                  </a:schemeClr>
                </a:solidFill>
              </a:rPr>
              <a:t>While (Using pattern matching){</a:t>
            </a:r>
          </a:p>
          <a:p>
            <a:pPr marL="0" indent="0">
              <a:buNone/>
            </a:pPr>
            <a:r>
              <a:rPr lang="en-US" dirty="0" smtClean="0">
                <a:solidFill>
                  <a:schemeClr val="accent5">
                    <a:lumMod val="75000"/>
                  </a:schemeClr>
                </a:solidFill>
              </a:rPr>
              <a:t>Get all starts in forward strand;/</a:t>
            </a:r>
          </a:p>
          <a:p>
            <a:pPr marL="0" indent="0">
              <a:buNone/>
            </a:pPr>
            <a:r>
              <a:rPr lang="en-US" dirty="0" smtClean="0">
                <a:solidFill>
                  <a:schemeClr val="accent5">
                    <a:lumMod val="75000"/>
                  </a:schemeClr>
                </a:solidFill>
              </a:rPr>
              <a:t>…………stop….....forward………..;/</a:t>
            </a:r>
          </a:p>
          <a:p>
            <a:pPr marL="0" indent="0">
              <a:buNone/>
            </a:pPr>
            <a:r>
              <a:rPr lang="en-US" dirty="0" smtClean="0">
                <a:solidFill>
                  <a:schemeClr val="accent5">
                    <a:lumMod val="75000"/>
                  </a:schemeClr>
                </a:solidFill>
              </a:rPr>
              <a:t>…………starts……reverse………..;/</a:t>
            </a:r>
          </a:p>
          <a:p>
            <a:pPr marL="0" indent="0">
              <a:buNone/>
            </a:pPr>
            <a:r>
              <a:rPr lang="en-US" dirty="0" smtClean="0">
                <a:solidFill>
                  <a:schemeClr val="accent5">
                    <a:lumMod val="75000"/>
                  </a:schemeClr>
                </a:solidFill>
              </a:rPr>
              <a:t>…………stop……..reverse…………;</a:t>
            </a:r>
          </a:p>
          <a:p>
            <a:pPr marL="0" indent="0">
              <a:buNone/>
            </a:pPr>
            <a:r>
              <a:rPr lang="en-US" dirty="0">
                <a:solidFill>
                  <a:schemeClr val="accent5">
                    <a:lumMod val="75000"/>
                  </a:schemeClr>
                </a:solidFill>
              </a:rPr>
              <a:t>}</a:t>
            </a:r>
          </a:p>
          <a:p>
            <a:pPr marL="0" indent="0">
              <a:buNone/>
            </a:pPr>
            <a:r>
              <a:rPr lang="en-US" dirty="0" smtClean="0">
                <a:solidFill>
                  <a:schemeClr val="accent5">
                    <a:lumMod val="75000"/>
                  </a:schemeClr>
                </a:solidFill>
              </a:rPr>
              <a:t>}</a:t>
            </a:r>
          </a:p>
          <a:p>
            <a:pPr marL="0" indent="0">
              <a:buNone/>
            </a:pPr>
            <a:r>
              <a:rPr lang="en-US" dirty="0" smtClean="0">
                <a:solidFill>
                  <a:srgbClr val="00B050"/>
                </a:solidFill>
              </a:rPr>
              <a:t>Subroutine for reverse complementary;</a:t>
            </a:r>
          </a:p>
          <a:p>
            <a:pPr marL="0" indent="0">
              <a:buNone/>
            </a:pPr>
            <a:endParaRPr lang="en-US" dirty="0"/>
          </a:p>
        </p:txBody>
      </p:sp>
      <p:sp>
        <p:nvSpPr>
          <p:cNvPr id="4" name="Content Placeholder 2"/>
          <p:cNvSpPr txBox="1">
            <a:spLocks/>
          </p:cNvSpPr>
          <p:nvPr/>
        </p:nvSpPr>
        <p:spPr>
          <a:xfrm>
            <a:off x="6441152" y="1276636"/>
            <a:ext cx="4899212" cy="5253924"/>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Pseudo-code for Homework:</a:t>
            </a:r>
          </a:p>
          <a:p>
            <a:pPr marL="0" indent="0">
              <a:buFont typeface="Arial" panose="020B0604020202020204" pitchFamily="34" charset="0"/>
              <a:buNone/>
            </a:pPr>
            <a:r>
              <a:rPr lang="en-US" sz="2200" dirty="0" smtClean="0"/>
              <a:t>Define more variables;</a:t>
            </a:r>
          </a:p>
          <a:p>
            <a:pPr marL="0" indent="0">
              <a:buFont typeface="Arial" panose="020B0604020202020204" pitchFamily="34" charset="0"/>
              <a:buNone/>
            </a:pPr>
            <a:r>
              <a:rPr lang="en-US" sz="2200" dirty="0" err="1" smtClean="0"/>
              <a:t>Foreach</a:t>
            </a:r>
            <a:r>
              <a:rPr lang="en-US" sz="2200" dirty="0" smtClean="0"/>
              <a:t> element in (@</a:t>
            </a:r>
            <a:r>
              <a:rPr lang="en-US" sz="2200" dirty="0" err="1" smtClean="0"/>
              <a:t>start_forward</a:t>
            </a:r>
            <a:r>
              <a:rPr lang="en-US" sz="2200" dirty="0" smtClean="0"/>
              <a:t>){</a:t>
            </a:r>
          </a:p>
          <a:p>
            <a:pPr marL="0" indent="0">
              <a:buNone/>
            </a:pPr>
            <a:r>
              <a:rPr lang="en-US" sz="2200" dirty="0" err="1" smtClean="0"/>
              <a:t>Foreach</a:t>
            </a:r>
            <a:r>
              <a:rPr lang="en-US" sz="2200" dirty="0" smtClean="0"/>
              <a:t> element in (@</a:t>
            </a:r>
            <a:r>
              <a:rPr lang="en-US" sz="2200" dirty="0" err="1" smtClean="0"/>
              <a:t>stop_forward</a:t>
            </a:r>
            <a:r>
              <a:rPr lang="en-US" sz="2200" dirty="0"/>
              <a:t>){</a:t>
            </a:r>
          </a:p>
          <a:p>
            <a:pPr marL="0" indent="0">
              <a:buFont typeface="Arial" panose="020B0604020202020204" pitchFamily="34" charset="0"/>
              <a:buNone/>
            </a:pPr>
            <a:r>
              <a:rPr lang="en-US" sz="2200" dirty="0" smtClean="0"/>
              <a:t>Get the length of this fragment;</a:t>
            </a:r>
          </a:p>
          <a:p>
            <a:pPr marL="0" indent="0">
              <a:buFont typeface="Arial" panose="020B0604020202020204" pitchFamily="34" charset="0"/>
              <a:buNone/>
            </a:pPr>
            <a:r>
              <a:rPr lang="en-US" sz="2200" dirty="0" smtClean="0"/>
              <a:t>If (length %3 ==0 AND &gt;90)</a:t>
            </a:r>
          </a:p>
          <a:p>
            <a:pPr marL="0" indent="0">
              <a:buFont typeface="Arial" panose="020B0604020202020204" pitchFamily="34" charset="0"/>
              <a:buNone/>
            </a:pPr>
            <a:r>
              <a:rPr lang="en-US" sz="2200" dirty="0"/>
              <a:t>	</a:t>
            </a:r>
            <a:r>
              <a:rPr lang="en-US" sz="2200" dirty="0" smtClean="0"/>
              <a:t>{Save this fragment (sequence);}</a:t>
            </a:r>
          </a:p>
          <a:p>
            <a:pPr marL="0" indent="0">
              <a:buFont typeface="Arial" panose="020B0604020202020204" pitchFamily="34" charset="0"/>
              <a:buNone/>
            </a:pPr>
            <a:r>
              <a:rPr lang="en-US" sz="2200" dirty="0" smtClean="0"/>
              <a:t>}</a:t>
            </a:r>
          </a:p>
          <a:p>
            <a:pPr marL="0" indent="0">
              <a:buFont typeface="Arial" panose="020B0604020202020204" pitchFamily="34" charset="0"/>
              <a:buNone/>
            </a:pPr>
            <a:r>
              <a:rPr lang="en-US" sz="2200" dirty="0" smtClean="0"/>
              <a:t>}</a:t>
            </a:r>
          </a:p>
          <a:p>
            <a:pPr marL="0" indent="0">
              <a:buFont typeface="Arial" panose="020B0604020202020204" pitchFamily="34" charset="0"/>
              <a:buNone/>
            </a:pPr>
            <a:r>
              <a:rPr lang="en-US" sz="2200" dirty="0" smtClean="0"/>
              <a:t>Repeat the above nested loop for reverse strand;</a:t>
            </a:r>
          </a:p>
          <a:p>
            <a:pPr marL="0" indent="0">
              <a:buFont typeface="Arial" panose="020B0604020202020204" pitchFamily="34" charset="0"/>
              <a:buNone/>
            </a:pPr>
            <a:r>
              <a:rPr lang="en-US" sz="2200" dirty="0" smtClean="0"/>
              <a:t>Print saved fragments to file;</a:t>
            </a:r>
            <a:endParaRPr lang="en-US" sz="2200" dirty="0"/>
          </a:p>
        </p:txBody>
      </p:sp>
      <p:cxnSp>
        <p:nvCxnSpPr>
          <p:cNvPr id="6" name="Elbow Connector 5"/>
          <p:cNvCxnSpPr/>
          <p:nvPr/>
        </p:nvCxnSpPr>
        <p:spPr>
          <a:xfrm rot="10800000" flipV="1">
            <a:off x="1004048" y="2725270"/>
            <a:ext cx="5437105" cy="2886635"/>
          </a:xfrm>
          <a:prstGeom prst="bentConnector3">
            <a:avLst>
              <a:gd name="adj1" fmla="val 7461"/>
            </a:avLst>
          </a:prstGeom>
          <a:ln w="76200">
            <a:solidFill>
              <a:srgbClr val="C00000"/>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4483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Day3: Check the output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95" y="3222952"/>
            <a:ext cx="8560451" cy="2698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58395" y="1998222"/>
            <a:ext cx="7840864" cy="461665"/>
          </a:xfrm>
          <a:prstGeom prst="rect">
            <a:avLst/>
          </a:prstGeom>
        </p:spPr>
        <p:txBody>
          <a:bodyPr wrap="none">
            <a:spAutoFit/>
          </a:bodyPr>
          <a:lstStyle/>
          <a:p>
            <a:r>
              <a:rPr lang="en-US" sz="2400" b="1" dirty="0"/>
              <a:t>&gt;</a:t>
            </a:r>
            <a:r>
              <a:rPr lang="en-US" sz="2400" b="1" dirty="0" err="1"/>
              <a:t>seq_id|strand|start_posi|stop_posi|ORF_length|ORF_seq</a:t>
            </a:r>
            <a:endParaRPr lang="en-US" sz="2400" b="1" dirty="0"/>
          </a:p>
        </p:txBody>
      </p:sp>
      <p:sp>
        <p:nvSpPr>
          <p:cNvPr id="5" name="Rectangle 4"/>
          <p:cNvSpPr/>
          <p:nvPr/>
        </p:nvSpPr>
        <p:spPr>
          <a:xfrm>
            <a:off x="3998259" y="3290047"/>
            <a:ext cx="1048870" cy="1093694"/>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4034114" y="4670652"/>
            <a:ext cx="1048870" cy="1093694"/>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7900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Day3: Check the output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95" y="3222952"/>
            <a:ext cx="8560451" cy="2698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58395" y="1998222"/>
            <a:ext cx="7840864" cy="461665"/>
          </a:xfrm>
          <a:prstGeom prst="rect">
            <a:avLst/>
          </a:prstGeom>
        </p:spPr>
        <p:txBody>
          <a:bodyPr wrap="none">
            <a:spAutoFit/>
          </a:bodyPr>
          <a:lstStyle/>
          <a:p>
            <a:r>
              <a:rPr lang="en-US" sz="2400" b="1" dirty="0"/>
              <a:t>&gt;</a:t>
            </a:r>
            <a:r>
              <a:rPr lang="en-US" sz="2400" b="1" dirty="0" err="1"/>
              <a:t>seq_id|strand|start_posi|stop_posi|ORF_length|ORF_seq</a:t>
            </a:r>
            <a:endParaRPr lang="en-US" sz="2400" b="1" dirty="0"/>
          </a:p>
        </p:txBody>
      </p:sp>
      <p:sp>
        <p:nvSpPr>
          <p:cNvPr id="5" name="Rectangle 4"/>
          <p:cNvSpPr/>
          <p:nvPr/>
        </p:nvSpPr>
        <p:spPr>
          <a:xfrm>
            <a:off x="3998259" y="3290047"/>
            <a:ext cx="1048870" cy="1093694"/>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4034114" y="4670652"/>
            <a:ext cx="1048870" cy="1093694"/>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p:cNvSpPr txBox="1"/>
          <p:nvPr/>
        </p:nvSpPr>
        <p:spPr>
          <a:xfrm>
            <a:off x="8899259" y="3313417"/>
            <a:ext cx="21094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Find the longest one</a:t>
            </a:r>
            <a:endParaRPr lang="en-US" dirty="0"/>
          </a:p>
        </p:txBody>
      </p:sp>
      <p:sp>
        <p:nvSpPr>
          <p:cNvPr id="9" name="TextBox 8"/>
          <p:cNvSpPr txBox="1"/>
          <p:nvPr/>
        </p:nvSpPr>
        <p:spPr>
          <a:xfrm>
            <a:off x="8899259" y="4755834"/>
            <a:ext cx="297001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The one without stop codon inside (shortest one)</a:t>
            </a:r>
            <a:endParaRPr lang="en-US" dirty="0"/>
          </a:p>
        </p:txBody>
      </p:sp>
      <p:sp>
        <p:nvSpPr>
          <p:cNvPr id="10" name="TextBox 9"/>
          <p:cNvSpPr txBox="1"/>
          <p:nvPr/>
        </p:nvSpPr>
        <p:spPr>
          <a:xfrm>
            <a:off x="8899259" y="3836894"/>
            <a:ext cx="2109400" cy="37651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Homework!</a:t>
            </a:r>
            <a:endParaRPr lang="en-US" dirty="0"/>
          </a:p>
        </p:txBody>
      </p:sp>
      <p:sp>
        <p:nvSpPr>
          <p:cNvPr id="11" name="TextBox 10"/>
          <p:cNvSpPr txBox="1"/>
          <p:nvPr/>
        </p:nvSpPr>
        <p:spPr>
          <a:xfrm>
            <a:off x="8899259" y="5549153"/>
            <a:ext cx="2970012"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In-class Practice! --Subroutine</a:t>
            </a:r>
            <a:endParaRPr lang="en-US" dirty="0"/>
          </a:p>
        </p:txBody>
      </p:sp>
    </p:spTree>
    <p:extLst>
      <p:ext uri="{BB962C8B-B14F-4D97-AF65-F5344CB8AC3E}">
        <p14:creationId xmlns:p14="http://schemas.microsoft.com/office/powerpoint/2010/main" val="957525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In-class practice</a:t>
            </a:r>
            <a:endParaRPr lang="en-US" dirty="0"/>
          </a:p>
        </p:txBody>
      </p:sp>
      <p:sp>
        <p:nvSpPr>
          <p:cNvPr id="3" name="Content Placeholder 2"/>
          <p:cNvSpPr>
            <a:spLocks noGrp="1"/>
          </p:cNvSpPr>
          <p:nvPr>
            <p:ph idx="1"/>
          </p:nvPr>
        </p:nvSpPr>
        <p:spPr/>
        <p:txBody>
          <a:bodyPr/>
          <a:lstStyle/>
          <a:p>
            <a:r>
              <a:rPr lang="en-US" dirty="0"/>
              <a:t>You need to write a subroutine to check </a:t>
            </a:r>
            <a:r>
              <a:rPr lang="en-US" dirty="0" smtClean="0"/>
              <a:t>whether internal </a:t>
            </a:r>
            <a:r>
              <a:rPr lang="en-US" dirty="0"/>
              <a:t>in-frame stop codon exists in a given ORF from the @</a:t>
            </a:r>
            <a:r>
              <a:rPr lang="en-US" dirty="0" err="1"/>
              <a:t>orfs</a:t>
            </a:r>
            <a:r>
              <a:rPr lang="en-US" dirty="0"/>
              <a:t> array.</a:t>
            </a:r>
          </a:p>
          <a:p>
            <a:r>
              <a:rPr lang="en-US" dirty="0"/>
              <a:t>The ORF sequence is your input and your subroutine should return </a:t>
            </a:r>
            <a:r>
              <a:rPr lang="en-US" dirty="0" smtClean="0"/>
              <a:t>a value </a:t>
            </a:r>
            <a:r>
              <a:rPr lang="en-US" dirty="0"/>
              <a:t>indicating whether this ORF contains in-frame stop codons. </a:t>
            </a:r>
            <a:r>
              <a:rPr lang="en-US" dirty="0" smtClean="0"/>
              <a:t>You can </a:t>
            </a:r>
            <a:r>
              <a:rPr lang="en-US" dirty="0"/>
              <a:t>use “YES” or “NO” as indicators. In your main script, an </a:t>
            </a:r>
            <a:r>
              <a:rPr lang="en-US" dirty="0" smtClean="0"/>
              <a:t>additional array </a:t>
            </a:r>
            <a:r>
              <a:rPr lang="en-US" dirty="0"/>
              <a:t>called @</a:t>
            </a:r>
            <a:r>
              <a:rPr lang="en-US" dirty="0" err="1"/>
              <a:t>orf</a:t>
            </a:r>
            <a:r>
              <a:rPr lang="en-US" dirty="0"/>
              <a:t> filtered should be created to store the ORFs </a:t>
            </a:r>
            <a:r>
              <a:rPr lang="en-US" dirty="0" smtClean="0"/>
              <a:t>without internal </a:t>
            </a:r>
            <a:r>
              <a:rPr lang="en-US" dirty="0"/>
              <a:t>stop codons.</a:t>
            </a:r>
          </a:p>
        </p:txBody>
      </p:sp>
    </p:spTree>
    <p:extLst>
      <p:ext uri="{BB962C8B-B14F-4D97-AF65-F5344CB8AC3E}">
        <p14:creationId xmlns:p14="http://schemas.microsoft.com/office/powerpoint/2010/main" val="357945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Day3: Pseudo-code</a:t>
            </a:r>
            <a:endParaRPr lang="en-US" dirty="0"/>
          </a:p>
        </p:txBody>
      </p:sp>
      <p:sp>
        <p:nvSpPr>
          <p:cNvPr id="3" name="Content Placeholder 2"/>
          <p:cNvSpPr>
            <a:spLocks noGrp="1"/>
          </p:cNvSpPr>
          <p:nvPr>
            <p:ph idx="1"/>
          </p:nvPr>
        </p:nvSpPr>
        <p:spPr>
          <a:xfrm>
            <a:off x="838200" y="1825625"/>
            <a:ext cx="4343400" cy="4351338"/>
          </a:xfrm>
        </p:spPr>
        <p:txBody>
          <a:bodyPr>
            <a:normAutofit fontScale="92500" lnSpcReduction="10000"/>
          </a:bodyPr>
          <a:lstStyle/>
          <a:p>
            <a:r>
              <a:rPr lang="en-US" b="1" dirty="0" smtClean="0"/>
              <a:t>Find the longest one:</a:t>
            </a:r>
          </a:p>
          <a:p>
            <a:pPr marL="0" indent="0">
              <a:buNone/>
            </a:pPr>
            <a:r>
              <a:rPr lang="en-US" sz="2600" dirty="0" smtClean="0"/>
              <a:t>For one sequence{</a:t>
            </a:r>
          </a:p>
          <a:p>
            <a:pPr marL="0" indent="0">
              <a:buNone/>
            </a:pPr>
            <a:r>
              <a:rPr lang="en-US" sz="2600" dirty="0" smtClean="0"/>
              <a:t>For all fragments{</a:t>
            </a:r>
          </a:p>
          <a:p>
            <a:pPr marL="0" indent="0">
              <a:buNone/>
            </a:pPr>
            <a:r>
              <a:rPr lang="en-US" sz="2600" dirty="0" smtClean="0"/>
              <a:t>	Initialize $max</a:t>
            </a:r>
          </a:p>
          <a:p>
            <a:pPr marL="0" indent="0">
              <a:buNone/>
            </a:pPr>
            <a:r>
              <a:rPr lang="en-US" sz="2600" dirty="0" smtClean="0">
                <a:solidFill>
                  <a:schemeClr val="bg2">
                    <a:lumMod val="50000"/>
                  </a:schemeClr>
                </a:solidFill>
              </a:rPr>
              <a:t>(loop) </a:t>
            </a:r>
            <a:r>
              <a:rPr lang="en-US" sz="2600" dirty="0" smtClean="0"/>
              <a:t>for $length in @</a:t>
            </a:r>
            <a:r>
              <a:rPr lang="en-US" sz="2600" dirty="0" err="1" smtClean="0"/>
              <a:t>all_length</a:t>
            </a:r>
            <a:r>
              <a:rPr lang="en-US" sz="2600" dirty="0" smtClean="0"/>
              <a:t>{</a:t>
            </a:r>
          </a:p>
          <a:p>
            <a:pPr marL="0" indent="0">
              <a:buNone/>
            </a:pPr>
            <a:r>
              <a:rPr lang="en-US" sz="2600" dirty="0" smtClean="0"/>
              <a:t>	If $length &gt; $max, </a:t>
            </a:r>
          </a:p>
          <a:p>
            <a:pPr marL="0" indent="0">
              <a:buNone/>
            </a:pPr>
            <a:r>
              <a:rPr lang="en-US" sz="2600" dirty="0"/>
              <a:t>	</a:t>
            </a:r>
            <a:r>
              <a:rPr lang="en-US" sz="2600" dirty="0" smtClean="0"/>
              <a:t>assign $length to $max;</a:t>
            </a:r>
          </a:p>
          <a:p>
            <a:pPr marL="0" indent="0">
              <a:buNone/>
            </a:pPr>
            <a:r>
              <a:rPr lang="en-US" sz="2600" dirty="0" smtClean="0"/>
              <a:t>		}</a:t>
            </a:r>
          </a:p>
          <a:p>
            <a:pPr marL="0" indent="0">
              <a:buNone/>
            </a:pPr>
            <a:r>
              <a:rPr lang="en-US" sz="2600" dirty="0" smtClean="0"/>
              <a:t>	}</a:t>
            </a:r>
          </a:p>
          <a:p>
            <a:pPr marL="0" indent="0">
              <a:buNone/>
            </a:pPr>
            <a:r>
              <a:rPr lang="en-US" sz="2600" dirty="0"/>
              <a:t>}</a:t>
            </a:r>
          </a:p>
        </p:txBody>
      </p:sp>
      <p:sp>
        <p:nvSpPr>
          <p:cNvPr id="4" name="Content Placeholder 2"/>
          <p:cNvSpPr txBox="1">
            <a:spLocks/>
          </p:cNvSpPr>
          <p:nvPr/>
        </p:nvSpPr>
        <p:spPr>
          <a:xfrm>
            <a:off x="6387368" y="1547719"/>
            <a:ext cx="43434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The one without </a:t>
            </a:r>
            <a:r>
              <a:rPr lang="en-US" b="1" dirty="0" smtClean="0"/>
              <a:t>stop </a:t>
            </a:r>
            <a:r>
              <a:rPr lang="en-US" b="1" dirty="0"/>
              <a:t>codon inside </a:t>
            </a:r>
            <a:r>
              <a:rPr lang="en-US" b="1" dirty="0" smtClean="0"/>
              <a:t>:</a:t>
            </a:r>
          </a:p>
          <a:p>
            <a:pPr marL="0" indent="0">
              <a:buNone/>
            </a:pPr>
            <a:r>
              <a:rPr lang="en-US" dirty="0" smtClean="0"/>
              <a:t>For all sequences{</a:t>
            </a:r>
          </a:p>
          <a:p>
            <a:pPr marL="0" indent="0">
              <a:buNone/>
            </a:pPr>
            <a:r>
              <a:rPr lang="en-US" dirty="0"/>
              <a:t>	</a:t>
            </a:r>
            <a:r>
              <a:rPr lang="en-US" dirty="0" smtClean="0"/>
              <a:t>my $checker =“No”;</a:t>
            </a:r>
          </a:p>
          <a:p>
            <a:pPr marL="0" indent="0">
              <a:buNone/>
            </a:pPr>
            <a:r>
              <a:rPr lang="en-US" dirty="0" smtClean="0"/>
              <a:t>	…..</a:t>
            </a:r>
          </a:p>
          <a:p>
            <a:pPr marL="0" indent="0">
              <a:buNone/>
            </a:pPr>
            <a:r>
              <a:rPr lang="en-US" dirty="0"/>
              <a:t>	</a:t>
            </a:r>
            <a:r>
              <a:rPr lang="en-US" dirty="0" smtClean="0"/>
              <a:t>for all 3mers{</a:t>
            </a:r>
          </a:p>
          <a:p>
            <a:pPr marL="0" indent="0">
              <a:buNone/>
            </a:pPr>
            <a:r>
              <a:rPr lang="en-US" dirty="0"/>
              <a:t>	</a:t>
            </a:r>
            <a:r>
              <a:rPr lang="en-US" dirty="0" smtClean="0"/>
              <a:t>if(match stop codon){</a:t>
            </a:r>
          </a:p>
          <a:p>
            <a:pPr marL="0" indent="0">
              <a:buNone/>
            </a:pPr>
            <a:r>
              <a:rPr lang="en-US" dirty="0"/>
              <a:t>	</a:t>
            </a:r>
            <a:r>
              <a:rPr lang="en-US" dirty="0" smtClean="0"/>
              <a:t>$checker = “yes”;</a:t>
            </a:r>
          </a:p>
          <a:p>
            <a:pPr marL="0" indent="0">
              <a:buNone/>
            </a:pPr>
            <a:r>
              <a:rPr lang="en-US" dirty="0"/>
              <a:t>	</a:t>
            </a:r>
            <a:r>
              <a:rPr lang="en-US" dirty="0" smtClean="0"/>
              <a:t>}</a:t>
            </a:r>
          </a:p>
          <a:p>
            <a:pPr marL="0" indent="0">
              <a:buNone/>
            </a:pPr>
            <a:r>
              <a:rPr lang="en-US" dirty="0" smtClean="0"/>
              <a:t>Return $checker;</a:t>
            </a:r>
          </a:p>
          <a:p>
            <a:pPr marL="0" indent="0">
              <a:buNone/>
            </a:pPr>
            <a:r>
              <a:rPr lang="en-US" dirty="0"/>
              <a:t>}</a:t>
            </a:r>
            <a:r>
              <a:rPr lang="en-US" dirty="0" smtClean="0"/>
              <a:t> </a:t>
            </a:r>
          </a:p>
        </p:txBody>
      </p:sp>
    </p:spTree>
    <p:extLst>
      <p:ext uri="{BB962C8B-B14F-4D97-AF65-F5344CB8AC3E}">
        <p14:creationId xmlns:p14="http://schemas.microsoft.com/office/powerpoint/2010/main" val="259962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TotalTime>
  <Words>720</Words>
  <Application>Microsoft Office PowerPoint</Application>
  <PresentationFormat>Widescreen</PresentationFormat>
  <Paragraphs>144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Module 2: Day 3  Open Reading Frame</vt:lpstr>
      <vt:lpstr>Select ORF</vt:lpstr>
      <vt:lpstr>Day-2 Review: select ORF</vt:lpstr>
      <vt:lpstr>Day-2 Review: Homework</vt:lpstr>
      <vt:lpstr>Day-2 Review: Homework</vt:lpstr>
      <vt:lpstr>Day3: Check the output</vt:lpstr>
      <vt:lpstr>Day3: Check the output</vt:lpstr>
      <vt:lpstr> In-class practice</vt:lpstr>
      <vt:lpstr>Day3: Pseudo-code</vt:lpstr>
      <vt:lpstr>homework</vt:lpstr>
      <vt:lpstr>Day-2 Review: select ORF</vt:lpstr>
      <vt:lpstr>Pseudo-code for homework m2d3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Day 2  Open Reading Frame</dc:title>
  <dc:creator>Zhang, Qian</dc:creator>
  <cp:lastModifiedBy>Zhang, Qian</cp:lastModifiedBy>
  <cp:revision>58</cp:revision>
  <cp:lastPrinted>2015-10-19T13:50:55Z</cp:lastPrinted>
  <dcterms:created xsi:type="dcterms:W3CDTF">2015-10-11T15:57:50Z</dcterms:created>
  <dcterms:modified xsi:type="dcterms:W3CDTF">2015-10-19T19:15:23Z</dcterms:modified>
</cp:coreProperties>
</file>