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sldIdLst>
    <p:sldId id="256" r:id="rId2"/>
  </p:sldIdLst>
  <p:sldSz cx="6858000" cy="9906000" type="A4"/>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27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6"/>
    <p:restoredTop sz="94599"/>
  </p:normalViewPr>
  <p:slideViewPr>
    <p:cSldViewPr snapToGrid="0" snapToObjects="1">
      <p:cViewPr>
        <p:scale>
          <a:sx n="111" d="100"/>
          <a:sy n="111" d="100"/>
        </p:scale>
        <p:origin x="14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zh-CN" altLang="en-US"/>
              <a:t>单击此处编辑母版标题样式</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94DF0F6F-4283-1842-996E-765D9A9063B8}" type="datetimeFigureOut">
              <a:rPr kumimoji="1" lang="zh-CN" altLang="en-US" smtClean="0"/>
              <a:t>2023/1/26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E4A1BD2-AA7D-8744-888D-A07A5A693EA8}" type="slidenum">
              <a:rPr kumimoji="1" lang="zh-CN" altLang="en-US" smtClean="0"/>
              <a:t>‹#›</a:t>
            </a:fld>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4DF0F6F-4283-1842-996E-765D9A9063B8}" type="datetimeFigureOut">
              <a:rPr kumimoji="1" lang="zh-CN" altLang="en-US" smtClean="0"/>
              <a:t>2023/1/26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E4A1BD2-AA7D-8744-888D-A07A5A693EA8}"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4DF0F6F-4283-1842-996E-765D9A9063B8}" type="datetimeFigureOut">
              <a:rPr kumimoji="1" lang="zh-CN" altLang="en-US" smtClean="0"/>
              <a:t>2023/1/26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E4A1BD2-AA7D-8744-888D-A07A5A693EA8}" type="slidenum">
              <a:rPr kumimoji="1" lang="zh-CN" altLang="en-US" smtClean="0"/>
              <a:t>‹#›</a:t>
            </a:fld>
            <a:endParaRPr kumimoji="1"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4DF0F6F-4283-1842-996E-765D9A9063B8}" type="datetimeFigureOut">
              <a:rPr kumimoji="1" lang="zh-CN" altLang="en-US" smtClean="0"/>
              <a:t>2023/1/26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E4A1BD2-AA7D-8744-888D-A07A5A693EA8}" type="slidenum">
              <a:rPr kumimoji="1" lang="zh-CN" altLang="en-US" smtClean="0"/>
              <a:t>‹#›</a:t>
            </a:fld>
            <a:endParaRPr kumimoji="1"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zh-CN" altLang="en-US"/>
              <a:t>单击此处编辑母版标题样式</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4DF0F6F-4283-1842-996E-765D9A9063B8}" type="datetimeFigureOut">
              <a:rPr kumimoji="1" lang="zh-CN" altLang="en-US" smtClean="0"/>
              <a:t>2023/1/26</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CE4A1BD2-AA7D-8744-888D-A07A5A693EA8}"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94DF0F6F-4283-1842-996E-765D9A9063B8}" type="datetimeFigureOut">
              <a:rPr kumimoji="1" lang="zh-CN" altLang="en-US" smtClean="0"/>
              <a:t>2023/1/26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E4A1BD2-AA7D-8744-888D-A07A5A693EA8}"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Content Placeholder 3"/>
          <p:cNvSpPr>
            <a:spLocks noGrp="1"/>
          </p:cNvSpPr>
          <p:nvPr>
            <p:ph sz="half" idx="2"/>
          </p:nvPr>
        </p:nvSpPr>
        <p:spPr>
          <a:xfrm>
            <a:off x="472381" y="3618442"/>
            <a:ext cx="2901255"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Content Placeholder 5"/>
          <p:cNvSpPr>
            <a:spLocks noGrp="1"/>
          </p:cNvSpPr>
          <p:nvPr>
            <p:ph sz="quarter" idx="4"/>
          </p:nvPr>
        </p:nvSpPr>
        <p:spPr>
          <a:xfrm>
            <a:off x="3471863" y="3618442"/>
            <a:ext cx="2915543" cy="532218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94DF0F6F-4283-1842-996E-765D9A9063B8}" type="datetimeFigureOut">
              <a:rPr kumimoji="1" lang="zh-CN" altLang="en-US" smtClean="0"/>
              <a:t>2023/1/26</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CE4A1BD2-AA7D-8744-888D-A07A5A693EA8}"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94DF0F6F-4283-1842-996E-765D9A9063B8}" type="datetimeFigureOut">
              <a:rPr kumimoji="1" lang="zh-CN" altLang="en-US" smtClean="0"/>
              <a:t>2023/1/26</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CE4A1BD2-AA7D-8744-888D-A07A5A693EA8}"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4DF0F6F-4283-1842-996E-765D9A9063B8}" type="datetimeFigureOut">
              <a:rPr kumimoji="1" lang="zh-CN" altLang="en-US" smtClean="0"/>
              <a:t>2023/1/26</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CE4A1BD2-AA7D-8744-888D-A07A5A693EA8}"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4DF0F6F-4283-1842-996E-765D9A9063B8}" type="datetimeFigureOut">
              <a:rPr kumimoji="1" lang="zh-CN" altLang="en-US" smtClean="0"/>
              <a:t>2023/1/26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E4A1BD2-AA7D-8744-888D-A07A5A693EA8}"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zh-CN" altLang="en-US"/>
              <a:t>将图片拖动到占位符，或单击添加图标</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4DF0F6F-4283-1842-996E-765D9A9063B8}" type="datetimeFigureOut">
              <a:rPr kumimoji="1" lang="zh-CN" altLang="en-US" smtClean="0"/>
              <a:t>2023/1/26</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CE4A1BD2-AA7D-8744-888D-A07A5A693EA8}"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94DF0F6F-4283-1842-996E-765D9A9063B8}" type="datetimeFigureOut">
              <a:rPr kumimoji="1" lang="zh-CN" altLang="en-US" smtClean="0"/>
              <a:t>2023/1/26</a:t>
            </a:fld>
            <a:endParaRPr kumimoji="1" lang="zh-CN" altLang="en-US"/>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CE4A1BD2-AA7D-8744-888D-A07A5A693EA8}" type="slidenum">
              <a:rPr kumimoji="1" lang="zh-CN" altLang="en-US" smtClean="0"/>
              <a:t>‹#›</a:t>
            </a:fld>
            <a:endParaRPr kumimoji="1" lang="zh-CN" altLang="en-US"/>
          </a:p>
        </p:txBody>
      </p:sp>
    </p:spTree>
    <p:extLst>
      <p:ext uri="{BB962C8B-B14F-4D97-AF65-F5344CB8AC3E}">
        <p14:creationId xmlns:p14="http://schemas.microsoft.com/office/powerpoint/2010/main" val="122223134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cs.mun.ca/~qiangy" TargetMode="External"/><Relationship Id="rId7" Type="http://schemas.openxmlformats.org/officeDocument/2006/relationships/image" Target="../media/image2.png"/><Relationship Id="rId2" Type="http://schemas.openxmlformats.org/officeDocument/2006/relationships/hyperlink" Target="mailto:qiangy@mun.ca" TargetMode="External"/><Relationship Id="rId1" Type="http://schemas.openxmlformats.org/officeDocument/2006/relationships/slideLayout" Target="../slideLayouts/slideLayout1.xml"/><Relationship Id="rId6" Type="http://schemas.openxmlformats.org/officeDocument/2006/relationships/hyperlink" Target="https://www.mun.ca/become/graduate/apply-to-memorial/" TargetMode="External"/><Relationship Id="rId5" Type="http://schemas.openxmlformats.org/officeDocument/2006/relationships/hyperlink" Target="https://www.cs.mun.ca/~qiangy/Open_Position.html" TargetMode="External"/><Relationship Id="rId4" Type="http://schemas.openxmlformats.org/officeDocument/2006/relationships/image" Target="../media/image1.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25631" y="1252624"/>
            <a:ext cx="6363106" cy="439387"/>
          </a:xfrm>
        </p:spPr>
        <p:txBody>
          <a:bodyPr>
            <a:noAutofit/>
          </a:bodyPr>
          <a:lstStyle/>
          <a:p>
            <a:r>
              <a:rPr lang="en-CA" altLang="zh-CN" sz="2200" b="1" dirty="0"/>
              <a:t>Open PhD/MSc Positions at the Memorial University</a:t>
            </a:r>
            <a:endParaRPr lang="zh-CN" altLang="zh-CN" sz="2200" b="1" dirty="0"/>
          </a:p>
        </p:txBody>
      </p:sp>
      <p:sp>
        <p:nvSpPr>
          <p:cNvPr id="5" name="文本框 4"/>
          <p:cNvSpPr txBox="1"/>
          <p:nvPr/>
        </p:nvSpPr>
        <p:spPr>
          <a:xfrm>
            <a:off x="2477997" y="1763600"/>
            <a:ext cx="3588267" cy="1200329"/>
          </a:xfrm>
          <a:prstGeom prst="rect">
            <a:avLst/>
          </a:prstGeom>
          <a:noFill/>
        </p:spPr>
        <p:txBody>
          <a:bodyPr wrap="square" rtlCol="0">
            <a:spAutoFit/>
          </a:bodyPr>
          <a:lstStyle/>
          <a:p>
            <a:r>
              <a:rPr lang="en-CA" altLang="zh-CN" sz="1200" dirty="0" err="1"/>
              <a:t>Qiang</a:t>
            </a:r>
            <a:r>
              <a:rPr lang="en-CA" altLang="zh-CN" sz="1200" dirty="0"/>
              <a:t> Ye</a:t>
            </a:r>
            <a:br>
              <a:rPr lang="en-CA" altLang="zh-CN" sz="1200" dirty="0"/>
            </a:br>
            <a:r>
              <a:rPr lang="en-CA" altLang="zh-CN" sz="1200" dirty="0"/>
              <a:t>Assistant Professor</a:t>
            </a:r>
            <a:br>
              <a:rPr lang="en-CA" altLang="zh-CN" sz="1200" dirty="0"/>
            </a:br>
            <a:r>
              <a:rPr lang="en-CA" altLang="zh-CN" sz="1200" dirty="0"/>
              <a:t>Department of Computer Science</a:t>
            </a:r>
            <a:br>
              <a:rPr lang="en-CA" altLang="zh-CN" sz="1200" dirty="0"/>
            </a:br>
            <a:r>
              <a:rPr lang="en-CA" altLang="zh-CN" sz="1200" dirty="0"/>
              <a:t>Memorial University of Newfoundland, Canada</a:t>
            </a:r>
            <a:br>
              <a:rPr lang="en-CA" altLang="zh-CN" sz="1200" dirty="0"/>
            </a:br>
            <a:r>
              <a:rPr lang="en-CA" altLang="zh-CN" sz="1200" dirty="0"/>
              <a:t>Email: </a:t>
            </a:r>
            <a:r>
              <a:rPr lang="en-CA" altLang="zh-CN" sz="1200" u="sng" dirty="0">
                <a:hlinkClick r:id="rId2"/>
              </a:rPr>
              <a:t>qiangy@mun.ca</a:t>
            </a:r>
            <a:br>
              <a:rPr lang="en-CA" altLang="zh-CN" sz="1200" dirty="0"/>
            </a:br>
            <a:r>
              <a:rPr lang="en-CA" altLang="zh-CN" sz="1200" dirty="0"/>
              <a:t>Personal Webpage: </a:t>
            </a:r>
            <a:r>
              <a:rPr lang="en-CA" altLang="zh-CN" sz="1200" u="sng" dirty="0">
                <a:hlinkClick r:id="rId3"/>
              </a:rPr>
              <a:t>https://www.cs.mun.ca/~qiangy</a:t>
            </a:r>
            <a:endParaRPr lang="zh-CN" altLang="zh-CN" sz="1200" dirty="0"/>
          </a:p>
        </p:txBody>
      </p:sp>
      <p:pic>
        <p:nvPicPr>
          <p:cNvPr id="6" name="图片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44195" y="1782322"/>
            <a:ext cx="733802" cy="1100703"/>
          </a:xfrm>
          <a:prstGeom prst="rect">
            <a:avLst/>
          </a:prstGeom>
        </p:spPr>
      </p:pic>
      <p:sp>
        <p:nvSpPr>
          <p:cNvPr id="8" name="文本框 7"/>
          <p:cNvSpPr txBox="1"/>
          <p:nvPr/>
        </p:nvSpPr>
        <p:spPr>
          <a:xfrm>
            <a:off x="285919" y="3064453"/>
            <a:ext cx="2707574" cy="369332"/>
          </a:xfrm>
          <a:prstGeom prst="rect">
            <a:avLst/>
          </a:prstGeom>
          <a:noFill/>
        </p:spPr>
        <p:txBody>
          <a:bodyPr wrap="square" rtlCol="0">
            <a:spAutoFit/>
          </a:bodyPr>
          <a:lstStyle/>
          <a:p>
            <a:r>
              <a:rPr lang="en-CA" altLang="zh-CN" b="1" dirty="0">
                <a:solidFill>
                  <a:srgbClr val="99272D"/>
                </a:solidFill>
              </a:rPr>
              <a:t>Position Overview</a:t>
            </a:r>
            <a:r>
              <a:rPr lang="zh-CN" altLang="zh-CN" dirty="0">
                <a:solidFill>
                  <a:srgbClr val="99272D"/>
                </a:solidFill>
                <a:effectLst/>
              </a:rPr>
              <a:t> </a:t>
            </a:r>
            <a:endParaRPr kumimoji="1" lang="zh-CN" altLang="en-US" dirty="0">
              <a:solidFill>
                <a:srgbClr val="99272D"/>
              </a:solidFill>
            </a:endParaRPr>
          </a:p>
        </p:txBody>
      </p:sp>
      <p:sp>
        <p:nvSpPr>
          <p:cNvPr id="9" name="文本框 8"/>
          <p:cNvSpPr txBox="1"/>
          <p:nvPr/>
        </p:nvSpPr>
        <p:spPr>
          <a:xfrm>
            <a:off x="285920" y="3393593"/>
            <a:ext cx="6363106" cy="1938992"/>
          </a:xfrm>
          <a:prstGeom prst="rect">
            <a:avLst/>
          </a:prstGeom>
          <a:noFill/>
        </p:spPr>
        <p:txBody>
          <a:bodyPr wrap="square" rtlCol="0">
            <a:spAutoFit/>
          </a:bodyPr>
          <a:lstStyle/>
          <a:p>
            <a:pPr algn="just"/>
            <a:r>
              <a:rPr lang="en-US" altLang="zh-CN" sz="1200" dirty="0"/>
              <a:t>Professor Qiang Ye currently has several</a:t>
            </a:r>
            <a:r>
              <a:rPr lang="en-US" altLang="zh-CN" sz="1200" b="1" dirty="0"/>
              <a:t> PhD/MSc openings for Fall 2023</a:t>
            </a:r>
            <a:r>
              <a:rPr lang="en-US" altLang="zh-CN" sz="1200" dirty="0"/>
              <a:t>. Areas of research include </a:t>
            </a:r>
            <a:r>
              <a:rPr lang="en-US" altLang="zh-CN" sz="1200" dirty="0">
                <a:solidFill>
                  <a:srgbClr val="FF0000"/>
                </a:solidFill>
              </a:rPr>
              <a:t>AI-assisted B5G/6G wireless networking, network slicing, edge intelligence, digital-twin-enabled networking, autonomous vehicular networks, and Internet of Things. </a:t>
            </a:r>
            <a:r>
              <a:rPr lang="en-US" altLang="zh-CN" sz="1200" dirty="0"/>
              <a:t>Highly self-motivated students are welcome to apply. If interested, please send me by email your </a:t>
            </a:r>
            <a:r>
              <a:rPr lang="en-US" altLang="zh-CN" sz="1200" b="1" dirty="0"/>
              <a:t>CV, transcripts, sample publications (if any), and TOFEL/IELTS scores in a single PDF file</a:t>
            </a:r>
            <a:r>
              <a:rPr lang="en-US" altLang="zh-CN" sz="1200" dirty="0"/>
              <a:t>. Competitive funding packages will be provided to the Ph.D. and M.Sc. (Thesis Route) students with full financial support. Admission to the Ph.D. or M.Sc. (Thesis Route) program is mainly granted for </a:t>
            </a:r>
            <a:r>
              <a:rPr lang="en-US" altLang="zh-CN" sz="1200" b="1" dirty="0"/>
              <a:t>Fall</a:t>
            </a:r>
            <a:r>
              <a:rPr lang="en-US" altLang="zh-CN" sz="1200" dirty="0"/>
              <a:t> and </a:t>
            </a:r>
            <a:r>
              <a:rPr lang="en-US" altLang="zh-CN" sz="1200" b="1" dirty="0"/>
              <a:t>Winter</a:t>
            </a:r>
            <a:r>
              <a:rPr lang="en-US" altLang="zh-CN" sz="1200" dirty="0"/>
              <a:t> semesters </a:t>
            </a:r>
            <a:r>
              <a:rPr lang="en-US" altLang="zh-CN" sz="1200" b="1" dirty="0"/>
              <a:t>(flexible application deadlines)</a:t>
            </a:r>
            <a:r>
              <a:rPr lang="en-US" altLang="zh-CN" sz="1200" dirty="0"/>
              <a:t>. Visiting scholars/students are also welcomed worldwide. Please refer to the position details on my webpage: </a:t>
            </a:r>
            <a:r>
              <a:rPr lang="en-US" altLang="zh-CN" sz="1200" dirty="0">
                <a:hlinkClick r:id="rId5"/>
              </a:rPr>
              <a:t>https://www.cs.mun.ca/~qiangy/Open_Position.html</a:t>
            </a:r>
            <a:r>
              <a:rPr lang="en-US" altLang="zh-CN" sz="1200" dirty="0"/>
              <a:t> and the guide on the Graduate School website: </a:t>
            </a:r>
            <a:r>
              <a:rPr lang="en-US" altLang="zh-CN" sz="1200" dirty="0">
                <a:hlinkClick r:id="rId6"/>
              </a:rPr>
              <a:t>https://www.mun.ca/become/graduate/apply-to-memorial/</a:t>
            </a:r>
            <a:r>
              <a:rPr lang="en-US" altLang="zh-CN" sz="1200" dirty="0"/>
              <a:t>. </a:t>
            </a:r>
            <a:endParaRPr kumimoji="1" lang="zh-CN" altLang="en-US" sz="1200" dirty="0"/>
          </a:p>
        </p:txBody>
      </p:sp>
      <p:sp>
        <p:nvSpPr>
          <p:cNvPr id="10" name="文本框 9"/>
          <p:cNvSpPr txBox="1"/>
          <p:nvPr/>
        </p:nvSpPr>
        <p:spPr>
          <a:xfrm>
            <a:off x="295968" y="5363035"/>
            <a:ext cx="2707574" cy="369332"/>
          </a:xfrm>
          <a:prstGeom prst="rect">
            <a:avLst/>
          </a:prstGeom>
          <a:noFill/>
        </p:spPr>
        <p:txBody>
          <a:bodyPr wrap="square" rtlCol="0">
            <a:spAutoFit/>
          </a:bodyPr>
          <a:lstStyle/>
          <a:p>
            <a:r>
              <a:rPr lang="en-CA" altLang="zh-CN" b="1" dirty="0">
                <a:solidFill>
                  <a:srgbClr val="99272D"/>
                </a:solidFill>
              </a:rPr>
              <a:t>Brief Bio</a:t>
            </a:r>
            <a:r>
              <a:rPr lang="zh-CN" altLang="zh-CN" b="1" dirty="0">
                <a:solidFill>
                  <a:srgbClr val="99272D"/>
                </a:solidFill>
              </a:rPr>
              <a:t> </a:t>
            </a:r>
            <a:endParaRPr lang="zh-CN" altLang="en-US" b="1" dirty="0">
              <a:solidFill>
                <a:srgbClr val="99272D"/>
              </a:solidFill>
            </a:endParaRPr>
          </a:p>
        </p:txBody>
      </p:sp>
      <p:sp>
        <p:nvSpPr>
          <p:cNvPr id="12" name="文本框 11"/>
          <p:cNvSpPr txBox="1"/>
          <p:nvPr/>
        </p:nvSpPr>
        <p:spPr>
          <a:xfrm>
            <a:off x="306016" y="5704775"/>
            <a:ext cx="6363107" cy="2492990"/>
          </a:xfrm>
          <a:prstGeom prst="rect">
            <a:avLst/>
          </a:prstGeom>
          <a:noFill/>
        </p:spPr>
        <p:txBody>
          <a:bodyPr wrap="square" rtlCol="0">
            <a:spAutoFit/>
          </a:bodyPr>
          <a:lstStyle/>
          <a:p>
            <a:pPr algn="just"/>
            <a:r>
              <a:rPr lang="en-US" altLang="zh-CN" sz="1200" dirty="0"/>
              <a:t>Qiang Ye received the PhD degree in Electrical and Computer Engineering from the University of Waterloo, ON, Canada, in 2016. Since Sept. 2021, he has been an Assistant Professor with the Department of Computer Science, Memorial University of Newfoundland, NL, Canada. Before joining Memorial, he had been with the Department of Electrical and Computer Engineering and Technology, Minnesota State University, Mankato, USA, as an Assistant Professor from Sept. 2019 to Aug. 2021 and with the Department of Electrical and Computer Engineering, University of Waterloo as a Postdoctoral Fellow and Research Associate from Dec. 2016 to Sept. 2019. He has published over 50 research articles on top-ranked IEEE Journals and Conference Proceedings. He is/was General/TPC co-chairs for different international conferences and workshops, including the IEEE VTC’22, IEEE INFOCOM’22, and IEEE IPCCC’21. He serves/served as associate editors of IEEE Transactions on Cognitive Communications and Networking (TCCN), IEEE Open Journal of the Communications Society (OJ-COMS), Peer-to-Peer Networking and Applications, ACM/Wireless Networks, and International Journal of Distributed Sensor Networks. He is a Senior Member of IEEE.</a:t>
            </a:r>
            <a:endParaRPr lang="zh-CN" altLang="zh-CN" sz="1200" dirty="0"/>
          </a:p>
        </p:txBody>
      </p:sp>
      <p:sp>
        <p:nvSpPr>
          <p:cNvPr id="13" name="文本框 12"/>
          <p:cNvSpPr txBox="1"/>
          <p:nvPr/>
        </p:nvSpPr>
        <p:spPr>
          <a:xfrm>
            <a:off x="295968" y="8200986"/>
            <a:ext cx="2707574" cy="369332"/>
          </a:xfrm>
          <a:prstGeom prst="rect">
            <a:avLst/>
          </a:prstGeom>
          <a:noFill/>
        </p:spPr>
        <p:txBody>
          <a:bodyPr wrap="square" rtlCol="0">
            <a:spAutoFit/>
          </a:bodyPr>
          <a:lstStyle/>
          <a:p>
            <a:r>
              <a:rPr lang="en-CA" altLang="zh-CN" b="1" dirty="0">
                <a:solidFill>
                  <a:srgbClr val="99272D"/>
                </a:solidFill>
              </a:rPr>
              <a:t>About Memorial</a:t>
            </a:r>
            <a:endParaRPr lang="zh-CN" altLang="en-US" b="1" dirty="0">
              <a:solidFill>
                <a:srgbClr val="99272D"/>
              </a:solidFill>
            </a:endParaRPr>
          </a:p>
        </p:txBody>
      </p:sp>
      <p:sp>
        <p:nvSpPr>
          <p:cNvPr id="15" name="文本框 14"/>
          <p:cNvSpPr txBox="1"/>
          <p:nvPr/>
        </p:nvSpPr>
        <p:spPr>
          <a:xfrm>
            <a:off x="309615" y="8519430"/>
            <a:ext cx="6363105" cy="1200329"/>
          </a:xfrm>
          <a:prstGeom prst="rect">
            <a:avLst/>
          </a:prstGeom>
          <a:noFill/>
        </p:spPr>
        <p:txBody>
          <a:bodyPr wrap="square" rtlCol="0">
            <a:spAutoFit/>
          </a:bodyPr>
          <a:lstStyle/>
          <a:p>
            <a:pPr algn="just"/>
            <a:r>
              <a:rPr lang="en-CA" altLang="zh-CN" sz="1200" dirty="0"/>
              <a:t>The Memorial University of Newfoundland has been one of the </a:t>
            </a:r>
            <a:r>
              <a:rPr lang="en-CA" altLang="zh-CN" sz="1200" dirty="0">
                <a:solidFill>
                  <a:srgbClr val="FF0000"/>
                </a:solidFill>
              </a:rPr>
              <a:t>top 20 research universities </a:t>
            </a:r>
            <a:r>
              <a:rPr lang="en-CA" altLang="zh-CN" sz="1200" dirty="0"/>
              <a:t>in Canada and is </a:t>
            </a:r>
            <a:r>
              <a:rPr lang="en-CA" altLang="zh-CN" sz="1200" dirty="0">
                <a:solidFill>
                  <a:srgbClr val="FF0000"/>
                </a:solidFill>
              </a:rPr>
              <a:t>ranked in 7th place</a:t>
            </a:r>
            <a:r>
              <a:rPr lang="en-CA" altLang="zh-CN" sz="1200" dirty="0"/>
              <a:t> by the </a:t>
            </a:r>
            <a:r>
              <a:rPr lang="en-CA" altLang="zh-CN" sz="1200" dirty="0">
                <a:solidFill>
                  <a:srgbClr val="FF0000"/>
                </a:solidFill>
              </a:rPr>
              <a:t>2023 Maclean’s Best Comprehensive Universities</a:t>
            </a:r>
            <a:r>
              <a:rPr lang="en-CA" altLang="zh-CN" sz="1200" dirty="0"/>
              <a:t>. The university is also ranked in good places on different </a:t>
            </a:r>
            <a:r>
              <a:rPr lang="en-CA" altLang="zh-CN" sz="1200" dirty="0">
                <a:solidFill>
                  <a:srgbClr val="FF0000"/>
                </a:solidFill>
              </a:rPr>
              <a:t>global university ranking lists: 751 (QS, 2023), 701 (Shanghai Ranking, 2022), and 601 (Times, 2022)</a:t>
            </a:r>
            <a:r>
              <a:rPr lang="en-CA" altLang="zh-CN" sz="1200" dirty="0"/>
              <a:t>. The Memorial University is located at St. John’s, the capital and largest city of the province Newfoundland and Labrador. St. John’s is also the most easterly coastal city in North America with beautiful landscape.</a:t>
            </a:r>
            <a:endParaRPr lang="zh-CN" altLang="zh-CN" sz="1200" dirty="0"/>
          </a:p>
        </p:txBody>
      </p:sp>
      <p:pic>
        <p:nvPicPr>
          <p:cNvPr id="18" name="图片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656051" y="242503"/>
            <a:ext cx="1528733" cy="909597"/>
          </a:xfrm>
          <a:prstGeom prst="rect">
            <a:avLst/>
          </a:prstGeom>
        </p:spPr>
      </p:pic>
    </p:spTree>
    <p:extLst>
      <p:ext uri="{BB962C8B-B14F-4D97-AF65-F5344CB8AC3E}">
        <p14:creationId xmlns:p14="http://schemas.microsoft.com/office/powerpoint/2010/main" val="89834451"/>
      </p:ext>
    </p:extLst>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264</TotalTime>
  <Words>570</Words>
  <Application>Microsoft Office PowerPoint</Application>
  <PresentationFormat>A4 Paper (210x297 mm)</PresentationFormat>
  <Paragraphs>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主题</vt:lpstr>
      <vt:lpstr>Open PhD/MSc Positions at the Memorial University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 Ph.D./M.Sc. Positions at the Memorial University</dc:title>
  <dc:creator>Microsoft Office 用户</dc:creator>
  <cp:lastModifiedBy>Qiang Ye</cp:lastModifiedBy>
  <cp:revision>33</cp:revision>
  <dcterms:created xsi:type="dcterms:W3CDTF">2021-11-16T14:47:04Z</dcterms:created>
  <dcterms:modified xsi:type="dcterms:W3CDTF">2023-01-26T14:21:53Z</dcterms:modified>
</cp:coreProperties>
</file>