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7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94599"/>
  </p:normalViewPr>
  <p:slideViewPr>
    <p:cSldViewPr snapToGrid="0" snapToObjects="1">
      <p:cViewPr>
        <p:scale>
          <a:sx n="84" d="100"/>
          <a:sy n="84" d="100"/>
        </p:scale>
        <p:origin x="20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2023/11/28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4DF0F6F-4283-1842-996E-765D9A9063B8}" type="datetimeFigureOut">
              <a:rPr kumimoji="1" lang="zh-CN" altLang="en-US" smtClean="0"/>
              <a:t>2023/11/28</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E4A1BD2-AA7D-8744-888D-A07A5A693EA8}" type="slidenum">
              <a:rPr kumimoji="1" lang="zh-CN" altLang="en-US" smtClean="0"/>
              <a:t>‹#›</a:t>
            </a:fld>
            <a:endParaRPr kumimoji="1" lang="zh-CN" altLang="en-US"/>
          </a:p>
        </p:txBody>
      </p:sp>
    </p:spTree>
    <p:extLst>
      <p:ext uri="{BB962C8B-B14F-4D97-AF65-F5344CB8AC3E}">
        <p14:creationId xmlns:p14="http://schemas.microsoft.com/office/powerpoint/2010/main" val="1222231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profiles.ucalgary.ca/qiang-john-ye" TargetMode="External"/><Relationship Id="rId7" Type="http://schemas.openxmlformats.org/officeDocument/2006/relationships/image" Target="../media/image1.jpg"/><Relationship Id="rId2" Type="http://schemas.openxmlformats.org/officeDocument/2006/relationships/hyperlink" Target="mailto:qiang.ye@ucalgary.ca" TargetMode="External"/><Relationship Id="rId1" Type="http://schemas.openxmlformats.org/officeDocument/2006/relationships/slideLayout" Target="../slideLayouts/slideLayout1.xml"/><Relationship Id="rId6" Type="http://schemas.openxmlformats.org/officeDocument/2006/relationships/hyperlink" Target="https://www.ucalgary.ca/future-students/open-studies/visiting" TargetMode="External"/><Relationship Id="rId5" Type="http://schemas.openxmlformats.org/officeDocument/2006/relationships/hyperlink" Target="https://grad.ucalgary.ca/future-students/explore-programs/electrical-and-computer-engineering-phd" TargetMode="External"/><Relationship Id="rId4" Type="http://schemas.openxmlformats.org/officeDocument/2006/relationships/hyperlink" Target="https://grad.ucalgary.ca/future-students/explore-programs/electrical-and-computer-engineering-msc-th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85919" y="870382"/>
            <a:ext cx="6363106" cy="439387"/>
          </a:xfrm>
        </p:spPr>
        <p:txBody>
          <a:bodyPr>
            <a:noAutofit/>
          </a:bodyPr>
          <a:lstStyle/>
          <a:p>
            <a:r>
              <a:rPr lang="en-CA" altLang="zh-CN" sz="2000" b="1" dirty="0">
                <a:solidFill>
                  <a:srgbClr val="99272D"/>
                </a:solidFill>
                <a:latin typeface="+mn-lt"/>
                <a:ea typeface="+mn-ea"/>
                <a:cs typeface="+mn-cs"/>
              </a:rPr>
              <a:t>Open PhD/MSc Positions at the University of Calgary</a:t>
            </a:r>
            <a:endParaRPr lang="zh-CN" altLang="zh-CN" sz="2000" b="1" dirty="0">
              <a:solidFill>
                <a:srgbClr val="99272D"/>
              </a:solidFill>
              <a:latin typeface="+mn-lt"/>
              <a:ea typeface="+mn-ea"/>
              <a:cs typeface="+mn-cs"/>
            </a:endParaRPr>
          </a:p>
        </p:txBody>
      </p:sp>
      <p:sp>
        <p:nvSpPr>
          <p:cNvPr id="5" name="文本框 4"/>
          <p:cNvSpPr txBox="1"/>
          <p:nvPr/>
        </p:nvSpPr>
        <p:spPr>
          <a:xfrm>
            <a:off x="2587725" y="1384059"/>
            <a:ext cx="3588267" cy="1384995"/>
          </a:xfrm>
          <a:prstGeom prst="rect">
            <a:avLst/>
          </a:prstGeom>
          <a:noFill/>
        </p:spPr>
        <p:txBody>
          <a:bodyPr wrap="square" rtlCol="0">
            <a:spAutoFit/>
          </a:bodyPr>
          <a:lstStyle/>
          <a:p>
            <a:r>
              <a:rPr lang="en-CA" altLang="zh-CN" sz="1200" dirty="0"/>
              <a:t>Qiang (John) Ye </a:t>
            </a:r>
            <a:br>
              <a:rPr lang="en-CA" altLang="zh-CN" sz="1200" dirty="0"/>
            </a:br>
            <a:r>
              <a:rPr lang="en-CA" altLang="zh-CN" sz="1200" dirty="0"/>
              <a:t>Assistant Professor, PhD, SMIEEE</a:t>
            </a:r>
            <a:br>
              <a:rPr lang="en-CA" altLang="zh-CN" sz="1200" dirty="0"/>
            </a:br>
            <a:r>
              <a:rPr lang="en-CA" altLang="zh-CN" sz="1200" dirty="0"/>
              <a:t>Department of </a:t>
            </a:r>
            <a:r>
              <a:rPr lang="en-US" altLang="zh-CN" sz="1200" dirty="0"/>
              <a:t>Electrical and Software Engineering</a:t>
            </a:r>
            <a:br>
              <a:rPr lang="en-CA" altLang="zh-CN" sz="1200" dirty="0"/>
            </a:br>
            <a:r>
              <a:rPr lang="en-US" altLang="zh-CN" sz="1200" dirty="0"/>
              <a:t>Schulich School of Engineering</a:t>
            </a:r>
          </a:p>
          <a:p>
            <a:r>
              <a:rPr lang="en-US" altLang="zh-CN" sz="1200" dirty="0"/>
              <a:t>University of Calgary, Canada</a:t>
            </a:r>
            <a:br>
              <a:rPr lang="en-CA" altLang="zh-CN" sz="1200" dirty="0"/>
            </a:br>
            <a:r>
              <a:rPr lang="en-CA" altLang="zh-CN" sz="1200" dirty="0"/>
              <a:t>Email: </a:t>
            </a:r>
            <a:r>
              <a:rPr lang="en-CA" altLang="zh-CN" sz="1200" u="sng" dirty="0">
                <a:hlinkClick r:id="rId2"/>
              </a:rPr>
              <a:t>qiang.ye@ucalgary.ca</a:t>
            </a:r>
            <a:br>
              <a:rPr lang="en-CA" altLang="zh-CN" sz="1200" dirty="0"/>
            </a:br>
            <a:r>
              <a:rPr lang="en-CA" altLang="zh-CN" sz="1200" dirty="0"/>
              <a:t>Webpage: </a:t>
            </a:r>
            <a:r>
              <a:rPr lang="en-CA" altLang="zh-CN" sz="1200" u="sng" dirty="0">
                <a:hlinkClick r:id="rId3"/>
              </a:rPr>
              <a:t>https://profiles.ucalgary.ca/qiang-john-ye</a:t>
            </a:r>
            <a:endParaRPr lang="en-CA" altLang="zh-CN" sz="1200" u="sng" dirty="0"/>
          </a:p>
        </p:txBody>
      </p:sp>
      <p:sp>
        <p:nvSpPr>
          <p:cNvPr id="8" name="文本框 7"/>
          <p:cNvSpPr txBox="1"/>
          <p:nvPr/>
        </p:nvSpPr>
        <p:spPr>
          <a:xfrm>
            <a:off x="285919" y="2927293"/>
            <a:ext cx="2707574" cy="369332"/>
          </a:xfrm>
          <a:prstGeom prst="rect">
            <a:avLst/>
          </a:prstGeom>
          <a:noFill/>
        </p:spPr>
        <p:txBody>
          <a:bodyPr wrap="square" rtlCol="0">
            <a:spAutoFit/>
          </a:bodyPr>
          <a:lstStyle/>
          <a:p>
            <a:r>
              <a:rPr lang="en-CA" altLang="zh-CN" b="1" dirty="0">
                <a:solidFill>
                  <a:srgbClr val="99272D"/>
                </a:solidFill>
              </a:rPr>
              <a:t>Position Overview</a:t>
            </a:r>
            <a:r>
              <a:rPr lang="zh-CN" altLang="zh-CN" dirty="0">
                <a:solidFill>
                  <a:srgbClr val="99272D"/>
                </a:solidFill>
                <a:effectLst/>
              </a:rPr>
              <a:t> </a:t>
            </a:r>
            <a:endParaRPr kumimoji="1" lang="zh-CN" altLang="en-US" dirty="0">
              <a:solidFill>
                <a:srgbClr val="99272D"/>
              </a:solidFill>
            </a:endParaRPr>
          </a:p>
        </p:txBody>
      </p:sp>
      <p:sp>
        <p:nvSpPr>
          <p:cNvPr id="9" name="文本框 8"/>
          <p:cNvSpPr txBox="1"/>
          <p:nvPr/>
        </p:nvSpPr>
        <p:spPr>
          <a:xfrm>
            <a:off x="285920" y="3256433"/>
            <a:ext cx="6363106" cy="1938992"/>
          </a:xfrm>
          <a:prstGeom prst="rect">
            <a:avLst/>
          </a:prstGeom>
          <a:noFill/>
        </p:spPr>
        <p:txBody>
          <a:bodyPr wrap="square" rtlCol="0">
            <a:spAutoFit/>
          </a:bodyPr>
          <a:lstStyle/>
          <a:p>
            <a:pPr algn="just"/>
            <a:r>
              <a:rPr lang="en-US" altLang="zh-CN" sz="1200" dirty="0"/>
              <a:t>Professor Qiang Ye currently has </a:t>
            </a:r>
            <a:r>
              <a:rPr lang="en-US" altLang="zh-CN" sz="1200" b="1" dirty="0"/>
              <a:t>PhD/MSc openings for Fall 2024</a:t>
            </a:r>
            <a:r>
              <a:rPr lang="en-US" altLang="zh-CN" sz="1200" dirty="0"/>
              <a:t>. Areas of research include </a:t>
            </a:r>
            <a:r>
              <a:rPr lang="en-US" altLang="zh-CN" sz="1200" b="1" dirty="0">
                <a:solidFill>
                  <a:srgbClr val="FF0000"/>
                </a:solidFill>
              </a:rPr>
              <a:t>AI-assisted B5G/6G wireless networking, network slicing, edge intelligence, digital-twin-assisted networking, autonomous vehicular networks, and protocol design for Internet-of-Things.</a:t>
            </a:r>
            <a:r>
              <a:rPr lang="en-US" altLang="zh-CN" sz="1200" dirty="0">
                <a:solidFill>
                  <a:srgbClr val="FF0000"/>
                </a:solidFill>
              </a:rPr>
              <a:t> </a:t>
            </a:r>
            <a:r>
              <a:rPr lang="en-US" altLang="zh-CN" sz="1200" dirty="0"/>
              <a:t>Highly self-motivated students are welcome to apply. If interested, please send me by email with the subject line as </a:t>
            </a:r>
            <a:r>
              <a:rPr lang="en-US" altLang="zh-CN" sz="1200" b="1" dirty="0"/>
              <a:t>"Prospective [MSc/PhD] Student - [Your Name]" </a:t>
            </a:r>
            <a:r>
              <a:rPr lang="en-US" altLang="zh-CN" sz="1200" dirty="0"/>
              <a:t>and attach your </a:t>
            </a:r>
            <a:r>
              <a:rPr lang="en-US" altLang="zh-CN" sz="1200" b="1" dirty="0"/>
              <a:t>CV, transcripts, sample publications (if any), and TOFEL/IELTS test results</a:t>
            </a:r>
            <a:r>
              <a:rPr lang="en-US" altLang="zh-CN" sz="1200" dirty="0"/>
              <a:t>. Admitted PhD/MSc students will be provided with full financial support. Admission to the PhD or the MSc program is </a:t>
            </a:r>
            <a:r>
              <a:rPr lang="en-US" altLang="zh-CN" sz="1200" dirty="0" err="1"/>
              <a:t>mainlygranted</a:t>
            </a:r>
            <a:r>
              <a:rPr lang="en-US" altLang="zh-CN" sz="1200" dirty="0"/>
              <a:t> for the </a:t>
            </a:r>
            <a:r>
              <a:rPr lang="en-US" altLang="zh-CN" sz="1200" b="1" dirty="0"/>
              <a:t>Fall</a:t>
            </a:r>
            <a:r>
              <a:rPr lang="en-US" altLang="zh-CN" sz="1200" dirty="0"/>
              <a:t> and </a:t>
            </a:r>
            <a:r>
              <a:rPr lang="en-US" altLang="zh-CN" sz="1200" b="1" dirty="0"/>
              <a:t>Winter</a:t>
            </a:r>
            <a:r>
              <a:rPr lang="en-US" altLang="zh-CN" sz="1200" dirty="0"/>
              <a:t> intake semesters (application deadline: </a:t>
            </a:r>
            <a:r>
              <a:rPr lang="en-US" altLang="zh-CN" sz="1200" b="1" dirty="0"/>
              <a:t>Jan. 31st </a:t>
            </a:r>
            <a:r>
              <a:rPr lang="en-US" altLang="zh-CN" sz="1200" dirty="0"/>
              <a:t>and </a:t>
            </a:r>
            <a:r>
              <a:rPr lang="en-US" altLang="zh-CN" sz="1200" b="1" dirty="0"/>
              <a:t>Apr. 30th</a:t>
            </a:r>
            <a:r>
              <a:rPr lang="en-US" altLang="zh-CN" sz="1200" dirty="0"/>
              <a:t>). Please refer to the application guides on the Faculty of Graduate Studies website for </a:t>
            </a:r>
            <a:r>
              <a:rPr lang="en-US" altLang="zh-CN" sz="1200" b="1" dirty="0"/>
              <a:t>[</a:t>
            </a:r>
            <a:r>
              <a:rPr lang="en-US" altLang="zh-CN" sz="1200" b="1" dirty="0">
                <a:hlinkClick r:id="rId4"/>
              </a:rPr>
              <a:t>MSc</a:t>
            </a:r>
            <a:r>
              <a:rPr lang="en-US" altLang="zh-CN" sz="1200" b="1" dirty="0"/>
              <a:t>] </a:t>
            </a:r>
            <a:r>
              <a:rPr lang="en-US" altLang="zh-CN" sz="1200" dirty="0"/>
              <a:t>and </a:t>
            </a:r>
            <a:r>
              <a:rPr lang="en-US" altLang="zh-CN" sz="1200" b="1" dirty="0"/>
              <a:t>[</a:t>
            </a:r>
            <a:r>
              <a:rPr lang="en-US" altLang="zh-CN" sz="1200" b="1" dirty="0">
                <a:hlinkClick r:id="rId5"/>
              </a:rPr>
              <a:t>PhD</a:t>
            </a:r>
            <a:r>
              <a:rPr lang="en-US" altLang="zh-CN" sz="1200" b="1" dirty="0"/>
              <a:t>] </a:t>
            </a:r>
            <a:r>
              <a:rPr lang="en-US" altLang="zh-CN" sz="1200" dirty="0"/>
              <a:t>programs. [</a:t>
            </a:r>
            <a:r>
              <a:rPr lang="en-US" altLang="zh-CN" sz="1200" dirty="0">
                <a:hlinkClick r:id="rId6"/>
              </a:rPr>
              <a:t>Visiting scholars/students</a:t>
            </a:r>
            <a:r>
              <a:rPr lang="en-US" altLang="zh-CN" sz="1200" dirty="0"/>
              <a:t>] are also welcomed worldwide.</a:t>
            </a:r>
            <a:endParaRPr kumimoji="1" lang="zh-CN" altLang="en-US" sz="1200" dirty="0"/>
          </a:p>
        </p:txBody>
      </p:sp>
      <p:sp>
        <p:nvSpPr>
          <p:cNvPr id="10" name="文本框 9"/>
          <p:cNvSpPr txBox="1"/>
          <p:nvPr/>
        </p:nvSpPr>
        <p:spPr>
          <a:xfrm>
            <a:off x="295968" y="5253307"/>
            <a:ext cx="2707574" cy="369332"/>
          </a:xfrm>
          <a:prstGeom prst="rect">
            <a:avLst/>
          </a:prstGeom>
          <a:noFill/>
        </p:spPr>
        <p:txBody>
          <a:bodyPr wrap="square" rtlCol="0">
            <a:spAutoFit/>
          </a:bodyPr>
          <a:lstStyle/>
          <a:p>
            <a:r>
              <a:rPr lang="en-CA" altLang="zh-CN" b="1" dirty="0">
                <a:solidFill>
                  <a:srgbClr val="99272D"/>
                </a:solidFill>
              </a:rPr>
              <a:t>Brief Bio</a:t>
            </a:r>
            <a:r>
              <a:rPr lang="zh-CN" altLang="zh-CN" b="1" dirty="0">
                <a:solidFill>
                  <a:srgbClr val="99272D"/>
                </a:solidFill>
              </a:rPr>
              <a:t> </a:t>
            </a:r>
            <a:endParaRPr lang="zh-CN" altLang="en-US" b="1" dirty="0">
              <a:solidFill>
                <a:srgbClr val="99272D"/>
              </a:solidFill>
            </a:endParaRPr>
          </a:p>
        </p:txBody>
      </p:sp>
      <p:sp>
        <p:nvSpPr>
          <p:cNvPr id="12" name="文本框 11"/>
          <p:cNvSpPr txBox="1"/>
          <p:nvPr/>
        </p:nvSpPr>
        <p:spPr>
          <a:xfrm>
            <a:off x="306016" y="5595047"/>
            <a:ext cx="6363107" cy="2677656"/>
          </a:xfrm>
          <a:prstGeom prst="rect">
            <a:avLst/>
          </a:prstGeom>
          <a:noFill/>
        </p:spPr>
        <p:txBody>
          <a:bodyPr wrap="square" rtlCol="0">
            <a:spAutoFit/>
          </a:bodyPr>
          <a:lstStyle/>
          <a:p>
            <a:pPr algn="just"/>
            <a:r>
              <a:rPr lang="en-US" altLang="zh-CN" sz="1200" dirty="0"/>
              <a:t>Qiang (John) Ye received the PhD degree in Electrical and Computer Engineering from the University of Waterloo, ON, Canada, in 2016. Since Sept. 2023, he has been an Assistant Professor with the Department of Electrical and Software Engineering, Schulich School of Engineering, University of Calgary, AB, Canada. Before joining </a:t>
            </a:r>
            <a:r>
              <a:rPr lang="en-US" altLang="zh-CN" sz="1200" dirty="0" err="1"/>
              <a:t>UCalgary</a:t>
            </a:r>
            <a:r>
              <a:rPr lang="en-US" altLang="zh-CN" sz="1200" dirty="0"/>
              <a:t>, he worked as an Assistant Professor with the Department of Computer Science, Memorial University of Newfoundland, NL, Canada from Sept. 2021 to Aug. 2023 and with the Department of Electrical and Computer Engineering and Technology, Minnesota State University, Mankato, USA, from Sept. 2019 to Aug. 2021, respectively. He was with the Department of Electrical and Computer Engineering, University of Waterloo as a Postdoctoral Fellow and then a Research Associate from Dec. 2016 to Sept. 2019. He has published around 70 research articles on top-ranked journals and conference proceedings. He is/was the General, Publication, Program Co-chairs for different reputable international conferences and workshops, and serves/served as Associate Editors of prestigious international journals, e.g., IEEE TVT, TCCN, OJ-COMS, and PPNA, etc. He also serves as the IEEE Vehicular Technology Society (VTS) Regions 1-7 Chapters Coordinator (2022-2023). He is a Senior Member of IEEE.</a:t>
            </a:r>
            <a:endParaRPr lang="zh-CN" altLang="zh-CN" sz="1200" dirty="0"/>
          </a:p>
        </p:txBody>
      </p:sp>
      <p:sp>
        <p:nvSpPr>
          <p:cNvPr id="13" name="文本框 12"/>
          <p:cNvSpPr txBox="1"/>
          <p:nvPr/>
        </p:nvSpPr>
        <p:spPr>
          <a:xfrm>
            <a:off x="295968" y="8237562"/>
            <a:ext cx="2707574" cy="369332"/>
          </a:xfrm>
          <a:prstGeom prst="rect">
            <a:avLst/>
          </a:prstGeom>
          <a:noFill/>
        </p:spPr>
        <p:txBody>
          <a:bodyPr wrap="square" rtlCol="0">
            <a:spAutoFit/>
          </a:bodyPr>
          <a:lstStyle/>
          <a:p>
            <a:r>
              <a:rPr lang="en-CA" altLang="zh-CN" b="1" dirty="0">
                <a:solidFill>
                  <a:srgbClr val="99272D"/>
                </a:solidFill>
              </a:rPr>
              <a:t>About </a:t>
            </a:r>
            <a:r>
              <a:rPr lang="en-CA" altLang="zh-CN" b="1" dirty="0" err="1">
                <a:solidFill>
                  <a:srgbClr val="99272D"/>
                </a:solidFill>
              </a:rPr>
              <a:t>UCalgary</a:t>
            </a:r>
            <a:endParaRPr lang="zh-CN" altLang="en-US" b="1" dirty="0">
              <a:solidFill>
                <a:srgbClr val="99272D"/>
              </a:solidFill>
            </a:endParaRPr>
          </a:p>
        </p:txBody>
      </p:sp>
      <p:sp>
        <p:nvSpPr>
          <p:cNvPr id="15" name="文本框 14"/>
          <p:cNvSpPr txBox="1"/>
          <p:nvPr/>
        </p:nvSpPr>
        <p:spPr>
          <a:xfrm>
            <a:off x="309615" y="8556006"/>
            <a:ext cx="6363105" cy="1200329"/>
          </a:xfrm>
          <a:prstGeom prst="rect">
            <a:avLst/>
          </a:prstGeom>
          <a:noFill/>
        </p:spPr>
        <p:txBody>
          <a:bodyPr wrap="square" rtlCol="0">
            <a:spAutoFit/>
          </a:bodyPr>
          <a:lstStyle/>
          <a:p>
            <a:pPr algn="just"/>
            <a:r>
              <a:rPr lang="en-CA" altLang="zh-CN" sz="1200" dirty="0"/>
              <a:t>The University of Calgary is among </a:t>
            </a:r>
            <a:r>
              <a:rPr lang="en-CA" altLang="zh-CN" sz="1200" b="1" dirty="0">
                <a:solidFill>
                  <a:srgbClr val="FF0000"/>
                </a:solidFill>
              </a:rPr>
              <a:t>Top 10 universities </a:t>
            </a:r>
            <a:r>
              <a:rPr lang="en-CA" altLang="zh-CN" sz="1200" dirty="0"/>
              <a:t>in Canada and among</a:t>
            </a:r>
            <a:r>
              <a:rPr lang="en-CA" altLang="zh-CN" sz="1200" dirty="0">
                <a:solidFill>
                  <a:srgbClr val="FF0000"/>
                </a:solidFill>
              </a:rPr>
              <a:t> </a:t>
            </a:r>
            <a:r>
              <a:rPr lang="en-CA" altLang="zh-CN" sz="1200" b="1" dirty="0">
                <a:solidFill>
                  <a:srgbClr val="FF0000"/>
                </a:solidFill>
              </a:rPr>
              <a:t>Top 200 universities worldwide (182, QS 2024).</a:t>
            </a:r>
            <a:r>
              <a:rPr lang="en-CA" altLang="zh-CN" sz="1200" dirty="0">
                <a:solidFill>
                  <a:srgbClr val="FF0000"/>
                </a:solidFill>
              </a:rPr>
              <a:t> </a:t>
            </a:r>
            <a:r>
              <a:rPr lang="en-CA" altLang="zh-CN" sz="1200" dirty="0"/>
              <a:t>It is ranked in the </a:t>
            </a:r>
            <a:r>
              <a:rPr lang="en-CA" altLang="zh-CN" sz="1200" b="1" dirty="0">
                <a:solidFill>
                  <a:srgbClr val="FF0000"/>
                </a:solidFill>
              </a:rPr>
              <a:t>7</a:t>
            </a:r>
            <a:r>
              <a:rPr lang="en-CA" altLang="zh-CN" sz="1200" b="1" baseline="30000" dirty="0">
                <a:solidFill>
                  <a:srgbClr val="FF0000"/>
                </a:solidFill>
              </a:rPr>
              <a:t>th</a:t>
            </a:r>
            <a:r>
              <a:rPr lang="en-CA" altLang="zh-CN" sz="1200" b="1" dirty="0">
                <a:solidFill>
                  <a:srgbClr val="FF0000"/>
                </a:solidFill>
              </a:rPr>
              <a:t> place </a:t>
            </a:r>
            <a:r>
              <a:rPr lang="en-CA" altLang="zh-CN" sz="1200" dirty="0"/>
              <a:t>according to the </a:t>
            </a:r>
            <a:r>
              <a:rPr lang="en-CA" altLang="zh-CN" sz="1200" b="1" dirty="0">
                <a:solidFill>
                  <a:srgbClr val="FF0000"/>
                </a:solidFill>
              </a:rPr>
              <a:t>2024 </a:t>
            </a:r>
            <a:r>
              <a:rPr lang="en-US" altLang="zh-CN" sz="1200" b="1" dirty="0">
                <a:solidFill>
                  <a:srgbClr val="FF0000"/>
                </a:solidFill>
              </a:rPr>
              <a:t>Maclean's Best Medical Doctoral Canadian Universities</a:t>
            </a:r>
            <a:r>
              <a:rPr lang="en-CA" altLang="zh-CN" sz="1200" dirty="0"/>
              <a:t>. The </a:t>
            </a:r>
            <a:r>
              <a:rPr lang="en-CA" altLang="zh-CN" sz="1200" dirty="0" err="1"/>
              <a:t>UCalgary</a:t>
            </a:r>
            <a:r>
              <a:rPr lang="en-CA" altLang="zh-CN" sz="1200" dirty="0"/>
              <a:t> is located at the City of Calgary, </a:t>
            </a:r>
            <a:r>
              <a:rPr lang="en-US" altLang="zh-CN" sz="1200" dirty="0"/>
              <a:t>the largest city in the Canadian province of Alberta</a:t>
            </a:r>
            <a:r>
              <a:rPr lang="en-CA" altLang="zh-CN" sz="1200" dirty="0"/>
              <a:t>. </a:t>
            </a:r>
            <a:r>
              <a:rPr lang="en-US" altLang="zh-CN" sz="1200" dirty="0"/>
              <a:t>Calgary is the third-largest city and the fourth-largest metro area in Canada. Calgary is ranked the 1st most </a:t>
            </a:r>
            <a:r>
              <a:rPr lang="en-US" altLang="zh-CN" sz="1200" dirty="0" err="1"/>
              <a:t>liveable</a:t>
            </a:r>
            <a:r>
              <a:rPr lang="en-US" altLang="zh-CN" sz="1200" dirty="0"/>
              <a:t> city in North America and the 7th in the world (2023 Global </a:t>
            </a:r>
            <a:r>
              <a:rPr lang="en-US" altLang="zh-CN" sz="1200" dirty="0" err="1"/>
              <a:t>Liveability</a:t>
            </a:r>
            <a:r>
              <a:rPr lang="en-US" altLang="zh-CN" sz="1200" dirty="0"/>
              <a:t> Ranking, Economist Intelligence Unit).</a:t>
            </a:r>
            <a:endParaRPr lang="zh-CN" altLang="zh-CN" sz="1200" dirty="0"/>
          </a:p>
        </p:txBody>
      </p:sp>
      <p:pic>
        <p:nvPicPr>
          <p:cNvPr id="7" name="Picture 6" descr="A person wearing glasses and a blue shirt&#10;&#10;Description automatically generated">
            <a:extLst>
              <a:ext uri="{FF2B5EF4-FFF2-40B4-BE49-F238E27FC236}">
                <a16:creationId xmlns:a16="http://schemas.microsoft.com/office/drawing/2014/main" id="{47E6939A-9563-CB70-3A21-65902A2EA4AC}"/>
              </a:ext>
            </a:extLst>
          </p:cNvPr>
          <p:cNvPicPr>
            <a:picLocks noChangeAspect="1"/>
          </p:cNvPicPr>
          <p:nvPr/>
        </p:nvPicPr>
        <p:blipFill>
          <a:blip r:embed="rId7"/>
          <a:stretch>
            <a:fillRect/>
          </a:stretch>
        </p:blipFill>
        <p:spPr>
          <a:xfrm rot="5400000">
            <a:off x="1396690" y="1595802"/>
            <a:ext cx="1257411" cy="941832"/>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0A750F01-B49E-A83E-8346-AAA2D680FF11}"/>
              </a:ext>
            </a:extLst>
          </p:cNvPr>
          <p:cNvPicPr>
            <a:picLocks noChangeAspect="1"/>
          </p:cNvPicPr>
          <p:nvPr/>
        </p:nvPicPr>
        <p:blipFill>
          <a:blip r:embed="rId8"/>
          <a:stretch>
            <a:fillRect/>
          </a:stretch>
        </p:blipFill>
        <p:spPr>
          <a:xfrm>
            <a:off x="4564186" y="48059"/>
            <a:ext cx="2293814" cy="788750"/>
          </a:xfrm>
          <a:prstGeom prst="rect">
            <a:avLst/>
          </a:prstGeom>
        </p:spPr>
      </p:pic>
    </p:spTree>
    <p:extLst>
      <p:ext uri="{BB962C8B-B14F-4D97-AF65-F5344CB8AC3E}">
        <p14:creationId xmlns:p14="http://schemas.microsoft.com/office/powerpoint/2010/main" val="898344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585</Words>
  <Application>Microsoft Office PowerPoint</Application>
  <PresentationFormat>A4 Paper (210x297 mm)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主题</vt:lpstr>
      <vt:lpstr>Open PhD/MSc Positions at the University of Calgary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PhD/MSc Positions at the University of Calgary</dc:title>
  <dc:creator>Microsoft Office 用户</dc:creator>
  <cp:lastModifiedBy>Qiang Ye</cp:lastModifiedBy>
  <cp:revision>39</cp:revision>
  <dcterms:created xsi:type="dcterms:W3CDTF">2021-11-16T14:47:04Z</dcterms:created>
  <dcterms:modified xsi:type="dcterms:W3CDTF">2023-11-29T04:14:32Z</dcterms:modified>
</cp:coreProperties>
</file>