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401" r:id="rId3"/>
    <p:sldId id="378" r:id="rId4"/>
    <p:sldId id="395" r:id="rId5"/>
    <p:sldId id="402" r:id="rId6"/>
    <p:sldId id="408" r:id="rId7"/>
    <p:sldId id="403" r:id="rId8"/>
    <p:sldId id="409" r:id="rId9"/>
    <p:sldId id="405" r:id="rId10"/>
    <p:sldId id="394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ke-32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5001F"/>
    <a:srgbClr val="525050"/>
    <a:srgbClr val="585656"/>
    <a:srgbClr val="514F4F"/>
    <a:srgbClr val="8C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8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7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1C5D9-E4EB-4820-A7E4-3079DC613EE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10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4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8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5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4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97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1C5D9-E4EB-4820-A7E4-3079DC613EE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9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1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05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7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  <a:t>2021/7/7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74628" y="915580"/>
            <a:ext cx="7351769" cy="711312"/>
          </a:xfrm>
        </p:spPr>
        <p:txBody>
          <a:bodyPr lIns="0" tIns="0" rIns="0" bIns="0" anchor="ctr" anchorCtr="0">
            <a:normAutofit fontScale="77500" lnSpcReduction="20000"/>
          </a:bodyPr>
          <a:lstStyle/>
          <a:p>
            <a:pPr algn="l"/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Click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to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add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title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（微软雅黑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28pt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）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677333" y="1904577"/>
            <a:ext cx="10972800" cy="4525963"/>
          </a:xfrm>
        </p:spPr>
        <p:txBody>
          <a:bodyPr>
            <a:normAutofit/>
          </a:bodyPr>
          <a:lstStyle>
            <a:lvl1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11" name="图片 10" descr="logo组合-01.jpg">
            <a:extLst>
              <a:ext uri="{FF2B5EF4-FFF2-40B4-BE49-F238E27FC236}">
                <a16:creationId xmlns:a16="http://schemas.microsoft.com/office/drawing/2014/main" id="{8A4D86D7-890B-B546-98E7-54546EF28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16459"/>
            <a:ext cx="3283872" cy="941395"/>
          </a:xfrm>
          <a:prstGeom prst="rect">
            <a:avLst/>
          </a:prstGeom>
        </p:spPr>
      </p:pic>
      <p:pic>
        <p:nvPicPr>
          <p:cNvPr id="12" name="图片 11" descr="辅助图形-01.jpg">
            <a:extLst>
              <a:ext uri="{FF2B5EF4-FFF2-40B4-BE49-F238E27FC236}">
                <a16:creationId xmlns:a16="http://schemas.microsoft.com/office/drawing/2014/main" id="{8D01A000-4214-634A-99B2-A7F07BDF69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580" y="5662862"/>
            <a:ext cx="880419" cy="11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2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3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914400"/>
            <a:ext cx="105156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3600" b="1" kern="1200">
          <a:solidFill>
            <a:srgbClr val="C0000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83"/>
            <a:ext cx="12192000" cy="4078663"/>
          </a:xfrm>
          <a:prstGeom prst="rect">
            <a:avLst/>
          </a:prstGeom>
          <a:solidFill>
            <a:srgbClr val="B500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078665"/>
            <a:ext cx="12192000" cy="622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275949" y="4139399"/>
            <a:ext cx="2107087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322106" y="4423734"/>
            <a:ext cx="4206561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Embrace education</a:t>
            </a:r>
            <a:r>
              <a:rPr kumimoji="1" lang="zh-CN" altLang="en-US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</a:t>
            </a:r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| Enlighten horizon</a:t>
            </a:r>
            <a:endParaRPr kumimoji="1" lang="zh-CN" altLang="en-US" sz="1467" b="1" dirty="0">
              <a:solidFill>
                <a:prstClr val="white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745804"/>
            <a:ext cx="12192000" cy="183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东南大学</a:t>
            </a: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实训任务</a:t>
            </a: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04-</a:t>
            </a: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</a:p>
        </p:txBody>
      </p:sp>
      <p:pic>
        <p:nvPicPr>
          <p:cNvPr id="1028" name="Picture 4" descr="logo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16" y="4840594"/>
            <a:ext cx="1967745" cy="196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B0C97B-4E7C-3145-9D84-366B53229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52" y="4888466"/>
            <a:ext cx="1872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7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432011" y="2468245"/>
            <a:ext cx="8759989" cy="662569"/>
          </a:xfrm>
        </p:spPr>
        <p:txBody>
          <a:bodyPr vert="horz" lIns="0" tIns="45720" rIns="91440" bIns="0" rtlCol="0">
            <a:noAutofit/>
          </a:bodyPr>
          <a:lstStyle/>
          <a:p>
            <a:pPr algn="l" fontAlgn="t"/>
            <a:r>
              <a:rPr kumimoji="1" lang="zh-CN" altLang="en-US" sz="3200" b="1" dirty="0">
                <a:solidFill>
                  <a:srgbClr val="B5001F"/>
                </a:solidFill>
                <a:latin typeface="Microsoft YaHei"/>
                <a:ea typeface="Microsoft YaHei"/>
                <a:cs typeface="Microsoft YaHei"/>
              </a:rPr>
              <a:t>中国高科实训工程框架</a:t>
            </a:r>
            <a:endParaRPr kumimoji="1" lang="en-US" altLang="zh-CN" sz="3200" b="1" dirty="0">
              <a:solidFill>
                <a:srgbClr val="B5001F"/>
              </a:solidFill>
              <a:latin typeface="Microsoft YaHei"/>
              <a:ea typeface="Microsoft YaHei"/>
              <a:cs typeface="Microsoft YaHei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432013" y="3324338"/>
            <a:ext cx="8759987" cy="7929"/>
          </a:xfrm>
          <a:prstGeom prst="line">
            <a:avLst/>
          </a:prstGeom>
          <a:ln>
            <a:solidFill>
              <a:srgbClr val="B500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277429"/>
            <a:ext cx="12192000" cy="580572"/>
          </a:xfrm>
          <a:prstGeom prst="rect">
            <a:avLst/>
          </a:prstGeom>
          <a:solidFill>
            <a:srgbClr val="B5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rgbClr val="B5001F"/>
              </a:solidFill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6871563" y="6458820"/>
            <a:ext cx="5191875" cy="205657"/>
          </a:xfrm>
          <a:prstGeom prst="rect">
            <a:avLst/>
          </a:prstGeom>
        </p:spPr>
        <p:txBody>
          <a:bodyPr vert="horz" lIns="0" tIns="0" rIns="12192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TW" altLang="en-US" sz="1333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中国高科集团股份有限公司   </a:t>
            </a:r>
            <a:r>
              <a:rPr kumimoji="1" lang="en-US" altLang="zh-TW" sz="1333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CHINA HI-TECH GROUP CO., LTD.</a:t>
            </a:r>
            <a:endParaRPr kumimoji="1" lang="zh-CN" altLang="en-US" sz="1333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3432014" y="3641339"/>
            <a:ext cx="3347949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32011" y="3946648"/>
            <a:ext cx="3836693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333" dirty="0">
                <a:latin typeface="Microsoft YaHei"/>
                <a:ea typeface="Microsoft YaHei"/>
                <a:cs typeface="Microsoft YaHei"/>
              </a:rPr>
              <a:t>Embrace education</a:t>
            </a:r>
            <a:r>
              <a:rPr kumimoji="1" lang="zh-CN" altLang="en-US" sz="1333" dirty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333" dirty="0">
                <a:latin typeface="Microsoft YaHei"/>
                <a:ea typeface="Microsoft YaHei"/>
                <a:cs typeface="Microsoft YaHei"/>
              </a:rPr>
              <a:t>| Enlighten horizon</a:t>
            </a:r>
            <a:endParaRPr kumimoji="1" lang="zh-CN" altLang="en-US" sz="1333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3" name="图片 12" descr="辅助图形-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54214"/>
            <a:ext cx="2397327" cy="3254284"/>
          </a:xfrm>
          <a:prstGeom prst="rect">
            <a:avLst/>
          </a:prstGeom>
        </p:spPr>
      </p:pic>
      <p:pic>
        <p:nvPicPr>
          <p:cNvPr id="15" name="图片 14" descr="logo组合-0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86" y="259061"/>
            <a:ext cx="3469607" cy="9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1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1.</a:t>
            </a:r>
            <a:r>
              <a:rPr lang="zh-CN" altLang="en-US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 任务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94DDEA-B373-43D6-9470-A3C4CC85D12D}"/>
              </a:ext>
            </a:extLst>
          </p:cNvPr>
          <p:cNvSpPr/>
          <p:nvPr/>
        </p:nvSpPr>
        <p:spPr>
          <a:xfrm>
            <a:off x="6096000" y="2518405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- 2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EFE961A-8565-49D6-A744-547565A6D166}"/>
              </a:ext>
            </a:extLst>
          </p:cNvPr>
          <p:cNvSpPr/>
          <p:nvPr/>
        </p:nvSpPr>
        <p:spPr>
          <a:xfrm>
            <a:off x="2331640" y="2601633"/>
            <a:ext cx="2697049" cy="37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细化阶段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C459F75-FBD0-41BA-9C94-FC3AE840566B}"/>
              </a:ext>
            </a:extLst>
          </p:cNvPr>
          <p:cNvSpPr/>
          <p:nvPr/>
        </p:nvSpPr>
        <p:spPr>
          <a:xfrm>
            <a:off x="2331640" y="3619711"/>
            <a:ext cx="2697049" cy="37508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构建阶段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4DAFD9B-6B70-44A2-8499-327C47FA4C9E}"/>
              </a:ext>
            </a:extLst>
          </p:cNvPr>
          <p:cNvSpPr/>
          <p:nvPr/>
        </p:nvSpPr>
        <p:spPr>
          <a:xfrm>
            <a:off x="2331640" y="4637789"/>
            <a:ext cx="2697049" cy="37508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移交阶段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205E8C5-D55A-4E69-A5CF-CF34ED03360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5028689" y="2789174"/>
            <a:ext cx="1067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25C67C0-8A63-4A0D-96C8-2B37E5BFC788}"/>
              </a:ext>
            </a:extLst>
          </p:cNvPr>
          <p:cNvSpPr/>
          <p:nvPr/>
        </p:nvSpPr>
        <p:spPr>
          <a:xfrm>
            <a:off x="2331639" y="1583558"/>
            <a:ext cx="2697049" cy="37507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D72C27-A28A-4595-8744-ED1FC6A1BF9A}"/>
              </a:ext>
            </a:extLst>
          </p:cNvPr>
          <p:cNvSpPr txBox="1"/>
          <p:nvPr/>
        </p:nvSpPr>
        <p:spPr>
          <a:xfrm>
            <a:off x="7646022" y="16101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承上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A63197-B4FD-463A-999B-D035CF85421D}"/>
              </a:ext>
            </a:extLst>
          </p:cNvPr>
          <p:cNvSpPr txBox="1"/>
          <p:nvPr/>
        </p:nvSpPr>
        <p:spPr>
          <a:xfrm>
            <a:off x="7184357" y="34918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下启详细设计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C9F27D9-889D-4901-972A-CC2E1ABB9E0D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5028688" y="1771097"/>
            <a:ext cx="2617334" cy="23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449DDB3-9774-4CC3-8DC7-9ABD1611BE25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7969188" y="1979524"/>
            <a:ext cx="1" cy="53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8BA5EF8-80AD-4158-9D56-5E1FC0FE63D3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7969187" y="3059943"/>
            <a:ext cx="2" cy="43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68EBB01-BAF6-4702-B768-B744A523FE69}"/>
              </a:ext>
            </a:extLst>
          </p:cNvPr>
          <p:cNvSpPr txBox="1"/>
          <p:nvPr/>
        </p:nvSpPr>
        <p:spPr>
          <a:xfrm>
            <a:off x="9860360" y="2342898"/>
            <a:ext cx="1261884" cy="89255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600"/>
              </a:spcBef>
            </a:pPr>
            <a:r>
              <a:rPr lang="zh-CN" altLang="en-US" sz="1400" dirty="0"/>
              <a:t>也称规格设计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zh-CN" altLang="en-US" sz="1400" dirty="0"/>
              <a:t>是详设的依据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zh-CN" altLang="en-US" sz="1400" dirty="0"/>
              <a:t>重要性很突出</a:t>
            </a:r>
          </a:p>
        </p:txBody>
      </p:sp>
    </p:spTree>
    <p:extLst>
      <p:ext uri="{BB962C8B-B14F-4D97-AF65-F5344CB8AC3E}">
        <p14:creationId xmlns:p14="http://schemas.microsoft.com/office/powerpoint/2010/main" val="414961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2.</a:t>
            </a:r>
            <a:r>
              <a:rPr lang="zh-CN" altLang="en-US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 内容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F074873-FE1F-428D-AA73-A4E5CC57EA48}"/>
              </a:ext>
            </a:extLst>
          </p:cNvPr>
          <p:cNvSpPr/>
          <p:nvPr/>
        </p:nvSpPr>
        <p:spPr>
          <a:xfrm>
            <a:off x="1059401" y="1804335"/>
            <a:ext cx="7800513" cy="144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继续功能模型设计与实体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模型设计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技术架构设计与总体设计；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48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要求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E17D564-F022-4D71-9A5C-0392CFEDD415}"/>
              </a:ext>
            </a:extLst>
          </p:cNvPr>
          <p:cNvSpPr/>
          <p:nvPr/>
        </p:nvSpPr>
        <p:spPr>
          <a:xfrm>
            <a:off x="932329" y="1574415"/>
            <a:ext cx="6096000" cy="144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完成技术架构设计与总体设计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提交概要设计文档；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97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提交物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298825A-D93F-444A-B2DB-1539E9EEB49B}"/>
              </a:ext>
            </a:extLst>
          </p:cNvPr>
          <p:cNvSpPr/>
          <p:nvPr/>
        </p:nvSpPr>
        <p:spPr>
          <a:xfrm>
            <a:off x="3479051" y="2683276"/>
            <a:ext cx="4594705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完整的概要设计文档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2/2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14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83"/>
            <a:ext cx="12192000" cy="4078663"/>
          </a:xfrm>
          <a:prstGeom prst="rect">
            <a:avLst/>
          </a:prstGeom>
          <a:solidFill>
            <a:srgbClr val="B500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078665"/>
            <a:ext cx="12192000" cy="622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275949" y="4139399"/>
            <a:ext cx="2107087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322106" y="4423734"/>
            <a:ext cx="4206561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Embrace education</a:t>
            </a:r>
            <a:r>
              <a:rPr kumimoji="1" lang="zh-CN" altLang="en-US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</a:t>
            </a:r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| Enlighten horizon</a:t>
            </a:r>
            <a:endParaRPr kumimoji="1" lang="zh-CN" altLang="en-US" sz="1467" b="1" dirty="0">
              <a:solidFill>
                <a:prstClr val="white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745804"/>
            <a:ext cx="12192000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实训指导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logo-01">
            <a:extLst>
              <a:ext uri="{FF2B5EF4-FFF2-40B4-BE49-F238E27FC236}">
                <a16:creationId xmlns:a16="http://schemas.microsoft.com/office/drawing/2014/main" id="{FC1C993C-5519-4ED9-B7CF-3ABAEAD5E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16" y="4840594"/>
            <a:ext cx="1967745" cy="196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0C3904-06DE-4AA3-84A4-0BF5E8FD4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52" y="4888466"/>
            <a:ext cx="1872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1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时序图的一些注意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9A026D3-F03D-4F2C-8198-06707B412889}"/>
              </a:ext>
            </a:extLst>
          </p:cNvPr>
          <p:cNvSpPr txBox="1"/>
          <p:nvPr/>
        </p:nvSpPr>
        <p:spPr>
          <a:xfrm>
            <a:off x="1702915" y="1679413"/>
            <a:ext cx="7951503" cy="458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600"/>
              </a:spcBef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/>
              <a:t>以对象为中心的</a:t>
            </a:r>
            <a:r>
              <a:rPr lang="zh-CN" altLang="en-US" dirty="0"/>
              <a:t>功能</a:t>
            </a:r>
            <a:r>
              <a:rPr lang="zh-CN" altLang="en-US" b="0" dirty="0"/>
              <a:t>思维。</a:t>
            </a:r>
            <a:endParaRPr lang="en-US" altLang="zh-CN" b="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F44DCE4-2C41-41B1-B850-4E4F2D43D1F9}"/>
              </a:ext>
            </a:extLst>
          </p:cNvPr>
          <p:cNvSpPr txBox="1"/>
          <p:nvPr/>
        </p:nvSpPr>
        <p:spPr>
          <a:xfrm>
            <a:off x="1702914" y="2315065"/>
            <a:ext cx="7951503" cy="458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600"/>
              </a:spcBef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/>
              <a:t>操作流程请求使用实线，操作流返回使用虚线。</a:t>
            </a:r>
            <a:endParaRPr lang="en-US" altLang="zh-CN" b="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0F31EDF-2AB7-4A9C-AB00-E6DC3914549A}"/>
              </a:ext>
            </a:extLst>
          </p:cNvPr>
          <p:cNvSpPr txBox="1"/>
          <p:nvPr/>
        </p:nvSpPr>
        <p:spPr>
          <a:xfrm>
            <a:off x="1803498" y="2950717"/>
            <a:ext cx="7951503" cy="458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600"/>
              </a:spcBef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/>
              <a:t>一个节点表示一次调用。</a:t>
            </a:r>
            <a:endParaRPr lang="en-US" altLang="zh-CN" b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DE368A-994F-477E-9E86-A02AFB9A0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20" y="1406652"/>
            <a:ext cx="4600575" cy="46482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910CC72-518C-4304-A19A-FA98152A85D6}"/>
              </a:ext>
            </a:extLst>
          </p:cNvPr>
          <p:cNvSpPr txBox="1"/>
          <p:nvPr/>
        </p:nvSpPr>
        <p:spPr>
          <a:xfrm>
            <a:off x="1803497" y="4043876"/>
            <a:ext cx="7951503" cy="458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600"/>
              </a:spcBef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/>
              <a:t>通过时序图找出所有功能。功能粒度可细可粗。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44940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 协作图的使用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48A1794-1A59-4FC4-ACA5-02ED76975DDC}"/>
              </a:ext>
            </a:extLst>
          </p:cNvPr>
          <p:cNvSpPr txBox="1"/>
          <p:nvPr/>
        </p:nvSpPr>
        <p:spPr>
          <a:xfrm>
            <a:off x="1794355" y="1997387"/>
            <a:ext cx="7951503" cy="22747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600"/>
              </a:spcBef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/>
              <a:t>用来协作在功能结构与数据结构设计中，分析对象与对象业务关系。本质与时序图一样，如果时序图没有问题，协作图可选。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如果想体验一下的，则可以与时序图一样，在功能结构图后面使用协作图确认功能对象与对象业务关系。</a:t>
            </a:r>
          </a:p>
        </p:txBody>
      </p:sp>
    </p:spTree>
    <p:extLst>
      <p:ext uri="{BB962C8B-B14F-4D97-AF65-F5344CB8AC3E}">
        <p14:creationId xmlns:p14="http://schemas.microsoft.com/office/powerpoint/2010/main" val="102007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从时序图到类图</a:t>
            </a:r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对象图</a:t>
            </a:r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3600" b="1" dirty="0">
              <a:solidFill>
                <a:srgbClr val="B5001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F57D422A-67E7-4B8C-B4DF-3FAC386E7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08" y="1507236"/>
            <a:ext cx="4600575" cy="46482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61637A9-F6E7-4A3E-8E1A-C47A8E1AB2CC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54774E-DB90-4EAE-9463-345E1CEC8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329" y="2497836"/>
            <a:ext cx="2667000" cy="1333500"/>
          </a:xfrm>
          <a:prstGeom prst="rect">
            <a:avLst/>
          </a:prstGeom>
        </p:spPr>
      </p:pic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51D55064-3244-46AD-959A-A0B01E1EEB9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486400" y="1901952"/>
            <a:ext cx="2875429" cy="595884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D088254-D339-45A1-906A-917919B0DC2E}"/>
              </a:ext>
            </a:extLst>
          </p:cNvPr>
          <p:cNvCxnSpPr/>
          <p:nvPr/>
        </p:nvCxnSpPr>
        <p:spPr>
          <a:xfrm flipV="1">
            <a:off x="7498080" y="3613666"/>
            <a:ext cx="0" cy="7297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2F26CD3-D9FC-430A-B4A5-BA64CDA98FD5}"/>
              </a:ext>
            </a:extLst>
          </p:cNvPr>
          <p:cNvCxnSpPr>
            <a:cxnSpLocks/>
          </p:cNvCxnSpPr>
          <p:nvPr/>
        </p:nvCxnSpPr>
        <p:spPr>
          <a:xfrm>
            <a:off x="5340096" y="4322064"/>
            <a:ext cx="2157984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E935F51-4151-4D86-917F-658087DACDA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9695329" y="3164586"/>
            <a:ext cx="112202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9EB765A-6793-4565-9B47-2C5BEED1EB0B}"/>
              </a:ext>
            </a:extLst>
          </p:cNvPr>
          <p:cNvSpPr txBox="1"/>
          <p:nvPr/>
        </p:nvSpPr>
        <p:spPr>
          <a:xfrm>
            <a:off x="10817352" y="2876551"/>
            <a:ext cx="1122023" cy="458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600"/>
              </a:spcBef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/>
              <a:t>数据分析</a:t>
            </a:r>
            <a:endParaRPr lang="en-US" altLang="zh-CN" b="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E5A1046-07DC-4312-9A1D-5F85B54D6119}"/>
              </a:ext>
            </a:extLst>
          </p:cNvPr>
          <p:cNvCxnSpPr>
            <a:cxnSpLocks/>
          </p:cNvCxnSpPr>
          <p:nvPr/>
        </p:nvCxnSpPr>
        <p:spPr>
          <a:xfrm>
            <a:off x="8933688" y="3721608"/>
            <a:ext cx="0" cy="12801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0A11A23-62F5-4D27-856C-B20900131105}"/>
              </a:ext>
            </a:extLst>
          </p:cNvPr>
          <p:cNvSpPr txBox="1"/>
          <p:nvPr/>
        </p:nvSpPr>
        <p:spPr>
          <a:xfrm>
            <a:off x="8484018" y="5285411"/>
            <a:ext cx="899340" cy="458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600"/>
              </a:spcBef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solidFill>
                  <a:srgbClr val="FF0000"/>
                </a:solidFill>
              </a:rPr>
              <a:t>实体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0D08642-EBB9-46BC-A682-B7AF03685162}"/>
              </a:ext>
            </a:extLst>
          </p:cNvPr>
          <p:cNvSpPr txBox="1"/>
          <p:nvPr/>
        </p:nvSpPr>
        <p:spPr>
          <a:xfrm>
            <a:off x="3624062" y="5285411"/>
            <a:ext cx="1249690" cy="458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600"/>
              </a:spcBef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solidFill>
                  <a:srgbClr val="FF0000"/>
                </a:solidFill>
              </a:rPr>
              <a:t>功能结构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4062B97-4A92-48A5-AACE-847E9ED3DA69}"/>
              </a:ext>
            </a:extLst>
          </p:cNvPr>
          <p:cNvSpPr txBox="1"/>
          <p:nvPr/>
        </p:nvSpPr>
        <p:spPr>
          <a:xfrm>
            <a:off x="5831774" y="6001662"/>
            <a:ext cx="1249690" cy="458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600"/>
              </a:spcBef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rgbClr val="FF0000"/>
                </a:solidFill>
              </a:rPr>
              <a:t>UI</a:t>
            </a:r>
            <a:r>
              <a:rPr lang="zh-CN" altLang="en-US" dirty="0">
                <a:solidFill>
                  <a:srgbClr val="FF0000"/>
                </a:solidFill>
              </a:rPr>
              <a:t>设计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A06158D0-4E33-4A2C-B66A-E1E45829441A}"/>
              </a:ext>
            </a:extLst>
          </p:cNvPr>
          <p:cNvCxnSpPr>
            <a:stCxn id="41" idx="2"/>
            <a:endCxn id="42" idx="1"/>
          </p:cNvCxnSpPr>
          <p:nvPr/>
        </p:nvCxnSpPr>
        <p:spPr>
          <a:xfrm rot="16200000" flipH="1">
            <a:off x="4796942" y="5196283"/>
            <a:ext cx="486797" cy="158286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140B32C8-24AC-438E-A629-C3B0F0CB1284}"/>
              </a:ext>
            </a:extLst>
          </p:cNvPr>
          <p:cNvSpPr txBox="1"/>
          <p:nvPr/>
        </p:nvSpPr>
        <p:spPr>
          <a:xfrm>
            <a:off x="4370925" y="5914746"/>
            <a:ext cx="1338829" cy="3163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spcBef>
                <a:spcPts val="600"/>
              </a:spcBef>
              <a:defRPr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100" b="0" dirty="0">
                <a:solidFill>
                  <a:schemeClr val="tx1"/>
                </a:solidFill>
              </a:rPr>
              <a:t>入口与菜单</a:t>
            </a:r>
          </a:p>
        </p:txBody>
      </p:sp>
    </p:spTree>
    <p:extLst>
      <p:ext uri="{BB962C8B-B14F-4D97-AF65-F5344CB8AC3E}">
        <p14:creationId xmlns:p14="http://schemas.microsoft.com/office/powerpoint/2010/main" val="91884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7809</TotalTime>
  <Words>308</Words>
  <Application>Microsoft Office PowerPoint</Application>
  <PresentationFormat>宽屏</PresentationFormat>
  <Paragraphs>58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gaoke</dc:creator>
  <cp:lastModifiedBy>gaoke</cp:lastModifiedBy>
  <cp:revision>1487</cp:revision>
  <dcterms:created xsi:type="dcterms:W3CDTF">2018-12-13T05:52:00Z</dcterms:created>
  <dcterms:modified xsi:type="dcterms:W3CDTF">2021-07-07T12:48:36Z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