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401" r:id="rId3"/>
    <p:sldId id="378" r:id="rId4"/>
    <p:sldId id="395" r:id="rId5"/>
    <p:sldId id="402" r:id="rId6"/>
    <p:sldId id="408" r:id="rId7"/>
    <p:sldId id="403" r:id="rId8"/>
    <p:sldId id="394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ke-32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5001F"/>
    <a:srgbClr val="525050"/>
    <a:srgbClr val="585656"/>
    <a:srgbClr val="514F4F"/>
    <a:srgbClr val="8C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8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7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1C5D9-E4EB-4820-A7E4-3079DC613EE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1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8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5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4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97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1C5D9-E4EB-4820-A7E4-3079DC613EE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9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1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4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74628" y="915580"/>
            <a:ext cx="7351769" cy="711312"/>
          </a:xfrm>
        </p:spPr>
        <p:txBody>
          <a:bodyPr lIns="0" tIns="0" rIns="0" bIns="0" anchor="ctr" anchorCtr="0">
            <a:normAutofit fontScale="77500" lnSpcReduction="20000"/>
          </a:bodyPr>
          <a:lstStyle/>
          <a:p>
            <a:pPr algn="l"/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Click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to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add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title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（微软雅黑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28pt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）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677333" y="1904577"/>
            <a:ext cx="10972800" cy="4525963"/>
          </a:xfrm>
        </p:spPr>
        <p:txBody>
          <a:bodyPr>
            <a:normAutofit/>
          </a:bodyPr>
          <a:lstStyle>
            <a:lvl1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11" name="图片 10" descr="logo组合-01.jpg">
            <a:extLst>
              <a:ext uri="{FF2B5EF4-FFF2-40B4-BE49-F238E27FC236}">
                <a16:creationId xmlns:a16="http://schemas.microsoft.com/office/drawing/2014/main" id="{8A4D86D7-890B-B546-98E7-54546EF28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6459"/>
            <a:ext cx="3283872" cy="941395"/>
          </a:xfrm>
          <a:prstGeom prst="rect">
            <a:avLst/>
          </a:prstGeom>
        </p:spPr>
      </p:pic>
      <p:pic>
        <p:nvPicPr>
          <p:cNvPr id="12" name="图片 11" descr="辅助图形-01.jpg">
            <a:extLst>
              <a:ext uri="{FF2B5EF4-FFF2-40B4-BE49-F238E27FC236}">
                <a16:creationId xmlns:a16="http://schemas.microsoft.com/office/drawing/2014/main" id="{8D01A000-4214-634A-99B2-A7F07BDF69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580" y="5662862"/>
            <a:ext cx="880419" cy="11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2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3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3600" b="1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83"/>
            <a:ext cx="12192000" cy="4078663"/>
          </a:xfrm>
          <a:prstGeom prst="rect">
            <a:avLst/>
          </a:prstGeom>
          <a:solidFill>
            <a:srgbClr val="B500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078665"/>
            <a:ext cx="12192000" cy="622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275949" y="4139399"/>
            <a:ext cx="2107087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322106" y="4423734"/>
            <a:ext cx="4206561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Embrace education</a:t>
            </a:r>
            <a:r>
              <a:rPr kumimoji="1" lang="zh-CN" altLang="en-US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| Enlighten horizon</a:t>
            </a:r>
            <a:endParaRPr kumimoji="1" lang="zh-CN" altLang="en-US" sz="1467" b="1" dirty="0">
              <a:solidFill>
                <a:prstClr val="white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5804"/>
            <a:ext cx="12192000" cy="183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东南大学软件工程硕士生</a:t>
            </a: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实训任务</a:t>
            </a: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06-</a:t>
            </a: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</a:p>
        </p:txBody>
      </p:sp>
      <p:pic>
        <p:nvPicPr>
          <p:cNvPr id="1028" name="Picture 4" descr="logo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6" y="4840594"/>
            <a:ext cx="1967745" cy="19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B0C97B-4E7C-3145-9D84-366B53229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2" y="4888466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7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1.</a:t>
            </a:r>
            <a:r>
              <a:rPr lang="zh-CN" altLang="en-US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任务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94DDEA-B373-43D6-9470-A3C4CC85D12D}"/>
              </a:ext>
            </a:extLst>
          </p:cNvPr>
          <p:cNvSpPr/>
          <p:nvPr/>
        </p:nvSpPr>
        <p:spPr>
          <a:xfrm>
            <a:off x="3352800" y="2678204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- 2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61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2.</a:t>
            </a:r>
            <a:r>
              <a:rPr lang="zh-CN" altLang="en-US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内容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F074873-FE1F-428D-AA73-A4E5CC57EA48}"/>
              </a:ext>
            </a:extLst>
          </p:cNvPr>
          <p:cNvSpPr/>
          <p:nvPr/>
        </p:nvSpPr>
        <p:spPr>
          <a:xfrm>
            <a:off x="1059401" y="1804335"/>
            <a:ext cx="7800513" cy="391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数据访问层设计；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公共模块接口设计；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单元模块设计要素；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单元业务逻辑层设计；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单元类图设计；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项目工程目录结构设计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48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要求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E17D564-F022-4D71-9A5C-0392CFEDD415}"/>
              </a:ext>
            </a:extLst>
          </p:cNvPr>
          <p:cNvSpPr/>
          <p:nvPr/>
        </p:nvSpPr>
        <p:spPr>
          <a:xfrm>
            <a:off x="932329" y="1574415"/>
            <a:ext cx="6096000" cy="1936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完成数据访问接口设计；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完成公共模块接口设计；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完成项目工程目录结构设计；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完成一个单元模块的设计；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97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提交物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298825A-D93F-444A-B2DB-1539E9EEB49B}"/>
              </a:ext>
            </a:extLst>
          </p:cNvPr>
          <p:cNvSpPr/>
          <p:nvPr/>
        </p:nvSpPr>
        <p:spPr>
          <a:xfrm>
            <a:off x="3479051" y="2683276"/>
            <a:ext cx="4594705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详细设计文档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2/2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14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83"/>
            <a:ext cx="12192000" cy="4078663"/>
          </a:xfrm>
          <a:prstGeom prst="rect">
            <a:avLst/>
          </a:prstGeom>
          <a:solidFill>
            <a:srgbClr val="B500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078665"/>
            <a:ext cx="12192000" cy="622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275949" y="4139399"/>
            <a:ext cx="2107087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322106" y="4423734"/>
            <a:ext cx="4206561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Embrace education</a:t>
            </a:r>
            <a:r>
              <a:rPr kumimoji="1" lang="zh-CN" altLang="en-US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| Enlighten horizon</a:t>
            </a:r>
            <a:endParaRPr kumimoji="1" lang="zh-CN" altLang="en-US" sz="1467" b="1" dirty="0">
              <a:solidFill>
                <a:prstClr val="white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5804"/>
            <a:ext cx="12192000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实训指导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logo-01">
            <a:extLst>
              <a:ext uri="{FF2B5EF4-FFF2-40B4-BE49-F238E27FC236}">
                <a16:creationId xmlns:a16="http://schemas.microsoft.com/office/drawing/2014/main" id="{FC1C993C-5519-4ED9-B7CF-3ABAEAD5E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6" y="4840594"/>
            <a:ext cx="1967745" cy="19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0C3904-06DE-4AA3-84A4-0BF5E8FD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2" y="4888466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无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5410529-FF9F-4408-AD0E-FB636CF5FF90}"/>
              </a:ext>
            </a:extLst>
          </p:cNvPr>
          <p:cNvSpPr/>
          <p:nvPr/>
        </p:nvSpPr>
        <p:spPr>
          <a:xfrm>
            <a:off x="1059401" y="1804335"/>
            <a:ext cx="7800513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设计各个小组的不同的业务，针对小组单独辅导。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40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432011" y="2468245"/>
            <a:ext cx="8759989" cy="662569"/>
          </a:xfrm>
        </p:spPr>
        <p:txBody>
          <a:bodyPr vert="horz" lIns="0" tIns="45720" rIns="91440" bIns="0" rtlCol="0">
            <a:noAutofit/>
          </a:bodyPr>
          <a:lstStyle/>
          <a:p>
            <a:pPr algn="l" fontAlgn="t"/>
            <a:r>
              <a:rPr kumimoji="1" lang="zh-CN" altLang="en-US" sz="3200" b="1" dirty="0">
                <a:solidFill>
                  <a:srgbClr val="B5001F"/>
                </a:solidFill>
                <a:latin typeface="Microsoft YaHei"/>
                <a:ea typeface="Microsoft YaHei"/>
                <a:cs typeface="Microsoft YaHei"/>
              </a:rPr>
              <a:t>中国高科实训工程框架</a:t>
            </a:r>
            <a:endParaRPr kumimoji="1" lang="en-US" altLang="zh-CN" sz="3200" b="1" dirty="0">
              <a:solidFill>
                <a:srgbClr val="B5001F"/>
              </a:solidFill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432013" y="3324338"/>
            <a:ext cx="8759987" cy="7929"/>
          </a:xfrm>
          <a:prstGeom prst="line">
            <a:avLst/>
          </a:prstGeom>
          <a:ln>
            <a:solidFill>
              <a:srgbClr val="B500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277429"/>
            <a:ext cx="12192000" cy="580572"/>
          </a:xfrm>
          <a:prstGeom prst="rect">
            <a:avLst/>
          </a:prstGeom>
          <a:solidFill>
            <a:srgbClr val="B5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rgbClr val="B5001F"/>
              </a:solidFill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6871563" y="6458820"/>
            <a:ext cx="5191875" cy="205657"/>
          </a:xfrm>
          <a:prstGeom prst="rect">
            <a:avLst/>
          </a:prstGeom>
        </p:spPr>
        <p:txBody>
          <a:bodyPr vert="horz" lIns="0" tIns="0" rIns="12192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333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中国高科集团股份有限公司   </a:t>
            </a:r>
            <a:r>
              <a:rPr kumimoji="1" lang="en-US" altLang="zh-TW" sz="1333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CHINA HI-TECH GROUP CO., LTD.</a:t>
            </a:r>
            <a:endParaRPr kumimoji="1" lang="zh-CN" altLang="en-US" sz="1333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3432014" y="3641339"/>
            <a:ext cx="3347949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2011" y="3946648"/>
            <a:ext cx="3836693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333" dirty="0">
                <a:latin typeface="Microsoft YaHei"/>
                <a:ea typeface="Microsoft YaHei"/>
                <a:cs typeface="Microsoft YaHei"/>
              </a:rPr>
              <a:t>Embrace education</a:t>
            </a:r>
            <a:r>
              <a:rPr kumimoji="1" lang="zh-CN" altLang="en-US" sz="1333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333" dirty="0">
                <a:latin typeface="Microsoft YaHei"/>
                <a:ea typeface="Microsoft YaHei"/>
                <a:cs typeface="Microsoft YaHei"/>
              </a:rPr>
              <a:t>| Enlighten horizon</a:t>
            </a:r>
            <a:endParaRPr kumimoji="1" lang="zh-CN" altLang="en-US" sz="1333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3" name="图片 12" descr="辅助图形-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54214"/>
            <a:ext cx="2397327" cy="3254284"/>
          </a:xfrm>
          <a:prstGeom prst="rect">
            <a:avLst/>
          </a:prstGeom>
        </p:spPr>
      </p:pic>
      <p:pic>
        <p:nvPicPr>
          <p:cNvPr id="15" name="图片 14" descr="logo组合-0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86" y="259061"/>
            <a:ext cx="3469607" cy="9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7754</TotalTime>
  <Words>202</Words>
  <Application>Microsoft Office PowerPoint</Application>
  <PresentationFormat>宽屏</PresentationFormat>
  <Paragraphs>39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Microsoft YaHei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gaoke</dc:creator>
  <cp:lastModifiedBy>gaoke</cp:lastModifiedBy>
  <cp:revision>1503</cp:revision>
  <dcterms:created xsi:type="dcterms:W3CDTF">2018-12-13T05:52:00Z</dcterms:created>
  <dcterms:modified xsi:type="dcterms:W3CDTF">2020-03-19T00:42:57Z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