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110" d="100"/>
          <a:sy n="110" d="100"/>
        </p:scale>
        <p:origin x="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28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77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51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88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45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18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2019/6/7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69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2019/6/7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5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2019/6/7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04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54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14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4F3-8F2F-B146-911D-BDC6FE4F3FFA}" type="datetimeFigureOut">
              <a:rPr kumimoji="1" lang="zh-CN" altLang="en-US" smtClean="0"/>
              <a:t>2019/6/7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32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32"/>
          <p:cNvGrpSpPr/>
          <p:nvPr/>
        </p:nvGrpSpPr>
        <p:grpSpPr>
          <a:xfrm>
            <a:off x="1762735" y="369586"/>
            <a:ext cx="8130913" cy="6040378"/>
            <a:chOff x="1762735" y="369586"/>
            <a:chExt cx="8130913" cy="6040378"/>
          </a:xfrm>
        </p:grpSpPr>
        <p:sp>
          <p:nvSpPr>
            <p:cNvPr id="4" name="圆角矩形 3"/>
            <p:cNvSpPr/>
            <p:nvPr/>
          </p:nvSpPr>
          <p:spPr>
            <a:xfrm>
              <a:off x="2359635" y="770889"/>
              <a:ext cx="2006600" cy="495300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张量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Tensor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5300" y="369586"/>
              <a:ext cx="3200400" cy="3352800"/>
            </a:xfrm>
            <a:prstGeom prst="roundRect">
              <a:avLst>
                <a:gd name="adj" fmla="val 7184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06739" y="2990363"/>
              <a:ext cx="1476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会话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Session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67950" y="2598553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执行</a:t>
              </a:r>
              <a:r>
                <a:rPr kumimoji="1" lang="en-US" altLang="zh-CN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run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693248" y="1236691"/>
              <a:ext cx="3200400" cy="495300"/>
            </a:xfrm>
            <a:prstGeom prst="roundRect">
              <a:avLst>
                <a:gd name="adj" fmla="val 22569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张量与操作的封装模块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6" name="直线箭头连接符 15"/>
            <p:cNvCxnSpPr>
              <a:stCxn id="12" idx="3"/>
              <a:endCxn id="14" idx="1"/>
            </p:cNvCxnSpPr>
            <p:nvPr/>
          </p:nvCxnSpPr>
          <p:spPr>
            <a:xfrm flipV="1">
              <a:off x="4664597" y="1484341"/>
              <a:ext cx="2028651" cy="6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996240" y="1484341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快速，简洁构建张量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762735" y="4531752"/>
              <a:ext cx="3200400" cy="1834324"/>
            </a:xfrm>
            <a:prstGeom prst="roundRect">
              <a:avLst>
                <a:gd name="adj" fmla="val 8966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1" name="直线箭头连接符 20"/>
            <p:cNvCxnSpPr>
              <a:stCxn id="6" idx="2"/>
              <a:endCxn id="19" idx="0"/>
            </p:cNvCxnSpPr>
            <p:nvPr/>
          </p:nvCxnSpPr>
          <p:spPr>
            <a:xfrm flipH="1">
              <a:off x="3362935" y="3722386"/>
              <a:ext cx="2565" cy="809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362935" y="3998262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完成辅助工作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362200" y="4704388"/>
              <a:ext cx="2006600" cy="433608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仪表盘可视化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359635" y="5310632"/>
              <a:ext cx="2006600" cy="433608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模型持久化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808937" y="581606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工具封装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693248" y="2081032"/>
              <a:ext cx="3200400" cy="4328932"/>
            </a:xfrm>
            <a:prstGeom prst="roundRect">
              <a:avLst>
                <a:gd name="adj" fmla="val 3567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37" name="直线箭头连接符 36"/>
            <p:cNvCxnSpPr>
              <a:stCxn id="14" idx="2"/>
              <a:endCxn id="35" idx="0"/>
            </p:cNvCxnSpPr>
            <p:nvPr/>
          </p:nvCxnSpPr>
          <p:spPr>
            <a:xfrm>
              <a:off x="8293448" y="1731991"/>
              <a:ext cx="0" cy="349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圆角矩形 37"/>
            <p:cNvSpPr/>
            <p:nvPr/>
          </p:nvSpPr>
          <p:spPr>
            <a:xfrm>
              <a:off x="7290148" y="2245356"/>
              <a:ext cx="2006600" cy="330976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err="1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tf.math</a:t>
              </a:r>
              <a:endParaRPr kumimoji="1" lang="zh-CN" altLang="en-US" sz="1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7287583" y="2667924"/>
              <a:ext cx="2006600" cy="330976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err="1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tf.linagl</a:t>
              </a:r>
              <a:endParaRPr kumimoji="1" lang="zh-CN" altLang="en-US" sz="1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7287583" y="3087819"/>
              <a:ext cx="2006600" cy="330976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err="1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tf.loss</a:t>
              </a:r>
              <a:endParaRPr kumimoji="1" lang="zh-CN" altLang="en-US" sz="1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7287583" y="3506772"/>
              <a:ext cx="2006600" cy="330976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tf.initializers</a:t>
              </a:r>
              <a:endParaRPr kumimoji="1" lang="zh-CN" altLang="en-US" sz="1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7287583" y="3925669"/>
              <a:ext cx="2006600" cy="330976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tf.distributions</a:t>
              </a:r>
              <a:endParaRPr kumimoji="1" lang="zh-CN" altLang="en-US" sz="1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7287583" y="4344566"/>
              <a:ext cx="2006600" cy="330976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err="1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tf.metrics</a:t>
              </a:r>
              <a:endParaRPr kumimoji="1" lang="zh-CN" altLang="en-US" sz="1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7287583" y="4763463"/>
              <a:ext cx="2006600" cy="330976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err="1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tf.nn</a:t>
              </a:r>
              <a:endParaRPr kumimoji="1" lang="zh-CN" altLang="en-US" sz="1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7287583" y="5181884"/>
              <a:ext cx="2006600" cy="330976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err="1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tf.train</a:t>
              </a:r>
              <a:endParaRPr kumimoji="1" lang="zh-CN" altLang="en-US" sz="1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7287583" y="5600305"/>
              <a:ext cx="2006600" cy="330976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err="1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tf.layer</a:t>
              </a:r>
              <a:endParaRPr kumimoji="1" lang="zh-CN" altLang="en-US" sz="1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7287583" y="6018726"/>
              <a:ext cx="2006600" cy="330976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err="1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tf.keras</a:t>
              </a:r>
              <a:endParaRPr kumimoji="1" lang="zh-CN" altLang="en-US" sz="1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359635" y="1423222"/>
              <a:ext cx="2006600" cy="495300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操作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Op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25570" y="578734"/>
              <a:ext cx="2639027" cy="182340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936958" y="2014880"/>
              <a:ext cx="816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smtClean="0">
                  <a:latin typeface="Microsoft YaHei" charset="-122"/>
                  <a:ea typeface="Microsoft YaHei" charset="-122"/>
                  <a:cs typeface="Microsoft YaHei" charset="-122"/>
                </a:rPr>
                <a:t>Graph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6" name="直线箭头连接符 25"/>
            <p:cNvCxnSpPr>
              <a:stCxn id="7" idx="0"/>
              <a:endCxn id="12" idx="2"/>
            </p:cNvCxnSpPr>
            <p:nvPr/>
          </p:nvCxnSpPr>
          <p:spPr>
            <a:xfrm flipV="1">
              <a:off x="3345082" y="2402137"/>
              <a:ext cx="2" cy="588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9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10" y="1358899"/>
            <a:ext cx="7324090" cy="50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8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 68"/>
          <p:cNvGrpSpPr/>
          <p:nvPr/>
        </p:nvGrpSpPr>
        <p:grpSpPr>
          <a:xfrm>
            <a:off x="524472" y="965434"/>
            <a:ext cx="11091747" cy="1995397"/>
            <a:chOff x="-285756" y="988583"/>
            <a:chExt cx="11091747" cy="1995397"/>
          </a:xfrm>
        </p:grpSpPr>
        <p:sp>
          <p:nvSpPr>
            <p:cNvPr id="3" name="椭圆 2"/>
            <p:cNvSpPr/>
            <p:nvPr/>
          </p:nvSpPr>
          <p:spPr>
            <a:xfrm>
              <a:off x="1736202" y="1296364"/>
              <a:ext cx="520861" cy="52086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smtClean="0">
                  <a:latin typeface="Microsoft YaHei" charset="-122"/>
                  <a:ea typeface="Microsoft YaHei" charset="-122"/>
                  <a:cs typeface="Microsoft YaHei" charset="-122"/>
                </a:rPr>
                <a:t>x</a:t>
              </a:r>
              <a:endParaRPr kumimoji="1" lang="zh-CN" alt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462759" y="1296362"/>
              <a:ext cx="520861" cy="52086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h1</a:t>
              </a:r>
              <a:endParaRPr kumimoji="1" lang="zh-CN" alt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189316" y="1296361"/>
              <a:ext cx="520861" cy="52086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h2</a:t>
              </a:r>
              <a:endParaRPr kumimoji="1" lang="zh-CN" alt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921656" y="1296361"/>
              <a:ext cx="520861" cy="52086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o</a:t>
              </a:r>
              <a:endParaRPr kumimoji="1" lang="zh-CN" alt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653996" y="1296361"/>
              <a:ext cx="520861" cy="52086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L</a:t>
              </a:r>
              <a:endParaRPr kumimoji="1" lang="zh-CN" alt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34994" y="98858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>
                  <a:latin typeface="Microsoft YaHei" charset="-122"/>
                  <a:ea typeface="Microsoft YaHei" charset="-122"/>
                  <a:cs typeface="Microsoft YaHei" charset="-122"/>
                </a:rPr>
                <a:t>输入层</a:t>
              </a:r>
              <a:endParaRPr kumimoji="1" lang="zh-CN" altLang="en-US" sz="14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1551" y="100147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>
                  <a:latin typeface="Microsoft YaHei" charset="-122"/>
                  <a:ea typeface="Microsoft YaHei" charset="-122"/>
                  <a:cs typeface="Microsoft YaHei" charset="-122"/>
                </a:rPr>
                <a:t>隐藏层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88108" y="99673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>
                  <a:latin typeface="Microsoft YaHei" charset="-122"/>
                  <a:ea typeface="Microsoft YaHei" charset="-122"/>
                  <a:cs typeface="Microsoft YaHei" charset="-122"/>
                </a:rPr>
                <a:t>隐藏层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20448" y="99673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>
                  <a:latin typeface="Microsoft YaHei" charset="-122"/>
                  <a:ea typeface="Microsoft YaHei" charset="-122"/>
                  <a:cs typeface="Microsoft YaHei" charset="-122"/>
                </a:rPr>
                <a:t>输出层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463020" y="9885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>
                  <a:latin typeface="Microsoft YaHei" charset="-122"/>
                  <a:ea typeface="Microsoft YaHei" charset="-122"/>
                  <a:cs typeface="Microsoft YaHei" charset="-122"/>
                </a:rPr>
                <a:t>损失函数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0" name="直线箭头连接符 19"/>
            <p:cNvCxnSpPr>
              <a:stCxn id="3" idx="6"/>
              <a:endCxn id="4" idx="2"/>
            </p:cNvCxnSpPr>
            <p:nvPr/>
          </p:nvCxnSpPr>
          <p:spPr>
            <a:xfrm flipV="1">
              <a:off x="2257063" y="1556793"/>
              <a:ext cx="1205696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>
              <a:stCxn id="4" idx="6"/>
              <a:endCxn id="5" idx="2"/>
            </p:cNvCxnSpPr>
            <p:nvPr/>
          </p:nvCxnSpPr>
          <p:spPr>
            <a:xfrm flipV="1">
              <a:off x="3983620" y="1556792"/>
              <a:ext cx="12056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>
              <a:stCxn id="5" idx="6"/>
              <a:endCxn id="6" idx="2"/>
            </p:cNvCxnSpPr>
            <p:nvPr/>
          </p:nvCxnSpPr>
          <p:spPr>
            <a:xfrm>
              <a:off x="5710177" y="1556792"/>
              <a:ext cx="12114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>
              <a:stCxn id="6" idx="6"/>
              <a:endCxn id="7" idx="2"/>
            </p:cNvCxnSpPr>
            <p:nvPr/>
          </p:nvCxnSpPr>
          <p:spPr>
            <a:xfrm>
              <a:off x="7442517" y="1556792"/>
              <a:ext cx="12114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10285130" y="1304514"/>
              <a:ext cx="520861" cy="52086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smtClean="0">
                  <a:latin typeface="Microsoft YaHei" charset="-122"/>
                  <a:ea typeface="Microsoft YaHei" charset="-122"/>
                  <a:cs typeface="Microsoft YaHei" charset="-122"/>
                </a:rPr>
                <a:t>y</a:t>
              </a:r>
              <a:endParaRPr kumimoji="1" lang="zh-CN" altLang="en-US" sz="11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32" name="直线箭头连接符 31"/>
            <p:cNvCxnSpPr>
              <a:stCxn id="30" idx="2"/>
              <a:endCxn id="7" idx="6"/>
            </p:cNvCxnSpPr>
            <p:nvPr/>
          </p:nvCxnSpPr>
          <p:spPr>
            <a:xfrm flipH="1" flipV="1">
              <a:off x="9174857" y="1556792"/>
              <a:ext cx="1110273" cy="81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8653996" y="2340011"/>
              <a:ext cx="520861" cy="52086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ε</a:t>
              </a:r>
              <a:endParaRPr kumimoji="1" lang="zh-CN" altLang="en-US" sz="12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921656" y="2340010"/>
              <a:ext cx="520861" cy="52086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δ</a:t>
              </a:r>
              <a:endParaRPr kumimoji="1" lang="zh-CN" altLang="en-US" sz="12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189316" y="2340010"/>
              <a:ext cx="520861" cy="52086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δ</a:t>
              </a:r>
              <a:endParaRPr kumimoji="1" lang="zh-CN" altLang="en-US" sz="12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462757" y="2340009"/>
              <a:ext cx="520861" cy="52086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δ</a:t>
              </a:r>
              <a:endParaRPr kumimoji="1" lang="zh-CN" altLang="en-US" sz="12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629000" y="1567310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W1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355557" y="1567310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W2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058378" y="1567310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W3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42" name="直线箭头连接符 41"/>
            <p:cNvCxnSpPr>
              <a:stCxn id="7" idx="4"/>
              <a:endCxn id="33" idx="0"/>
            </p:cNvCxnSpPr>
            <p:nvPr/>
          </p:nvCxnSpPr>
          <p:spPr>
            <a:xfrm>
              <a:off x="8914427" y="1817222"/>
              <a:ext cx="0" cy="52278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/>
            <p:cNvCxnSpPr>
              <a:stCxn id="33" idx="2"/>
              <a:endCxn id="34" idx="6"/>
            </p:cNvCxnSpPr>
            <p:nvPr/>
          </p:nvCxnSpPr>
          <p:spPr>
            <a:xfrm flipH="1" flipV="1">
              <a:off x="7442517" y="2600441"/>
              <a:ext cx="121147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>
              <a:stCxn id="34" idx="2"/>
              <a:endCxn id="35" idx="6"/>
            </p:cNvCxnSpPr>
            <p:nvPr/>
          </p:nvCxnSpPr>
          <p:spPr>
            <a:xfrm flipH="1">
              <a:off x="5710177" y="2600441"/>
              <a:ext cx="121147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>
              <a:stCxn id="35" idx="2"/>
              <a:endCxn id="36" idx="6"/>
            </p:cNvCxnSpPr>
            <p:nvPr/>
          </p:nvCxnSpPr>
          <p:spPr>
            <a:xfrm flipH="1" flipV="1">
              <a:off x="3983618" y="2600440"/>
              <a:ext cx="120569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/>
            <p:cNvCxnSpPr>
              <a:stCxn id="34" idx="1"/>
              <a:endCxn id="40" idx="2"/>
            </p:cNvCxnSpPr>
            <p:nvPr/>
          </p:nvCxnSpPr>
          <p:spPr>
            <a:xfrm flipH="1" flipV="1">
              <a:off x="6335858" y="1936642"/>
              <a:ext cx="662076" cy="479646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/>
            <p:cNvCxnSpPr>
              <a:stCxn id="35" idx="1"/>
              <a:endCxn id="39" idx="2"/>
            </p:cNvCxnSpPr>
            <p:nvPr/>
          </p:nvCxnSpPr>
          <p:spPr>
            <a:xfrm flipH="1" flipV="1">
              <a:off x="4633037" y="1936642"/>
              <a:ext cx="632557" cy="479646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/>
            <p:cNvCxnSpPr>
              <a:stCxn id="36" idx="1"/>
              <a:endCxn id="38" idx="2"/>
            </p:cNvCxnSpPr>
            <p:nvPr/>
          </p:nvCxnSpPr>
          <p:spPr>
            <a:xfrm flipH="1" flipV="1">
              <a:off x="2906480" y="1936642"/>
              <a:ext cx="632555" cy="479645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7656651" y="270698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误差传递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930092" y="270698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误差传递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191971" y="27067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误差传递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569335" y="194359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>
                  <a:latin typeface="Microsoft YaHei" charset="-122"/>
                  <a:ea typeface="Microsoft YaHei" charset="-122"/>
                  <a:cs typeface="Microsoft YaHei" charset="-122"/>
                </a:rPr>
                <a:t>梯度更新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846996" y="194359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>
                  <a:latin typeface="Microsoft YaHei" charset="-122"/>
                  <a:ea typeface="Microsoft YaHei" charset="-122"/>
                  <a:cs typeface="Microsoft YaHei" charset="-122"/>
                </a:rPr>
                <a:t>梯度更新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115391" y="194359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>
                  <a:latin typeface="Microsoft YaHei" charset="-122"/>
                  <a:ea typeface="Microsoft YaHei" charset="-122"/>
                  <a:cs typeface="Microsoft YaHei" charset="-122"/>
                </a:rPr>
                <a:t>梯度更新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-285756" y="1387514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我要学人工智能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68" name="直线箭头连接符 67"/>
            <p:cNvCxnSpPr>
              <a:stCxn id="66" idx="3"/>
              <a:endCxn id="3" idx="2"/>
            </p:cNvCxnSpPr>
            <p:nvPr/>
          </p:nvCxnSpPr>
          <p:spPr>
            <a:xfrm>
              <a:off x="1335201" y="1556791"/>
              <a:ext cx="401001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48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 147"/>
          <p:cNvGrpSpPr/>
          <p:nvPr/>
        </p:nvGrpSpPr>
        <p:grpSpPr>
          <a:xfrm>
            <a:off x="296175" y="783434"/>
            <a:ext cx="11319800" cy="5231356"/>
            <a:chOff x="296175" y="783434"/>
            <a:chExt cx="11319800" cy="5231356"/>
          </a:xfrm>
        </p:grpSpPr>
        <p:grpSp>
          <p:nvGrpSpPr>
            <p:cNvPr id="145" name="组 144"/>
            <p:cNvGrpSpPr/>
            <p:nvPr/>
          </p:nvGrpSpPr>
          <p:grpSpPr>
            <a:xfrm>
              <a:off x="296175" y="783434"/>
              <a:ext cx="11294153" cy="5231356"/>
              <a:chOff x="296175" y="783434"/>
              <a:chExt cx="11294153" cy="5231356"/>
            </a:xfrm>
          </p:grpSpPr>
          <p:grpSp>
            <p:nvGrpSpPr>
              <p:cNvPr id="98" name="组 97"/>
              <p:cNvGrpSpPr/>
              <p:nvPr/>
            </p:nvGrpSpPr>
            <p:grpSpPr>
              <a:xfrm>
                <a:off x="1634994" y="1972431"/>
                <a:ext cx="9170997" cy="948059"/>
                <a:chOff x="1634994" y="988583"/>
                <a:chExt cx="9170997" cy="948059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1736202" y="1296364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x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4" name="椭圆 3"/>
                <p:cNvSpPr/>
                <p:nvPr/>
              </p:nvSpPr>
              <p:spPr>
                <a:xfrm>
                  <a:off x="3462759" y="1296362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h1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5189316" y="1296361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h2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6921656" y="1296361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o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8653996" y="1296361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L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1634994" y="988584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输入层</a:t>
                  </a:r>
                  <a:endParaRPr kumimoji="1" lang="zh-CN" altLang="en-US" sz="140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3361551" y="1001473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隐藏层</a:t>
                  </a:r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5088108" y="996737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隐藏层</a:t>
                  </a:r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6820448" y="996737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输出层</a:t>
                  </a:r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8463020" y="988583"/>
                  <a:ext cx="902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损失函数</a:t>
                  </a:r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cxnSp>
              <p:nvCxnSpPr>
                <p:cNvPr id="13" name="直线箭头连接符 12"/>
                <p:cNvCxnSpPr>
                  <a:stCxn id="3" idx="6"/>
                  <a:endCxn id="4" idx="2"/>
                </p:cNvCxnSpPr>
                <p:nvPr/>
              </p:nvCxnSpPr>
              <p:spPr>
                <a:xfrm flipV="1">
                  <a:off x="2257063" y="1556793"/>
                  <a:ext cx="1205696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线箭头连接符 13"/>
                <p:cNvCxnSpPr>
                  <a:stCxn id="4" idx="6"/>
                  <a:endCxn id="5" idx="2"/>
                </p:cNvCxnSpPr>
                <p:nvPr/>
              </p:nvCxnSpPr>
              <p:spPr>
                <a:xfrm flipV="1">
                  <a:off x="3983620" y="1556792"/>
                  <a:ext cx="1205696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线箭头连接符 14"/>
                <p:cNvCxnSpPr>
                  <a:stCxn id="5" idx="6"/>
                  <a:endCxn id="6" idx="2"/>
                </p:cNvCxnSpPr>
                <p:nvPr/>
              </p:nvCxnSpPr>
              <p:spPr>
                <a:xfrm>
                  <a:off x="5710177" y="1556792"/>
                  <a:ext cx="12114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线箭头连接符 15"/>
                <p:cNvCxnSpPr>
                  <a:stCxn id="6" idx="6"/>
                  <a:endCxn id="7" idx="2"/>
                </p:cNvCxnSpPr>
                <p:nvPr/>
              </p:nvCxnSpPr>
              <p:spPr>
                <a:xfrm>
                  <a:off x="7442517" y="1556792"/>
                  <a:ext cx="12114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椭圆 16"/>
                <p:cNvSpPr/>
                <p:nvPr/>
              </p:nvSpPr>
              <p:spPr>
                <a:xfrm>
                  <a:off x="10285130" y="1304514"/>
                  <a:ext cx="520861" cy="520861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y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cxnSp>
              <p:nvCxnSpPr>
                <p:cNvPr id="18" name="直线箭头连接符 17"/>
                <p:cNvCxnSpPr/>
                <p:nvPr/>
              </p:nvCxnSpPr>
              <p:spPr>
                <a:xfrm flipH="1" flipV="1">
                  <a:off x="9174857" y="1556792"/>
                  <a:ext cx="1110273" cy="8153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/>
                <p:cNvSpPr txBox="1"/>
                <p:nvPr/>
              </p:nvSpPr>
              <p:spPr>
                <a:xfrm>
                  <a:off x="2629000" y="1567310"/>
                  <a:ext cx="554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W1</a:t>
                  </a:r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4355557" y="1567310"/>
                  <a:ext cx="554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W2</a:t>
                  </a:r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6058378" y="1567310"/>
                  <a:ext cx="554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W3</a:t>
                  </a:r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  <p:grpSp>
            <p:nvGrpSpPr>
              <p:cNvPr id="97" name="组 96"/>
              <p:cNvGrpSpPr/>
              <p:nvPr/>
            </p:nvGrpSpPr>
            <p:grpSpPr>
              <a:xfrm>
                <a:off x="1634994" y="3220898"/>
                <a:ext cx="9170997" cy="948059"/>
                <a:chOff x="1634994" y="2217429"/>
                <a:chExt cx="9170997" cy="948059"/>
              </a:xfrm>
            </p:grpSpPr>
            <p:sp>
              <p:nvSpPr>
                <p:cNvPr id="58" name="椭圆 57"/>
                <p:cNvSpPr/>
                <p:nvPr/>
              </p:nvSpPr>
              <p:spPr>
                <a:xfrm>
                  <a:off x="1736202" y="2525210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x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3462759" y="2525208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h1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5189316" y="2525207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h2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6921656" y="2525207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o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8653996" y="2525207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L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63" name="文本框 62"/>
                <p:cNvSpPr txBox="1"/>
                <p:nvPr/>
              </p:nvSpPr>
              <p:spPr>
                <a:xfrm>
                  <a:off x="1634994" y="2217430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输入层</a:t>
                  </a:r>
                  <a:endParaRPr kumimoji="1" lang="zh-CN" altLang="en-US" sz="140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3361551" y="2230319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隐藏层</a:t>
                  </a:r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5088108" y="2225583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隐藏层</a:t>
                  </a:r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6820448" y="2225583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输出层</a:t>
                  </a:r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8463020" y="2217429"/>
                  <a:ext cx="902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损失函数</a:t>
                  </a:r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cxnSp>
              <p:nvCxnSpPr>
                <p:cNvPr id="68" name="直线箭头连接符 67"/>
                <p:cNvCxnSpPr>
                  <a:stCxn id="59" idx="6"/>
                  <a:endCxn id="60" idx="2"/>
                </p:cNvCxnSpPr>
                <p:nvPr/>
              </p:nvCxnSpPr>
              <p:spPr>
                <a:xfrm flipV="1">
                  <a:off x="2257063" y="2785639"/>
                  <a:ext cx="1205696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线箭头连接符 68"/>
                <p:cNvCxnSpPr>
                  <a:stCxn id="60" idx="6"/>
                  <a:endCxn id="61" idx="2"/>
                </p:cNvCxnSpPr>
                <p:nvPr/>
              </p:nvCxnSpPr>
              <p:spPr>
                <a:xfrm flipV="1">
                  <a:off x="3983620" y="2785638"/>
                  <a:ext cx="1205696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箭头连接符 69"/>
                <p:cNvCxnSpPr>
                  <a:stCxn id="61" idx="6"/>
                  <a:endCxn id="62" idx="2"/>
                </p:cNvCxnSpPr>
                <p:nvPr/>
              </p:nvCxnSpPr>
              <p:spPr>
                <a:xfrm>
                  <a:off x="5710177" y="2785638"/>
                  <a:ext cx="12114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箭头连接符 70"/>
                <p:cNvCxnSpPr>
                  <a:stCxn id="62" idx="6"/>
                  <a:endCxn id="63" idx="2"/>
                </p:cNvCxnSpPr>
                <p:nvPr/>
              </p:nvCxnSpPr>
              <p:spPr>
                <a:xfrm>
                  <a:off x="7442517" y="2785638"/>
                  <a:ext cx="12114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椭圆 71"/>
                <p:cNvSpPr/>
                <p:nvPr/>
              </p:nvSpPr>
              <p:spPr>
                <a:xfrm>
                  <a:off x="10285130" y="2533360"/>
                  <a:ext cx="520861" cy="520861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y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cxnSp>
              <p:nvCxnSpPr>
                <p:cNvPr id="73" name="直线箭头连接符 72"/>
                <p:cNvCxnSpPr/>
                <p:nvPr/>
              </p:nvCxnSpPr>
              <p:spPr>
                <a:xfrm flipH="1" flipV="1">
                  <a:off x="9174857" y="2785638"/>
                  <a:ext cx="1110273" cy="8153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文本框 73"/>
                <p:cNvSpPr txBox="1"/>
                <p:nvPr/>
              </p:nvSpPr>
              <p:spPr>
                <a:xfrm>
                  <a:off x="2629000" y="2796156"/>
                  <a:ext cx="554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W1</a:t>
                  </a:r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4355557" y="2796156"/>
                  <a:ext cx="554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W2</a:t>
                  </a:r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6058378" y="2796156"/>
                  <a:ext cx="554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W3</a:t>
                  </a:r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  <p:grpSp>
            <p:nvGrpSpPr>
              <p:cNvPr id="96" name="组 95"/>
              <p:cNvGrpSpPr/>
              <p:nvPr/>
            </p:nvGrpSpPr>
            <p:grpSpPr>
              <a:xfrm>
                <a:off x="1634994" y="5066731"/>
                <a:ext cx="9170997" cy="948059"/>
                <a:chOff x="1634994" y="5066731"/>
                <a:chExt cx="9170997" cy="948059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1736202" y="5374512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x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3462759" y="5374510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h1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5189316" y="5374509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h2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6921656" y="5374509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o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8653996" y="5374509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L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1634994" y="5066732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输入层</a:t>
                  </a:r>
                  <a:endParaRPr kumimoji="1" lang="zh-CN" altLang="en-US" sz="140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3361551" y="5079621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隐藏层</a:t>
                  </a:r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5088108" y="5074885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隐藏层</a:t>
                  </a:r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6820448" y="5074885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输出层</a:t>
                  </a:r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8463020" y="5066731"/>
                  <a:ext cx="902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损失函数</a:t>
                  </a:r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cxnSp>
              <p:nvCxnSpPr>
                <p:cNvPr id="87" name="直线箭头连接符 86"/>
                <p:cNvCxnSpPr/>
                <p:nvPr/>
              </p:nvCxnSpPr>
              <p:spPr>
                <a:xfrm flipV="1">
                  <a:off x="2257063" y="5634941"/>
                  <a:ext cx="1205696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线箭头连接符 87"/>
                <p:cNvCxnSpPr/>
                <p:nvPr/>
              </p:nvCxnSpPr>
              <p:spPr>
                <a:xfrm flipV="1">
                  <a:off x="3983620" y="5634940"/>
                  <a:ext cx="1205696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线箭头连接符 88"/>
                <p:cNvCxnSpPr/>
                <p:nvPr/>
              </p:nvCxnSpPr>
              <p:spPr>
                <a:xfrm>
                  <a:off x="5710177" y="5634940"/>
                  <a:ext cx="12114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线箭头连接符 89"/>
                <p:cNvCxnSpPr/>
                <p:nvPr/>
              </p:nvCxnSpPr>
              <p:spPr>
                <a:xfrm>
                  <a:off x="7442517" y="5634940"/>
                  <a:ext cx="12114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/>
                <p:cNvSpPr/>
                <p:nvPr/>
              </p:nvSpPr>
              <p:spPr>
                <a:xfrm>
                  <a:off x="10285130" y="5382662"/>
                  <a:ext cx="520861" cy="520861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y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cxnSp>
              <p:nvCxnSpPr>
                <p:cNvPr id="92" name="直线箭头连接符 91"/>
                <p:cNvCxnSpPr/>
                <p:nvPr/>
              </p:nvCxnSpPr>
              <p:spPr>
                <a:xfrm flipH="1" flipV="1">
                  <a:off x="9174857" y="5634940"/>
                  <a:ext cx="1110273" cy="8153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文本框 92"/>
                <p:cNvSpPr txBox="1"/>
                <p:nvPr/>
              </p:nvSpPr>
              <p:spPr>
                <a:xfrm>
                  <a:off x="2629000" y="5645458"/>
                  <a:ext cx="554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W1</a:t>
                  </a:r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4355557" y="5645458"/>
                  <a:ext cx="554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W2</a:t>
                  </a:r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6058378" y="5645458"/>
                  <a:ext cx="554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W3</a:t>
                  </a:r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622919" y="237136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我</a:t>
                </a:r>
                <a:endParaRPr kumimoji="1" lang="zh-CN" altLang="en-US" sz="16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640832" y="3619829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b="1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要</a:t>
                </a:r>
                <a:endParaRPr kumimoji="1" lang="zh-CN" altLang="en-US" sz="16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296175" y="5465662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b="1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人工智</a:t>
                </a:r>
                <a:r>
                  <a:rPr kumimoji="1" lang="zh-CN" altLang="en-US" sz="1600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能</a:t>
                </a:r>
                <a:endParaRPr kumimoji="1" lang="zh-CN" altLang="en-US" sz="16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103" name="直线箭头连接符 102"/>
              <p:cNvCxnSpPr>
                <a:stCxn id="99" idx="3"/>
                <a:endCxn id="3" idx="2"/>
              </p:cNvCxnSpPr>
              <p:nvPr/>
            </p:nvCxnSpPr>
            <p:spPr>
              <a:xfrm>
                <a:off x="1012769" y="2540639"/>
                <a:ext cx="723433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线箭头连接符 105"/>
              <p:cNvCxnSpPr>
                <a:stCxn id="100" idx="3"/>
                <a:endCxn id="58" idx="2"/>
              </p:cNvCxnSpPr>
              <p:nvPr/>
            </p:nvCxnSpPr>
            <p:spPr>
              <a:xfrm>
                <a:off x="1030682" y="3789106"/>
                <a:ext cx="705520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线箭头连接符 108"/>
              <p:cNvCxnSpPr>
                <a:stCxn id="101" idx="3"/>
                <a:endCxn id="77" idx="2"/>
              </p:cNvCxnSpPr>
              <p:nvPr/>
            </p:nvCxnSpPr>
            <p:spPr>
              <a:xfrm>
                <a:off x="1301578" y="5634939"/>
                <a:ext cx="434624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文本框 109"/>
              <p:cNvSpPr txBox="1"/>
              <p:nvPr/>
            </p:nvSpPr>
            <p:spPr>
              <a:xfrm>
                <a:off x="11200478" y="237136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b="1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要</a:t>
                </a:r>
                <a:endParaRPr kumimoji="1" lang="zh-CN" altLang="en-US" sz="16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11200478" y="3619829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学</a:t>
                </a:r>
                <a:endParaRPr kumimoji="1" lang="zh-CN" altLang="en-US" sz="16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11274854" y="5522543"/>
                <a:ext cx="241097" cy="24109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14" name="组 113"/>
              <p:cNvGrpSpPr/>
              <p:nvPr/>
            </p:nvGrpSpPr>
            <p:grpSpPr>
              <a:xfrm>
                <a:off x="1634994" y="783434"/>
                <a:ext cx="9170997" cy="948059"/>
                <a:chOff x="1634994" y="988583"/>
                <a:chExt cx="9170997" cy="948059"/>
              </a:xfrm>
            </p:grpSpPr>
            <p:sp>
              <p:nvSpPr>
                <p:cNvPr id="115" name="椭圆 114"/>
                <p:cNvSpPr/>
                <p:nvPr/>
              </p:nvSpPr>
              <p:spPr>
                <a:xfrm>
                  <a:off x="1736202" y="1296364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x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462759" y="1296362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h1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5189316" y="1296361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h2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6921656" y="1296361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o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8653996" y="1296361"/>
                  <a:ext cx="520861" cy="52086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L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1634994" y="988584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输入层</a:t>
                  </a:r>
                  <a:endParaRPr kumimoji="1" lang="zh-CN" altLang="en-US" sz="140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3361551" y="1001473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隐藏层</a:t>
                  </a:r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5088108" y="996737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隐藏层</a:t>
                  </a:r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6820448" y="996737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输出层</a:t>
                  </a:r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124" name="文本框 123"/>
                <p:cNvSpPr txBox="1"/>
                <p:nvPr/>
              </p:nvSpPr>
              <p:spPr>
                <a:xfrm>
                  <a:off x="8463020" y="988583"/>
                  <a:ext cx="902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损失函数</a:t>
                  </a:r>
                  <a:endParaRPr kumimoji="1" lang="zh-CN" altLang="en-US" sz="14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cxnSp>
              <p:nvCxnSpPr>
                <p:cNvPr id="125" name="直线箭头连接符 124"/>
                <p:cNvCxnSpPr>
                  <a:stCxn id="115" idx="6"/>
                  <a:endCxn id="116" idx="2"/>
                </p:cNvCxnSpPr>
                <p:nvPr/>
              </p:nvCxnSpPr>
              <p:spPr>
                <a:xfrm flipV="1">
                  <a:off x="2257063" y="1556793"/>
                  <a:ext cx="1205696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线箭头连接符 125"/>
                <p:cNvCxnSpPr>
                  <a:stCxn id="116" idx="6"/>
                  <a:endCxn id="117" idx="2"/>
                </p:cNvCxnSpPr>
                <p:nvPr/>
              </p:nvCxnSpPr>
              <p:spPr>
                <a:xfrm flipV="1">
                  <a:off x="3983620" y="1556792"/>
                  <a:ext cx="1205696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箭头连接符 126"/>
                <p:cNvCxnSpPr>
                  <a:stCxn id="117" idx="6"/>
                  <a:endCxn id="118" idx="2"/>
                </p:cNvCxnSpPr>
                <p:nvPr/>
              </p:nvCxnSpPr>
              <p:spPr>
                <a:xfrm>
                  <a:off x="5710177" y="1556792"/>
                  <a:ext cx="12114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箭头连接符 127"/>
                <p:cNvCxnSpPr>
                  <a:stCxn id="118" idx="6"/>
                  <a:endCxn id="119" idx="2"/>
                </p:cNvCxnSpPr>
                <p:nvPr/>
              </p:nvCxnSpPr>
              <p:spPr>
                <a:xfrm>
                  <a:off x="7442517" y="1556792"/>
                  <a:ext cx="12114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椭圆 128"/>
                <p:cNvSpPr/>
                <p:nvPr/>
              </p:nvSpPr>
              <p:spPr>
                <a:xfrm>
                  <a:off x="10285130" y="1304514"/>
                  <a:ext cx="520861" cy="520861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y</a:t>
                  </a:r>
                  <a:endParaRPr kumimoji="1" lang="zh-CN" altLang="en-US" sz="1200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cxnSp>
              <p:nvCxnSpPr>
                <p:cNvPr id="130" name="直线箭头连接符 129"/>
                <p:cNvCxnSpPr/>
                <p:nvPr/>
              </p:nvCxnSpPr>
              <p:spPr>
                <a:xfrm flipH="1" flipV="1">
                  <a:off x="9174857" y="1556792"/>
                  <a:ext cx="1110273" cy="8153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2629000" y="1567310"/>
                  <a:ext cx="554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W1</a:t>
                  </a:r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132" name="文本框 131"/>
                <p:cNvSpPr txBox="1"/>
                <p:nvPr/>
              </p:nvSpPr>
              <p:spPr>
                <a:xfrm>
                  <a:off x="4355557" y="1567310"/>
                  <a:ext cx="554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W2</a:t>
                  </a:r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6058378" y="1567310"/>
                  <a:ext cx="554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W3</a:t>
                  </a:r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  <p:sp>
            <p:nvSpPr>
              <p:cNvPr id="134" name="椭圆 133"/>
              <p:cNvSpPr/>
              <p:nvPr/>
            </p:nvSpPr>
            <p:spPr>
              <a:xfrm>
                <a:off x="697295" y="1231093"/>
                <a:ext cx="241097" cy="24109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11200478" y="1182364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600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我</a:t>
                </a:r>
                <a:endParaRPr kumimoji="1" lang="zh-CN" altLang="en-US" sz="16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137" name="直线箭头连接符 136"/>
              <p:cNvCxnSpPr>
                <a:stCxn id="134" idx="6"/>
                <a:endCxn id="115" idx="2"/>
              </p:cNvCxnSpPr>
              <p:nvPr/>
            </p:nvCxnSpPr>
            <p:spPr>
              <a:xfrm>
                <a:off x="938392" y="1351642"/>
                <a:ext cx="797810" cy="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肘形连接符 138"/>
              <p:cNvCxnSpPr>
                <a:stCxn id="117" idx="4"/>
                <a:endCxn id="9" idx="0"/>
              </p:cNvCxnSpPr>
              <p:nvPr/>
            </p:nvCxnSpPr>
            <p:spPr>
              <a:xfrm rot="5400000">
                <a:off x="4399844" y="935418"/>
                <a:ext cx="373248" cy="1726558"/>
              </a:xfrm>
              <a:prstGeom prst="bentConnector3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肘形连接符 139"/>
              <p:cNvCxnSpPr>
                <a:stCxn id="5" idx="4"/>
                <a:endCxn id="64" idx="0"/>
              </p:cNvCxnSpPr>
              <p:nvPr/>
            </p:nvCxnSpPr>
            <p:spPr>
              <a:xfrm rot="5400000">
                <a:off x="4370109" y="2154150"/>
                <a:ext cx="432718" cy="172655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肘形连接符 143"/>
              <p:cNvCxnSpPr>
                <a:stCxn id="60" idx="4"/>
                <a:endCxn id="83" idx="0"/>
              </p:cNvCxnSpPr>
              <p:nvPr/>
            </p:nvCxnSpPr>
            <p:spPr>
              <a:xfrm rot="5400000">
                <a:off x="4071426" y="3701300"/>
                <a:ext cx="1030084" cy="1726558"/>
              </a:xfrm>
              <a:prstGeom prst="bentConnector3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622919" y="101071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b="1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开始</a:t>
              </a:r>
              <a:endParaRPr kumimoji="1" lang="zh-CN" altLang="en-US" sz="1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1174829" y="525139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b="1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结束</a:t>
              </a:r>
              <a:endParaRPr kumimoji="1" lang="zh-CN" altLang="en-US" sz="1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0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396550" y="1316089"/>
            <a:ext cx="520861" cy="52086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11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41134" y="1307936"/>
            <a:ext cx="520861" cy="52086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 smtClean="0">
                <a:latin typeface="Microsoft YaHei" charset="-122"/>
                <a:ea typeface="Microsoft YaHei" charset="-122"/>
                <a:cs typeface="Microsoft YaHei" charset="-122"/>
              </a:rPr>
              <a:t>h2</a:t>
            </a:r>
            <a:endParaRPr kumimoji="1" lang="zh-CN" altLang="en-US" sz="11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273474" y="1307936"/>
            <a:ext cx="520861" cy="52086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 smtClean="0">
                <a:latin typeface="Microsoft YaHei" charset="-122"/>
                <a:ea typeface="Microsoft YaHei" charset="-122"/>
                <a:cs typeface="Microsoft YaHei" charset="-122"/>
              </a:rPr>
              <a:t>o</a:t>
            </a:r>
            <a:endParaRPr kumimoji="1" lang="zh-CN" altLang="en-US" sz="11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05814" y="1307936"/>
            <a:ext cx="520861" cy="52086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 smtClean="0"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endParaRPr kumimoji="1" lang="zh-CN" altLang="en-US" sz="11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95344" y="10083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>
                <a:latin typeface="Microsoft YaHei" charset="-122"/>
                <a:ea typeface="Microsoft YaHei" charset="-122"/>
                <a:cs typeface="Microsoft YaHei" charset="-122"/>
              </a:rPr>
              <a:t>输入层</a:t>
            </a:r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9926" y="10083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>
                <a:latin typeface="Microsoft YaHei" charset="-122"/>
                <a:ea typeface="Microsoft YaHei" charset="-122"/>
                <a:cs typeface="Microsoft YaHei" charset="-122"/>
              </a:rPr>
              <a:t>隐藏层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2266" y="10083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>
                <a:latin typeface="Microsoft YaHei" charset="-122"/>
                <a:ea typeface="Microsoft YaHei" charset="-122"/>
                <a:cs typeface="Microsoft YaHei" charset="-122"/>
              </a:rPr>
              <a:t>输出层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14838" y="10001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>
                <a:latin typeface="Microsoft YaHei" charset="-122"/>
                <a:ea typeface="Microsoft YaHei" charset="-122"/>
                <a:cs typeface="Microsoft YaHei" charset="-122"/>
              </a:rPr>
              <a:t>损失函数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4" name="直线箭头连接符 13"/>
          <p:cNvCxnSpPr>
            <a:stCxn id="3" idx="6"/>
            <a:endCxn id="5" idx="2"/>
          </p:cNvCxnSpPr>
          <p:nvPr/>
        </p:nvCxnSpPr>
        <p:spPr>
          <a:xfrm flipV="1">
            <a:off x="2917411" y="1568367"/>
            <a:ext cx="1623723" cy="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5" idx="6"/>
            <a:endCxn id="6" idx="2"/>
          </p:cNvCxnSpPr>
          <p:nvPr/>
        </p:nvCxnSpPr>
        <p:spPr>
          <a:xfrm>
            <a:off x="5061995" y="1568367"/>
            <a:ext cx="121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6" idx="6"/>
            <a:endCxn id="7" idx="2"/>
          </p:cNvCxnSpPr>
          <p:nvPr/>
        </p:nvCxnSpPr>
        <p:spPr>
          <a:xfrm>
            <a:off x="6794335" y="1568367"/>
            <a:ext cx="121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9636948" y="1316089"/>
            <a:ext cx="520861" cy="520861"/>
          </a:xfrm>
          <a:prstGeom prst="ellipse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smtClean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endParaRPr kumimoji="1" lang="zh-CN" altLang="en-US" sz="11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8" name="直线箭头连接符 17"/>
          <p:cNvCxnSpPr>
            <a:endCxn id="7" idx="6"/>
          </p:cNvCxnSpPr>
          <p:nvPr/>
        </p:nvCxnSpPr>
        <p:spPr>
          <a:xfrm flipH="1" flipV="1">
            <a:off x="8526675" y="1568367"/>
            <a:ext cx="1110273" cy="81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5" idx="5"/>
            <a:endCxn id="5" idx="3"/>
          </p:cNvCxnSpPr>
          <p:nvPr/>
        </p:nvCxnSpPr>
        <p:spPr>
          <a:xfrm rot="5400000">
            <a:off x="4801565" y="1568367"/>
            <a:ext cx="12700" cy="368305"/>
          </a:xfrm>
          <a:prstGeom prst="curvedConnector3">
            <a:avLst>
              <a:gd name="adj1" fmla="val 5043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7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175</Words>
  <Application>Microsoft Macintosh PowerPoint</Application>
  <PresentationFormat>宽屏</PresentationFormat>
  <Paragraphs>119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DengXian</vt:lpstr>
      <vt:lpstr>DengXian Light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 louis</dc:creator>
  <cp:lastModifiedBy>young louis</cp:lastModifiedBy>
  <cp:revision>45</cp:revision>
  <dcterms:created xsi:type="dcterms:W3CDTF">2019-05-29T13:23:24Z</dcterms:created>
  <dcterms:modified xsi:type="dcterms:W3CDTF">2019-06-07T02:58:39Z</dcterms:modified>
</cp:coreProperties>
</file>