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pen Sans" panose="020B0606030504020204" pitchFamily="34" charset="0"/>
      <p:regular r:id="rId15"/>
      <p:bold r:id="rId16"/>
      <p:italic r:id="rId17"/>
      <p:boldItalic r:id="rId18"/>
    </p:embeddedFont>
    <p:embeddedFont>
      <p:font typeface="Open Sans SemiBold" panose="020F0502020204030204" pitchFamily="34" charset="0"/>
      <p:regular r:id="rId19"/>
      <p:bold r:id="rId20"/>
      <p:italic r:id="rId21"/>
      <p:boldItalic r:id="rId22"/>
    </p:embeddedFont>
    <p:embeddedFont>
      <p:font typeface="Proxima Nova" panose="02000506030000020004" pitchFamily="2" charset="0"/>
      <p:regular r:id="rId23"/>
      <p:bold r:id="rId24"/>
      <p:italic r:id="rId25"/>
      <p:boldItalic r:id="rId26"/>
    </p:embeddedFont>
    <p:embeddedFont>
      <p:font typeface="Proxima Nova Semibold" panose="02000506030000020004"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2216"/>
  </p:normalViewPr>
  <p:slideViewPr>
    <p:cSldViewPr snapToGrid="0">
      <p:cViewPr varScale="1">
        <p:scale>
          <a:sx n="71" d="100"/>
          <a:sy n="71" d="100"/>
        </p:scale>
        <p:origin x="22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Name, Grade 10, BSS, Toronto, Canada</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excited to be here, first time, </a:t>
            </a:r>
            <a:r>
              <a:rPr lang="en-CA" sz="1100" b="0" i="0" u="none" strike="noStrike" dirty="0" err="1">
                <a:solidFill>
                  <a:srgbClr val="000000"/>
                </a:solidFill>
                <a:effectLst/>
                <a:latin typeface="Proxima Nova" panose="02000506030000020004" pitchFamily="2" charset="0"/>
              </a:rPr>
              <a:t>etc</a:t>
            </a:r>
            <a:endParaRPr lang="en-CA" sz="1100" b="0" i="0" u="none" strike="noStrike" dirty="0">
              <a:solidFill>
                <a:srgbClr val="000000"/>
              </a:solidFill>
              <a:effectLst/>
              <a:latin typeface="Proxima Nova" panose="02000506030000020004" pitchFamily="2" charset="0"/>
            </a:endParaRP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Today I will present our collaborative work:</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Integrating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and Cross-Modal Fusion for Automatic Radiology Report Generation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343169979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134316997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In conclusion, we introduced a new cross-modal framework for generating medical reports. There is potential for this to be applied in automatic medical radiology report generation.</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Our framework uses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not just as a visual extractor but also as a report retriever. The key is the fusion module, which combines features from both images and retrieved reports, allowing the model to effectively learn cross-modal information.</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Our experiments on public benchmark datasets showed that this framework is indeed effective. </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However, we did notice some challenges, mainly potential errors or redundancies in the reports that were retrieved.</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This points to a direction for future research, which is refining the retrieval process to boost accuracy and adding filtering mechanisms to handle those redundancies better.</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Lastly, there’s great potential for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to be used in broader applications for intelligent medical diagnosis.</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3ab22cb5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3ab22cb5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343169979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1343169979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343169979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34316997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34316997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34316997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fontAlgn="base">
              <a:buFont typeface="Arial" panose="020B0604020202020204" pitchFamily="34" charset="0"/>
              <a:buNone/>
            </a:pPr>
            <a:r>
              <a:rPr lang="en-CA" sz="1100" b="0" i="0" u="none" strike="noStrike" dirty="0">
                <a:solidFill>
                  <a:srgbClr val="000000"/>
                </a:solidFill>
                <a:effectLst/>
                <a:latin typeface="Proxima Nova" panose="02000506030000020004" pitchFamily="2" charset="0"/>
              </a:rPr>
              <a:t>Radiology reports are documents written by radiologists that explain what they see in medical images like X-rays, MRIs, or CT scans. An example is shown on the slide.</a:t>
            </a:r>
          </a:p>
          <a:p>
            <a:pPr marL="158750" indent="0" rtl="0" fontAlgn="base">
              <a:buFont typeface="Arial" panose="020B0604020202020204" pitchFamily="34" charset="0"/>
              <a:buNone/>
            </a:pPr>
            <a:br>
              <a:rPr lang="en-CA" b="0" dirty="0">
                <a:effectLst/>
              </a:rPr>
            </a:br>
            <a:r>
              <a:rPr lang="en-CA" sz="1100" b="0" i="0" u="sng" strike="noStrike" dirty="0">
                <a:solidFill>
                  <a:srgbClr val="000000"/>
                </a:solidFill>
                <a:effectLst/>
                <a:latin typeface="Proxima Nova" panose="02000506030000020004" pitchFamily="2" charset="0"/>
              </a:rPr>
              <a:t>Research Motivation</a:t>
            </a:r>
            <a:endParaRPr lang="en-CA" sz="1100" b="0" i="0" u="none" strike="noStrike" dirty="0">
              <a:solidFill>
                <a:srgbClr val="000000"/>
              </a:solidFill>
              <a:effectLst/>
              <a:latin typeface="Proxima Nova" panose="02000506030000020004" pitchFamily="2" charset="0"/>
            </a:endParaRP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Medical imaging is important to clinical diagnosis because it helps doctors understand the results and decide on the best treatment for their patients.</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However, radiologists face the challenge of time-consuming manual report writing and there is potential for bias and errors, especially among less experienced radiologists</a:t>
            </a:r>
          </a:p>
          <a:p>
            <a:pPr rtl="0" fontAlgn="base">
              <a:buFont typeface="Arial" panose="020B0604020202020204" pitchFamily="34" charset="0"/>
              <a:buChar char="•"/>
            </a:pPr>
            <a:endParaRPr lang="en-CA" sz="1100" b="0" i="0" u="sng" strike="noStrike" dirty="0">
              <a:solidFill>
                <a:srgbClr val="000000"/>
              </a:solidFill>
              <a:effectLst/>
              <a:latin typeface="Proxima Nova" panose="02000506030000020004" pitchFamily="2" charset="0"/>
            </a:endParaRPr>
          </a:p>
          <a:p>
            <a:pPr marL="158750" indent="0" rtl="0" fontAlgn="base">
              <a:buFont typeface="Arial" panose="020B0604020202020204" pitchFamily="34" charset="0"/>
              <a:buNone/>
            </a:pPr>
            <a:r>
              <a:rPr lang="en-CA" sz="1100" b="0" i="0" u="sng" strike="noStrike" dirty="0">
                <a:solidFill>
                  <a:srgbClr val="000000"/>
                </a:solidFill>
                <a:effectLst/>
                <a:latin typeface="Proxima Nova" panose="02000506030000020004" pitchFamily="2" charset="0"/>
              </a:rPr>
              <a:t>Therefore, the purpose of the research…</a:t>
            </a:r>
            <a:endParaRPr lang="en-CA" sz="1100" b="0" i="0" u="none" strike="noStrike" dirty="0">
              <a:solidFill>
                <a:srgbClr val="000000"/>
              </a:solidFill>
              <a:effectLst/>
              <a:latin typeface="Proxima Nova" panose="02000506030000020004" pitchFamily="2" charset="0"/>
            </a:endParaRP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Automating radiology report generation to reduce radiologists' workload and improve clinical documentation</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allowing radiologists to focus on critical decision-making</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34316997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34316997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Most existing works rely on a conventional encoder-decoder architecture, integrating CNNs for image feature extraction with RNNs or non-recurrent networks for description generation</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These approaches struggle with generating long, detailed reports due to limited feature capture of radiology images</a:t>
            </a:r>
          </a:p>
          <a:p>
            <a:pPr rtl="0" fontAlgn="base">
              <a:buFont typeface="Arial" panose="020B0604020202020204" pitchFamily="34" charset="0"/>
              <a:buChar char="•"/>
            </a:pPr>
            <a:endParaRPr lang="en-CA" sz="1100" b="0" i="0" u="none" strike="noStrike" dirty="0">
              <a:solidFill>
                <a:srgbClr val="000000"/>
              </a:solidFill>
              <a:effectLst/>
              <a:latin typeface="Proxima Nova" panose="02000506030000020004" pitchFamily="2" charset="0"/>
            </a:endParaRP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Shift towards using transformer-based models</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Transformers are well-suited for handling sequential data efficiently, making them ideal for generating descriptive and diagnostic reports. </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Notable advancements include the use of knowledge graphs by Zhang et al., multi-modal transformer models with memory mechanisms by Chen et al</a:t>
            </a:r>
          </a:p>
          <a:p>
            <a:pPr marL="742950" lvl="1" indent="-285750" rtl="0" fontAlgn="base">
              <a:buFont typeface="Arial" panose="020B0604020202020204" pitchFamily="34" charset="0"/>
              <a:buChar char="•"/>
            </a:pPr>
            <a:endParaRPr lang="en-CA" sz="1100" b="0" i="0" u="none" strike="noStrike" dirty="0">
              <a:solidFill>
                <a:srgbClr val="000000"/>
              </a:solidFill>
              <a:effectLst/>
              <a:latin typeface="Proxima Nova" panose="02000506030000020004" pitchFamily="2" charset="0"/>
            </a:endParaRP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Additionally, research has moved towards vision-language pre-training models such as CLIP and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1343169979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1343169979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CLIP is trained on large datasets of image-text pairs and can perform tasks like image classification and image retrieval based on text without specific fine-tuning.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Unlike standard models, CLIP trains an image and text encoder together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connects images and text using contrastive learning, which aligns similar pairs of images and text and separates unrelated ones. </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3ab22cb5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13ab22cb5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On the other hand, </a:t>
            </a:r>
            <a:r>
              <a:rPr lang="en-CA" sz="1800" b="0" i="0" u="none" strike="noStrike" dirty="0" err="1">
                <a:solidFill>
                  <a:srgbClr val="000000"/>
                </a:solidFill>
                <a:effectLst/>
                <a:latin typeface="Proxima Nova" panose="02000506030000020004" pitchFamily="2" charset="0"/>
              </a:rPr>
              <a:t>MedCLIP</a:t>
            </a:r>
            <a:r>
              <a:rPr lang="en-CA" sz="1800" b="0" i="0" u="none" strike="noStrike" dirty="0">
                <a:solidFill>
                  <a:srgbClr val="000000"/>
                </a:solidFill>
                <a:effectLst/>
                <a:latin typeface="Proxima Nova" panose="02000506030000020004" pitchFamily="2" charset="0"/>
              </a:rPr>
              <a:t> is built on CLIP’s architecture but is adapted specifically for medical purposes. </a:t>
            </a:r>
          </a:p>
          <a:p>
            <a:pPr rtl="0" fontAlgn="base">
              <a:buFont typeface="Arial" panose="020B0604020202020204" pitchFamily="34" charset="0"/>
              <a:buChar char="•"/>
            </a:pPr>
            <a:r>
              <a:rPr lang="en-CA" sz="1800" b="0" i="0" u="none" strike="noStrike" dirty="0" err="1">
                <a:solidFill>
                  <a:srgbClr val="000000"/>
                </a:solidFill>
                <a:effectLst/>
                <a:latin typeface="Proxima Nova" panose="02000506030000020004" pitchFamily="2" charset="0"/>
              </a:rPr>
              <a:t>MedCLIP</a:t>
            </a:r>
            <a:r>
              <a:rPr lang="en-CA" sz="1800" b="0" i="0" u="none" strike="noStrike" dirty="0">
                <a:solidFill>
                  <a:srgbClr val="000000"/>
                </a:solidFill>
                <a:effectLst/>
                <a:latin typeface="Proxima Nova" panose="02000506030000020004" pitchFamily="2" charset="0"/>
              </a:rPr>
              <a:t> serves as a pre-trained model in our framework and significantly improves performance in generating medical reports by combining visual and text-based data.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34316997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34316997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buNone/>
            </a:pPr>
            <a:r>
              <a:rPr lang="en-CA" sz="1800" b="0" i="0" u="none" strike="noStrike" dirty="0">
                <a:solidFill>
                  <a:srgbClr val="000000"/>
                </a:solidFill>
                <a:effectLst/>
                <a:latin typeface="Proxima Nova" panose="02000506030000020004" pitchFamily="2" charset="0"/>
              </a:rPr>
              <a:t>Our framework is made up of three main parts: a retrieval module, a fusion module, and a report generation module.</a:t>
            </a:r>
            <a:endParaRPr lang="en-CA" b="0" dirty="0">
              <a:effectLst/>
            </a:endParaRPr>
          </a:p>
          <a:p>
            <a:pPr marL="158750" indent="0" rtl="0">
              <a:buNone/>
            </a:pPr>
            <a:br>
              <a:rPr lang="en-CA" b="0" dirty="0">
                <a:effectLst/>
              </a:rPr>
            </a:br>
            <a:r>
              <a:rPr lang="en-CA" sz="1800" b="0" i="0" u="none" strike="noStrike" dirty="0">
                <a:solidFill>
                  <a:srgbClr val="000000"/>
                </a:solidFill>
                <a:effectLst/>
                <a:latin typeface="Proxima Nova" panose="02000506030000020004" pitchFamily="2" charset="0"/>
              </a:rPr>
              <a:t>A: Similar Report Retrieval Module</a:t>
            </a:r>
            <a:endParaRPr lang="en-CA" b="0" dirty="0">
              <a:effectLst/>
            </a:endParaRP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The retrieval method, highlighted in red, is inspired by radiologists who often look at previous cases when creating new reports.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We use </a:t>
            </a:r>
            <a:r>
              <a:rPr lang="en-CA" sz="1800" b="0" i="0" u="none" strike="noStrike" dirty="0" err="1">
                <a:solidFill>
                  <a:srgbClr val="000000"/>
                </a:solidFill>
                <a:effectLst/>
                <a:latin typeface="Proxima Nova" panose="02000506030000020004" pitchFamily="2" charset="0"/>
              </a:rPr>
              <a:t>MedCLIP</a:t>
            </a:r>
            <a:r>
              <a:rPr lang="en-CA" sz="1800" b="0" i="0" u="none" strike="noStrike" dirty="0">
                <a:solidFill>
                  <a:srgbClr val="000000"/>
                </a:solidFill>
                <a:effectLst/>
                <a:latin typeface="Proxima Nova" panose="02000506030000020004" pitchFamily="2" charset="0"/>
              </a:rPr>
              <a:t> to help capture image features from a dataset, and then we use cosine similarity to find the most similar existing reports based on these features.</a:t>
            </a:r>
          </a:p>
          <a:p>
            <a:pPr marL="158750" indent="0" rtl="0">
              <a:buNone/>
            </a:pPr>
            <a:br>
              <a:rPr lang="en-CA" b="0" dirty="0">
                <a:effectLst/>
              </a:rPr>
            </a:br>
            <a:r>
              <a:rPr lang="en-CA" sz="1800" b="0" i="0" u="none" strike="noStrike" dirty="0">
                <a:solidFill>
                  <a:srgbClr val="000000"/>
                </a:solidFill>
                <a:effectLst/>
                <a:latin typeface="Proxima Nova" panose="02000506030000020004" pitchFamily="2" charset="0"/>
              </a:rPr>
              <a:t>B: Feature Extraction Fusion Module (BLUE)</a:t>
            </a:r>
            <a:endParaRPr lang="en-CA" b="0" dirty="0">
              <a:effectLst/>
            </a:endParaRPr>
          </a:p>
          <a:p>
            <a:pPr rtl="0"/>
            <a:r>
              <a:rPr lang="en-CA" sz="1800" b="0" i="0" u="none" strike="noStrike" dirty="0">
                <a:solidFill>
                  <a:srgbClr val="000000"/>
                </a:solidFill>
                <a:effectLst/>
                <a:latin typeface="Proxima Nova" panose="02000506030000020004" pitchFamily="2" charset="0"/>
              </a:rPr>
              <a:t>In this module, we combine the </a:t>
            </a:r>
            <a:r>
              <a:rPr lang="en-CA" sz="1800" b="0" i="0" u="sng" strike="noStrike" dirty="0">
                <a:solidFill>
                  <a:srgbClr val="000000"/>
                </a:solidFill>
                <a:effectLst/>
                <a:latin typeface="Proxima Nova" panose="02000506030000020004" pitchFamily="2" charset="0"/>
              </a:rPr>
              <a:t>input image with the retrieved report,</a:t>
            </a:r>
            <a:r>
              <a:rPr lang="en-CA" sz="1800" b="0" i="0" u="none" strike="noStrike" dirty="0">
                <a:solidFill>
                  <a:srgbClr val="000000"/>
                </a:solidFill>
                <a:effectLst/>
                <a:latin typeface="Proxima Nova" panose="02000506030000020004" pitchFamily="2" charset="0"/>
              </a:rPr>
              <a:t> treating them as two separate sources of information. </a:t>
            </a:r>
            <a:r>
              <a:rPr lang="en-CA" sz="1800" b="0" i="0" u="sng" strike="noStrike" dirty="0" err="1">
                <a:solidFill>
                  <a:srgbClr val="000000"/>
                </a:solidFill>
                <a:effectLst/>
                <a:latin typeface="Proxima Nova" panose="02000506030000020004" pitchFamily="2" charset="0"/>
              </a:rPr>
              <a:t>MedCLIP</a:t>
            </a:r>
            <a:r>
              <a:rPr lang="en-CA" sz="1800" b="0" i="0" u="none" strike="noStrike" dirty="0">
                <a:solidFill>
                  <a:srgbClr val="000000"/>
                </a:solidFill>
                <a:effectLst/>
                <a:latin typeface="Proxima Nova" panose="02000506030000020004" pitchFamily="2" charset="0"/>
              </a:rPr>
              <a:t> is used again here to pull out features from both the</a:t>
            </a:r>
            <a:r>
              <a:rPr lang="zh-CN" altLang="en-US" sz="1800" b="0" i="0" u="none" strike="noStrike" dirty="0">
                <a:solidFill>
                  <a:srgbClr val="000000"/>
                </a:solidFill>
                <a:effectLst/>
                <a:latin typeface="Proxima Nova" panose="02000506030000020004" pitchFamily="2" charset="0"/>
              </a:rPr>
              <a:t> </a:t>
            </a:r>
            <a:r>
              <a:rPr lang="en-US" altLang="zh-CN" sz="1800" b="0" i="0" u="none" strike="noStrike" dirty="0">
                <a:solidFill>
                  <a:srgbClr val="000000"/>
                </a:solidFill>
                <a:effectLst/>
                <a:latin typeface="Proxima Nova" panose="02000506030000020004" pitchFamily="2" charset="0"/>
              </a:rPr>
              <a:t>input</a:t>
            </a:r>
            <a:r>
              <a:rPr lang="en-CA" sz="1800" b="0" i="0" u="none" strike="noStrike" dirty="0">
                <a:solidFill>
                  <a:srgbClr val="000000"/>
                </a:solidFill>
                <a:effectLst/>
                <a:latin typeface="Proxima Nova" panose="02000506030000020004" pitchFamily="2" charset="0"/>
              </a:rPr>
              <a:t> image and the report text. </a:t>
            </a:r>
            <a:endParaRPr lang="en-CA" b="0" dirty="0">
              <a:effectLst/>
            </a:endParaRPr>
          </a:p>
          <a:p>
            <a:pPr lvl="1"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Self-Attention is applied first to focus on the most important parts of the image.</a:t>
            </a:r>
          </a:p>
          <a:p>
            <a:pPr lvl="1" rtl="0" fontAlgn="base">
              <a:buFont typeface="Arial" panose="020B0604020202020204" pitchFamily="34" charset="0"/>
              <a:buChar char="•"/>
            </a:pPr>
            <a:r>
              <a:rPr lang="en-CA" sz="1800" b="0" i="0" u="sng" strike="noStrike" dirty="0">
                <a:solidFill>
                  <a:srgbClr val="000000"/>
                </a:solidFill>
                <a:effectLst/>
                <a:latin typeface="Proxima Nova" panose="02000506030000020004" pitchFamily="2" charset="0"/>
              </a:rPr>
              <a:t>Cross-Attention</a:t>
            </a:r>
            <a:r>
              <a:rPr lang="en-CA" sz="1800" b="0" i="0" u="none" strike="noStrike" dirty="0">
                <a:solidFill>
                  <a:srgbClr val="000000"/>
                </a:solidFill>
                <a:effectLst/>
                <a:latin typeface="Proxima Nova" panose="02000506030000020004" pitchFamily="2" charset="0"/>
              </a:rPr>
              <a:t> then uses the image features as the </a:t>
            </a:r>
            <a:r>
              <a:rPr lang="en-CA" sz="1800" b="0" i="0" u="sng" strike="noStrike" dirty="0">
                <a:solidFill>
                  <a:srgbClr val="000000"/>
                </a:solidFill>
                <a:effectLst/>
                <a:latin typeface="Proxima Nova" panose="02000506030000020004" pitchFamily="2" charset="0"/>
              </a:rPr>
              <a:t>"query" </a:t>
            </a:r>
            <a:r>
              <a:rPr lang="en-CA" sz="1800" b="0" i="0" u="none" strike="noStrike" dirty="0">
                <a:solidFill>
                  <a:srgbClr val="000000"/>
                </a:solidFill>
                <a:effectLst/>
                <a:latin typeface="Proxima Nova" panose="02000506030000020004" pitchFamily="2" charset="0"/>
              </a:rPr>
              <a:t>and the report features as the </a:t>
            </a:r>
            <a:r>
              <a:rPr lang="en-CA" sz="1800" b="0" i="0" u="sng" strike="noStrike" dirty="0">
                <a:solidFill>
                  <a:srgbClr val="000000"/>
                </a:solidFill>
                <a:effectLst/>
                <a:latin typeface="Proxima Nova" panose="02000506030000020004" pitchFamily="2" charset="0"/>
              </a:rPr>
              <a:t>"key" and "value</a:t>
            </a:r>
            <a:r>
              <a:rPr lang="en-CA" sz="1800" b="0" i="0" u="none" strike="noStrike" dirty="0">
                <a:solidFill>
                  <a:srgbClr val="000000"/>
                </a:solidFill>
                <a:effectLst/>
                <a:latin typeface="Proxima Nova" panose="02000506030000020004" pitchFamily="2" charset="0"/>
              </a:rPr>
              <a:t>" to draw relevant details from the image.</a:t>
            </a:r>
          </a:p>
          <a:p>
            <a:pPr rtl="0"/>
            <a:r>
              <a:rPr lang="en-CA" sz="1800" b="0" i="0" u="none" strike="noStrike" dirty="0">
                <a:solidFill>
                  <a:srgbClr val="000000"/>
                </a:solidFill>
                <a:effectLst/>
                <a:latin typeface="Proxima Nova" panose="02000506030000020004" pitchFamily="2" charset="0"/>
              </a:rPr>
              <a:t>We use a </a:t>
            </a:r>
            <a:r>
              <a:rPr lang="en-CA" sz="1800" b="0" i="0" u="sng" strike="noStrike" dirty="0">
                <a:solidFill>
                  <a:srgbClr val="000000"/>
                </a:solidFill>
                <a:effectLst/>
                <a:latin typeface="Proxima Nova" panose="02000506030000020004" pitchFamily="2" charset="0"/>
              </a:rPr>
              <a:t>learnable parameter </a:t>
            </a:r>
            <a:r>
              <a:rPr lang="en-CA" sz="1800" b="0" i="0" u="none" strike="noStrike" dirty="0">
                <a:solidFill>
                  <a:srgbClr val="000000"/>
                </a:solidFill>
                <a:effectLst/>
                <a:latin typeface="Proxima Nova" panose="02000506030000020004" pitchFamily="2" charset="0"/>
              </a:rPr>
              <a:t>to blend the self-attention and cross-attention outputs, creating a </a:t>
            </a:r>
            <a:r>
              <a:rPr lang="en-CA" sz="1800" b="0" i="0" u="sng" strike="noStrike" dirty="0">
                <a:solidFill>
                  <a:srgbClr val="000000"/>
                </a:solidFill>
                <a:effectLst/>
                <a:latin typeface="Proxima Nova" panose="02000506030000020004" pitchFamily="2" charset="0"/>
              </a:rPr>
              <a:t>fused feature </a:t>
            </a:r>
            <a:r>
              <a:rPr lang="en-CA" sz="1800" b="0" i="0" u="none" strike="noStrike" dirty="0">
                <a:solidFill>
                  <a:srgbClr val="000000"/>
                </a:solidFill>
                <a:effectLst/>
                <a:latin typeface="Proxima Nova" panose="02000506030000020004" pitchFamily="2" charset="0"/>
              </a:rPr>
              <a:t>that combines information from both the image and the report. </a:t>
            </a:r>
            <a:endParaRPr lang="en-CA" b="0" dirty="0">
              <a:effectLst/>
            </a:endParaRPr>
          </a:p>
          <a:p>
            <a:pPr rtl="0"/>
            <a:r>
              <a:rPr lang="en-CA" sz="1800" b="0" i="0" u="none" strike="noStrike" dirty="0">
                <a:solidFill>
                  <a:srgbClr val="000000"/>
                </a:solidFill>
                <a:effectLst/>
                <a:latin typeface="Proxima Nova" panose="02000506030000020004" pitchFamily="2" charset="0"/>
              </a:rPr>
              <a:t>This fused feature is then utilized for the final report generation.</a:t>
            </a:r>
            <a:br>
              <a:rPr lang="en-CA" b="0" dirty="0">
                <a:effectLst/>
              </a:rPr>
            </a:br>
            <a:endParaRPr lang="en-CA" b="0" dirty="0">
              <a:effectLst/>
            </a:endParaRPr>
          </a:p>
          <a:p>
            <a:pPr marL="158750" indent="0" rtl="0">
              <a:buNone/>
            </a:pPr>
            <a:r>
              <a:rPr lang="en-CA" sz="1800" b="0" i="0" u="none" strike="noStrike" dirty="0">
                <a:solidFill>
                  <a:srgbClr val="000000"/>
                </a:solidFill>
                <a:effectLst/>
                <a:latin typeface="Proxima Nova" panose="02000506030000020004" pitchFamily="2" charset="0"/>
              </a:rPr>
              <a:t>C: Report Generation Module (GREEN)</a:t>
            </a:r>
            <a:endParaRPr lang="en-CA" b="0" dirty="0">
              <a:effectLst/>
            </a:endParaRP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This part follows a classic </a:t>
            </a:r>
            <a:r>
              <a:rPr lang="en-CA" sz="1800" b="0" i="0" u="sng" strike="noStrike" dirty="0">
                <a:solidFill>
                  <a:srgbClr val="000000"/>
                </a:solidFill>
                <a:effectLst/>
                <a:latin typeface="Proxima Nova" panose="02000506030000020004" pitchFamily="2" charset="0"/>
              </a:rPr>
              <a:t>encoder-decoder structure </a:t>
            </a:r>
            <a:r>
              <a:rPr lang="en-CA" sz="1800" b="0" i="0" u="none" strike="noStrike" dirty="0">
                <a:solidFill>
                  <a:srgbClr val="000000"/>
                </a:solidFill>
                <a:effectLst/>
                <a:latin typeface="Proxima Nova" panose="02000506030000020004" pitchFamily="2" charset="0"/>
              </a:rPr>
              <a:t>to generate the medical report. It uses the </a:t>
            </a:r>
            <a:r>
              <a:rPr lang="en-CA" sz="1800" b="0" i="0" u="sng" strike="noStrike" dirty="0">
                <a:solidFill>
                  <a:srgbClr val="000000"/>
                </a:solidFill>
                <a:effectLst/>
                <a:latin typeface="Proxima Nova" panose="02000506030000020004" pitchFamily="2" charset="0"/>
              </a:rPr>
              <a:t>fusion features</a:t>
            </a:r>
            <a:r>
              <a:rPr lang="en-CA" sz="1800" b="0" i="0" u="none" strike="noStrike" dirty="0">
                <a:solidFill>
                  <a:srgbClr val="000000"/>
                </a:solidFill>
                <a:effectLst/>
                <a:latin typeface="Proxima Nova" panose="02000506030000020004" pitchFamily="2" charset="0"/>
              </a:rPr>
              <a:t>, along with a </a:t>
            </a:r>
            <a:r>
              <a:rPr lang="en-CA" sz="1800" b="0" i="0" u="sng" strike="noStrike" dirty="0">
                <a:solidFill>
                  <a:srgbClr val="000000"/>
                </a:solidFill>
                <a:effectLst/>
                <a:latin typeface="Proxima Nova" panose="02000506030000020004" pitchFamily="2" charset="0"/>
              </a:rPr>
              <a:t>feed-forward network</a:t>
            </a:r>
            <a:r>
              <a:rPr lang="en-CA" sz="1800" b="0" i="0" u="none" strike="noStrike" dirty="0">
                <a:solidFill>
                  <a:srgbClr val="000000"/>
                </a:solidFill>
                <a:effectLst/>
                <a:latin typeface="Proxima Nova" panose="02000506030000020004" pitchFamily="2" charset="0"/>
              </a:rPr>
              <a:t>, to process the integrated image and text data.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We add </a:t>
            </a:r>
            <a:r>
              <a:rPr lang="en-CA" sz="1800" b="0" i="0" u="sng" strike="noStrike" dirty="0">
                <a:solidFill>
                  <a:srgbClr val="000000"/>
                </a:solidFill>
                <a:effectLst/>
                <a:latin typeface="Proxima Nova" panose="02000506030000020004" pitchFamily="2" charset="0"/>
              </a:rPr>
              <a:t>dropout and layer normalization</a:t>
            </a:r>
            <a:r>
              <a:rPr lang="en-CA" sz="1800" b="0" i="0" u="none" strike="noStrike" dirty="0">
                <a:solidFill>
                  <a:srgbClr val="000000"/>
                </a:solidFill>
                <a:effectLst/>
                <a:latin typeface="Proxima Nova" panose="02000506030000020004" pitchFamily="2" charset="0"/>
              </a:rPr>
              <a:t>, to make training more stable and improve </a:t>
            </a:r>
            <a:r>
              <a:rPr lang="en-CA" sz="1800" b="0" i="0" u="sng" strike="noStrike" dirty="0">
                <a:solidFill>
                  <a:srgbClr val="000000"/>
                </a:solidFill>
                <a:effectLst/>
                <a:latin typeface="Proxima Nova" panose="02000506030000020004" pitchFamily="2" charset="0"/>
              </a:rPr>
              <a:t>generalization</a:t>
            </a:r>
            <a:r>
              <a:rPr lang="en-CA" sz="1800" b="0" i="0" u="none" strike="noStrike" dirty="0">
                <a:solidFill>
                  <a:srgbClr val="000000"/>
                </a:solidFill>
                <a:effectLst/>
                <a:latin typeface="Proxima Nova" panose="02000506030000020004" pitchFamily="2" charset="0"/>
              </a:rPr>
              <a:t>.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Finally, a </a:t>
            </a:r>
            <a:r>
              <a:rPr lang="en-CA" sz="1800" b="0" i="0" u="sng" strike="noStrike" dirty="0">
                <a:solidFill>
                  <a:srgbClr val="000000"/>
                </a:solidFill>
                <a:effectLst/>
                <a:latin typeface="Proxima Nova" panose="02000506030000020004" pitchFamily="2" charset="0"/>
              </a:rPr>
              <a:t>standard Transformer decoder</a:t>
            </a:r>
            <a:r>
              <a:rPr lang="en-CA" sz="1800" b="0" i="0" u="none" strike="noStrike" dirty="0">
                <a:solidFill>
                  <a:srgbClr val="000000"/>
                </a:solidFill>
                <a:effectLst/>
                <a:latin typeface="Proxima Nova" panose="02000506030000020004" pitchFamily="2" charset="0"/>
              </a:rPr>
              <a:t> generates the output report. </a:t>
            </a:r>
          </a:p>
          <a:p>
            <a:pPr rtl="0" fontAlgn="base">
              <a:buFont typeface="Arial" panose="020B0604020202020204" pitchFamily="34" charset="0"/>
              <a:buChar char="•"/>
            </a:pPr>
            <a:r>
              <a:rPr lang="en-CA" sz="1800" b="0" i="0" u="none" strike="noStrike" dirty="0">
                <a:solidFill>
                  <a:srgbClr val="000000"/>
                </a:solidFill>
                <a:effectLst/>
                <a:latin typeface="Proxima Nova" panose="02000506030000020004" pitchFamily="2" charset="0"/>
              </a:rPr>
              <a:t>The model is trained by minimizing </a:t>
            </a:r>
            <a:r>
              <a:rPr lang="en-CA" sz="1800" b="0" i="0" u="sng" strike="noStrike" dirty="0">
                <a:solidFill>
                  <a:srgbClr val="000000"/>
                </a:solidFill>
                <a:effectLst/>
                <a:latin typeface="Proxima Nova" panose="02000506030000020004" pitchFamily="2" charset="0"/>
              </a:rPr>
              <a:t>cross-entropy loss</a:t>
            </a:r>
            <a:r>
              <a:rPr lang="en-CA" sz="1800" b="0" i="0" u="none" strike="noStrike" dirty="0">
                <a:solidFill>
                  <a:srgbClr val="000000"/>
                </a:solidFill>
                <a:effectLst/>
                <a:latin typeface="Proxima Nova" panose="02000506030000020004" pitchFamily="2" charset="0"/>
              </a:rPr>
              <a:t> with actual reports as the ground truth, allowing it to improve its </a:t>
            </a:r>
            <a:r>
              <a:rPr lang="en-CA" sz="1800" b="0" i="0" u="sng" strike="noStrike" dirty="0">
                <a:solidFill>
                  <a:srgbClr val="000000"/>
                </a:solidFill>
                <a:effectLst/>
                <a:latin typeface="Proxima Nova" panose="02000506030000020004" pitchFamily="2" charset="0"/>
              </a:rPr>
              <a:t>accuracy</a:t>
            </a:r>
            <a:r>
              <a:rPr lang="en-CA" sz="1800" b="0" i="0" u="none" strike="noStrike" dirty="0">
                <a:solidFill>
                  <a:srgbClr val="000000"/>
                </a:solidFill>
                <a:effectLst/>
                <a:latin typeface="Proxima Nova" panose="02000506030000020004" pitchFamily="2" charset="0"/>
              </a:rPr>
              <a:t> in generating medical text.</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1343169979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134316997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We ran experiments on the IU-Xray benchmark dataset</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training, validation, and test sets with a ratio of 7:1:2.</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3,955 reports and 7,470 frontal and lateral radiology images</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To run the experiments</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We used two NVIDIA Tesla T4 16GB GPUs</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CPU is 48 core, 186GB of memory</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To evaluate our model, we use the widely accepted Natural Language Generation metrics: BLEU, METEOR, and ROUGE- L.</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We compare our approach with state-of-the-art methods </a:t>
            </a:r>
            <a:r>
              <a:rPr lang="en-CA" sz="1100" b="0" i="0" u="none" strike="noStrike" dirty="0" err="1">
                <a:solidFill>
                  <a:srgbClr val="000000"/>
                </a:solidFill>
                <a:effectLst/>
                <a:latin typeface="Proxima Nova" panose="02000506030000020004" pitchFamily="2" charset="0"/>
              </a:rPr>
              <a:t>CoAttn</a:t>
            </a:r>
            <a:r>
              <a:rPr lang="en-CA" sz="1100" b="0" i="0" u="none" strike="noStrike" dirty="0">
                <a:solidFill>
                  <a:srgbClr val="000000"/>
                </a:solidFill>
                <a:effectLst/>
                <a:latin typeface="Proxima Nova" panose="02000506030000020004" pitchFamily="2" charset="0"/>
              </a:rPr>
              <a:t> [10], R2Gen and R2GenCMN [4] on the IU-Xray dataset, </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results are shown in the first table</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Our model outperforms R2GenCMN in several key metrics, specifically an increase of 0.3%, 0.1%, 0.7%, and 0.4% on BLEU-2, BLEU-3, ROUGE- L, and METEOR scores, respectively. </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increase in BLEU-2, BLEU-3, and ROUGE scores is due to the use of retrieved reports, which contain expressions similar to the Ground Truth, therefore improving the quality of the generated text.</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increase in the METEOR score results from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capturing more medical visual features, allowing the generated report to focus on medical details. </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Although there is a slight decrease in performance on the BLEU-1 and BLEU-4 scores, our model is still able to generate more accurate and fluent long-form reports, and focuses on medically relevant details.</a:t>
            </a:r>
          </a:p>
          <a:p>
            <a:pPr marL="158750" indent="0" rtl="0" fontAlgn="base">
              <a:buFont typeface="Arial" panose="020B0604020202020204" pitchFamily="34" charset="0"/>
              <a:buNone/>
            </a:pPr>
            <a:br>
              <a:rPr lang="en-CA" b="0" dirty="0">
                <a:effectLst/>
              </a:rPr>
            </a:br>
            <a:r>
              <a:rPr lang="en-CA" sz="1100" b="0" i="0" u="none" strike="noStrike" dirty="0">
                <a:solidFill>
                  <a:srgbClr val="000000"/>
                </a:solidFill>
                <a:effectLst/>
                <a:latin typeface="Proxima Nova" panose="02000506030000020004" pitchFamily="2" charset="0"/>
              </a:rPr>
              <a:t>Ablation study:</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Table II shows the main results of our ablation studies. </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baseline reflects the performance of using the classic Transformer architecture from R2GenCMN. </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Using the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vision extractor improves metrics comprehensively due to its ability to extract both visual and textual features through contrastive learning.</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However, when retrieval modules are introduced, there is a slight decline in performance. This is likely due to errors or redundancies present in the retrieved reports, as </a:t>
            </a:r>
            <a:r>
              <a:rPr lang="en-CA" sz="1100" b="0" i="0" u="none" strike="noStrike" dirty="0" err="1">
                <a:solidFill>
                  <a:srgbClr val="000000"/>
                </a:solidFill>
                <a:effectLst/>
                <a:latin typeface="Proxima Nova" panose="02000506030000020004" pitchFamily="2" charset="0"/>
              </a:rPr>
              <a:t>MedCLIP</a:t>
            </a:r>
            <a:r>
              <a:rPr lang="en-CA" sz="1100" b="0" i="0" u="none" strike="noStrike" dirty="0">
                <a:solidFill>
                  <a:srgbClr val="000000"/>
                </a:solidFill>
                <a:effectLst/>
                <a:latin typeface="Proxima Nova" panose="02000506030000020004" pitchFamily="2" charset="0"/>
              </a:rPr>
              <a:t> already captures sufficient textual information.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34316997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34316997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To validate our results, we selected a challenging case from the IU-Xray dataset and compared our method with the Transformer baseline model. The results are shown in the table</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baseline model has two main issues</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Inconsistencies between the generated reports and ground truth</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“no evidence of focal consolidation, pneumothorax, or pleural effusion" is simplified to "there is no pneumothorax or effusion." </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Certain important features are missing completely</a:t>
            </a:r>
          </a:p>
          <a:p>
            <a:pPr marL="1143000" lvl="2" indent="-22860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such as "cardio mediastinal silhouette" and "osseous (</a:t>
            </a:r>
            <a:r>
              <a:rPr lang="en-CA" sz="1100" b="0" i="0" u="none" strike="noStrike" dirty="0" err="1">
                <a:solidFill>
                  <a:srgbClr val="000000"/>
                </a:solidFill>
                <a:effectLst/>
                <a:latin typeface="Proxima Nova" panose="02000506030000020004" pitchFamily="2" charset="0"/>
              </a:rPr>
              <a:t>awseeyes</a:t>
            </a:r>
            <a:r>
              <a:rPr lang="en-CA" sz="1100" b="0" i="0" u="none" strike="noStrike" dirty="0">
                <a:solidFill>
                  <a:srgbClr val="000000"/>
                </a:solidFill>
                <a:effectLst/>
                <a:latin typeface="Proxima Nova" panose="02000506030000020004" pitchFamily="2" charset="0"/>
              </a:rPr>
              <a:t>) structures," are missing entirely</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Our approach retrieves a similar image and report from a report database, shown in the table, </a:t>
            </a:r>
          </a:p>
          <a:p>
            <a:pPr marL="742950" lvl="1" indent="-285750"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The retrieved report contains key terms that the transformer baseline model that were missing such as “pneumothorax, or pleural effusion” and "osseous structures,"</a:t>
            </a:r>
          </a:p>
          <a:p>
            <a:pPr rtl="0" fontAlgn="base">
              <a:buFont typeface="Arial" panose="020B0604020202020204" pitchFamily="34" charset="0"/>
              <a:buChar char="•"/>
            </a:pPr>
            <a:r>
              <a:rPr lang="en-CA" sz="1100" b="0" i="0" u="none" strike="noStrike" dirty="0">
                <a:solidFill>
                  <a:srgbClr val="000000"/>
                </a:solidFill>
                <a:effectLst/>
                <a:latin typeface="Proxima Nova" panose="02000506030000020004" pitchFamily="2" charset="0"/>
              </a:rPr>
              <a:t>Using this similar report improves the quality and details in our generated report so our generated report is very similar to the ground truth</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70701" y="574725"/>
            <a:ext cx="7602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000" b="1">
                <a:solidFill>
                  <a:srgbClr val="315DA9"/>
                </a:solidFill>
                <a:latin typeface="Proxima Nova"/>
                <a:ea typeface="Proxima Nova"/>
                <a:cs typeface="Proxima Nova"/>
                <a:sym typeface="Proxima Nova"/>
              </a:rPr>
              <a:t>Integrating MedCLIP and Cross-Modal Fusion for Automatic Radiology Report Generation</a:t>
            </a:r>
            <a:endParaRPr sz="4000" b="1">
              <a:solidFill>
                <a:srgbClr val="315DA9"/>
              </a:solidFill>
              <a:latin typeface="Proxima Nova"/>
              <a:ea typeface="Proxima Nova"/>
              <a:cs typeface="Proxima Nova"/>
              <a:sym typeface="Proxima Nova"/>
            </a:endParaRPr>
          </a:p>
        </p:txBody>
      </p:sp>
      <p:sp>
        <p:nvSpPr>
          <p:cNvPr id="55" name="Google Shape;55;p13"/>
          <p:cNvSpPr txBox="1">
            <a:spLocks noGrp="1"/>
          </p:cNvSpPr>
          <p:nvPr>
            <p:ph type="subTitle" idx="1"/>
          </p:nvPr>
        </p:nvSpPr>
        <p:spPr>
          <a:xfrm>
            <a:off x="311700" y="2633575"/>
            <a:ext cx="8520600" cy="52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2000" u="sng">
                <a:solidFill>
                  <a:schemeClr val="dk1"/>
                </a:solidFill>
                <a:latin typeface="Open Sans"/>
                <a:ea typeface="Open Sans"/>
                <a:cs typeface="Open Sans"/>
                <a:sym typeface="Open Sans"/>
              </a:rPr>
              <a:t>Qianhao Han</a:t>
            </a:r>
            <a:r>
              <a:rPr lang="en" sz="2000">
                <a:solidFill>
                  <a:schemeClr val="dk1"/>
                </a:solidFill>
                <a:latin typeface="Open Sans"/>
                <a:ea typeface="Open Sans"/>
                <a:cs typeface="Open Sans"/>
                <a:sym typeface="Open Sans"/>
              </a:rPr>
              <a:t>, Junyi Liu, Zengchang Qin, Zheng Zheng</a:t>
            </a:r>
            <a:endParaRPr sz="2000">
              <a:solidFill>
                <a:schemeClr val="dk1"/>
              </a:solidFill>
              <a:latin typeface="Open Sans"/>
              <a:ea typeface="Open Sans"/>
              <a:cs typeface="Open Sans"/>
              <a:sym typeface="Open Sans"/>
            </a:endParaRPr>
          </a:p>
        </p:txBody>
      </p:sp>
      <p:cxnSp>
        <p:nvCxnSpPr>
          <p:cNvPr id="56" name="Google Shape;56;p13"/>
          <p:cNvCxnSpPr/>
          <p:nvPr/>
        </p:nvCxnSpPr>
        <p:spPr>
          <a:xfrm>
            <a:off x="685350" y="4111025"/>
            <a:ext cx="7773300" cy="0"/>
          </a:xfrm>
          <a:prstGeom prst="straightConnector1">
            <a:avLst/>
          </a:prstGeom>
          <a:noFill/>
          <a:ln w="28575" cap="flat" cmpd="sng">
            <a:solidFill>
              <a:schemeClr val="dk2"/>
            </a:solidFill>
            <a:prstDash val="solid"/>
            <a:round/>
            <a:headEnd type="none" w="med" len="med"/>
            <a:tailEnd type="none" w="med" len="med"/>
          </a:ln>
        </p:spPr>
      </p:cxnSp>
      <p:sp>
        <p:nvSpPr>
          <p:cNvPr id="57" name="Google Shape;57;p13"/>
          <p:cNvSpPr txBox="1">
            <a:spLocks noGrp="1"/>
          </p:cNvSpPr>
          <p:nvPr>
            <p:ph type="subTitle" idx="1"/>
          </p:nvPr>
        </p:nvSpPr>
        <p:spPr>
          <a:xfrm>
            <a:off x="311700" y="41805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solidFill>
                  <a:schemeClr val="dk1"/>
                </a:solidFill>
                <a:latin typeface="Open Sans"/>
                <a:ea typeface="Open Sans"/>
                <a:cs typeface="Open Sans"/>
                <a:sym typeface="Open Sans"/>
              </a:rPr>
              <a:t>IEEE BigData 2024 Conference Undergraduate and High School Symposium</a:t>
            </a:r>
            <a:endParaRPr sz="1600">
              <a:solidFill>
                <a:schemeClr val="dk1"/>
              </a:solidFill>
              <a:latin typeface="Open Sans"/>
              <a:ea typeface="Open Sans"/>
              <a:cs typeface="Open Sans"/>
              <a:sym typeface="Open Sans"/>
            </a:endParaRPr>
          </a:p>
        </p:txBody>
      </p:sp>
      <p:pic>
        <p:nvPicPr>
          <p:cNvPr id="58" name="Google Shape;58;p13"/>
          <p:cNvPicPr preferRelativeResize="0"/>
          <p:nvPr/>
        </p:nvPicPr>
        <p:blipFill rotWithShape="1">
          <a:blip r:embed="rId3">
            <a:alphaModFix/>
          </a:blip>
          <a:srcRect t="6104" b="7067"/>
          <a:stretch/>
        </p:blipFill>
        <p:spPr>
          <a:xfrm>
            <a:off x="2684413" y="3335685"/>
            <a:ext cx="966506" cy="601528"/>
          </a:xfrm>
          <a:prstGeom prst="rect">
            <a:avLst/>
          </a:prstGeom>
          <a:noFill/>
          <a:ln>
            <a:noFill/>
          </a:ln>
        </p:spPr>
      </p:pic>
      <p:pic>
        <p:nvPicPr>
          <p:cNvPr id="59" name="Google Shape;59;p13"/>
          <p:cNvPicPr preferRelativeResize="0"/>
          <p:nvPr/>
        </p:nvPicPr>
        <p:blipFill rotWithShape="1">
          <a:blip r:embed="rId4">
            <a:alphaModFix/>
          </a:blip>
          <a:srcRect l="3812" t="18456" r="3877" b="23850"/>
          <a:stretch/>
        </p:blipFill>
        <p:spPr>
          <a:xfrm>
            <a:off x="4401457" y="3314675"/>
            <a:ext cx="2058119" cy="6435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body" idx="1"/>
          </p:nvPr>
        </p:nvSpPr>
        <p:spPr>
          <a:xfrm>
            <a:off x="311700" y="1110025"/>
            <a:ext cx="8520600" cy="3489900"/>
          </a:xfrm>
          <a:prstGeom prst="rect">
            <a:avLst/>
          </a:prstGeom>
        </p:spPr>
        <p:txBody>
          <a:bodyPr spcFirstLastPara="1" wrap="square" lIns="91425" tIns="91425" rIns="91425" bIns="91425" anchor="t" anchorCtr="0">
            <a:noAutofit/>
          </a:bodyPr>
          <a:lstStyle/>
          <a:p>
            <a:pPr marL="114300" indent="0" rtl="0">
              <a:spcAft>
                <a:spcPts val="1200"/>
              </a:spcAft>
              <a:buNone/>
            </a:pPr>
            <a:r>
              <a:rPr lang="en" sz="2000" b="1" dirty="0">
                <a:solidFill>
                  <a:srgbClr val="315DA9"/>
                </a:solidFill>
                <a:latin typeface="Proxima Nova"/>
                <a:ea typeface="Proxima Nova"/>
                <a:cs typeface="Proxima Nova"/>
                <a:sym typeface="Proxima Nova"/>
              </a:rPr>
              <a:t>Conclusions:</a:t>
            </a:r>
            <a:endParaRPr lang="en-CA" sz="2000" b="0" dirty="0">
              <a:effectLst/>
            </a:endParaRPr>
          </a:p>
          <a:p>
            <a:pPr rtl="0" fontAlgn="base">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Developed a cross-modal framework with potential to be applied in automatic medical radiology report generation</a:t>
            </a:r>
          </a:p>
          <a:p>
            <a:pPr rtl="0" fontAlgn="base">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Uses </a:t>
            </a:r>
            <a:r>
              <a:rPr lang="en-CA" sz="1600" b="0" i="0" u="none" strike="noStrike" dirty="0" err="1">
                <a:solidFill>
                  <a:srgbClr val="000000"/>
                </a:solidFill>
                <a:effectLst/>
                <a:latin typeface="Open Sans" panose="020B0606030504020204" pitchFamily="34" charset="0"/>
              </a:rPr>
              <a:t>MedCLIP</a:t>
            </a:r>
            <a:r>
              <a:rPr lang="en-CA" sz="1600" b="0" i="0" u="none" strike="noStrike" dirty="0">
                <a:solidFill>
                  <a:srgbClr val="000000"/>
                </a:solidFill>
                <a:effectLst/>
                <a:latin typeface="Open Sans" panose="020B0606030504020204" pitchFamily="34" charset="0"/>
              </a:rPr>
              <a:t> to extract features from both images and retrieved reports</a:t>
            </a:r>
          </a:p>
          <a:p>
            <a:pPr rtl="0" fontAlgn="base">
              <a:spcAft>
                <a:spcPts val="1200"/>
              </a:spcAft>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Effective results on benchmark datasets</a:t>
            </a:r>
          </a:p>
          <a:p>
            <a:pPr marL="114300" indent="0" rtl="0">
              <a:spcAft>
                <a:spcPts val="1200"/>
              </a:spcAft>
              <a:buNone/>
            </a:pPr>
            <a:r>
              <a:rPr lang="en" sz="2000" b="1" dirty="0">
                <a:solidFill>
                  <a:srgbClr val="315DA9"/>
                </a:solidFill>
                <a:latin typeface="Proxima Nova"/>
                <a:ea typeface="Proxima Nova"/>
                <a:cs typeface="Proxima Nova"/>
                <a:sym typeface="Proxima Nova"/>
              </a:rPr>
              <a:t>Future Work:</a:t>
            </a:r>
            <a:endParaRPr lang="en-CA" sz="2000" b="0" dirty="0">
              <a:effectLst/>
            </a:endParaRPr>
          </a:p>
          <a:p>
            <a:pPr rtl="0" fontAlgn="base">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Challenges: errors/redundancies in retrieved reports</a:t>
            </a:r>
          </a:p>
          <a:p>
            <a:pPr rtl="0" fontAlgn="base">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Refine retrieval accuracy and add filtering mechanisms</a:t>
            </a:r>
          </a:p>
          <a:p>
            <a:pPr rtl="0" fontAlgn="base">
              <a:spcAft>
                <a:spcPts val="1200"/>
              </a:spcAft>
              <a:buFont typeface="Arial" panose="020B0604020202020204" pitchFamily="34" charset="0"/>
              <a:buChar char="•"/>
            </a:pPr>
            <a:r>
              <a:rPr lang="en-CA" sz="1600" b="0" i="0" u="none" strike="noStrike" dirty="0">
                <a:solidFill>
                  <a:srgbClr val="000000"/>
                </a:solidFill>
                <a:effectLst/>
                <a:latin typeface="Open Sans" panose="020B0606030504020204" pitchFamily="34" charset="0"/>
              </a:rPr>
              <a:t>Use </a:t>
            </a:r>
            <a:r>
              <a:rPr lang="en-CA" sz="1600" b="0" i="0" u="none" strike="noStrike" dirty="0" err="1">
                <a:solidFill>
                  <a:srgbClr val="000000"/>
                </a:solidFill>
                <a:effectLst/>
                <a:latin typeface="Open Sans" panose="020B0606030504020204" pitchFamily="34" charset="0"/>
              </a:rPr>
              <a:t>MedCLIP</a:t>
            </a:r>
            <a:r>
              <a:rPr lang="en-CA" sz="1600" b="0" i="0" u="none" strike="noStrike" dirty="0">
                <a:solidFill>
                  <a:srgbClr val="000000"/>
                </a:solidFill>
                <a:effectLst/>
                <a:latin typeface="Open Sans" panose="020B0606030504020204" pitchFamily="34" charset="0"/>
              </a:rPr>
              <a:t> for other intelligent medical diagnosis</a:t>
            </a:r>
            <a:br>
              <a:rPr lang="en-CA" sz="2000" b="0" dirty="0">
                <a:effectLst/>
              </a:rPr>
            </a:br>
            <a:endParaRPr dirty="0">
              <a:solidFill>
                <a:schemeClr val="dk1"/>
              </a:solidFill>
              <a:latin typeface="Open Sans"/>
              <a:ea typeface="Open Sans"/>
              <a:cs typeface="Open Sans"/>
              <a:sym typeface="Open Sans"/>
            </a:endParaRPr>
          </a:p>
        </p:txBody>
      </p:sp>
      <p:sp>
        <p:nvSpPr>
          <p:cNvPr id="182" name="Google Shape;18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83" name="Google Shape;183;p22"/>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315DA9"/>
                </a:solidFill>
                <a:latin typeface="Proxima Nova"/>
                <a:ea typeface="Proxima Nova"/>
                <a:cs typeface="Proxima Nova"/>
                <a:sym typeface="Proxima Nova"/>
              </a:rPr>
              <a:t>Conclusions &amp; Future Work</a:t>
            </a:r>
            <a:endParaRPr sz="3000" b="1" dirty="0">
              <a:solidFill>
                <a:srgbClr val="315DA9"/>
              </a:solidFill>
              <a:latin typeface="Proxima Nova"/>
              <a:ea typeface="Proxima Nova"/>
              <a:cs typeface="Proxima Nova"/>
              <a:sym typeface="Proxima Nova"/>
            </a:endParaRPr>
          </a:p>
        </p:txBody>
      </p:sp>
      <p:cxnSp>
        <p:nvCxnSpPr>
          <p:cNvPr id="184" name="Google Shape;184;p22"/>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cxnSp>
        <p:nvCxnSpPr>
          <p:cNvPr id="185" name="Google Shape;185;p22"/>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86" name="Google Shape;186;p22"/>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dirty="0">
                <a:solidFill>
                  <a:srgbClr val="315DA9"/>
                </a:solidFill>
                <a:latin typeface="Proxima Nova"/>
                <a:ea typeface="Proxima Nova"/>
                <a:cs typeface="Proxima Nova"/>
                <a:sym typeface="Proxima Nova"/>
              </a:rPr>
              <a:t>Integrating </a:t>
            </a:r>
            <a:r>
              <a:rPr lang="en" sz="900" dirty="0" err="1">
                <a:solidFill>
                  <a:srgbClr val="315DA9"/>
                </a:solidFill>
                <a:latin typeface="Proxima Nova"/>
                <a:ea typeface="Proxima Nova"/>
                <a:cs typeface="Proxima Nova"/>
                <a:sym typeface="Proxima Nova"/>
              </a:rPr>
              <a:t>MedCLIP</a:t>
            </a:r>
            <a:r>
              <a:rPr lang="en" sz="900" dirty="0">
                <a:solidFill>
                  <a:srgbClr val="315DA9"/>
                </a:solidFill>
                <a:latin typeface="Proxima Nova"/>
                <a:ea typeface="Proxima Nova"/>
                <a:cs typeface="Proxima Nova"/>
                <a:sym typeface="Proxima Nova"/>
              </a:rPr>
              <a:t> and Cross-Modal Fusion for Automatic Radiology Report Generation</a:t>
            </a:r>
            <a:endParaRPr sz="900" dirty="0">
              <a:solidFill>
                <a:srgbClr val="315DA9"/>
              </a:solidFill>
              <a:latin typeface="Proxima Nova"/>
              <a:ea typeface="Proxima Nova"/>
              <a:cs typeface="Proxima Nova"/>
              <a:sym typeface="Proxima Nova"/>
            </a:endParaRPr>
          </a:p>
        </p:txBody>
      </p:sp>
      <p:sp>
        <p:nvSpPr>
          <p:cNvPr id="187" name="Google Shape;187;p22"/>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311700" y="1108538"/>
            <a:ext cx="8520600" cy="3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rPr>
              <a:t>[1] Zhihong Chen, Yaling Shen, Yan Song, and Xiang Wan. Cross-modal memory networks for radiology report generation. In </a:t>
            </a:r>
            <a:r>
              <a:rPr lang="en" sz="800" i="1">
                <a:solidFill>
                  <a:schemeClr val="dk1"/>
                </a:solidFill>
              </a:rPr>
              <a:t>Proceedings of the 59th Annual Meeting of the Association for Computational Linguistics and the 11th International Joint Conference on Natural Language Processing</a:t>
            </a:r>
            <a:r>
              <a:rPr lang="en" sz="800">
                <a:solidFill>
                  <a:schemeClr val="dk1"/>
                </a:solidFill>
              </a:rPr>
              <a:t>, pages 5904–5914, 2021.</a:t>
            </a:r>
            <a:endParaRPr sz="800">
              <a:solidFill>
                <a:schemeClr val="dk1"/>
              </a:solidFill>
            </a:endParaRPr>
          </a:p>
          <a:p>
            <a:pPr marL="0" lvl="0" indent="0" algn="l" rtl="0">
              <a:spcBef>
                <a:spcPts val="1200"/>
              </a:spcBef>
              <a:spcAft>
                <a:spcPts val="0"/>
              </a:spcAft>
              <a:buNone/>
            </a:pPr>
            <a:r>
              <a:rPr lang="en" sz="800">
                <a:solidFill>
                  <a:schemeClr val="dk1"/>
                </a:solidFill>
              </a:rPr>
              <a:t>[2] Zhihong Chen, Yaling Shen, Yan Song, and Xiang Wan. Cross-modal memory networks for radiology report gen- eration. Proceedings of the Joint Conference of the 59th Annual Meeting of the Association for Computational Linguistics and the 11th International Joint Conference on Natural Language Processing, 2021. </a:t>
            </a:r>
            <a:endParaRPr sz="800">
              <a:solidFill>
                <a:schemeClr val="dk1"/>
              </a:solidFill>
            </a:endParaRPr>
          </a:p>
          <a:p>
            <a:pPr marL="0" lvl="0" indent="0" algn="l" rtl="0">
              <a:spcBef>
                <a:spcPts val="1200"/>
              </a:spcBef>
              <a:spcAft>
                <a:spcPts val="0"/>
              </a:spcAft>
              <a:buNone/>
            </a:pPr>
            <a:r>
              <a:rPr lang="en" sz="800">
                <a:solidFill>
                  <a:schemeClr val="dk1"/>
                </a:solidFill>
              </a:rPr>
              <a:t>[3] Dina Demner-Fushman, Marc D Kohli, Marc B Rosenman, Sonya E Shooshan, Laritza Rodriguez, Sameer Antani, George R Thoma, and Clement J McDonald. Preparing a collection of radiology examinations for distribution and retrieval. Journal of the American Medical Informatics Association, 23(2):304–310, 2016.</a:t>
            </a:r>
            <a:endParaRPr sz="800">
              <a:solidFill>
                <a:schemeClr val="dk1"/>
              </a:solidFill>
            </a:endParaRPr>
          </a:p>
          <a:p>
            <a:pPr marL="0" lvl="0" indent="0" algn="l" rtl="0">
              <a:spcBef>
                <a:spcPts val="1200"/>
              </a:spcBef>
              <a:spcAft>
                <a:spcPts val="0"/>
              </a:spcAft>
              <a:buNone/>
            </a:pPr>
            <a:r>
              <a:rPr lang="en" sz="800">
                <a:solidFill>
                  <a:schemeClr val="dk1"/>
                </a:solidFill>
              </a:rPr>
              <a:t>[4] Kaiming He, Xiangyu Zhang, Shaoqing Ren, and Jian Sun. Deep residual learning for image recognition. pages 770– 778. IEEE Conference on Computer Vision and Pattern Recognition (CVPR), 2016.</a:t>
            </a:r>
            <a:endParaRPr sz="800">
              <a:solidFill>
                <a:schemeClr val="dk1"/>
              </a:solidFill>
            </a:endParaRPr>
          </a:p>
          <a:p>
            <a:pPr marL="0" lvl="0" indent="0" algn="l" rtl="0">
              <a:spcBef>
                <a:spcPts val="1200"/>
              </a:spcBef>
              <a:spcAft>
                <a:spcPts val="0"/>
              </a:spcAft>
              <a:buClr>
                <a:schemeClr val="dk1"/>
              </a:buClr>
              <a:buSzPts val="1100"/>
              <a:buFont typeface="Arial"/>
              <a:buNone/>
            </a:pPr>
            <a:r>
              <a:rPr lang="en" sz="800">
                <a:solidFill>
                  <a:schemeClr val="dk1"/>
                </a:solidFill>
              </a:rPr>
              <a:t>[5] Baoyu Jing, Pengtao Xie, and Eric Xing. On the automatic generation of medical imaging reports. In proceedings of the 56th Annual Meeting of the Association for Computational Linguistics, pages 2577–2586, 2018.</a:t>
            </a:r>
            <a:endParaRPr sz="800">
              <a:solidFill>
                <a:schemeClr val="dk1"/>
              </a:solidFill>
            </a:endParaRPr>
          </a:p>
          <a:p>
            <a:pPr marL="0" lvl="0" indent="0" algn="l" rtl="0">
              <a:spcBef>
                <a:spcPts val="1200"/>
              </a:spcBef>
              <a:spcAft>
                <a:spcPts val="0"/>
              </a:spcAft>
              <a:buClr>
                <a:schemeClr val="dk1"/>
              </a:buClr>
              <a:buSzPts val="1100"/>
              <a:buFont typeface="Arial"/>
              <a:buNone/>
            </a:pPr>
            <a:r>
              <a:rPr lang="en" sz="800">
                <a:solidFill>
                  <a:schemeClr val="dk1"/>
                </a:solidFill>
              </a:rPr>
              <a:t>[6] Guanxiong Liu, Tzu-Ming Harry Hsu, Matthew McDermott, Willie Boag, Wei-Hung Weng, Peter Szolovits, and Marzyeh Ghassemi. Clinically accurate chest x-ray report generation. In Proceedings of the Machine Learning for Healthcare Conference, pages 249–269, 2019.</a:t>
            </a:r>
            <a:endParaRPr sz="800">
              <a:solidFill>
                <a:schemeClr val="dk1"/>
              </a:solidFill>
            </a:endParaRPr>
          </a:p>
          <a:p>
            <a:pPr marL="0" lvl="0" indent="0" algn="l" rtl="0">
              <a:spcBef>
                <a:spcPts val="1200"/>
              </a:spcBef>
              <a:spcAft>
                <a:spcPts val="0"/>
              </a:spcAft>
              <a:buNone/>
            </a:pPr>
            <a:r>
              <a:rPr lang="en" sz="800">
                <a:solidFill>
                  <a:schemeClr val="dk1"/>
                </a:solidFill>
              </a:rPr>
              <a:t>[7] Alec Radford, Jong Wook Kim, Chris Hallacy, Aditya Ramesh, Gabriel Goh, Sandhini Agarwal, Girish Sas- try, Amanda Askell, Pamela Mishkin, and Jack Clark. Learning transferable visual models from natural language supervision. page 8748–8763. In International Conference on Machine Learning, PMLR, 2021.</a:t>
            </a:r>
            <a:endParaRPr sz="800">
              <a:solidFill>
                <a:schemeClr val="dk1"/>
              </a:solidFill>
            </a:endParaRPr>
          </a:p>
          <a:p>
            <a:pPr marL="0" lvl="0" indent="0" algn="l" rtl="0">
              <a:spcBef>
                <a:spcPts val="1200"/>
              </a:spcBef>
              <a:spcAft>
                <a:spcPts val="0"/>
              </a:spcAft>
              <a:buNone/>
            </a:pPr>
            <a:r>
              <a:rPr lang="en" sz="800">
                <a:solidFill>
                  <a:schemeClr val="dk1"/>
                </a:solidFill>
              </a:rPr>
              <a:t>[8] Zifeng Wang, Zhenbang Wu, Dinesh Agarwal, and Jimeng Sun. Medclip: Contrastive learning from unpaired medical images and text. pages 3876–3887. Conference on Empirical Methods in Natural Language Processing, EMNLP, 2022.</a:t>
            </a:r>
            <a:endParaRPr sz="800">
              <a:solidFill>
                <a:schemeClr val="dk1"/>
              </a:solidFill>
            </a:endParaRPr>
          </a:p>
          <a:p>
            <a:pPr marL="0" lvl="0" indent="0" algn="l" rtl="0">
              <a:spcBef>
                <a:spcPts val="1200"/>
              </a:spcBef>
              <a:spcAft>
                <a:spcPts val="0"/>
              </a:spcAft>
              <a:buNone/>
            </a:pPr>
            <a:endParaRPr sz="800">
              <a:solidFill>
                <a:schemeClr val="dk1"/>
              </a:solidFill>
            </a:endParaRPr>
          </a:p>
          <a:p>
            <a:pPr marL="0" lvl="0" indent="0" algn="l" rtl="0">
              <a:spcBef>
                <a:spcPts val="1200"/>
              </a:spcBef>
              <a:spcAft>
                <a:spcPts val="0"/>
              </a:spcAft>
              <a:buNone/>
            </a:pPr>
            <a:endParaRPr sz="800">
              <a:solidFill>
                <a:schemeClr val="dk1"/>
              </a:solidFill>
            </a:endParaRPr>
          </a:p>
          <a:p>
            <a:pPr marL="0" lvl="0" indent="0" algn="l" rtl="0">
              <a:spcBef>
                <a:spcPts val="1200"/>
              </a:spcBef>
              <a:spcAft>
                <a:spcPts val="0"/>
              </a:spcAft>
              <a:buNone/>
            </a:pPr>
            <a:r>
              <a:rPr lang="en" sz="800">
                <a:solidFill>
                  <a:schemeClr val="dk1"/>
                </a:solidFill>
              </a:rPr>
              <a:t>					</a:t>
            </a:r>
            <a:endParaRPr sz="800">
              <a:solidFill>
                <a:schemeClr val="dk1"/>
              </a:solidFill>
            </a:endParaRPr>
          </a:p>
          <a:p>
            <a:pPr marL="0" lvl="0" indent="0" algn="l" rtl="0">
              <a:spcBef>
                <a:spcPts val="1200"/>
              </a:spcBef>
              <a:spcAft>
                <a:spcPts val="0"/>
              </a:spcAft>
              <a:buNone/>
            </a:pPr>
            <a:r>
              <a:rPr lang="en" sz="800">
                <a:solidFill>
                  <a:schemeClr val="dk1"/>
                </a:solidFill>
              </a:rPr>
              <a:t>					 				</a:t>
            </a:r>
            <a:endParaRPr sz="800">
              <a:solidFill>
                <a:schemeClr val="dk1"/>
              </a:solidFill>
            </a:endParaRPr>
          </a:p>
          <a:p>
            <a:pPr marL="457200" lvl="0" indent="-228600" algn="l" rtl="0">
              <a:spcBef>
                <a:spcPts val="0"/>
              </a:spcBef>
              <a:spcAft>
                <a:spcPts val="0"/>
              </a:spcAft>
              <a:buNone/>
            </a:pPr>
            <a:r>
              <a:rPr lang="en" sz="800">
                <a:solidFill>
                  <a:schemeClr val="dk1"/>
                </a:solidFill>
              </a:rPr>
              <a:t>			</a:t>
            </a:r>
            <a:endParaRPr sz="800">
              <a:solidFill>
                <a:schemeClr val="dk1"/>
              </a:solidFill>
            </a:endParaRPr>
          </a:p>
          <a:p>
            <a:pPr marL="457200" lvl="0" indent="-228600" algn="l" rtl="0">
              <a:spcBef>
                <a:spcPts val="1200"/>
              </a:spcBef>
              <a:spcAft>
                <a:spcPts val="0"/>
              </a:spcAft>
              <a:buNone/>
            </a:pPr>
            <a:r>
              <a:rPr lang="en" sz="800">
                <a:solidFill>
                  <a:schemeClr val="dk1"/>
                </a:solidFill>
              </a:rPr>
              <a:t>		</a:t>
            </a:r>
            <a:endParaRPr sz="800">
              <a:solidFill>
                <a:schemeClr val="dk1"/>
              </a:solidFill>
            </a:endParaRPr>
          </a:p>
          <a:p>
            <a:pPr marL="457200" lvl="0" indent="-279400" algn="l" rtl="0">
              <a:spcBef>
                <a:spcPts val="1200"/>
              </a:spcBef>
              <a:spcAft>
                <a:spcPts val="0"/>
              </a:spcAft>
              <a:buClr>
                <a:schemeClr val="dk1"/>
              </a:buClr>
              <a:buSzPts val="800"/>
              <a:buFont typeface="Open Sans"/>
              <a:buChar char="-"/>
            </a:pPr>
            <a:endParaRPr sz="800">
              <a:solidFill>
                <a:schemeClr val="dk1"/>
              </a:solidFill>
              <a:latin typeface="Open Sans"/>
              <a:ea typeface="Open Sans"/>
              <a:cs typeface="Open Sans"/>
              <a:sym typeface="Open Sans"/>
            </a:endParaRPr>
          </a:p>
          <a:p>
            <a:pPr marL="0" lvl="0" indent="0" algn="l" rtl="0">
              <a:spcBef>
                <a:spcPts val="1200"/>
              </a:spcBef>
              <a:spcAft>
                <a:spcPts val="0"/>
              </a:spcAft>
              <a:buNone/>
            </a:pPr>
            <a:endParaRPr sz="800">
              <a:solidFill>
                <a:schemeClr val="dk1"/>
              </a:solidFill>
              <a:latin typeface="Open Sans"/>
              <a:ea typeface="Open Sans"/>
              <a:cs typeface="Open Sans"/>
              <a:sym typeface="Open Sans"/>
            </a:endParaRPr>
          </a:p>
          <a:p>
            <a:pPr marL="0" lvl="0" indent="0" algn="l" rtl="0">
              <a:spcBef>
                <a:spcPts val="1200"/>
              </a:spcBef>
              <a:spcAft>
                <a:spcPts val="1200"/>
              </a:spcAft>
              <a:buNone/>
            </a:pPr>
            <a:endParaRPr sz="800">
              <a:solidFill>
                <a:schemeClr val="dk1"/>
              </a:solidFill>
              <a:latin typeface="Open Sans"/>
              <a:ea typeface="Open Sans"/>
              <a:cs typeface="Open Sans"/>
              <a:sym typeface="Open Sans"/>
            </a:endParaRPr>
          </a:p>
        </p:txBody>
      </p:sp>
      <p:sp>
        <p:nvSpPr>
          <p:cNvPr id="193" name="Google Shape;19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94" name="Google Shape;194;p23"/>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References</a:t>
            </a:r>
            <a:endParaRPr sz="3000" b="1">
              <a:solidFill>
                <a:srgbClr val="315DA9"/>
              </a:solidFill>
              <a:latin typeface="Proxima Nova"/>
              <a:ea typeface="Proxima Nova"/>
              <a:cs typeface="Proxima Nova"/>
              <a:sym typeface="Proxima Nova"/>
            </a:endParaRPr>
          </a:p>
        </p:txBody>
      </p:sp>
      <p:cxnSp>
        <p:nvCxnSpPr>
          <p:cNvPr id="195" name="Google Shape;195;p23"/>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cxnSp>
        <p:nvCxnSpPr>
          <p:cNvPr id="196" name="Google Shape;196;p23"/>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97" name="Google Shape;197;p23"/>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98" name="Google Shape;198;p23"/>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ctrTitle"/>
          </p:nvPr>
        </p:nvSpPr>
        <p:spPr>
          <a:xfrm>
            <a:off x="770701" y="955300"/>
            <a:ext cx="7602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800" b="1">
                <a:solidFill>
                  <a:srgbClr val="315DA9"/>
                </a:solidFill>
                <a:latin typeface="Proxima Nova"/>
                <a:ea typeface="Proxima Nova"/>
                <a:cs typeface="Proxima Nova"/>
                <a:sym typeface="Proxima Nova"/>
              </a:rPr>
              <a:t>Thank you!</a:t>
            </a:r>
            <a:endParaRPr sz="5800" b="1">
              <a:solidFill>
                <a:srgbClr val="315DA9"/>
              </a:solidFill>
              <a:latin typeface="Proxima Nova"/>
              <a:ea typeface="Proxima Nova"/>
              <a:cs typeface="Proxima Nova"/>
              <a:sym typeface="Proxima Nova"/>
            </a:endParaRPr>
          </a:p>
          <a:p>
            <a:pPr marL="0" lvl="0" indent="0" algn="ctr" rtl="0">
              <a:spcBef>
                <a:spcPts val="0"/>
              </a:spcBef>
              <a:spcAft>
                <a:spcPts val="0"/>
              </a:spcAft>
              <a:buNone/>
            </a:pPr>
            <a:r>
              <a:rPr lang="en" sz="4300" b="1">
                <a:solidFill>
                  <a:srgbClr val="315DA9"/>
                </a:solidFill>
                <a:latin typeface="Proxima Nova"/>
                <a:ea typeface="Proxima Nova"/>
                <a:cs typeface="Proxima Nova"/>
                <a:sym typeface="Proxima Nova"/>
              </a:rPr>
              <a:t>Any Questions?</a:t>
            </a:r>
            <a:endParaRPr sz="4300" b="1">
              <a:solidFill>
                <a:srgbClr val="315DA9"/>
              </a:solidFill>
              <a:latin typeface="Proxima Nova"/>
              <a:ea typeface="Proxima Nova"/>
              <a:cs typeface="Proxima Nova"/>
              <a:sym typeface="Proxima Nova"/>
            </a:endParaRPr>
          </a:p>
        </p:txBody>
      </p:sp>
      <p:sp>
        <p:nvSpPr>
          <p:cNvPr id="204" name="Google Shape;204;p24"/>
          <p:cNvSpPr txBox="1">
            <a:spLocks noGrp="1"/>
          </p:cNvSpPr>
          <p:nvPr>
            <p:ph type="subTitle" idx="1"/>
          </p:nvPr>
        </p:nvSpPr>
        <p:spPr>
          <a:xfrm>
            <a:off x="311700" y="3214725"/>
            <a:ext cx="8520600" cy="7926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Clr>
                <a:schemeClr val="dk1"/>
              </a:buClr>
              <a:buSzPts val="1100"/>
              <a:buFont typeface="Arial"/>
              <a:buNone/>
            </a:pPr>
            <a:r>
              <a:rPr lang="en" sz="1600" b="1">
                <a:solidFill>
                  <a:schemeClr val="dk1"/>
                </a:solidFill>
                <a:latin typeface="Open Sans"/>
                <a:ea typeface="Open Sans"/>
                <a:cs typeface="Open Sans"/>
                <a:sym typeface="Open Sans"/>
              </a:rPr>
              <a:t>Qianhao Han (High School Grade 10)</a:t>
            </a:r>
            <a:endParaRPr sz="1600" b="1">
              <a:solidFill>
                <a:schemeClr val="dk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endParaRPr sz="1600">
              <a:solidFill>
                <a:schemeClr val="dk1"/>
              </a:solidFill>
              <a:latin typeface="Open Sans"/>
              <a:ea typeface="Open Sans"/>
              <a:cs typeface="Open Sans"/>
              <a:sym typeface="Open Sans"/>
            </a:endParaRPr>
          </a:p>
          <a:p>
            <a:pPr marL="0" lvl="0" indent="0" algn="ctr" rtl="0">
              <a:spcBef>
                <a:spcPts val="0"/>
              </a:spcBef>
              <a:spcAft>
                <a:spcPts val="0"/>
              </a:spcAft>
              <a:buClr>
                <a:schemeClr val="dk1"/>
              </a:buClr>
              <a:buSzPts val="1100"/>
              <a:buFont typeface="Arial"/>
              <a:buNone/>
            </a:pPr>
            <a:r>
              <a:rPr lang="en" sz="1600">
                <a:solidFill>
                  <a:schemeClr val="dk1"/>
                </a:solidFill>
                <a:latin typeface="Open Sans"/>
                <a:ea typeface="Open Sans"/>
                <a:cs typeface="Open Sans"/>
                <a:sym typeface="Open Sans"/>
              </a:rPr>
              <a:t>qianhaoh27@bss.on.ca</a:t>
            </a:r>
            <a:endParaRPr sz="1600">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Outline</a:t>
            </a:r>
            <a:endParaRPr sz="3000" b="1">
              <a:solidFill>
                <a:srgbClr val="315DA9"/>
              </a:solidFill>
              <a:latin typeface="Proxima Nova"/>
              <a:ea typeface="Proxima Nova"/>
              <a:cs typeface="Proxima Nova"/>
              <a:sym typeface="Proxima Nova"/>
            </a:endParaRPr>
          </a:p>
        </p:txBody>
      </p:sp>
      <p:sp>
        <p:nvSpPr>
          <p:cNvPr id="65" name="Google Shape;65;p14"/>
          <p:cNvSpPr txBox="1">
            <a:spLocks noGrp="1"/>
          </p:cNvSpPr>
          <p:nvPr>
            <p:ph type="body" idx="1"/>
          </p:nvPr>
        </p:nvSpPr>
        <p:spPr>
          <a:xfrm>
            <a:off x="311700" y="1179700"/>
            <a:ext cx="8520600" cy="32748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Introduction</a:t>
            </a:r>
            <a:endParaRPr sz="2000">
              <a:solidFill>
                <a:schemeClr val="dk1"/>
              </a:solidFill>
              <a:latin typeface="Open Sans"/>
              <a:ea typeface="Open Sans"/>
              <a:cs typeface="Open Sans"/>
              <a:sym typeface="Open Sans"/>
            </a:endParaRPr>
          </a:p>
          <a:p>
            <a:pPr marL="457200" lvl="0" indent="-355600" algn="l" rtl="0">
              <a:spcBef>
                <a:spcPts val="100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Background &amp; Related Work</a:t>
            </a:r>
            <a:endParaRPr sz="2000">
              <a:solidFill>
                <a:schemeClr val="dk1"/>
              </a:solidFill>
              <a:latin typeface="Open Sans"/>
              <a:ea typeface="Open Sans"/>
              <a:cs typeface="Open Sans"/>
              <a:sym typeface="Open Sans"/>
            </a:endParaRPr>
          </a:p>
          <a:p>
            <a:pPr marL="457200" lvl="0" indent="-355600" algn="l" rtl="0">
              <a:spcBef>
                <a:spcPts val="100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Proposed Framework</a:t>
            </a:r>
            <a:endParaRPr sz="2000">
              <a:solidFill>
                <a:schemeClr val="dk1"/>
              </a:solidFill>
              <a:latin typeface="Open Sans"/>
              <a:ea typeface="Open Sans"/>
              <a:cs typeface="Open Sans"/>
              <a:sym typeface="Open Sans"/>
            </a:endParaRPr>
          </a:p>
          <a:p>
            <a:pPr marL="457200" lvl="0" indent="-355600" algn="l" rtl="0">
              <a:spcBef>
                <a:spcPts val="100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Experimental Results</a:t>
            </a:r>
            <a:endParaRPr sz="2000">
              <a:solidFill>
                <a:schemeClr val="dk1"/>
              </a:solidFill>
              <a:latin typeface="Open Sans"/>
              <a:ea typeface="Open Sans"/>
              <a:cs typeface="Open Sans"/>
              <a:sym typeface="Open Sans"/>
            </a:endParaRPr>
          </a:p>
          <a:p>
            <a:pPr marL="457200" lvl="0" indent="-355600" algn="l" rtl="0">
              <a:spcBef>
                <a:spcPts val="1000"/>
              </a:spcBef>
              <a:spcAft>
                <a:spcPts val="0"/>
              </a:spcAft>
              <a:buClr>
                <a:schemeClr val="dk1"/>
              </a:buClr>
              <a:buSzPts val="2000"/>
              <a:buFont typeface="Open Sans"/>
              <a:buAutoNum type="arabicPeriod"/>
            </a:pPr>
            <a:r>
              <a:rPr lang="en" sz="2000">
                <a:solidFill>
                  <a:schemeClr val="dk1"/>
                </a:solidFill>
                <a:latin typeface="Open Sans"/>
                <a:ea typeface="Open Sans"/>
                <a:cs typeface="Open Sans"/>
                <a:sym typeface="Open Sans"/>
              </a:rPr>
              <a:t>Case Study</a:t>
            </a:r>
            <a:endParaRPr sz="2000">
              <a:solidFill>
                <a:schemeClr val="dk1"/>
              </a:solidFill>
              <a:latin typeface="Open Sans"/>
              <a:ea typeface="Open Sans"/>
              <a:cs typeface="Open Sans"/>
              <a:sym typeface="Open Sans"/>
            </a:endParaRPr>
          </a:p>
          <a:p>
            <a:pPr marL="457200" lvl="0" indent="-355600" algn="l" rtl="0">
              <a:spcBef>
                <a:spcPts val="1000"/>
              </a:spcBef>
              <a:spcAft>
                <a:spcPts val="1000"/>
              </a:spcAft>
              <a:buClr>
                <a:schemeClr val="dk1"/>
              </a:buClr>
              <a:buSzPts val="2000"/>
              <a:buFont typeface="Open Sans"/>
              <a:buAutoNum type="arabicPeriod"/>
            </a:pPr>
            <a:r>
              <a:rPr lang="en" sz="2000">
                <a:solidFill>
                  <a:schemeClr val="dk1"/>
                </a:solidFill>
                <a:latin typeface="Open Sans"/>
                <a:ea typeface="Open Sans"/>
                <a:cs typeface="Open Sans"/>
                <a:sym typeface="Open Sans"/>
              </a:rPr>
              <a:t>Conclusion &amp; Future Work</a:t>
            </a:r>
            <a:endParaRPr sz="2000">
              <a:solidFill>
                <a:schemeClr val="dk1"/>
              </a:solidFill>
              <a:latin typeface="Open Sans"/>
              <a:ea typeface="Open Sans"/>
              <a:cs typeface="Open Sans"/>
              <a:sym typeface="Open Sans"/>
            </a:endParaRPr>
          </a:p>
        </p:txBody>
      </p:sp>
      <p:cxnSp>
        <p:nvCxnSpPr>
          <p:cNvPr id="66" name="Google Shape;66;p14"/>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cxnSp>
        <p:nvCxnSpPr>
          <p:cNvPr id="68" name="Google Shape;68;p14"/>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69" name="Google Shape;69;p14"/>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70" name="Google Shape;70;p14"/>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blip>
          <a:stretch>
            <a:fillRect/>
          </a:stretch>
        </p:blipFill>
        <p:spPr>
          <a:xfrm>
            <a:off x="4042335" y="1639975"/>
            <a:ext cx="4241207" cy="2889250"/>
          </a:xfrm>
          <a:prstGeom prst="rect">
            <a:avLst/>
          </a:prstGeom>
          <a:noFill/>
          <a:ln>
            <a:noFill/>
          </a:ln>
        </p:spPr>
      </p:pic>
      <p:sp>
        <p:nvSpPr>
          <p:cNvPr id="76" name="Google Shape;76;p15"/>
          <p:cNvSpPr txBox="1">
            <a:spLocks noGrp="1"/>
          </p:cNvSpPr>
          <p:nvPr>
            <p:ph type="body" idx="1"/>
          </p:nvPr>
        </p:nvSpPr>
        <p:spPr>
          <a:xfrm>
            <a:off x="311700" y="1084500"/>
            <a:ext cx="8520600" cy="487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Open Sans SemiBold"/>
                <a:ea typeface="Open Sans SemiBold"/>
                <a:cs typeface="Open Sans SemiBold"/>
                <a:sym typeface="Open Sans SemiBold"/>
              </a:rPr>
              <a:t>Research Motivation &amp; Purpose</a:t>
            </a:r>
            <a:endParaRPr>
              <a:solidFill>
                <a:schemeClr val="dk1"/>
              </a:solidFill>
              <a:latin typeface="Open Sans SemiBold"/>
              <a:ea typeface="Open Sans SemiBold"/>
              <a:cs typeface="Open Sans SemiBold"/>
              <a:sym typeface="Open Sans SemiBold"/>
            </a:endParaRPr>
          </a:p>
        </p:txBody>
      </p:sp>
      <p:pic>
        <p:nvPicPr>
          <p:cNvPr id="77" name="Google Shape;77;p15"/>
          <p:cNvPicPr preferRelativeResize="0"/>
          <p:nvPr/>
        </p:nvPicPr>
        <p:blipFill rotWithShape="1">
          <a:blip r:embed="rId4">
            <a:alphaModFix/>
          </a:blip>
          <a:srcRect t="2486" r="53279"/>
          <a:stretch/>
        </p:blipFill>
        <p:spPr>
          <a:xfrm>
            <a:off x="777900" y="1639975"/>
            <a:ext cx="3325863" cy="2889250"/>
          </a:xfrm>
          <a:prstGeom prst="rect">
            <a:avLst/>
          </a:prstGeom>
          <a:noFill/>
          <a:ln>
            <a:noFill/>
          </a:ln>
        </p:spPr>
      </p:pic>
      <p:pic>
        <p:nvPicPr>
          <p:cNvPr id="78" name="Google Shape;78;p15"/>
          <p:cNvPicPr preferRelativeResize="0"/>
          <p:nvPr/>
        </p:nvPicPr>
        <p:blipFill rotWithShape="1">
          <a:blip r:embed="rId4">
            <a:alphaModFix/>
          </a:blip>
          <a:srcRect l="46235" t="16820" r="-96" b="-3303"/>
          <a:stretch/>
        </p:blipFill>
        <p:spPr>
          <a:xfrm>
            <a:off x="4073041" y="1667370"/>
            <a:ext cx="4241209" cy="2834462"/>
          </a:xfrm>
          <a:prstGeom prst="rect">
            <a:avLst/>
          </a:prstGeom>
          <a:noFill/>
          <a:ln>
            <a:noFill/>
          </a:ln>
        </p:spPr>
      </p:pic>
      <p:sp>
        <p:nvSpPr>
          <p:cNvPr id="79" name="Google Shape;7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solidFill>
                <a:srgbClr val="315DA9"/>
              </a:solidFill>
            </a:endParaRPr>
          </a:p>
        </p:txBody>
      </p:sp>
      <p:sp>
        <p:nvSpPr>
          <p:cNvPr id="80" name="Google Shape;80;p1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Introduction</a:t>
            </a:r>
            <a:endParaRPr sz="3000" b="1">
              <a:solidFill>
                <a:srgbClr val="315DA9"/>
              </a:solidFill>
              <a:latin typeface="Proxima Nova"/>
              <a:ea typeface="Proxima Nova"/>
              <a:cs typeface="Proxima Nova"/>
              <a:sym typeface="Proxima Nova"/>
            </a:endParaRPr>
          </a:p>
        </p:txBody>
      </p:sp>
      <p:cxnSp>
        <p:nvCxnSpPr>
          <p:cNvPr id="81" name="Google Shape;81;p15"/>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cxnSp>
        <p:nvCxnSpPr>
          <p:cNvPr id="82" name="Google Shape;82;p15"/>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83" name="Google Shape;83;p15"/>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84" name="Google Shape;84;p15"/>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15DA9"/>
              </a:buClr>
              <a:buSzPts val="1800"/>
              <a:buFont typeface="Open Sans SemiBold"/>
              <a:buChar char="●"/>
            </a:pPr>
            <a:r>
              <a:rPr lang="en" dirty="0">
                <a:solidFill>
                  <a:srgbClr val="315DA9"/>
                </a:solidFill>
                <a:latin typeface="Open Sans SemiBold"/>
                <a:ea typeface="Open Sans SemiBold"/>
                <a:cs typeface="Open Sans SemiBold"/>
                <a:sym typeface="Open Sans SemiBold"/>
              </a:rPr>
              <a:t>Conventional Encoder-Decoder Architecture </a:t>
            </a:r>
            <a:endParaRPr dirty="0">
              <a:solidFill>
                <a:srgbClr val="315DA9"/>
              </a:solidFill>
              <a:latin typeface="Open Sans SemiBold"/>
              <a:ea typeface="Open Sans SemiBold"/>
              <a:cs typeface="Open Sans SemiBold"/>
              <a:sym typeface="Open Sans SemiBold"/>
            </a:endParaRPr>
          </a:p>
          <a:p>
            <a:pPr marL="914400" lvl="1" indent="-3238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CNNs &amp; RNNs or non-recurrent networks</a:t>
            </a:r>
            <a:endParaRPr sz="1500" dirty="0">
              <a:solidFill>
                <a:schemeClr val="dk1"/>
              </a:solidFill>
              <a:latin typeface="Open Sans"/>
              <a:ea typeface="Open Sans"/>
              <a:cs typeface="Open Sans"/>
              <a:sym typeface="Open Sans"/>
            </a:endParaRPr>
          </a:p>
          <a:p>
            <a:pPr marL="457200" lvl="0" indent="-342900" algn="l" rtl="0">
              <a:spcBef>
                <a:spcPts val="1000"/>
              </a:spcBef>
              <a:spcAft>
                <a:spcPts val="0"/>
              </a:spcAft>
              <a:buClr>
                <a:srgbClr val="315DA9"/>
              </a:buClr>
              <a:buSzPts val="1800"/>
              <a:buFont typeface="Open Sans SemiBold"/>
              <a:buChar char="●"/>
            </a:pPr>
            <a:r>
              <a:rPr lang="en" dirty="0">
                <a:solidFill>
                  <a:srgbClr val="315DA9"/>
                </a:solidFill>
                <a:latin typeface="Open Sans SemiBold"/>
                <a:ea typeface="Open Sans SemiBold"/>
                <a:cs typeface="Open Sans SemiBold"/>
                <a:sym typeface="Open Sans SemiBold"/>
              </a:rPr>
              <a:t>Transformer-based models</a:t>
            </a:r>
            <a:endParaRPr dirty="0">
              <a:solidFill>
                <a:srgbClr val="315DA9"/>
              </a:solidFill>
              <a:latin typeface="Open Sans SemiBold"/>
              <a:ea typeface="Open Sans SemiBold"/>
              <a:cs typeface="Open Sans SemiBold"/>
              <a:sym typeface="Open Sans SemiBold"/>
            </a:endParaRPr>
          </a:p>
          <a:p>
            <a:pPr marL="914400" lvl="1" indent="-3238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Use of knowledge graphs [Zhang et al., EMNLP‘20]</a:t>
            </a:r>
            <a:endParaRPr sz="1500" dirty="0">
              <a:solidFill>
                <a:schemeClr val="dk1"/>
              </a:solidFill>
              <a:latin typeface="Open Sans"/>
              <a:ea typeface="Open Sans"/>
              <a:cs typeface="Open Sans"/>
              <a:sym typeface="Open Sans"/>
            </a:endParaRPr>
          </a:p>
          <a:p>
            <a:pPr marL="914400" lvl="1" indent="-3238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Multi-modal transformer models with memory mechanisms [Chen et al., ACL-IJCNLP‘21]</a:t>
            </a:r>
            <a:endParaRPr sz="1500" dirty="0">
              <a:solidFill>
                <a:schemeClr val="dk1"/>
              </a:solidFill>
              <a:latin typeface="Open Sans"/>
              <a:ea typeface="Open Sans"/>
              <a:cs typeface="Open Sans"/>
              <a:sym typeface="Open Sans"/>
            </a:endParaRPr>
          </a:p>
          <a:p>
            <a:pPr marL="457200" lvl="0" indent="-342900" algn="l" rtl="0">
              <a:spcBef>
                <a:spcPts val="1000"/>
              </a:spcBef>
              <a:spcAft>
                <a:spcPts val="0"/>
              </a:spcAft>
              <a:buClr>
                <a:srgbClr val="315DA9"/>
              </a:buClr>
              <a:buSzPts val="1800"/>
              <a:buFont typeface="Open Sans SemiBold"/>
              <a:buChar char="●"/>
            </a:pPr>
            <a:r>
              <a:rPr lang="en" dirty="0">
                <a:solidFill>
                  <a:srgbClr val="315DA9"/>
                </a:solidFill>
                <a:latin typeface="Open Sans SemiBold"/>
                <a:ea typeface="Open Sans SemiBold"/>
                <a:cs typeface="Open Sans SemiBold"/>
                <a:sym typeface="Open Sans SemiBold"/>
              </a:rPr>
              <a:t>Vision-language pre-training models</a:t>
            </a:r>
            <a:endParaRPr dirty="0">
              <a:solidFill>
                <a:srgbClr val="315DA9"/>
              </a:solidFill>
              <a:latin typeface="Open Sans SemiBold"/>
              <a:ea typeface="Open Sans SemiBold"/>
              <a:cs typeface="Open Sans SemiBold"/>
              <a:sym typeface="Open Sans SemiBold"/>
            </a:endParaRPr>
          </a:p>
          <a:p>
            <a:pPr marL="914400" lvl="1" indent="-323850" algn="l" rtl="0">
              <a:spcBef>
                <a:spcPts val="0"/>
              </a:spcBef>
              <a:spcAft>
                <a:spcPts val="0"/>
              </a:spcAft>
              <a:buClr>
                <a:schemeClr val="dk1"/>
              </a:buClr>
              <a:buSzPts val="1500"/>
              <a:buFont typeface="Open Sans"/>
              <a:buChar char="○"/>
            </a:pPr>
            <a:r>
              <a:rPr lang="en" sz="1500" dirty="0">
                <a:solidFill>
                  <a:schemeClr val="dk1"/>
                </a:solidFill>
                <a:latin typeface="Open Sans"/>
                <a:ea typeface="Open Sans"/>
                <a:cs typeface="Open Sans"/>
                <a:sym typeface="Open Sans"/>
              </a:rPr>
              <a:t>CLIP [Radford et al., PMLR ‘21] </a:t>
            </a:r>
            <a:endParaRPr sz="1500" dirty="0">
              <a:solidFill>
                <a:schemeClr val="dk1"/>
              </a:solidFill>
              <a:latin typeface="Open Sans"/>
              <a:ea typeface="Open Sans"/>
              <a:cs typeface="Open Sans"/>
              <a:sym typeface="Open Sans"/>
            </a:endParaRPr>
          </a:p>
          <a:p>
            <a:pPr marL="914400" lvl="1" indent="-323850" algn="l" rtl="0">
              <a:spcBef>
                <a:spcPts val="0"/>
              </a:spcBef>
              <a:spcAft>
                <a:spcPts val="0"/>
              </a:spcAft>
              <a:buClr>
                <a:schemeClr val="dk1"/>
              </a:buClr>
              <a:buSzPts val="1500"/>
              <a:buFont typeface="Open Sans"/>
              <a:buChar char="○"/>
            </a:pPr>
            <a:r>
              <a:rPr lang="en" sz="1500" dirty="0" err="1">
                <a:solidFill>
                  <a:schemeClr val="dk1"/>
                </a:solidFill>
                <a:latin typeface="Open Sans"/>
                <a:ea typeface="Open Sans"/>
                <a:cs typeface="Open Sans"/>
                <a:sym typeface="Open Sans"/>
              </a:rPr>
              <a:t>MedCLIP</a:t>
            </a:r>
            <a:r>
              <a:rPr lang="en" sz="1500" dirty="0">
                <a:solidFill>
                  <a:schemeClr val="dk1"/>
                </a:solidFill>
                <a:latin typeface="Open Sans"/>
                <a:ea typeface="Open Sans"/>
                <a:cs typeface="Open Sans"/>
                <a:sym typeface="Open Sans"/>
              </a:rPr>
              <a:t> [Wang et al., EMNLP‘22]</a:t>
            </a:r>
            <a:endParaRPr sz="1500" dirty="0">
              <a:solidFill>
                <a:schemeClr val="dk1"/>
              </a:solidFill>
              <a:latin typeface="Open Sans"/>
              <a:ea typeface="Open Sans"/>
              <a:cs typeface="Open Sans"/>
              <a:sym typeface="Open Sans"/>
            </a:endParaRPr>
          </a:p>
        </p:txBody>
      </p:sp>
      <p:sp>
        <p:nvSpPr>
          <p:cNvPr id="90" name="Google Shape;9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91" name="Google Shape;91;p1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Related Works</a:t>
            </a:r>
            <a:endParaRPr sz="3000" b="1">
              <a:solidFill>
                <a:srgbClr val="315DA9"/>
              </a:solidFill>
              <a:latin typeface="Proxima Nova"/>
              <a:ea typeface="Proxima Nova"/>
              <a:cs typeface="Proxima Nova"/>
              <a:sym typeface="Proxima Nova"/>
            </a:endParaRPr>
          </a:p>
        </p:txBody>
      </p:sp>
      <p:cxnSp>
        <p:nvCxnSpPr>
          <p:cNvPr id="92" name="Google Shape;92;p16"/>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cxnSp>
        <p:nvCxnSpPr>
          <p:cNvPr id="93" name="Google Shape;93;p16"/>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94" name="Google Shape;94;p16"/>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95" name="Google Shape;95;p16"/>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pic>
        <p:nvPicPr>
          <p:cNvPr id="101" name="Google Shape;101;p17"/>
          <p:cNvPicPr preferRelativeResize="0"/>
          <p:nvPr/>
        </p:nvPicPr>
        <p:blipFill>
          <a:blip r:embed="rId3">
            <a:alphaModFix/>
          </a:blip>
          <a:stretch>
            <a:fillRect/>
          </a:stretch>
        </p:blipFill>
        <p:spPr>
          <a:xfrm>
            <a:off x="397400" y="1275713"/>
            <a:ext cx="8349202" cy="3153043"/>
          </a:xfrm>
          <a:prstGeom prst="rect">
            <a:avLst/>
          </a:prstGeom>
          <a:noFill/>
          <a:ln>
            <a:noFill/>
          </a:ln>
        </p:spPr>
      </p:pic>
      <p:cxnSp>
        <p:nvCxnSpPr>
          <p:cNvPr id="102" name="Google Shape;102;p17"/>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03" name="Google Shape;103;p17"/>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04" name="Google Shape;104;p17"/>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
        <p:nvSpPr>
          <p:cNvPr id="105" name="Google Shape;105;p1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Related Work: CLIP</a:t>
            </a:r>
            <a:endParaRPr sz="3000" b="1">
              <a:solidFill>
                <a:srgbClr val="315DA9"/>
              </a:solidFill>
              <a:latin typeface="Proxima Nova"/>
              <a:ea typeface="Proxima Nova"/>
              <a:cs typeface="Proxima Nova"/>
              <a:sym typeface="Proxima Nova"/>
            </a:endParaRPr>
          </a:p>
        </p:txBody>
      </p:sp>
      <p:cxnSp>
        <p:nvCxnSpPr>
          <p:cNvPr id="106" name="Google Shape;106;p17"/>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12" name="Google Shape;112;p18"/>
          <p:cNvPicPr preferRelativeResize="0"/>
          <p:nvPr/>
        </p:nvPicPr>
        <p:blipFill rotWithShape="1">
          <a:blip r:embed="rId3">
            <a:alphaModFix/>
          </a:blip>
          <a:srcRect r="1555"/>
          <a:stretch/>
        </p:blipFill>
        <p:spPr>
          <a:xfrm>
            <a:off x="1020887" y="1149375"/>
            <a:ext cx="7102224" cy="3405725"/>
          </a:xfrm>
          <a:prstGeom prst="rect">
            <a:avLst/>
          </a:prstGeom>
          <a:noFill/>
          <a:ln>
            <a:noFill/>
          </a:ln>
        </p:spPr>
      </p:pic>
      <p:cxnSp>
        <p:nvCxnSpPr>
          <p:cNvPr id="113" name="Google Shape;113;p18"/>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14" name="Google Shape;114;p18"/>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15" name="Google Shape;115;p18"/>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
        <p:nvSpPr>
          <p:cNvPr id="116" name="Google Shape;116;p18"/>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Related Work: MedCLIP</a:t>
            </a:r>
            <a:endParaRPr sz="3000" b="1">
              <a:solidFill>
                <a:srgbClr val="315DA9"/>
              </a:solidFill>
              <a:latin typeface="Proxima Nova"/>
              <a:ea typeface="Proxima Nova"/>
              <a:cs typeface="Proxima Nova"/>
              <a:sym typeface="Proxima Nova"/>
            </a:endParaRPr>
          </a:p>
        </p:txBody>
      </p:sp>
      <p:cxnSp>
        <p:nvCxnSpPr>
          <p:cNvPr id="117" name="Google Shape;117;p18"/>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1"/>
          </p:nvPr>
        </p:nvSpPr>
        <p:spPr>
          <a:xfrm>
            <a:off x="6545425" y="1152475"/>
            <a:ext cx="24756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a:solidFill>
                  <a:srgbClr val="D56151"/>
                </a:solidFill>
                <a:latin typeface="Proxima Nova Semibold"/>
                <a:ea typeface="Proxima Nova Semibold"/>
                <a:cs typeface="Proxima Nova Semibold"/>
                <a:sym typeface="Proxima Nova Semibold"/>
              </a:rPr>
              <a:t>A: Similar Report Retrieval Module</a:t>
            </a:r>
            <a:endParaRPr sz="1600">
              <a:solidFill>
                <a:srgbClr val="D56151"/>
              </a:solidFill>
              <a:latin typeface="Proxima Nova Semibold"/>
              <a:ea typeface="Proxima Nova Semibold"/>
              <a:cs typeface="Proxima Nova Semibold"/>
              <a:sym typeface="Proxima Nova Semibold"/>
            </a:endParaRPr>
          </a:p>
          <a:p>
            <a:pPr marL="0" lvl="0" indent="0" algn="l" rtl="0">
              <a:spcBef>
                <a:spcPts val="1200"/>
              </a:spcBef>
              <a:spcAft>
                <a:spcPts val="0"/>
              </a:spcAft>
              <a:buNone/>
            </a:pPr>
            <a:r>
              <a:rPr lang="en" sz="1600">
                <a:solidFill>
                  <a:srgbClr val="315DA9"/>
                </a:solidFill>
                <a:latin typeface="Proxima Nova Semibold"/>
                <a:ea typeface="Proxima Nova Semibold"/>
                <a:cs typeface="Proxima Nova Semibold"/>
                <a:sym typeface="Proxima Nova Semibold"/>
              </a:rPr>
              <a:t>B: Feature Extraction Fusion Module</a:t>
            </a:r>
            <a:endParaRPr sz="1600">
              <a:solidFill>
                <a:srgbClr val="315DA9"/>
              </a:solidFill>
              <a:latin typeface="Proxima Nova Semibold"/>
              <a:ea typeface="Proxima Nova Semibold"/>
              <a:cs typeface="Proxima Nova Semibold"/>
              <a:sym typeface="Proxima Nova Semibold"/>
            </a:endParaRPr>
          </a:p>
          <a:p>
            <a:pPr marL="0" lvl="0" indent="0" algn="l" rtl="0">
              <a:spcBef>
                <a:spcPts val="1200"/>
              </a:spcBef>
              <a:spcAft>
                <a:spcPts val="1200"/>
              </a:spcAft>
              <a:buNone/>
            </a:pPr>
            <a:r>
              <a:rPr lang="en" sz="1600">
                <a:solidFill>
                  <a:srgbClr val="38761D"/>
                </a:solidFill>
                <a:latin typeface="Proxima Nova Semibold"/>
                <a:ea typeface="Proxima Nova Semibold"/>
                <a:cs typeface="Proxima Nova Semibold"/>
                <a:sym typeface="Proxima Nova Semibold"/>
              </a:rPr>
              <a:t>C: Report Generation Module</a:t>
            </a:r>
            <a:endParaRPr sz="1600">
              <a:latin typeface="Proxima Nova Semibold"/>
              <a:ea typeface="Proxima Nova Semibold"/>
              <a:cs typeface="Proxima Nova Semibold"/>
              <a:sym typeface="Proxima Nova Semibold"/>
            </a:endParaRPr>
          </a:p>
        </p:txBody>
      </p:sp>
      <p:pic>
        <p:nvPicPr>
          <p:cNvPr id="123" name="Google Shape;123;p19"/>
          <p:cNvPicPr preferRelativeResize="0"/>
          <p:nvPr/>
        </p:nvPicPr>
        <p:blipFill rotWithShape="1">
          <a:blip r:embed="rId3">
            <a:alphaModFix/>
          </a:blip>
          <a:srcRect l="1989" t="3756" b="8059"/>
          <a:stretch/>
        </p:blipFill>
        <p:spPr>
          <a:xfrm>
            <a:off x="429118" y="1152475"/>
            <a:ext cx="5995505" cy="3416400"/>
          </a:xfrm>
          <a:prstGeom prst="rect">
            <a:avLst/>
          </a:prstGeom>
          <a:noFill/>
          <a:ln>
            <a:noFill/>
          </a:ln>
        </p:spPr>
      </p:pic>
      <p:sp>
        <p:nvSpPr>
          <p:cNvPr id="124" name="Google Shape;124;p19"/>
          <p:cNvSpPr/>
          <p:nvPr/>
        </p:nvSpPr>
        <p:spPr>
          <a:xfrm>
            <a:off x="917979" y="3871984"/>
            <a:ext cx="2178600" cy="584400"/>
          </a:xfrm>
          <a:prstGeom prst="roundRect">
            <a:avLst>
              <a:gd name="adj" fmla="val 16667"/>
            </a:avLst>
          </a:prstGeom>
          <a:noFill/>
          <a:ln w="38100"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BC4D3E"/>
              </a:solidFill>
            </a:endParaRPr>
          </a:p>
        </p:txBody>
      </p:sp>
      <p:sp>
        <p:nvSpPr>
          <p:cNvPr id="125" name="Google Shape;125;p19"/>
          <p:cNvSpPr/>
          <p:nvPr/>
        </p:nvSpPr>
        <p:spPr>
          <a:xfrm>
            <a:off x="848996" y="1406785"/>
            <a:ext cx="2178600" cy="2113800"/>
          </a:xfrm>
          <a:prstGeom prst="roundRect">
            <a:avLst>
              <a:gd name="adj" fmla="val 16667"/>
            </a:avLst>
          </a:prstGeom>
          <a:noFill/>
          <a:ln w="38100"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315DA9"/>
              </a:solidFill>
            </a:endParaRPr>
          </a:p>
        </p:txBody>
      </p:sp>
      <p:sp>
        <p:nvSpPr>
          <p:cNvPr id="126" name="Google Shape;126;p19"/>
          <p:cNvSpPr/>
          <p:nvPr/>
        </p:nvSpPr>
        <p:spPr>
          <a:xfrm>
            <a:off x="3414466" y="1406785"/>
            <a:ext cx="1235700" cy="2722200"/>
          </a:xfrm>
          <a:prstGeom prst="roundRect">
            <a:avLst>
              <a:gd name="adj" fmla="val 16667"/>
            </a:avLst>
          </a:prstGeom>
          <a:noFill/>
          <a:ln w="3810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6AA84F"/>
              </a:solidFill>
            </a:endParaRPr>
          </a:p>
        </p:txBody>
      </p:sp>
      <p:sp>
        <p:nvSpPr>
          <p:cNvPr id="127" name="Google Shape;12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28" name="Google Shape;128;p19"/>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Proposed Framework</a:t>
            </a:r>
            <a:endParaRPr sz="3000" b="1">
              <a:solidFill>
                <a:srgbClr val="315DA9"/>
              </a:solidFill>
              <a:latin typeface="Proxima Nova"/>
              <a:ea typeface="Proxima Nova"/>
              <a:cs typeface="Proxima Nova"/>
              <a:sym typeface="Proxima Nova"/>
            </a:endParaRPr>
          </a:p>
        </p:txBody>
      </p:sp>
      <p:cxnSp>
        <p:nvCxnSpPr>
          <p:cNvPr id="129" name="Google Shape;129;p19"/>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cxnSp>
        <p:nvCxnSpPr>
          <p:cNvPr id="130" name="Google Shape;130;p19"/>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31" name="Google Shape;131;p19"/>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32" name="Google Shape;132;p19"/>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7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700"/>
                                        <p:tgtEl>
                                          <p:spTgt spid="124"/>
                                        </p:tgtEl>
                                      </p:cBhvr>
                                    </p:animEffect>
                                    <p:set>
                                      <p:cBhvr>
                                        <p:cTn id="12" dur="1" fill="hold">
                                          <p:stCondLst>
                                            <p:cond delay="700"/>
                                          </p:stCondLst>
                                        </p:cTn>
                                        <p:tgtEl>
                                          <p:spTgt spid="1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7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700"/>
                                        <p:tgtEl>
                                          <p:spTgt spid="125"/>
                                        </p:tgtEl>
                                      </p:cBhvr>
                                    </p:animEffect>
                                    <p:set>
                                      <p:cBhvr>
                                        <p:cTn id="22" dur="1" fill="hold">
                                          <p:stCondLst>
                                            <p:cond delay="700"/>
                                          </p:stCondLst>
                                        </p:cTn>
                                        <p:tgtEl>
                                          <p:spTgt spid="1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700"/>
                                        <p:tgtEl>
                                          <p:spTgt spid="1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700"/>
                                        <p:tgtEl>
                                          <p:spTgt spid="126"/>
                                        </p:tgtEl>
                                      </p:cBhvr>
                                    </p:animEffect>
                                    <p:set>
                                      <p:cBhvr>
                                        <p:cTn id="32" dur="1" fill="hold">
                                          <p:stCondLst>
                                            <p:cond delay="70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0"/>
          <p:cNvPicPr preferRelativeResize="0"/>
          <p:nvPr/>
        </p:nvPicPr>
        <p:blipFill rotWithShape="1">
          <a:blip r:embed="rId3">
            <a:alphaModFix/>
          </a:blip>
          <a:srcRect l="1105" t="4286" r="1105" b="48866"/>
          <a:stretch/>
        </p:blipFill>
        <p:spPr>
          <a:xfrm>
            <a:off x="265200" y="1234907"/>
            <a:ext cx="6462876" cy="1641600"/>
          </a:xfrm>
          <a:prstGeom prst="rect">
            <a:avLst/>
          </a:prstGeom>
          <a:noFill/>
          <a:ln>
            <a:noFill/>
          </a:ln>
        </p:spPr>
      </p:pic>
      <p:pic>
        <p:nvPicPr>
          <p:cNvPr id="138" name="Google Shape;138;p20"/>
          <p:cNvPicPr preferRelativeResize="0"/>
          <p:nvPr/>
        </p:nvPicPr>
        <p:blipFill rotWithShape="1">
          <a:blip r:embed="rId3">
            <a:alphaModFix/>
          </a:blip>
          <a:srcRect l="1056" t="53152" r="1153"/>
          <a:stretch/>
        </p:blipFill>
        <p:spPr>
          <a:xfrm>
            <a:off x="529925" y="2943737"/>
            <a:ext cx="6275075" cy="1593899"/>
          </a:xfrm>
          <a:prstGeom prst="rect">
            <a:avLst/>
          </a:prstGeom>
          <a:noFill/>
          <a:ln>
            <a:noFill/>
          </a:ln>
        </p:spPr>
      </p:pic>
      <p:sp>
        <p:nvSpPr>
          <p:cNvPr id="139" name="Google Shape;13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40" name="Google Shape;140;p20"/>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Experimental Results</a:t>
            </a:r>
            <a:endParaRPr sz="3000" b="1">
              <a:solidFill>
                <a:srgbClr val="315DA9"/>
              </a:solidFill>
              <a:latin typeface="Proxima Nova"/>
              <a:ea typeface="Proxima Nova"/>
              <a:cs typeface="Proxima Nova"/>
              <a:sym typeface="Proxima Nova"/>
            </a:endParaRPr>
          </a:p>
        </p:txBody>
      </p:sp>
      <p:cxnSp>
        <p:nvCxnSpPr>
          <p:cNvPr id="141" name="Google Shape;141;p20"/>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pic>
        <p:nvPicPr>
          <p:cNvPr id="142" name="Google Shape;142;p20"/>
          <p:cNvPicPr preferRelativeResize="0"/>
          <p:nvPr/>
        </p:nvPicPr>
        <p:blipFill>
          <a:blip r:embed="rId4">
            <a:alphaModFix/>
          </a:blip>
          <a:stretch>
            <a:fillRect/>
          </a:stretch>
        </p:blipFill>
        <p:spPr>
          <a:xfrm>
            <a:off x="152400" y="1017725"/>
            <a:ext cx="457200" cy="247650"/>
          </a:xfrm>
          <a:prstGeom prst="rect">
            <a:avLst/>
          </a:prstGeom>
          <a:noFill/>
          <a:ln>
            <a:noFill/>
          </a:ln>
        </p:spPr>
      </p:pic>
      <p:pic>
        <p:nvPicPr>
          <p:cNvPr id="143" name="Google Shape;143;p20"/>
          <p:cNvPicPr preferRelativeResize="0"/>
          <p:nvPr/>
        </p:nvPicPr>
        <p:blipFill>
          <a:blip r:embed="rId4">
            <a:alphaModFix/>
          </a:blip>
          <a:stretch>
            <a:fillRect/>
          </a:stretch>
        </p:blipFill>
        <p:spPr>
          <a:xfrm>
            <a:off x="8248000" y="1017725"/>
            <a:ext cx="457200" cy="247650"/>
          </a:xfrm>
          <a:prstGeom prst="rect">
            <a:avLst/>
          </a:prstGeom>
          <a:noFill/>
          <a:ln>
            <a:noFill/>
          </a:ln>
        </p:spPr>
      </p:pic>
      <p:pic>
        <p:nvPicPr>
          <p:cNvPr id="144" name="Google Shape;144;p20"/>
          <p:cNvPicPr preferRelativeResize="0"/>
          <p:nvPr/>
        </p:nvPicPr>
        <p:blipFill>
          <a:blip r:embed="rId4">
            <a:alphaModFix/>
          </a:blip>
          <a:stretch>
            <a:fillRect/>
          </a:stretch>
        </p:blipFill>
        <p:spPr>
          <a:xfrm>
            <a:off x="1590842" y="3801576"/>
            <a:ext cx="328820" cy="186923"/>
          </a:xfrm>
          <a:prstGeom prst="rect">
            <a:avLst/>
          </a:prstGeom>
          <a:noFill/>
          <a:ln>
            <a:noFill/>
          </a:ln>
        </p:spPr>
      </p:pic>
      <p:pic>
        <p:nvPicPr>
          <p:cNvPr id="145" name="Google Shape;145;p20"/>
          <p:cNvPicPr preferRelativeResize="0"/>
          <p:nvPr/>
        </p:nvPicPr>
        <p:blipFill>
          <a:blip r:embed="rId4">
            <a:alphaModFix/>
          </a:blip>
          <a:stretch>
            <a:fillRect/>
          </a:stretch>
        </p:blipFill>
        <p:spPr>
          <a:xfrm>
            <a:off x="1549245" y="3819195"/>
            <a:ext cx="328820" cy="186923"/>
          </a:xfrm>
          <a:prstGeom prst="rect">
            <a:avLst/>
          </a:prstGeom>
          <a:noFill/>
          <a:ln>
            <a:noFill/>
          </a:ln>
        </p:spPr>
      </p:pic>
      <p:sp>
        <p:nvSpPr>
          <p:cNvPr id="146" name="Google Shape;146;p20"/>
          <p:cNvSpPr txBox="1"/>
          <p:nvPr/>
        </p:nvSpPr>
        <p:spPr>
          <a:xfrm>
            <a:off x="6113450" y="1283750"/>
            <a:ext cx="3109500" cy="16416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600" b="1" dirty="0">
                <a:solidFill>
                  <a:schemeClr val="dk1"/>
                </a:solidFill>
                <a:latin typeface="Proxima Nova"/>
                <a:ea typeface="Proxima Nova"/>
                <a:cs typeface="Proxima Nova"/>
                <a:sym typeface="Proxima Nova"/>
              </a:rPr>
              <a:t>Our method outperforms R2GenCMN in:</a:t>
            </a:r>
            <a:endParaRPr sz="1600" b="1" dirty="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r>
              <a:rPr lang="en" sz="1300" dirty="0">
                <a:solidFill>
                  <a:schemeClr val="dk1"/>
                </a:solidFill>
                <a:latin typeface="Proxima Nova"/>
                <a:ea typeface="Proxima Nova"/>
                <a:cs typeface="Proxima Nova"/>
                <a:sym typeface="Proxima Nova"/>
              </a:rPr>
              <a:t>+0.3% → BLEU-2</a:t>
            </a:r>
            <a:endParaRPr sz="1300" dirty="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r>
              <a:rPr lang="en" sz="1300" dirty="0">
                <a:solidFill>
                  <a:schemeClr val="dk1"/>
                </a:solidFill>
                <a:latin typeface="Proxima Nova"/>
                <a:ea typeface="Proxima Nova"/>
                <a:cs typeface="Proxima Nova"/>
                <a:sym typeface="Proxima Nova"/>
              </a:rPr>
              <a:t>+0.1% → BLEU-3</a:t>
            </a:r>
            <a:endParaRPr sz="1300" dirty="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r>
              <a:rPr lang="en" sz="1300" dirty="0">
                <a:solidFill>
                  <a:schemeClr val="dk1"/>
                </a:solidFill>
                <a:latin typeface="Proxima Nova"/>
                <a:ea typeface="Proxima Nova"/>
                <a:cs typeface="Proxima Nova"/>
                <a:sym typeface="Proxima Nova"/>
              </a:rPr>
              <a:t>+0.7% → ROUGE-L</a:t>
            </a:r>
            <a:endParaRPr sz="1300" dirty="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r>
              <a:rPr lang="en" sz="1300" dirty="0">
                <a:solidFill>
                  <a:schemeClr val="dk1"/>
                </a:solidFill>
                <a:latin typeface="Proxima Nova"/>
                <a:ea typeface="Proxima Nova"/>
                <a:cs typeface="Proxima Nova"/>
                <a:sym typeface="Proxima Nova"/>
              </a:rPr>
              <a:t>+0.4% → METEOR</a:t>
            </a:r>
            <a:endParaRPr sz="1300" dirty="0">
              <a:solidFill>
                <a:schemeClr val="dk2"/>
              </a:solidFill>
            </a:endParaRPr>
          </a:p>
        </p:txBody>
      </p:sp>
      <p:sp>
        <p:nvSpPr>
          <p:cNvPr id="147" name="Google Shape;147;p20"/>
          <p:cNvSpPr/>
          <p:nvPr/>
        </p:nvSpPr>
        <p:spPr>
          <a:xfrm>
            <a:off x="838300" y="2575525"/>
            <a:ext cx="5118000" cy="190500"/>
          </a:xfrm>
          <a:prstGeom prst="roundRect">
            <a:avLst>
              <a:gd name="adj" fmla="val 16667"/>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8" name="Google Shape;148;p20"/>
          <p:cNvPicPr preferRelativeResize="0"/>
          <p:nvPr/>
        </p:nvPicPr>
        <p:blipFill>
          <a:blip r:embed="rId5">
            <a:alphaModFix/>
          </a:blip>
          <a:stretch>
            <a:fillRect/>
          </a:stretch>
        </p:blipFill>
        <p:spPr>
          <a:xfrm>
            <a:off x="1057464" y="3836828"/>
            <a:ext cx="599474" cy="151662"/>
          </a:xfrm>
          <a:prstGeom prst="rect">
            <a:avLst/>
          </a:prstGeom>
          <a:noFill/>
          <a:ln>
            <a:noFill/>
          </a:ln>
        </p:spPr>
      </p:pic>
      <p:sp>
        <p:nvSpPr>
          <p:cNvPr id="149" name="Google Shape;149;p20"/>
          <p:cNvSpPr txBox="1"/>
          <p:nvPr/>
        </p:nvSpPr>
        <p:spPr>
          <a:xfrm>
            <a:off x="6113450" y="3243813"/>
            <a:ext cx="3109500" cy="15885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Experimental settings: </a:t>
            </a:r>
            <a:endParaRPr sz="1600" b="1">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Clr>
                <a:schemeClr val="dk1"/>
              </a:buClr>
              <a:buSzPts val="1100"/>
              <a:buFont typeface="Arial"/>
              <a:buNone/>
            </a:pPr>
            <a:r>
              <a:rPr lang="en" sz="1300">
                <a:solidFill>
                  <a:schemeClr val="dk1"/>
                </a:solidFill>
                <a:latin typeface="Proxima Nova Semibold"/>
                <a:ea typeface="Proxima Nova Semibold"/>
                <a:cs typeface="Proxima Nova Semibold"/>
                <a:sym typeface="Proxima Nova Semibold"/>
              </a:rPr>
              <a:t>Dataset:</a:t>
            </a:r>
            <a:r>
              <a:rPr lang="en" sz="1300">
                <a:solidFill>
                  <a:schemeClr val="dk1"/>
                </a:solidFill>
                <a:latin typeface="Proxima Nova"/>
                <a:ea typeface="Proxima Nova"/>
                <a:cs typeface="Proxima Nova"/>
                <a:sym typeface="Proxima Nova"/>
              </a:rPr>
              <a:t> IU-Xray (3,955 reports and 7,470 images)</a:t>
            </a:r>
            <a:endParaRPr sz="1300">
              <a:solidFill>
                <a:schemeClr val="dk1"/>
              </a:solidFill>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300">
                <a:solidFill>
                  <a:schemeClr val="dk1"/>
                </a:solidFill>
                <a:latin typeface="Proxima Nova Semibold"/>
                <a:ea typeface="Proxima Nova Semibold"/>
                <a:cs typeface="Proxima Nova Semibold"/>
                <a:sym typeface="Proxima Nova Semibold"/>
              </a:rPr>
              <a:t>GPU:</a:t>
            </a:r>
            <a:r>
              <a:rPr lang="en" sz="1300">
                <a:solidFill>
                  <a:schemeClr val="dk1"/>
                </a:solidFill>
                <a:latin typeface="Proxima Nova"/>
                <a:ea typeface="Proxima Nova"/>
                <a:cs typeface="Proxima Nova"/>
                <a:sym typeface="Proxima Nova"/>
              </a:rPr>
              <a:t> NVIDIA Tesla T4 16GB x2</a:t>
            </a:r>
            <a:endParaRPr sz="130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r>
              <a:rPr lang="en" sz="1300">
                <a:solidFill>
                  <a:schemeClr val="dk1"/>
                </a:solidFill>
                <a:latin typeface="Proxima Nova Semibold"/>
                <a:ea typeface="Proxima Nova Semibold"/>
                <a:cs typeface="Proxima Nova Semibold"/>
                <a:sym typeface="Proxima Nova Semibold"/>
              </a:rPr>
              <a:t>CPU:</a:t>
            </a:r>
            <a:r>
              <a:rPr lang="en" sz="1300">
                <a:solidFill>
                  <a:schemeClr val="dk1"/>
                </a:solidFill>
                <a:latin typeface="Proxima Nova"/>
                <a:ea typeface="Proxima Nova"/>
                <a:cs typeface="Proxima Nova"/>
                <a:sym typeface="Proxima Nova"/>
              </a:rPr>
              <a:t> 48 core, 186GB memory</a:t>
            </a:r>
            <a:endParaRPr sz="1300">
              <a:solidFill>
                <a:schemeClr val="dk1"/>
              </a:solidFill>
              <a:latin typeface="Proxima Nova"/>
              <a:ea typeface="Proxima Nova"/>
              <a:cs typeface="Proxima Nova"/>
              <a:sym typeface="Proxima Nova"/>
            </a:endParaRPr>
          </a:p>
          <a:p>
            <a:pPr marL="457200" lvl="0" indent="0" algn="l" rtl="0">
              <a:lnSpc>
                <a:spcPct val="115000"/>
              </a:lnSpc>
              <a:spcBef>
                <a:spcPts val="0"/>
              </a:spcBef>
              <a:spcAft>
                <a:spcPts val="0"/>
              </a:spcAft>
              <a:buNone/>
            </a:pPr>
            <a:endParaRPr sz="1300">
              <a:solidFill>
                <a:schemeClr val="dk1"/>
              </a:solidFill>
              <a:latin typeface="Proxima Nova"/>
              <a:ea typeface="Proxima Nova"/>
              <a:cs typeface="Proxima Nova"/>
              <a:sym typeface="Proxima Nova"/>
            </a:endParaRPr>
          </a:p>
        </p:txBody>
      </p:sp>
      <p:cxnSp>
        <p:nvCxnSpPr>
          <p:cNvPr id="150" name="Google Shape;150;p20"/>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51" name="Google Shape;151;p20"/>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52" name="Google Shape;152;p20"/>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1"/>
          <p:cNvPicPr preferRelativeResize="0"/>
          <p:nvPr/>
        </p:nvPicPr>
        <p:blipFill>
          <a:blip r:embed="rId3">
            <a:alphaModFix/>
          </a:blip>
          <a:stretch>
            <a:fillRect/>
          </a:stretch>
        </p:blipFill>
        <p:spPr>
          <a:xfrm>
            <a:off x="900250" y="940300"/>
            <a:ext cx="7343504" cy="3754651"/>
          </a:xfrm>
          <a:prstGeom prst="rect">
            <a:avLst/>
          </a:prstGeom>
          <a:noFill/>
          <a:ln>
            <a:noFill/>
          </a:ln>
        </p:spPr>
      </p:pic>
      <p:sp>
        <p:nvSpPr>
          <p:cNvPr id="158" name="Google Shape;15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59" name="Google Shape;159;p21"/>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315DA9"/>
                </a:solidFill>
                <a:latin typeface="Proxima Nova"/>
                <a:ea typeface="Proxima Nova"/>
                <a:cs typeface="Proxima Nova"/>
                <a:sym typeface="Proxima Nova"/>
              </a:rPr>
              <a:t>Case Study</a:t>
            </a:r>
            <a:endParaRPr sz="3000" b="1">
              <a:solidFill>
                <a:srgbClr val="315DA9"/>
              </a:solidFill>
              <a:latin typeface="Proxima Nova"/>
              <a:ea typeface="Proxima Nova"/>
              <a:cs typeface="Proxima Nova"/>
              <a:sym typeface="Proxima Nova"/>
            </a:endParaRPr>
          </a:p>
        </p:txBody>
      </p:sp>
      <p:cxnSp>
        <p:nvCxnSpPr>
          <p:cNvPr id="160" name="Google Shape;160;p21"/>
          <p:cNvCxnSpPr/>
          <p:nvPr/>
        </p:nvCxnSpPr>
        <p:spPr>
          <a:xfrm>
            <a:off x="304500" y="989125"/>
            <a:ext cx="8535000" cy="0"/>
          </a:xfrm>
          <a:prstGeom prst="straightConnector1">
            <a:avLst/>
          </a:prstGeom>
          <a:noFill/>
          <a:ln w="38100" cap="flat" cmpd="sng">
            <a:solidFill>
              <a:srgbClr val="315DA9"/>
            </a:solidFill>
            <a:prstDash val="solid"/>
            <a:round/>
            <a:headEnd type="none" w="med" len="med"/>
            <a:tailEnd type="none" w="med" len="med"/>
          </a:ln>
        </p:spPr>
      </p:cxnSp>
      <p:sp>
        <p:nvSpPr>
          <p:cNvPr id="161" name="Google Shape;161;p21"/>
          <p:cNvSpPr/>
          <p:nvPr/>
        </p:nvSpPr>
        <p:spPr>
          <a:xfrm>
            <a:off x="6343475" y="1258475"/>
            <a:ext cx="1183800" cy="1497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1"/>
          <p:cNvSpPr/>
          <p:nvPr/>
        </p:nvSpPr>
        <p:spPr>
          <a:xfrm>
            <a:off x="3933175" y="1429000"/>
            <a:ext cx="2736900" cy="1497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1"/>
          <p:cNvSpPr/>
          <p:nvPr/>
        </p:nvSpPr>
        <p:spPr>
          <a:xfrm>
            <a:off x="5166200" y="2323950"/>
            <a:ext cx="2243400" cy="1743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1"/>
          <p:cNvSpPr/>
          <p:nvPr/>
        </p:nvSpPr>
        <p:spPr>
          <a:xfrm>
            <a:off x="6343475" y="3544675"/>
            <a:ext cx="1207200" cy="1743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1"/>
          <p:cNvSpPr/>
          <p:nvPr/>
        </p:nvSpPr>
        <p:spPr>
          <a:xfrm>
            <a:off x="3933175" y="3718975"/>
            <a:ext cx="2736900" cy="1743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1"/>
          <p:cNvSpPr/>
          <p:nvPr/>
        </p:nvSpPr>
        <p:spPr>
          <a:xfrm>
            <a:off x="6052800" y="1578700"/>
            <a:ext cx="10326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1"/>
          <p:cNvSpPr/>
          <p:nvPr/>
        </p:nvSpPr>
        <p:spPr>
          <a:xfrm>
            <a:off x="6696650" y="1408175"/>
            <a:ext cx="11010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a:off x="6062950" y="3889500"/>
            <a:ext cx="10326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6706800" y="3718975"/>
            <a:ext cx="11010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1"/>
          <p:cNvSpPr/>
          <p:nvPr/>
        </p:nvSpPr>
        <p:spPr>
          <a:xfrm>
            <a:off x="5827900" y="2944050"/>
            <a:ext cx="1969800" cy="192000"/>
          </a:xfrm>
          <a:prstGeom prst="rect">
            <a:avLst/>
          </a:prstGeom>
          <a:noFill/>
          <a:ln w="28575" cap="flat" cmpd="sng">
            <a:solidFill>
              <a:srgbClr val="D5615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1"/>
          <p:cNvSpPr/>
          <p:nvPr/>
        </p:nvSpPr>
        <p:spPr>
          <a:xfrm>
            <a:off x="3933175" y="3106950"/>
            <a:ext cx="10326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72" name="Google Shape;172;p21"/>
          <p:cNvCxnSpPr/>
          <p:nvPr/>
        </p:nvCxnSpPr>
        <p:spPr>
          <a:xfrm>
            <a:off x="304500" y="4715350"/>
            <a:ext cx="8535000" cy="0"/>
          </a:xfrm>
          <a:prstGeom prst="straightConnector1">
            <a:avLst/>
          </a:prstGeom>
          <a:noFill/>
          <a:ln w="9525" cap="flat" cmpd="sng">
            <a:solidFill>
              <a:srgbClr val="315DA9"/>
            </a:solidFill>
            <a:prstDash val="solid"/>
            <a:round/>
            <a:headEnd type="none" w="med" len="med"/>
            <a:tailEnd type="none" w="med" len="med"/>
          </a:ln>
        </p:spPr>
      </p:cxnSp>
      <p:sp>
        <p:nvSpPr>
          <p:cNvPr id="173" name="Google Shape;173;p21"/>
          <p:cNvSpPr txBox="1">
            <a:spLocks noGrp="1"/>
          </p:cNvSpPr>
          <p:nvPr>
            <p:ph type="subTitle" idx="4294967295"/>
          </p:nvPr>
        </p:nvSpPr>
        <p:spPr>
          <a:xfrm>
            <a:off x="1507500" y="4715350"/>
            <a:ext cx="6129000" cy="3936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900">
                <a:solidFill>
                  <a:srgbClr val="315DA9"/>
                </a:solidFill>
                <a:latin typeface="Proxima Nova"/>
                <a:ea typeface="Proxima Nova"/>
                <a:cs typeface="Proxima Nova"/>
                <a:sym typeface="Proxima Nova"/>
              </a:rPr>
              <a:t>Integrating MedCLIP and Cross-Modal Fusion for Automatic Radiology Report Generation</a:t>
            </a:r>
            <a:endParaRPr sz="900">
              <a:solidFill>
                <a:srgbClr val="315DA9"/>
              </a:solidFill>
              <a:latin typeface="Proxima Nova"/>
              <a:ea typeface="Proxima Nova"/>
              <a:cs typeface="Proxima Nova"/>
              <a:sym typeface="Proxima Nova"/>
            </a:endParaRPr>
          </a:p>
        </p:txBody>
      </p:sp>
      <p:sp>
        <p:nvSpPr>
          <p:cNvPr id="174" name="Google Shape;174;p21"/>
          <p:cNvSpPr txBox="1">
            <a:spLocks noGrp="1"/>
          </p:cNvSpPr>
          <p:nvPr>
            <p:ph type="subTitle" idx="4294967295"/>
          </p:nvPr>
        </p:nvSpPr>
        <p:spPr>
          <a:xfrm>
            <a:off x="311700" y="4715350"/>
            <a:ext cx="1872000" cy="393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900">
                <a:solidFill>
                  <a:srgbClr val="315DA9"/>
                </a:solidFill>
                <a:latin typeface="Proxima Nova"/>
                <a:ea typeface="Proxima Nova"/>
                <a:cs typeface="Proxima Nova"/>
                <a:sym typeface="Proxima Nova"/>
              </a:rPr>
              <a:t>Qianhao Han</a:t>
            </a:r>
            <a:endParaRPr sz="900">
              <a:solidFill>
                <a:srgbClr val="315DA9"/>
              </a:solidFill>
              <a:latin typeface="Proxima Nova"/>
              <a:ea typeface="Proxima Nova"/>
              <a:cs typeface="Proxima Nova"/>
              <a:sym typeface="Proxima Nova"/>
            </a:endParaRPr>
          </a:p>
        </p:txBody>
      </p:sp>
      <p:sp>
        <p:nvSpPr>
          <p:cNvPr id="175" name="Google Shape;175;p21"/>
          <p:cNvSpPr/>
          <p:nvPr/>
        </p:nvSpPr>
        <p:spPr>
          <a:xfrm>
            <a:off x="3933175" y="1578700"/>
            <a:ext cx="5886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1"/>
          <p:cNvSpPr/>
          <p:nvPr/>
        </p:nvSpPr>
        <p:spPr>
          <a:xfrm>
            <a:off x="3933175" y="3889500"/>
            <a:ext cx="588600" cy="174300"/>
          </a:xfrm>
          <a:prstGeom prst="rect">
            <a:avLst/>
          </a:prstGeom>
          <a:noFill/>
          <a:ln w="28575" cap="flat" cmpd="sng">
            <a:solidFill>
              <a:srgbClr val="315DA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2149</Words>
  <Application>Microsoft Macintosh PowerPoint</Application>
  <PresentationFormat>On-screen Show (16:9)</PresentationFormat>
  <Paragraphs>171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Open Sans SemiBold</vt:lpstr>
      <vt:lpstr>Proxima Nova</vt:lpstr>
      <vt:lpstr>Open Sans</vt:lpstr>
      <vt:lpstr>Arial</vt:lpstr>
      <vt:lpstr>Proxima Nova Semibold</vt:lpstr>
      <vt:lpstr>Simple Light</vt:lpstr>
      <vt:lpstr>Integrating MedCLIP and Cross-Modal Fusion for Automatic Radiology Report Generation</vt:lpstr>
      <vt:lpstr>Outline</vt:lpstr>
      <vt:lpstr>Introduction</vt:lpstr>
      <vt:lpstr>Related Works</vt:lpstr>
      <vt:lpstr>Related Work: CLIP</vt:lpstr>
      <vt:lpstr>Related Work: MedCLIP</vt:lpstr>
      <vt:lpstr>Proposed Framework</vt:lpstr>
      <vt:lpstr>Experimental Results</vt:lpstr>
      <vt:lpstr>Case Study</vt:lpstr>
      <vt:lpstr>Conclusions &amp; Future Work</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Zheng, Zheng</cp:lastModifiedBy>
  <cp:revision>3</cp:revision>
  <dcterms:modified xsi:type="dcterms:W3CDTF">2024-12-13T19:25:42Z</dcterms:modified>
</cp:coreProperties>
</file>