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7662" r:id="rId4"/>
    <p:sldId id="7663" r:id="rId5"/>
    <p:sldId id="7664" r:id="rId7"/>
    <p:sldId id="7652" r:id="rId8"/>
    <p:sldId id="76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8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5317" autoAdjust="0"/>
  </p:normalViewPr>
  <p:slideViewPr>
    <p:cSldViewPr snapToGrid="0">
      <p:cViewPr varScale="1">
        <p:scale>
          <a:sx n="60" d="100"/>
          <a:sy n="60" d="100"/>
        </p:scale>
        <p:origin x="-102" y="-1404"/>
      </p:cViewPr>
      <p:guideLst>
        <p:guide orient="horz" pos="2159"/>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51325-44B5-4B15-A551-A61A79A305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793FC-B9DE-4853-870F-B5DB9A952AB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31384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l="5699"/>
          <a:stretch>
            <a:fillRect/>
          </a:stretch>
        </p:blipFill>
        <p:spPr>
          <a:xfrm>
            <a:off x="0" y="0"/>
            <a:ext cx="4595964" cy="4660490"/>
          </a:xfrm>
          <a:prstGeom prst="rect">
            <a:avLst/>
          </a:prstGeom>
        </p:spPr>
      </p:pic>
      <p:pic>
        <p:nvPicPr>
          <p:cNvPr id="10" name="图片 9"/>
          <p:cNvPicPr>
            <a:picLocks noChangeAspect="1"/>
          </p:cNvPicPr>
          <p:nvPr userDrawn="1"/>
        </p:nvPicPr>
        <p:blipFill rotWithShape="1">
          <a:blip r:embed="rId3" cstate="screen"/>
          <a:srcRect/>
          <a:stretch>
            <a:fillRect/>
          </a:stretch>
        </p:blipFill>
        <p:spPr>
          <a:xfrm>
            <a:off x="7256206" y="1432211"/>
            <a:ext cx="4935794" cy="542579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1A6CA48-3B93-4A69-AC48-BAC756A5E7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81B6AD-49DB-4E61-9DE9-99CBFC679FA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1A6CA48-3B93-4A69-AC48-BAC756A5E7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81B6AD-49DB-4E61-9DE9-99CBFC679FA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TextBox 28"/>
          <p:cNvSpPr txBox="1"/>
          <p:nvPr userDrawn="1"/>
        </p:nvSpPr>
        <p:spPr>
          <a:xfrm>
            <a:off x="762001" y="199346"/>
            <a:ext cx="2423342" cy="430841"/>
          </a:xfrm>
          <a:prstGeom prst="rect">
            <a:avLst/>
          </a:prstGeom>
          <a:noFill/>
        </p:spPr>
        <p:txBody>
          <a:bodyPr wrap="square" lIns="121873" tIns="60937" rIns="121873" bIns="60937"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点击添加您的标题</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295071" y="190295"/>
            <a:ext cx="406366" cy="418246"/>
            <a:chOff x="848004" y="393400"/>
            <a:chExt cx="406366" cy="418246"/>
          </a:xfrm>
          <a:effectLst>
            <a:outerShdw blurRad="165100" dist="38100" dir="6960000" sx="98000" sy="98000" algn="t" rotWithShape="0">
              <a:prstClr val="black">
                <a:alpha val="34000"/>
              </a:prstClr>
            </a:outerShdw>
          </a:effectLst>
        </p:grpSpPr>
        <p:grpSp>
          <p:nvGrpSpPr>
            <p:cNvPr id="10" name="组合 9"/>
            <p:cNvGrpSpPr/>
            <p:nvPr/>
          </p:nvGrpSpPr>
          <p:grpSpPr>
            <a:xfrm>
              <a:off x="848004" y="393400"/>
              <a:ext cx="406366" cy="418246"/>
              <a:chOff x="848005" y="369553"/>
              <a:chExt cx="406366" cy="418246"/>
            </a:xfrm>
          </p:grpSpPr>
          <p:sp>
            <p:nvSpPr>
              <p:cNvPr id="12" name="椭圆 11"/>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1" name="椭圆 10"/>
            <p:cNvSpPr/>
            <p:nvPr/>
          </p:nvSpPr>
          <p:spPr>
            <a:xfrm>
              <a:off x="907857" y="455002"/>
              <a:ext cx="286661" cy="295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anose="020B0503020204020204" pitchFamily="34" charset="-122"/>
              </a:endParaRPr>
            </a:p>
          </p:txBody>
        </p:sp>
      </p:grpSp>
      <p:pic>
        <p:nvPicPr>
          <p:cNvPr id="14" name="图片 13"/>
          <p:cNvPicPr>
            <a:picLocks noChangeAspect="1"/>
          </p:cNvPicPr>
          <p:nvPr userDrawn="1"/>
        </p:nvPicPr>
        <p:blipFill rotWithShape="1">
          <a:blip r:embed="rId2" cstate="screen"/>
          <a:srcRect t="28565"/>
          <a:stretch>
            <a:fillRect/>
          </a:stretch>
        </p:blipFill>
        <p:spPr>
          <a:xfrm>
            <a:off x="5372100" y="6019799"/>
            <a:ext cx="6819900" cy="838201"/>
          </a:xfrm>
          <a:prstGeom prst="rect">
            <a:avLst/>
          </a:prstGeom>
        </p:spPr>
      </p:pic>
      <p:sp>
        <p:nvSpPr>
          <p:cNvPr id="15" name="矩形 14"/>
          <p:cNvSpPr/>
          <p:nvPr userDrawn="1"/>
        </p:nvSpPr>
        <p:spPr>
          <a:xfrm>
            <a:off x="0" y="6429375"/>
            <a:ext cx="5372100" cy="428625"/>
          </a:xfrm>
          <a:prstGeom prst="rect">
            <a:avLst/>
          </a:prstGeom>
          <a:gradFill flip="none" rotWithShape="1">
            <a:gsLst>
              <a:gs pos="58000">
                <a:schemeClr val="accent2"/>
              </a:gs>
              <a:gs pos="58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9" presetClass="entr" presetSubtype="5" fill="hold" grpId="0" nodeType="withEffect">
                                  <p:stCondLst>
                                    <p:cond delay="10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ppt_w"/>
                                          </p:val>
                                        </p:tav>
                                        <p:tav tm="100000">
                                          <p:val>
                                            <p:strVal val="#ppt_w"/>
                                          </p:val>
                                        </p:tav>
                                      </p:tavLst>
                                    </p:anim>
                                    <p:anim calcmode="lin" valueType="num">
                                      <p:cBhvr>
                                        <p:cTn id="11" dur="500" fill="hold"/>
                                        <p:tgtEl>
                                          <p:spTgt spid="8"/>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1A6CA48-3B93-4A69-AC48-BAC756A5E75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81B6AD-49DB-4E61-9DE9-99CBFC679FAE}" type="slidenum">
              <a:rPr lang="zh-CN" altLang="en-US" smtClean="0"/>
            </a:fld>
            <a:endParaRPr lang="zh-CN" altLang="en-US"/>
          </a:p>
        </p:txBody>
      </p:sp>
      <p:sp>
        <p:nvSpPr>
          <p:cNvPr id="11" name="矩形 10"/>
          <p:cNvSpPr/>
          <p:nvPr userDrawn="1"/>
        </p:nvSpPr>
        <p:spPr>
          <a:xfrm>
            <a:off x="8766676" y="6419297"/>
            <a:ext cx="775136" cy="246221"/>
          </a:xfrm>
          <a:prstGeom prst="rect">
            <a:avLst/>
          </a:prstGeom>
        </p:spPr>
        <p:txBody>
          <a:bodyPr wrap="square">
            <a:spAutoFit/>
          </a:bodyPr>
          <a:lstStyle/>
          <a:p>
            <a:r>
              <a:rPr lang="en-US" altLang="zh-CN" sz="100" dirty="0">
                <a:solidFill>
                  <a:prstClr val="white"/>
                </a:solidFill>
                <a:latin typeface="Calibri"/>
                <a:ea typeface="SimSun"/>
              </a:rPr>
              <a:t>PPT</a:t>
            </a:r>
            <a:r>
              <a:rPr lang="zh-CN" altLang="en-US" sz="100" dirty="0">
                <a:solidFill>
                  <a:prstClr val="white"/>
                </a:solidFill>
                <a:latin typeface="Calibri"/>
                <a:ea typeface="SimSun"/>
              </a:rPr>
              <a:t>模板下载：</a:t>
            </a:r>
            <a:r>
              <a:rPr lang="en-US" altLang="zh-CN" sz="100" dirty="0">
                <a:solidFill>
                  <a:prstClr val="white"/>
                </a:solidFill>
                <a:latin typeface="Calibri"/>
                <a:ea typeface="SimSun"/>
              </a:rPr>
              <a:t>www.1ppt.com/moban/     </a:t>
            </a:r>
            <a:r>
              <a:rPr lang="zh-CN" altLang="en-US" sz="100" dirty="0">
                <a:solidFill>
                  <a:prstClr val="white"/>
                </a:solidFill>
                <a:latin typeface="Calibri"/>
                <a:ea typeface="SimSun"/>
              </a:rPr>
              <a:t>行业</a:t>
            </a:r>
            <a:r>
              <a:rPr lang="en-US" altLang="zh-CN" sz="100" dirty="0">
                <a:solidFill>
                  <a:prstClr val="white"/>
                </a:solidFill>
                <a:latin typeface="Calibri"/>
                <a:ea typeface="SimSun"/>
              </a:rPr>
              <a:t>PPT</a:t>
            </a:r>
            <a:r>
              <a:rPr lang="zh-CN" altLang="en-US" sz="100" dirty="0">
                <a:solidFill>
                  <a:prstClr val="white"/>
                </a:solidFill>
                <a:latin typeface="Calibri"/>
                <a:ea typeface="SimSun"/>
              </a:rPr>
              <a:t>模板：</a:t>
            </a:r>
            <a:r>
              <a:rPr lang="en-US" altLang="zh-CN" sz="100" dirty="0">
                <a:solidFill>
                  <a:prstClr val="white"/>
                </a:solidFill>
                <a:latin typeface="Calibri"/>
                <a:ea typeface="SimSun"/>
              </a:rPr>
              <a:t>www.1ppt.com/hangye/ </a:t>
            </a:r>
            <a:endParaRPr lang="en-US" altLang="zh-CN" sz="100" dirty="0">
              <a:solidFill>
                <a:prstClr val="white"/>
              </a:solidFill>
              <a:latin typeface="Calibri"/>
              <a:ea typeface="SimSun"/>
            </a:endParaRPr>
          </a:p>
          <a:p>
            <a:r>
              <a:rPr lang="zh-CN" altLang="en-US" sz="100" dirty="0">
                <a:solidFill>
                  <a:prstClr val="white"/>
                </a:solidFill>
                <a:latin typeface="Calibri"/>
                <a:ea typeface="SimSun"/>
              </a:rPr>
              <a:t>节日</a:t>
            </a:r>
            <a:r>
              <a:rPr lang="en-US" altLang="zh-CN" sz="100" dirty="0">
                <a:solidFill>
                  <a:prstClr val="white"/>
                </a:solidFill>
                <a:latin typeface="Calibri"/>
                <a:ea typeface="SimSun"/>
              </a:rPr>
              <a:t>PPT</a:t>
            </a:r>
            <a:r>
              <a:rPr lang="zh-CN" altLang="en-US" sz="100" dirty="0">
                <a:solidFill>
                  <a:prstClr val="white"/>
                </a:solidFill>
                <a:latin typeface="Calibri"/>
                <a:ea typeface="SimSun"/>
              </a:rPr>
              <a:t>模板：</a:t>
            </a:r>
            <a:r>
              <a:rPr lang="en-US" altLang="zh-CN" sz="100" dirty="0">
                <a:solidFill>
                  <a:prstClr val="white"/>
                </a:solidFill>
                <a:latin typeface="Calibri"/>
                <a:ea typeface="SimSun"/>
              </a:rPr>
              <a:t>www.1ppt.com/jieri/           PPT</a:t>
            </a:r>
            <a:r>
              <a:rPr lang="zh-CN" altLang="en-US" sz="100" dirty="0">
                <a:solidFill>
                  <a:prstClr val="white"/>
                </a:solidFill>
                <a:latin typeface="Calibri"/>
                <a:ea typeface="SimSun"/>
              </a:rPr>
              <a:t>素材下载：</a:t>
            </a:r>
            <a:r>
              <a:rPr lang="en-US" altLang="zh-CN" sz="100" dirty="0">
                <a:solidFill>
                  <a:prstClr val="white"/>
                </a:solidFill>
                <a:latin typeface="Calibri"/>
                <a:ea typeface="SimSun"/>
              </a:rPr>
              <a:t>www.1ppt.com/sucai/</a:t>
            </a:r>
            <a:endParaRPr lang="en-US" altLang="zh-CN" sz="100" dirty="0">
              <a:solidFill>
                <a:prstClr val="white"/>
              </a:solidFill>
              <a:latin typeface="Calibri"/>
              <a:ea typeface="SimSun"/>
            </a:endParaRPr>
          </a:p>
          <a:p>
            <a:r>
              <a:rPr lang="en-US" altLang="zh-CN" sz="100" dirty="0">
                <a:solidFill>
                  <a:prstClr val="white"/>
                </a:solidFill>
                <a:latin typeface="Calibri"/>
                <a:ea typeface="SimSun"/>
              </a:rPr>
              <a:t>PPT</a:t>
            </a:r>
            <a:r>
              <a:rPr lang="zh-CN" altLang="en-US" sz="100" dirty="0">
                <a:solidFill>
                  <a:prstClr val="white"/>
                </a:solidFill>
                <a:latin typeface="Calibri"/>
                <a:ea typeface="SimSun"/>
              </a:rPr>
              <a:t>背景图片：</a:t>
            </a:r>
            <a:r>
              <a:rPr lang="en-US" altLang="zh-CN" sz="100" dirty="0">
                <a:solidFill>
                  <a:prstClr val="white"/>
                </a:solidFill>
                <a:latin typeface="Calibri"/>
                <a:ea typeface="SimSun"/>
              </a:rPr>
              <a:t>www.1ppt.com/beijing/      PPT</a:t>
            </a:r>
            <a:r>
              <a:rPr lang="zh-CN" altLang="en-US" sz="100" dirty="0">
                <a:solidFill>
                  <a:prstClr val="white"/>
                </a:solidFill>
                <a:latin typeface="Calibri"/>
                <a:ea typeface="SimSun"/>
              </a:rPr>
              <a:t>图表下载：</a:t>
            </a:r>
            <a:r>
              <a:rPr lang="en-US" altLang="zh-CN" sz="100" dirty="0">
                <a:solidFill>
                  <a:prstClr val="white"/>
                </a:solidFill>
                <a:latin typeface="Calibri"/>
                <a:ea typeface="SimSun"/>
              </a:rPr>
              <a:t>www.1ppt.com/tubiao/      </a:t>
            </a:r>
            <a:endParaRPr lang="en-US" altLang="zh-CN" sz="100" dirty="0">
              <a:solidFill>
                <a:prstClr val="white"/>
              </a:solidFill>
              <a:latin typeface="Calibri"/>
              <a:ea typeface="SimSun"/>
            </a:endParaRPr>
          </a:p>
          <a:p>
            <a:r>
              <a:rPr lang="zh-CN" altLang="en-US" sz="100" dirty="0">
                <a:solidFill>
                  <a:prstClr val="white"/>
                </a:solidFill>
                <a:latin typeface="Calibri"/>
                <a:ea typeface="SimSun"/>
              </a:rPr>
              <a:t>优秀</a:t>
            </a:r>
            <a:r>
              <a:rPr lang="en-US" altLang="zh-CN" sz="100" dirty="0">
                <a:solidFill>
                  <a:prstClr val="white"/>
                </a:solidFill>
                <a:latin typeface="Calibri"/>
                <a:ea typeface="SimSun"/>
              </a:rPr>
              <a:t>PPT</a:t>
            </a:r>
            <a:r>
              <a:rPr lang="zh-CN" altLang="en-US" sz="100" dirty="0">
                <a:solidFill>
                  <a:prstClr val="white"/>
                </a:solidFill>
                <a:latin typeface="Calibri"/>
                <a:ea typeface="SimSun"/>
              </a:rPr>
              <a:t>下载：</a:t>
            </a:r>
            <a:r>
              <a:rPr lang="en-US" altLang="zh-CN" sz="100" dirty="0">
                <a:solidFill>
                  <a:prstClr val="white"/>
                </a:solidFill>
                <a:latin typeface="Calibri"/>
                <a:ea typeface="SimSun"/>
              </a:rPr>
              <a:t>www.1ppt.com/xiazai/        PPT</a:t>
            </a:r>
            <a:r>
              <a:rPr lang="zh-CN" altLang="en-US" sz="100" dirty="0">
                <a:solidFill>
                  <a:prstClr val="white"/>
                </a:solidFill>
                <a:latin typeface="Calibri"/>
                <a:ea typeface="SimSun"/>
              </a:rPr>
              <a:t>教程： </a:t>
            </a:r>
            <a:r>
              <a:rPr lang="en-US" altLang="zh-CN" sz="100" dirty="0">
                <a:solidFill>
                  <a:prstClr val="white"/>
                </a:solidFill>
                <a:latin typeface="Calibri"/>
                <a:ea typeface="SimSun"/>
              </a:rPr>
              <a:t>www.1ppt.com/powerpoint/      </a:t>
            </a:r>
            <a:endParaRPr lang="en-US" altLang="zh-CN" sz="100" dirty="0">
              <a:solidFill>
                <a:prstClr val="white"/>
              </a:solidFill>
              <a:latin typeface="Calibri"/>
              <a:ea typeface="SimSun"/>
            </a:endParaRPr>
          </a:p>
          <a:p>
            <a:r>
              <a:rPr lang="en-US" altLang="zh-CN" sz="100" dirty="0">
                <a:solidFill>
                  <a:prstClr val="white"/>
                </a:solidFill>
                <a:latin typeface="Calibri"/>
                <a:ea typeface="SimSun"/>
              </a:rPr>
              <a:t>Word</a:t>
            </a:r>
            <a:r>
              <a:rPr lang="zh-CN" altLang="en-US" sz="100" dirty="0">
                <a:solidFill>
                  <a:prstClr val="white"/>
                </a:solidFill>
                <a:latin typeface="Calibri"/>
                <a:ea typeface="SimSun"/>
              </a:rPr>
              <a:t>教程： </a:t>
            </a:r>
            <a:r>
              <a:rPr lang="en-US" altLang="zh-CN" sz="100" dirty="0">
                <a:solidFill>
                  <a:prstClr val="white"/>
                </a:solidFill>
                <a:latin typeface="Calibri"/>
                <a:ea typeface="SimSun"/>
              </a:rPr>
              <a:t>www.1ppt.com/word/              Excel</a:t>
            </a:r>
            <a:r>
              <a:rPr lang="zh-CN" altLang="en-US" sz="100" dirty="0">
                <a:solidFill>
                  <a:prstClr val="white"/>
                </a:solidFill>
                <a:latin typeface="Calibri"/>
                <a:ea typeface="SimSun"/>
              </a:rPr>
              <a:t>教程：</a:t>
            </a:r>
            <a:r>
              <a:rPr lang="en-US" altLang="zh-CN" sz="100" dirty="0">
                <a:solidFill>
                  <a:prstClr val="white"/>
                </a:solidFill>
                <a:latin typeface="Calibri"/>
                <a:ea typeface="SimSun"/>
              </a:rPr>
              <a:t>www.1ppt.com/excel/  </a:t>
            </a:r>
            <a:endParaRPr lang="en-US" altLang="zh-CN" sz="100" dirty="0">
              <a:solidFill>
                <a:prstClr val="white"/>
              </a:solidFill>
              <a:latin typeface="Calibri"/>
              <a:ea typeface="SimSun"/>
            </a:endParaRPr>
          </a:p>
          <a:p>
            <a:r>
              <a:rPr lang="zh-CN" altLang="en-US" sz="100" dirty="0">
                <a:solidFill>
                  <a:prstClr val="white"/>
                </a:solidFill>
                <a:latin typeface="Calibri"/>
                <a:ea typeface="SimSun"/>
              </a:rPr>
              <a:t>资料下载：</a:t>
            </a:r>
            <a:r>
              <a:rPr lang="en-US" altLang="zh-CN" sz="100" dirty="0">
                <a:solidFill>
                  <a:prstClr val="white"/>
                </a:solidFill>
                <a:latin typeface="Calibri"/>
                <a:ea typeface="SimSun"/>
              </a:rPr>
              <a:t>www.1ppt.com/ziliao/                PPT</a:t>
            </a:r>
            <a:r>
              <a:rPr lang="zh-CN" altLang="en-US" sz="100" dirty="0">
                <a:solidFill>
                  <a:prstClr val="white"/>
                </a:solidFill>
                <a:latin typeface="Calibri"/>
                <a:ea typeface="SimSun"/>
              </a:rPr>
              <a:t>课件下载：</a:t>
            </a:r>
            <a:r>
              <a:rPr lang="en-US" altLang="zh-CN" sz="100" dirty="0">
                <a:solidFill>
                  <a:prstClr val="white"/>
                </a:solidFill>
                <a:latin typeface="Calibri"/>
                <a:ea typeface="SimSun"/>
              </a:rPr>
              <a:t>www.1ppt.com/kejian/ </a:t>
            </a:r>
            <a:endParaRPr lang="en-US" altLang="zh-CN" sz="100" dirty="0">
              <a:solidFill>
                <a:prstClr val="white"/>
              </a:solidFill>
              <a:latin typeface="Calibri"/>
              <a:ea typeface="SimSun"/>
            </a:endParaRPr>
          </a:p>
          <a:p>
            <a:r>
              <a:rPr lang="zh-CN" altLang="en-US" sz="100" dirty="0">
                <a:solidFill>
                  <a:prstClr val="white"/>
                </a:solidFill>
                <a:latin typeface="Calibri"/>
                <a:ea typeface="SimSun"/>
              </a:rPr>
              <a:t>范文下载：</a:t>
            </a:r>
            <a:r>
              <a:rPr lang="en-US" altLang="zh-CN" sz="100" dirty="0">
                <a:solidFill>
                  <a:prstClr val="white"/>
                </a:solidFill>
                <a:latin typeface="Calibri"/>
                <a:ea typeface="SimSun"/>
              </a:rPr>
              <a:t>www.1ppt.com/fanwen/             </a:t>
            </a:r>
            <a:r>
              <a:rPr lang="zh-CN" altLang="en-US" sz="100" dirty="0">
                <a:solidFill>
                  <a:prstClr val="white"/>
                </a:solidFill>
                <a:latin typeface="Calibri"/>
                <a:ea typeface="SimSun"/>
              </a:rPr>
              <a:t>试卷下载：</a:t>
            </a:r>
            <a:r>
              <a:rPr lang="en-US" altLang="zh-CN" sz="100" dirty="0">
                <a:solidFill>
                  <a:prstClr val="white"/>
                </a:solidFill>
                <a:latin typeface="Calibri"/>
                <a:ea typeface="SimSun"/>
              </a:rPr>
              <a:t>www.1ppt.com/shiti/  </a:t>
            </a:r>
            <a:endParaRPr lang="en-US" altLang="zh-CN" sz="100" dirty="0">
              <a:solidFill>
                <a:prstClr val="white"/>
              </a:solidFill>
              <a:latin typeface="Calibri"/>
              <a:ea typeface="SimSun"/>
            </a:endParaRPr>
          </a:p>
          <a:p>
            <a:r>
              <a:rPr lang="zh-CN" altLang="en-US" sz="100" dirty="0">
                <a:solidFill>
                  <a:prstClr val="white"/>
                </a:solidFill>
                <a:latin typeface="Calibri"/>
                <a:ea typeface="SimSun"/>
              </a:rPr>
              <a:t>教案下载：</a:t>
            </a:r>
            <a:r>
              <a:rPr lang="en-US" altLang="zh-CN" sz="100" dirty="0">
                <a:solidFill>
                  <a:prstClr val="white"/>
                </a:solidFill>
                <a:latin typeface="Calibri"/>
                <a:ea typeface="SimSun"/>
              </a:rPr>
              <a:t>www.1ppt.com/jiaoan/  </a:t>
            </a:r>
            <a:r>
              <a:rPr lang="en-US" altLang="zh-CN" sz="100" dirty="0" smtClean="0">
                <a:solidFill>
                  <a:prstClr val="white"/>
                </a:solidFill>
                <a:latin typeface="Calibri"/>
                <a:ea typeface="SimSun"/>
              </a:rPr>
              <a:t>      </a:t>
            </a:r>
            <a:endParaRPr lang="en-US" altLang="zh-CN" sz="100" dirty="0">
              <a:solidFill>
                <a:prstClr val="white"/>
              </a:solidFill>
              <a:latin typeface="Calibri"/>
              <a:ea typeface="SimSun"/>
            </a:endParaRPr>
          </a:p>
          <a:p>
            <a:r>
              <a:rPr lang="zh-CN" altLang="en-US" sz="100" dirty="0" smtClean="0">
                <a:solidFill>
                  <a:prstClr val="white"/>
                </a:solidFill>
                <a:latin typeface="Calibri"/>
                <a:ea typeface="SimSun"/>
              </a:rPr>
              <a:t>字体下载：</a:t>
            </a:r>
            <a:r>
              <a:rPr lang="en-US" altLang="zh-CN" sz="100" dirty="0" smtClean="0">
                <a:solidFill>
                  <a:prstClr val="white"/>
                </a:solidFill>
                <a:latin typeface="Calibri"/>
                <a:ea typeface="SimSun"/>
              </a:rPr>
              <a:t>www.1ppt.com/ziti/</a:t>
            </a:r>
            <a:endParaRPr lang="en-US" altLang="zh-CN" sz="100" dirty="0">
              <a:solidFill>
                <a:prstClr val="white"/>
              </a:solidFill>
              <a:latin typeface="Calibri"/>
              <a:ea typeface="SimSun"/>
            </a:endParaRPr>
          </a:p>
          <a:p>
            <a:r>
              <a:rPr lang="en-US" altLang="zh-CN" sz="100" dirty="0">
                <a:solidFill>
                  <a:prstClr val="white"/>
                </a:solidFill>
                <a:latin typeface="Calibri"/>
                <a:ea typeface="SimSun"/>
              </a:rPr>
              <a:t> </a:t>
            </a:r>
            <a:endParaRPr lang="zh-CN" altLang="en-US" sz="100" dirty="0">
              <a:solidFill>
                <a:prstClr val="white"/>
              </a:solidFill>
              <a:latin typeface="Calibri"/>
              <a:ea typeface="SimSu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1A6CA48-3B93-4A69-AC48-BAC756A5E75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81B6AD-49DB-4E61-9DE9-99CBFC679FA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A6CA48-3B93-4A69-AC48-BAC756A5E75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81B6AD-49DB-4E61-9DE9-99CBFC679FA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1A6CA48-3B93-4A69-AC48-BAC756A5E7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81B6AD-49DB-4E61-9DE9-99CBFC679FA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1A6CA48-3B93-4A69-AC48-BAC756A5E7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81B6AD-49DB-4E61-9DE9-99CBFC679FA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6CA48-3B93-4A69-AC48-BAC756A5E75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1B6AD-49DB-4E61-9DE9-99CBFC679F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873125" y="1967230"/>
            <a:ext cx="7589520" cy="706755"/>
          </a:xfrm>
          <a:prstGeom prst="rect">
            <a:avLst/>
          </a:prstGeom>
          <a:noFill/>
        </p:spPr>
        <p:txBody>
          <a:bodyPr wrap="square" rtlCol="0">
            <a:spAutoFit/>
          </a:bodyPr>
          <a:lstStyle/>
          <a:p>
            <a:pPr algn="ctr"/>
            <a:r>
              <a:rPr lang="en-US" altLang="zh-CN" sz="4000" dirty="0">
                <a:solidFill>
                  <a:schemeClr val="bg1"/>
                </a:solidFill>
                <a:latin typeface="微软雅黑 Light" panose="020B0502040204020203" pitchFamily="34" charset="-122"/>
                <a:ea typeface="微软雅黑 Light" panose="020B0502040204020203" pitchFamily="34" charset="-122"/>
                <a:sym typeface="微软雅黑 Light" panose="020B0502040204020203" pitchFamily="34" charset="-122"/>
              </a:rPr>
              <a:t>Zillow’s Home Value Prediction</a:t>
            </a:r>
            <a:endParaRPr lang="en-US" altLang="zh-CN" sz="4000" dirty="0">
              <a:solidFill>
                <a:schemeClr val="bg1"/>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8" name="文本框 2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txBox="1"/>
          <p:nvPr/>
        </p:nvSpPr>
        <p:spPr>
          <a:xfrm>
            <a:off x="3663100" y="5422657"/>
            <a:ext cx="6910500" cy="460375"/>
          </a:xfrm>
          <a:prstGeom prst="rect">
            <a:avLst/>
          </a:prstGeom>
          <a:noFill/>
        </p:spPr>
        <p:txBody>
          <a:bodyPr wrap="square" rtlCol="0">
            <a:spAutoFit/>
            <a:scene3d>
              <a:camera prst="orthographicFront">
                <a:rot lat="0" lon="0" rev="0"/>
              </a:camera>
              <a:lightRig rig="threePt" dir="t"/>
            </a:scene3d>
          </a:bodyPr>
          <a:lstStyle/>
          <a:p>
            <a:pPr algn="l" defTabSz="914400"/>
            <a:r>
              <a:rPr lang="en-US" altLang="zh-CN" sz="2400" b="1" spc="-150" dirty="0">
                <a:solidFill>
                  <a:schemeClr val="bg1"/>
                </a:solidFill>
                <a:latin typeface="STSong" panose="02010600040101010101" pitchFamily="2" charset="-122"/>
                <a:ea typeface="STSong" panose="02010600040101010101" pitchFamily="2" charset="-122"/>
                <a:cs typeface="Open Sans" panose="020B0606030504020204" pitchFamily="34" charset="0"/>
                <a:sym typeface="微软雅黑 Light" panose="020B0502040204020203" pitchFamily="34" charset="-122"/>
              </a:rPr>
              <a:t>Tutor</a:t>
            </a:r>
            <a:r>
              <a:rPr lang="zh-CN" altLang="en-US" sz="2400" b="1" spc="-150" dirty="0">
                <a:solidFill>
                  <a:schemeClr val="bg1"/>
                </a:solidFill>
                <a:latin typeface="STSong" panose="02010600040101010101" pitchFamily="2" charset="-122"/>
                <a:ea typeface="STSong" panose="02010600040101010101" pitchFamily="2" charset="-122"/>
                <a:cs typeface="Open Sans" panose="020B0606030504020204" pitchFamily="34" charset="0"/>
                <a:sym typeface="微软雅黑 Light" panose="020B0502040204020203" pitchFamily="34" charset="-122"/>
              </a:rPr>
              <a:t>：Dr Mauricio A. Álvarez</a:t>
            </a:r>
            <a:endParaRPr lang="zh-CN" altLang="en-US" sz="2400" b="1" spc="-150" dirty="0">
              <a:solidFill>
                <a:schemeClr val="bg1"/>
              </a:solidFill>
              <a:latin typeface="STSong" panose="02010600040101010101" pitchFamily="2" charset="-122"/>
              <a:ea typeface="STSong" panose="02010600040101010101" pitchFamily="2" charset="-122"/>
              <a:cs typeface="Open Sans" panose="020B0606030504020204" pitchFamily="34" charset="0"/>
              <a:sym typeface="微软雅黑 Light" panose="020B0502040204020203" pitchFamily="34" charset="-122"/>
            </a:endParaRPr>
          </a:p>
        </p:txBody>
      </p:sp>
      <p:sp>
        <p:nvSpPr>
          <p:cNvPr id="31" name="任意多边形 1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H="1">
            <a:off x="3503278" y="5125761"/>
            <a:ext cx="3125338"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100000">
                  <a:srgbClr val="232324"/>
                </a:gs>
                <a:gs pos="0">
                  <a:schemeClr val="bg1"/>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 name="椭圆 2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6769930" y="5044614"/>
            <a:ext cx="163773" cy="163773"/>
          </a:xfrm>
          <a:prstGeom prst="ellipse">
            <a:avLst/>
          </a:prstGeom>
          <a:solidFill>
            <a:schemeClr val="bg1"/>
          </a:solid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3" name="任意多边形 1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7033790" y="5126396"/>
            <a:ext cx="3125338"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100000">
                  <a:srgbClr val="232324"/>
                </a:gs>
                <a:gs pos="0">
                  <a:schemeClr val="bg1"/>
                </a:gs>
              </a:gsLst>
              <a:lin ang="0" scaled="0"/>
            </a:gra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 name="TextBox 6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txBox="1"/>
          <p:nvPr/>
        </p:nvSpPr>
        <p:spPr>
          <a:xfrm>
            <a:off x="3663013" y="3645764"/>
            <a:ext cx="6112523" cy="1322070"/>
          </a:xfrm>
          <a:prstGeom prst="rect">
            <a:avLst/>
          </a:prstGeom>
          <a:noFill/>
          <a:effectLst/>
        </p:spPr>
        <p:txBody>
          <a:bodyPr wrap="square" rtlCol="0">
            <a:spAutoFit/>
          </a:bodyPr>
          <a:p>
            <a:pPr algn="l"/>
            <a:r>
              <a:rPr lang="en-US" altLang="zh-CN" sz="2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rPr>
              <a:t>Team Members:</a:t>
            </a:r>
            <a:endParaRPr lang="en-US" altLang="zh-CN" sz="2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endParaRPr>
          </a:p>
          <a:p>
            <a:pPr algn="l"/>
            <a:endParaRPr lang="en-US" altLang="zh-CN" sz="2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endParaRPr>
          </a:p>
          <a:p>
            <a:pPr algn="l"/>
            <a:r>
              <a:rPr lang="en-US" altLang="zh-CN" sz="2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rPr>
              <a:t>Yizhen Qiu, Hao Tian, Qianlin Weng</a:t>
            </a:r>
            <a:endParaRPr lang="en-US" altLang="zh-CN" sz="2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endParaRPr>
          </a:p>
          <a:p>
            <a:pPr algn="l"/>
            <a:r>
              <a:rPr lang="en-US" altLang="zh-CN" sz="2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rPr>
              <a:t>Fangyuan Lian, Simeng Zhao, Chenxi Zhang</a:t>
            </a:r>
            <a:endParaRPr lang="en-US" altLang="zh-CN" sz="2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2000" fill="hold"/>
                                        <p:tgtEl>
                                          <p:spTgt spid="28"/>
                                        </p:tgtEl>
                                        <p:attrNameLst>
                                          <p:attrName>ppt_w</p:attrName>
                                        </p:attrNameLst>
                                      </p:cBhvr>
                                      <p:tavLst>
                                        <p:tav tm="0">
                                          <p:val>
                                            <p:fltVal val="0"/>
                                          </p:val>
                                        </p:tav>
                                        <p:tav tm="100000">
                                          <p:val>
                                            <p:strVal val="#ppt_w"/>
                                          </p:val>
                                        </p:tav>
                                      </p:tavLst>
                                    </p:anim>
                                    <p:anim calcmode="lin" valueType="num">
                                      <p:cBhvr>
                                        <p:cTn id="8" dur="2000" fill="hold"/>
                                        <p:tgtEl>
                                          <p:spTgt spid="28"/>
                                        </p:tgtEl>
                                        <p:attrNameLst>
                                          <p:attrName>ppt_h</p:attrName>
                                        </p:attrNameLst>
                                      </p:cBhvr>
                                      <p:tavLst>
                                        <p:tav tm="0">
                                          <p:val>
                                            <p:fltVal val="0"/>
                                          </p:val>
                                        </p:tav>
                                        <p:tav tm="100000">
                                          <p:val>
                                            <p:strVal val="#ppt_h"/>
                                          </p:val>
                                        </p:tav>
                                      </p:tavLst>
                                    </p:anim>
                                    <p:animEffect transition="in" filter="fade">
                                      <p:cBhvr>
                                        <p:cTn id="9" dur="2000"/>
                                        <p:tgtEl>
                                          <p:spTgt spid="28"/>
                                        </p:tgtEl>
                                      </p:cBhvr>
                                    </p:animEffect>
                                  </p:childTnLst>
                                </p:cTn>
                              </p:par>
                              <p:par>
                                <p:cTn id="10" presetID="42" presetClass="path" presetSubtype="0" accel="50000" decel="50000" fill="hold" grpId="1" nodeType="withEffect">
                                  <p:stCondLst>
                                    <p:cond delay="0"/>
                                  </p:stCondLst>
                                  <p:childTnLst>
                                    <p:animMotion origin="layout" path="M 4.16667E-6 0.13796 L 4.16667E-6 4.81481E-6 " pathEditMode="relative" rAng="0" ptsTypes="AA">
                                      <p:cBhvr>
                                        <p:cTn id="11" dur="2000" fill="hold"/>
                                        <p:tgtEl>
                                          <p:spTgt spid="28"/>
                                        </p:tgtEl>
                                        <p:attrNameLst>
                                          <p:attrName>ppt_x</p:attrName>
                                          <p:attrName>ppt_y</p:attrName>
                                        </p:attrNameLst>
                                      </p:cBhvr>
                                      <p:rCtr x="0" y="-6898"/>
                                    </p:animMotion>
                                  </p:childTnLst>
                                </p:cTn>
                              </p:par>
                              <p:par>
                                <p:cTn id="12" presetID="53" presetClass="entr" presetSubtype="16" fill="hold" grpId="0" nodeType="withEffect">
                                  <p:stCondLst>
                                    <p:cond delay="1000"/>
                                  </p:stCondLst>
                                  <p:childTnLst>
                                    <p:set>
                                      <p:cBhvr>
                                        <p:cTn id="13" dur="1" fill="hold">
                                          <p:stCondLst>
                                            <p:cond delay="0"/>
                                          </p:stCondLst>
                                        </p:cTn>
                                        <p:tgtEl>
                                          <p:spTgt spid="31"/>
                                        </p:tgtEl>
                                        <p:attrNameLst>
                                          <p:attrName>style.visibility</p:attrName>
                                        </p:attrNameLst>
                                      </p:cBhvr>
                                      <p:to>
                                        <p:strVal val="visible"/>
                                      </p:to>
                                    </p:set>
                                    <p:anim calcmode="lin" valueType="num">
                                      <p:cBhvr>
                                        <p:cTn id="14" dur="2000" fill="hold"/>
                                        <p:tgtEl>
                                          <p:spTgt spid="31"/>
                                        </p:tgtEl>
                                        <p:attrNameLst>
                                          <p:attrName>ppt_w</p:attrName>
                                        </p:attrNameLst>
                                      </p:cBhvr>
                                      <p:tavLst>
                                        <p:tav tm="0">
                                          <p:val>
                                            <p:fltVal val="0"/>
                                          </p:val>
                                        </p:tav>
                                        <p:tav tm="100000">
                                          <p:val>
                                            <p:strVal val="#ppt_w"/>
                                          </p:val>
                                        </p:tav>
                                      </p:tavLst>
                                    </p:anim>
                                    <p:anim calcmode="lin" valueType="num">
                                      <p:cBhvr>
                                        <p:cTn id="15" dur="2000" fill="hold"/>
                                        <p:tgtEl>
                                          <p:spTgt spid="31"/>
                                        </p:tgtEl>
                                        <p:attrNameLst>
                                          <p:attrName>ppt_h</p:attrName>
                                        </p:attrNameLst>
                                      </p:cBhvr>
                                      <p:tavLst>
                                        <p:tav tm="0">
                                          <p:val>
                                            <p:fltVal val="0"/>
                                          </p:val>
                                        </p:tav>
                                        <p:tav tm="100000">
                                          <p:val>
                                            <p:strVal val="#ppt_h"/>
                                          </p:val>
                                        </p:tav>
                                      </p:tavLst>
                                    </p:anim>
                                    <p:animEffect transition="in" filter="fade">
                                      <p:cBhvr>
                                        <p:cTn id="16" dur="2000"/>
                                        <p:tgtEl>
                                          <p:spTgt spid="31"/>
                                        </p:tgtEl>
                                      </p:cBhvr>
                                    </p:animEffect>
                                  </p:childTnLst>
                                </p:cTn>
                              </p:par>
                              <p:par>
                                <p:cTn id="17" presetID="42" presetClass="path" presetSubtype="0" accel="50000" decel="50000" fill="hold" grpId="1" nodeType="withEffect">
                                  <p:stCondLst>
                                    <p:cond delay="1000"/>
                                  </p:stCondLst>
                                  <p:childTnLst>
                                    <p:animMotion origin="layout" path="M -0.11302 0.00046 L 1.04167E-6 1.11111E-6 " pathEditMode="relative" rAng="0" ptsTypes="AA">
                                      <p:cBhvr>
                                        <p:cTn id="18" dur="2000" fill="hold"/>
                                        <p:tgtEl>
                                          <p:spTgt spid="31"/>
                                        </p:tgtEl>
                                        <p:attrNameLst>
                                          <p:attrName>ppt_x</p:attrName>
                                          <p:attrName>ppt_y</p:attrName>
                                        </p:attrNameLst>
                                      </p:cBhvr>
                                      <p:rCtr x="5651" y="-23"/>
                                    </p:animMotion>
                                  </p:childTnLst>
                                </p:cTn>
                              </p:par>
                              <p:par>
                                <p:cTn id="19" presetID="53" presetClass="entr" presetSubtype="16" fill="hold" grpId="0" nodeType="withEffect">
                                  <p:stCondLst>
                                    <p:cond delay="1000"/>
                                  </p:stCondLst>
                                  <p:childTnLst>
                                    <p:set>
                                      <p:cBhvr>
                                        <p:cTn id="20" dur="1" fill="hold">
                                          <p:stCondLst>
                                            <p:cond delay="0"/>
                                          </p:stCondLst>
                                        </p:cTn>
                                        <p:tgtEl>
                                          <p:spTgt spid="3"/>
                                        </p:tgtEl>
                                        <p:attrNameLst>
                                          <p:attrName>style.visibility</p:attrName>
                                        </p:attrNameLst>
                                      </p:cBhvr>
                                      <p:to>
                                        <p:strVal val="visible"/>
                                      </p:to>
                                    </p:set>
                                    <p:anim calcmode="lin" valueType="num">
                                      <p:cBhvr>
                                        <p:cTn id="21" dur="2000" fill="hold"/>
                                        <p:tgtEl>
                                          <p:spTgt spid="3"/>
                                        </p:tgtEl>
                                        <p:attrNameLst>
                                          <p:attrName>ppt_w</p:attrName>
                                        </p:attrNameLst>
                                      </p:cBhvr>
                                      <p:tavLst>
                                        <p:tav tm="0">
                                          <p:val>
                                            <p:fltVal val="0"/>
                                          </p:val>
                                        </p:tav>
                                        <p:tav tm="100000">
                                          <p:val>
                                            <p:strVal val="#ppt_w"/>
                                          </p:val>
                                        </p:tav>
                                      </p:tavLst>
                                    </p:anim>
                                    <p:anim calcmode="lin" valueType="num">
                                      <p:cBhvr>
                                        <p:cTn id="22" dur="2000" fill="hold"/>
                                        <p:tgtEl>
                                          <p:spTgt spid="3"/>
                                        </p:tgtEl>
                                        <p:attrNameLst>
                                          <p:attrName>ppt_h</p:attrName>
                                        </p:attrNameLst>
                                      </p:cBhvr>
                                      <p:tavLst>
                                        <p:tav tm="0">
                                          <p:val>
                                            <p:fltVal val="0"/>
                                          </p:val>
                                        </p:tav>
                                        <p:tav tm="100000">
                                          <p:val>
                                            <p:strVal val="#ppt_h"/>
                                          </p:val>
                                        </p:tav>
                                      </p:tavLst>
                                    </p:anim>
                                    <p:animEffect transition="in" filter="fade">
                                      <p:cBhvr>
                                        <p:cTn id="23" dur="2000"/>
                                        <p:tgtEl>
                                          <p:spTgt spid="3"/>
                                        </p:tgtEl>
                                      </p:cBhvr>
                                    </p:animEffect>
                                  </p:childTnLst>
                                </p:cTn>
                              </p:par>
                              <p:par>
                                <p:cTn id="24" presetID="42" presetClass="path" presetSubtype="0" accel="50000" decel="50000" fill="hold" grpId="1" nodeType="withEffect">
                                  <p:stCondLst>
                                    <p:cond delay="1000"/>
                                  </p:stCondLst>
                                  <p:childTnLst>
                                    <p:animMotion origin="layout" path="M 0.1138 1.11111E-6 L -2.29167E-6 1.11111E-6 " pathEditMode="relative" rAng="0" ptsTypes="AA">
                                      <p:cBhvr>
                                        <p:cTn id="25" dur="2000" fill="hold"/>
                                        <p:tgtEl>
                                          <p:spTgt spid="3"/>
                                        </p:tgtEl>
                                        <p:attrNameLst>
                                          <p:attrName>ppt_x</p:attrName>
                                          <p:attrName>ppt_y</p:attrName>
                                        </p:attrNameLst>
                                      </p:cBhvr>
                                      <p:rCtr x="-5690" y="0"/>
                                    </p:animMotion>
                                  </p:childTnLst>
                                </p:cTn>
                              </p:par>
                              <p:par>
                                <p:cTn id="26" presetID="53" presetClass="entr" presetSubtype="16" fill="hold" grpId="0" nodeType="withEffect">
                                  <p:stCondLst>
                                    <p:cond delay="200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par>
                                <p:cTn id="31" presetID="22" presetClass="entr" presetSubtype="1" fill="hold" grpId="0" nodeType="withEffect">
                                  <p:stCondLst>
                                    <p:cond delay="300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1" grpId="0" bldLvl="0" animBg="1"/>
      <p:bldP spid="31" grpId="1" bldLvl="0" animBg="1"/>
      <p:bldP spid="2" grpId="0" bldLvl="0" animBg="1"/>
      <p:bldP spid="3" grpId="0" bldLvl="0" animBg="1"/>
      <p:bldP spid="3" grpId="1" bldLvl="0" animBg="1"/>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157"/>
          <p:cNvGrpSpPr/>
          <p:nvPr/>
        </p:nvGrpSpPr>
        <p:grpSpPr>
          <a:xfrm rot="0">
            <a:off x="377825" y="1159510"/>
            <a:ext cx="529590" cy="528955"/>
            <a:chOff x="647700" y="1295400"/>
            <a:chExt cx="838200" cy="670560"/>
          </a:xfrm>
        </p:grpSpPr>
        <p:sp>
          <p:nvSpPr>
            <p:cNvPr id="46" name="Rectangle: Rounded Corners 158"/>
            <p:cNvSpPr/>
            <p:nvPr/>
          </p:nvSpPr>
          <p:spPr>
            <a:xfrm>
              <a:off x="647700" y="1356360"/>
              <a:ext cx="838200" cy="6096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7" name="Rectangle: Rounded Corners 159"/>
            <p:cNvSpPr/>
            <p:nvPr/>
          </p:nvSpPr>
          <p:spPr>
            <a:xfrm>
              <a:off x="647700" y="1295400"/>
              <a:ext cx="838200" cy="609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5" b="1">
                  <a:latin typeface="微软雅黑 Light" panose="020B0502040204020203" pitchFamily="34" charset="-122"/>
                  <a:ea typeface="微软雅黑 Light" panose="020B0502040204020203" pitchFamily="34" charset="-122"/>
                  <a:sym typeface="微软雅黑 Light" panose="020B0502040204020203" pitchFamily="34" charset="-122"/>
                </a:rPr>
                <a:t>01</a:t>
              </a:r>
              <a:endParaRPr lang="en-US" sz="2135" b="1">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grpSp>
        <p:nvGrpSpPr>
          <p:cNvPr id="36" name="Group 160"/>
          <p:cNvGrpSpPr/>
          <p:nvPr/>
        </p:nvGrpSpPr>
        <p:grpSpPr>
          <a:xfrm rot="0">
            <a:off x="377825" y="2562225"/>
            <a:ext cx="529590" cy="529590"/>
            <a:chOff x="647700" y="1295400"/>
            <a:chExt cx="838200" cy="670560"/>
          </a:xfrm>
        </p:grpSpPr>
        <p:sp>
          <p:nvSpPr>
            <p:cNvPr id="40" name="Rectangle: Rounded Corners 161"/>
            <p:cNvSpPr/>
            <p:nvPr/>
          </p:nvSpPr>
          <p:spPr>
            <a:xfrm>
              <a:off x="647700" y="1356360"/>
              <a:ext cx="838200" cy="6096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Rectangle: Rounded Corners 162"/>
            <p:cNvSpPr/>
            <p:nvPr/>
          </p:nvSpPr>
          <p:spPr>
            <a:xfrm>
              <a:off x="647700" y="1295400"/>
              <a:ext cx="838200" cy="6096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5" b="1">
                  <a:latin typeface="微软雅黑 Light" panose="020B0502040204020203" pitchFamily="34" charset="-122"/>
                  <a:ea typeface="微软雅黑 Light" panose="020B0502040204020203" pitchFamily="34" charset="-122"/>
                  <a:sym typeface="微软雅黑 Light" panose="020B0502040204020203" pitchFamily="34" charset="-122"/>
                </a:rPr>
                <a:t>02</a:t>
              </a:r>
              <a:endParaRPr lang="en-US" sz="2135" b="1">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grpSp>
        <p:nvGrpSpPr>
          <p:cNvPr id="30" name="Group 163"/>
          <p:cNvGrpSpPr/>
          <p:nvPr/>
        </p:nvGrpSpPr>
        <p:grpSpPr>
          <a:xfrm rot="0">
            <a:off x="377825" y="3965575"/>
            <a:ext cx="529590" cy="528955"/>
            <a:chOff x="647700" y="1295400"/>
            <a:chExt cx="838200" cy="670560"/>
          </a:xfrm>
        </p:grpSpPr>
        <p:sp>
          <p:nvSpPr>
            <p:cNvPr id="34" name="Rectangle: Rounded Corners 164"/>
            <p:cNvSpPr/>
            <p:nvPr/>
          </p:nvSpPr>
          <p:spPr>
            <a:xfrm>
              <a:off x="647700" y="1356360"/>
              <a:ext cx="838200" cy="6096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35" name="Rectangle: Rounded Corners 165"/>
            <p:cNvSpPr/>
            <p:nvPr/>
          </p:nvSpPr>
          <p:spPr>
            <a:xfrm>
              <a:off x="647700" y="1295400"/>
              <a:ext cx="838200" cy="6096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5" b="1">
                  <a:latin typeface="微软雅黑 Light" panose="020B0502040204020203" pitchFamily="34" charset="-122"/>
                  <a:ea typeface="微软雅黑 Light" panose="020B0502040204020203" pitchFamily="34" charset="-122"/>
                  <a:sym typeface="微软雅黑 Light" panose="020B0502040204020203" pitchFamily="34" charset="-122"/>
                </a:rPr>
                <a:t>03</a:t>
              </a:r>
              <a:endParaRPr lang="en-US" sz="2135" b="1">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3" name="Rectangle 2"/>
          <p:cNvSpPr/>
          <p:nvPr/>
        </p:nvSpPr>
        <p:spPr>
          <a:xfrm>
            <a:off x="81915" y="41275"/>
            <a:ext cx="3727450" cy="67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0" name="Text Box 109"/>
          <p:cNvSpPr txBox="1"/>
          <p:nvPr/>
        </p:nvSpPr>
        <p:spPr>
          <a:xfrm>
            <a:off x="377825" y="354330"/>
            <a:ext cx="6095365" cy="583565"/>
          </a:xfrm>
          <a:prstGeom prst="rect">
            <a:avLst/>
          </a:prstGeom>
          <a:noFill/>
        </p:spPr>
        <p:txBody>
          <a:bodyPr wrap="square" rtlCol="0">
            <a:spAutoFit/>
          </a:bodyPr>
          <a:p>
            <a:pPr marL="457200" indent="-457200">
              <a:buFont typeface="Wingdings" panose="05000000000000000000" charset="0"/>
              <a:buChar char=""/>
            </a:pPr>
            <a:r>
              <a:rPr lang="en-US" altLang="en-GB" sz="3200" dirty="0">
                <a:latin typeface="Arial" panose="020B0604020202090204" pitchFamily="34" charset="0"/>
                <a:cs typeface="Arial" panose="020B0604020202090204" pitchFamily="34" charset="0"/>
                <a:sym typeface="+mn-ea"/>
              </a:rPr>
              <a:t>Background</a:t>
            </a:r>
            <a:r>
              <a:rPr lang="en-GB" altLang="zh-CN" sz="3200" dirty="0">
                <a:latin typeface="Arial" panose="020B0604020202090204" pitchFamily="34" charset="0"/>
                <a:cs typeface="Arial" panose="020B0604020202090204" pitchFamily="34" charset="0"/>
                <a:sym typeface="+mn-ea"/>
              </a:rPr>
              <a:t> </a:t>
            </a:r>
            <a:r>
              <a:rPr lang="en-US" altLang="en-GB" sz="3200" dirty="0">
                <a:latin typeface="Arial" panose="020B0604020202090204" pitchFamily="34" charset="0"/>
                <a:cs typeface="Arial" panose="020B0604020202090204" pitchFamily="34" charset="0"/>
                <a:sym typeface="+mn-ea"/>
              </a:rPr>
              <a:t>of</a:t>
            </a:r>
            <a:r>
              <a:rPr lang="en-GB" altLang="zh-CN" sz="3200" dirty="0">
                <a:latin typeface="Arial" panose="020B0604020202090204" pitchFamily="34" charset="0"/>
                <a:cs typeface="Arial" panose="020B0604020202090204" pitchFamily="34" charset="0"/>
                <a:sym typeface="+mn-ea"/>
              </a:rPr>
              <a:t> the project</a:t>
            </a:r>
            <a:endParaRPr lang="en-GB" altLang="zh-CN" sz="3200" dirty="0">
              <a:latin typeface="Arial" panose="020B0604020202090204" pitchFamily="34" charset="0"/>
              <a:cs typeface="Arial" panose="020B0604020202090204" pitchFamily="34" charset="0"/>
              <a:sym typeface="+mn-ea"/>
            </a:endParaRPr>
          </a:p>
        </p:txBody>
      </p:sp>
      <p:sp>
        <p:nvSpPr>
          <p:cNvPr id="97" name="Text Box 96"/>
          <p:cNvSpPr txBox="1"/>
          <p:nvPr/>
        </p:nvSpPr>
        <p:spPr>
          <a:xfrm>
            <a:off x="1310005" y="1207770"/>
            <a:ext cx="9572625" cy="3476625"/>
          </a:xfrm>
          <a:prstGeom prst="rect">
            <a:avLst/>
          </a:prstGeom>
          <a:noFill/>
        </p:spPr>
        <p:txBody>
          <a:bodyPr wrap="square" rtlCol="0">
            <a:spAutoFit/>
          </a:bodyPr>
          <a:p>
            <a:pPr marL="285750" indent="-285750">
              <a:buFont typeface="Arial" panose="020B0604020202090204" pitchFamily="34" charset="0"/>
              <a:buChar char="•"/>
            </a:pPr>
            <a:r>
              <a:rPr lang="en-US" sz="2000">
                <a:latin typeface="Arial" panose="020B0604020202090204" pitchFamily="34" charset="0"/>
                <a:cs typeface="Arial" panose="020B0604020202090204" pitchFamily="34" charset="0"/>
              </a:rPr>
              <a:t>Zillow Group, Inc., or simply Zillow, is an American online real estate database company that was founded in 2006</a:t>
            </a: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r>
              <a:rPr lang="en-US" sz="2000">
                <a:latin typeface="Arial" panose="020B0604020202090204" pitchFamily="34" charset="0"/>
                <a:cs typeface="Arial" panose="020B0604020202090204" pitchFamily="34" charset="0"/>
              </a:rPr>
              <a:t>In March 2011, Zillow released Rent Zestimates, which provide estimated rent prices for 90 million homes on both the Zillow website and all of its mobile apps</a:t>
            </a: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r>
              <a:rPr lang="en-US" sz="2000">
                <a:latin typeface="Arial" panose="020B0604020202090204" pitchFamily="34" charset="0"/>
                <a:cs typeface="Arial" panose="020B0604020202090204" pitchFamily="34" charset="0"/>
              </a:rPr>
              <a:t>Zillow publishes Zestimate home valuations for 97.5 million homes across the country, and uses millions of statistical and machine learning models that can examine hundreds of data points for each individual home.</a:t>
            </a:r>
            <a:endParaRPr lang="en-US" sz="2000">
              <a:latin typeface="Arial" panose="020B0604020202090204" pitchFamily="34" charset="0"/>
              <a:cs typeface="Arial" panose="020B0604020202090204" pitchFamily="34" charset="0"/>
            </a:endParaRPr>
          </a:p>
        </p:txBody>
      </p:sp>
      <p:sp>
        <p:nvSpPr>
          <p:cNvPr id="98" name="Text Box 97"/>
          <p:cNvSpPr txBox="1"/>
          <p:nvPr/>
        </p:nvSpPr>
        <p:spPr>
          <a:xfrm>
            <a:off x="1671955" y="5298440"/>
            <a:ext cx="8847455" cy="460375"/>
          </a:xfrm>
          <a:prstGeom prst="rect">
            <a:avLst/>
          </a:prstGeom>
          <a:noFill/>
        </p:spPr>
        <p:txBody>
          <a:bodyPr wrap="square" rtlCol="0">
            <a:spAutoFit/>
          </a:bodyPr>
          <a:p>
            <a:pPr algn="ctr"/>
            <a:r>
              <a:rPr lang="en-US" sz="2400">
                <a:latin typeface="Arial" panose="020B0604020202090204" pitchFamily="34" charset="0"/>
                <a:cs typeface="Arial" panose="020B0604020202090204" pitchFamily="34" charset="0"/>
              </a:rPr>
              <a:t>Why is home value predition important ?</a:t>
            </a:r>
            <a:endParaRPr lang="en-US" sz="2400">
              <a:latin typeface="Arial" panose="020B0604020202090204" pitchFamily="34" charset="0"/>
              <a:cs typeface="Arial" panose="020B0604020202090204" pitchFamily="34" charset="0"/>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915" y="41275"/>
            <a:ext cx="3727450" cy="67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81635" y="354330"/>
            <a:ext cx="8497570" cy="583565"/>
          </a:xfrm>
          <a:prstGeom prst="rect">
            <a:avLst/>
          </a:prstGeom>
          <a:noFill/>
        </p:spPr>
        <p:txBody>
          <a:bodyPr wrap="square" rtlCol="0">
            <a:spAutoFit/>
          </a:bodyPr>
          <a:p>
            <a:pPr marL="457200" indent="-457200">
              <a:buFont typeface="Wingdings" panose="05000000000000000000" charset="0"/>
              <a:buChar char=""/>
            </a:pPr>
            <a:r>
              <a:rPr lang="en-US" sz="3200" dirty="0">
                <a:latin typeface="Arial" panose="020B0604020202090204" pitchFamily="34" charset="0"/>
                <a:cs typeface="Arial" panose="020B0604020202090204" pitchFamily="34" charset="0"/>
                <a:sym typeface="+mn-ea"/>
              </a:rPr>
              <a:t>Research questions</a:t>
            </a:r>
            <a:endParaRPr lang="en-US" sz="3200" dirty="0">
              <a:latin typeface="Arial" panose="020B0604020202090204" pitchFamily="34" charset="0"/>
              <a:cs typeface="Arial" panose="020B0604020202090204" pitchFamily="34" charset="0"/>
              <a:sym typeface="+mn-ea"/>
            </a:endParaRPr>
          </a:p>
        </p:txBody>
      </p:sp>
      <p:sp>
        <p:nvSpPr>
          <p:cNvPr id="6" name="内容占位符 4"/>
          <p:cNvSpPr>
            <a:spLocks noGrp="1"/>
          </p:cNvSpPr>
          <p:nvPr>
            <p:ph sz="half" idx="1"/>
          </p:nvPr>
        </p:nvSpPr>
        <p:spPr>
          <a:xfrm>
            <a:off x="381635" y="1253490"/>
            <a:ext cx="10897870" cy="4351655"/>
          </a:xfrm>
        </p:spPr>
        <p:txBody>
          <a:bodyPr>
            <a:normAutofit/>
          </a:bodyPr>
          <a:p>
            <a:pPr marL="457200" indent="-457200">
              <a:buAutoNum type="arabicPeriod"/>
            </a:pPr>
            <a:r>
              <a:rPr lang="zh-CN" altLang="en-US" sz="2400" dirty="0">
                <a:latin typeface="Arial" panose="020B0604020202090204" pitchFamily="34" charset="0"/>
                <a:cs typeface="Arial" panose="020B0604020202090204" pitchFamily="34" charset="0"/>
              </a:rPr>
              <a:t>How to deal with 58 different features in the dataset </a:t>
            </a:r>
            <a:r>
              <a:rPr lang="en-US" altLang="zh-CN" sz="2400" dirty="0">
                <a:latin typeface="Arial" panose="020B0604020202090204" pitchFamily="34" charset="0"/>
                <a:cs typeface="Arial" panose="020B0604020202090204" pitchFamily="34" charset="0"/>
              </a:rPr>
              <a:t>?</a:t>
            </a:r>
            <a:endParaRPr lang="zh-CN" altLang="en-US" sz="2400" dirty="0">
              <a:latin typeface="Arial" panose="020B0604020202090204" pitchFamily="34" charset="0"/>
              <a:cs typeface="Arial" panose="020B0604020202090204" pitchFamily="34" charset="0"/>
            </a:endParaRPr>
          </a:p>
          <a:p>
            <a:pPr marL="457200" indent="-457200">
              <a:buAutoNum type="arabicPeriod"/>
            </a:pPr>
            <a:endParaRPr lang="zh-CN" altLang="en-US" sz="2400" dirty="0">
              <a:latin typeface="Arial" panose="020B0604020202090204" pitchFamily="34" charset="0"/>
              <a:cs typeface="Arial" panose="020B0604020202090204" pitchFamily="34" charset="0"/>
            </a:endParaRPr>
          </a:p>
          <a:p>
            <a:pPr marL="457200" indent="-457200">
              <a:buAutoNum type="arabicPeriod"/>
            </a:pPr>
            <a:r>
              <a:rPr lang="zh-CN" altLang="en-US" sz="2400" dirty="0">
                <a:latin typeface="Arial" panose="020B0604020202090204" pitchFamily="34" charset="0"/>
                <a:cs typeface="Arial" panose="020B0604020202090204" pitchFamily="34" charset="0"/>
              </a:rPr>
              <a:t>How to choose the combination of different features </a:t>
            </a:r>
            <a:r>
              <a:rPr lang="en-US" altLang="zh-CN" sz="2400" dirty="0">
                <a:latin typeface="Arial" panose="020B0604020202090204" pitchFamily="34" charset="0"/>
                <a:cs typeface="Arial" panose="020B0604020202090204" pitchFamily="34" charset="0"/>
              </a:rPr>
              <a:t>?</a:t>
            </a:r>
            <a:endParaRPr lang="zh-CN" altLang="en-US" sz="2400" dirty="0">
              <a:latin typeface="Arial" panose="020B0604020202090204" pitchFamily="34" charset="0"/>
              <a:cs typeface="Arial" panose="020B0604020202090204" pitchFamily="34" charset="0"/>
            </a:endParaRPr>
          </a:p>
          <a:p>
            <a:pPr marL="457200" indent="-457200">
              <a:buAutoNum type="arabicPeriod"/>
            </a:pPr>
            <a:endParaRPr lang="zh-CN" altLang="en-US" sz="2400" dirty="0">
              <a:latin typeface="Arial" panose="020B0604020202090204" pitchFamily="34" charset="0"/>
              <a:cs typeface="Arial" panose="020B0604020202090204" pitchFamily="34" charset="0"/>
            </a:endParaRPr>
          </a:p>
          <a:p>
            <a:pPr marL="457200" indent="-457200">
              <a:buAutoNum type="arabicPeriod"/>
            </a:pPr>
            <a:r>
              <a:rPr lang="zh-CN" altLang="en-US" sz="2400" dirty="0">
                <a:latin typeface="Arial" panose="020B0604020202090204" pitchFamily="34" charset="0"/>
                <a:cs typeface="Arial" panose="020B0604020202090204" pitchFamily="34" charset="0"/>
              </a:rPr>
              <a:t>What kind of machine learning algorithm can be chosen </a:t>
            </a:r>
            <a:r>
              <a:rPr lang="en-US" altLang="zh-CN" sz="2400" dirty="0">
                <a:latin typeface="Arial" panose="020B0604020202090204" pitchFamily="34" charset="0"/>
                <a:cs typeface="Arial" panose="020B0604020202090204" pitchFamily="34" charset="0"/>
              </a:rPr>
              <a:t>?</a:t>
            </a:r>
            <a:endParaRPr lang="zh-CN" altLang="en-US" sz="2400" dirty="0">
              <a:latin typeface="Arial" panose="020B0604020202090204" pitchFamily="34" charset="0"/>
              <a:cs typeface="Arial" panose="020B0604020202090204" pitchFamily="34" charset="0"/>
            </a:endParaRPr>
          </a:p>
          <a:p>
            <a:pPr marL="457200" indent="-457200">
              <a:buAutoNum type="arabicPeriod"/>
            </a:pPr>
            <a:endParaRPr lang="zh-CN" altLang="en-US" sz="2400" dirty="0">
              <a:latin typeface="Arial" panose="020B0604020202090204" pitchFamily="34" charset="0"/>
              <a:cs typeface="Arial" panose="020B0604020202090204" pitchFamily="34" charset="0"/>
            </a:endParaRPr>
          </a:p>
          <a:p>
            <a:pPr marL="457200" indent="-457200">
              <a:buAutoNum type="arabicPeriod"/>
            </a:pPr>
            <a:r>
              <a:rPr lang="zh-CN" altLang="en-US" sz="2400" dirty="0">
                <a:latin typeface="Arial" panose="020B0604020202090204" pitchFamily="34" charset="0"/>
                <a:cs typeface="Arial" panose="020B0604020202090204" pitchFamily="34" charset="0"/>
              </a:rPr>
              <a:t>How to evaluate whether our model meets the requirements </a:t>
            </a:r>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push dir="u"/>
      </p:transition>
    </mc:Choice>
    <mc:Fallback>
      <p:transition spd="med">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445991" y="1722787"/>
            <a:ext cx="3955653" cy="3959163"/>
            <a:chOff x="1096493" y="1292090"/>
            <a:chExt cx="2966740" cy="2969372"/>
          </a:xfrm>
        </p:grpSpPr>
        <p:grpSp>
          <p:nvGrpSpPr>
            <p:cNvPr id="12" name="Group 60"/>
            <p:cNvGrpSpPr/>
            <p:nvPr/>
          </p:nvGrpSpPr>
          <p:grpSpPr>
            <a:xfrm>
              <a:off x="1946950" y="1486875"/>
              <a:ext cx="2116283" cy="2774587"/>
              <a:chOff x="12795250" y="366713"/>
              <a:chExt cx="2738438" cy="3589337"/>
            </a:xfrm>
          </p:grpSpPr>
          <p:sp>
            <p:nvSpPr>
              <p:cNvPr id="23" name="Freeform: Shape 61"/>
              <p:cNvSpPr/>
              <p:nvPr/>
            </p:nvSpPr>
            <p:spPr bwMode="auto">
              <a:xfrm>
                <a:off x="12795250" y="561975"/>
                <a:ext cx="2687638" cy="3394075"/>
              </a:xfrm>
              <a:custGeom>
                <a:avLst/>
                <a:gdLst>
                  <a:gd name="T0" fmla="*/ 9 w 424"/>
                  <a:gd name="T1" fmla="*/ 0 h 536"/>
                  <a:gd name="T2" fmla="*/ 0 w 424"/>
                  <a:gd name="T3" fmla="*/ 25 h 536"/>
                  <a:gd name="T4" fmla="*/ 0 w 424"/>
                  <a:gd name="T5" fmla="*/ 497 h 536"/>
                  <a:gd name="T6" fmla="*/ 39 w 424"/>
                  <a:gd name="T7" fmla="*/ 536 h 536"/>
                  <a:gd name="T8" fmla="*/ 391 w 424"/>
                  <a:gd name="T9" fmla="*/ 536 h 536"/>
                  <a:gd name="T10" fmla="*/ 424 w 424"/>
                  <a:gd name="T11" fmla="*/ 519 h 536"/>
                  <a:gd name="T12" fmla="*/ 393 w 424"/>
                  <a:gd name="T13" fmla="*/ 534 h 536"/>
                  <a:gd name="T14" fmla="*/ 42 w 424"/>
                  <a:gd name="T15" fmla="*/ 534 h 536"/>
                  <a:gd name="T16" fmla="*/ 2 w 424"/>
                  <a:gd name="T17" fmla="*/ 494 h 536"/>
                  <a:gd name="T18" fmla="*/ 2 w 424"/>
                  <a:gd name="T19" fmla="*/ 22 h 536"/>
                  <a:gd name="T20" fmla="*/ 9 w 424"/>
                  <a:gd name="T21"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536">
                    <a:moveTo>
                      <a:pt x="9" y="0"/>
                    </a:moveTo>
                    <a:cubicBezTo>
                      <a:pt x="3" y="6"/>
                      <a:pt x="0" y="15"/>
                      <a:pt x="0" y="25"/>
                    </a:cubicBezTo>
                    <a:cubicBezTo>
                      <a:pt x="0" y="497"/>
                      <a:pt x="0" y="497"/>
                      <a:pt x="0" y="497"/>
                    </a:cubicBezTo>
                    <a:cubicBezTo>
                      <a:pt x="0" y="519"/>
                      <a:pt x="18" y="536"/>
                      <a:pt x="39" y="536"/>
                    </a:cubicBezTo>
                    <a:cubicBezTo>
                      <a:pt x="391" y="536"/>
                      <a:pt x="391" y="536"/>
                      <a:pt x="391" y="536"/>
                    </a:cubicBezTo>
                    <a:cubicBezTo>
                      <a:pt x="405" y="536"/>
                      <a:pt x="416" y="530"/>
                      <a:pt x="424" y="519"/>
                    </a:cubicBezTo>
                    <a:cubicBezTo>
                      <a:pt x="416" y="528"/>
                      <a:pt x="405" y="534"/>
                      <a:pt x="393" y="534"/>
                    </a:cubicBezTo>
                    <a:cubicBezTo>
                      <a:pt x="42" y="534"/>
                      <a:pt x="42" y="534"/>
                      <a:pt x="42" y="534"/>
                    </a:cubicBezTo>
                    <a:cubicBezTo>
                      <a:pt x="20" y="534"/>
                      <a:pt x="2" y="516"/>
                      <a:pt x="2" y="494"/>
                    </a:cubicBezTo>
                    <a:cubicBezTo>
                      <a:pt x="2" y="22"/>
                      <a:pt x="2" y="22"/>
                      <a:pt x="2" y="22"/>
                    </a:cubicBezTo>
                    <a:cubicBezTo>
                      <a:pt x="2" y="14"/>
                      <a:pt x="5" y="6"/>
                      <a:pt x="9" y="0"/>
                    </a:cubicBezTo>
                  </a:path>
                </a:pathLst>
              </a:custGeom>
              <a:solidFill>
                <a:srgbClr val="93959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4" name="Freeform: Shape 62"/>
              <p:cNvSpPr/>
              <p:nvPr/>
            </p:nvSpPr>
            <p:spPr bwMode="auto">
              <a:xfrm>
                <a:off x="12807950" y="455613"/>
                <a:ext cx="2725738" cy="3487737"/>
              </a:xfrm>
              <a:custGeom>
                <a:avLst/>
                <a:gdLst>
                  <a:gd name="T0" fmla="*/ 430 w 430"/>
                  <a:gd name="T1" fmla="*/ 511 h 551"/>
                  <a:gd name="T2" fmla="*/ 391 w 430"/>
                  <a:gd name="T3" fmla="*/ 551 h 551"/>
                  <a:gd name="T4" fmla="*/ 40 w 430"/>
                  <a:gd name="T5" fmla="*/ 551 h 551"/>
                  <a:gd name="T6" fmla="*/ 0 w 430"/>
                  <a:gd name="T7" fmla="*/ 511 h 551"/>
                  <a:gd name="T8" fmla="*/ 0 w 430"/>
                  <a:gd name="T9" fmla="*/ 39 h 551"/>
                  <a:gd name="T10" fmla="*/ 40 w 430"/>
                  <a:gd name="T11" fmla="*/ 0 h 551"/>
                  <a:gd name="T12" fmla="*/ 391 w 430"/>
                  <a:gd name="T13" fmla="*/ 0 h 551"/>
                  <a:gd name="T14" fmla="*/ 430 w 430"/>
                  <a:gd name="T15" fmla="*/ 39 h 551"/>
                  <a:gd name="T16" fmla="*/ 430 w 430"/>
                  <a:gd name="T17" fmla="*/ 51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551">
                    <a:moveTo>
                      <a:pt x="430" y="511"/>
                    </a:moveTo>
                    <a:cubicBezTo>
                      <a:pt x="430" y="533"/>
                      <a:pt x="413" y="551"/>
                      <a:pt x="391" y="551"/>
                    </a:cubicBezTo>
                    <a:cubicBezTo>
                      <a:pt x="40" y="551"/>
                      <a:pt x="40" y="551"/>
                      <a:pt x="40" y="551"/>
                    </a:cubicBezTo>
                    <a:cubicBezTo>
                      <a:pt x="18" y="551"/>
                      <a:pt x="0" y="533"/>
                      <a:pt x="0" y="511"/>
                    </a:cubicBezTo>
                    <a:cubicBezTo>
                      <a:pt x="0" y="39"/>
                      <a:pt x="0" y="39"/>
                      <a:pt x="0" y="39"/>
                    </a:cubicBezTo>
                    <a:cubicBezTo>
                      <a:pt x="0" y="17"/>
                      <a:pt x="18" y="0"/>
                      <a:pt x="40" y="0"/>
                    </a:cubicBezTo>
                    <a:cubicBezTo>
                      <a:pt x="391" y="0"/>
                      <a:pt x="391" y="0"/>
                      <a:pt x="391" y="0"/>
                    </a:cubicBezTo>
                    <a:cubicBezTo>
                      <a:pt x="413" y="0"/>
                      <a:pt x="430" y="17"/>
                      <a:pt x="430" y="39"/>
                    </a:cubicBezTo>
                    <a:cubicBezTo>
                      <a:pt x="430" y="511"/>
                      <a:pt x="430" y="511"/>
                      <a:pt x="430" y="511"/>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5" name="Freeform: Shape 64"/>
              <p:cNvSpPr/>
              <p:nvPr/>
            </p:nvSpPr>
            <p:spPr bwMode="auto">
              <a:xfrm>
                <a:off x="12934950" y="657225"/>
                <a:ext cx="2459038" cy="3133725"/>
              </a:xfrm>
              <a:custGeom>
                <a:avLst/>
                <a:gdLst>
                  <a:gd name="T0" fmla="*/ 1549 w 1549"/>
                  <a:gd name="T1" fmla="*/ 0 h 1974"/>
                  <a:gd name="T2" fmla="*/ 1541 w 1549"/>
                  <a:gd name="T3" fmla="*/ 0 h 1974"/>
                  <a:gd name="T4" fmla="*/ 1541 w 1549"/>
                  <a:gd name="T5" fmla="*/ 1962 h 1974"/>
                  <a:gd name="T6" fmla="*/ 355 w 1549"/>
                  <a:gd name="T7" fmla="*/ 1962 h 1974"/>
                  <a:gd name="T8" fmla="*/ 0 w 1549"/>
                  <a:gd name="T9" fmla="*/ 1619 h 1974"/>
                  <a:gd name="T10" fmla="*/ 0 w 1549"/>
                  <a:gd name="T11" fmla="*/ 1619 h 1974"/>
                  <a:gd name="T12" fmla="*/ 363 w 1549"/>
                  <a:gd name="T13" fmla="*/ 1974 h 1974"/>
                  <a:gd name="T14" fmla="*/ 1549 w 1549"/>
                  <a:gd name="T15" fmla="*/ 1974 h 1974"/>
                  <a:gd name="T16" fmla="*/ 1549 w 1549"/>
                  <a:gd name="T17" fmla="*/ 0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9" h="1974">
                    <a:moveTo>
                      <a:pt x="1549" y="0"/>
                    </a:moveTo>
                    <a:lnTo>
                      <a:pt x="1541" y="0"/>
                    </a:lnTo>
                    <a:lnTo>
                      <a:pt x="1541" y="1962"/>
                    </a:lnTo>
                    <a:lnTo>
                      <a:pt x="355" y="1962"/>
                    </a:lnTo>
                    <a:lnTo>
                      <a:pt x="0" y="1619"/>
                    </a:lnTo>
                    <a:lnTo>
                      <a:pt x="0" y="1619"/>
                    </a:lnTo>
                    <a:lnTo>
                      <a:pt x="363" y="1974"/>
                    </a:lnTo>
                    <a:lnTo>
                      <a:pt x="1549" y="1974"/>
                    </a:lnTo>
                    <a:lnTo>
                      <a:pt x="15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6" name="Freeform: Shape 65"/>
              <p:cNvSpPr/>
              <p:nvPr/>
            </p:nvSpPr>
            <p:spPr bwMode="auto">
              <a:xfrm>
                <a:off x="12915900" y="644525"/>
                <a:ext cx="2465388" cy="3127375"/>
              </a:xfrm>
              <a:custGeom>
                <a:avLst/>
                <a:gdLst>
                  <a:gd name="T0" fmla="*/ 367 w 1553"/>
                  <a:gd name="T1" fmla="*/ 1970 h 1970"/>
                  <a:gd name="T2" fmla="*/ 1553 w 1553"/>
                  <a:gd name="T3" fmla="*/ 1970 h 1970"/>
                  <a:gd name="T4" fmla="*/ 1553 w 1553"/>
                  <a:gd name="T5" fmla="*/ 0 h 1970"/>
                  <a:gd name="T6" fmla="*/ 0 w 1553"/>
                  <a:gd name="T7" fmla="*/ 0 h 1970"/>
                  <a:gd name="T8" fmla="*/ 0 w 1553"/>
                  <a:gd name="T9" fmla="*/ 1619 h 1970"/>
                  <a:gd name="T10" fmla="*/ 367 w 1553"/>
                  <a:gd name="T11" fmla="*/ 1970 h 1970"/>
                </a:gdLst>
                <a:ahLst/>
                <a:cxnLst>
                  <a:cxn ang="0">
                    <a:pos x="T0" y="T1"/>
                  </a:cxn>
                  <a:cxn ang="0">
                    <a:pos x="T2" y="T3"/>
                  </a:cxn>
                  <a:cxn ang="0">
                    <a:pos x="T4" y="T5"/>
                  </a:cxn>
                  <a:cxn ang="0">
                    <a:pos x="T6" y="T7"/>
                  </a:cxn>
                  <a:cxn ang="0">
                    <a:pos x="T8" y="T9"/>
                  </a:cxn>
                  <a:cxn ang="0">
                    <a:pos x="T10" y="T11"/>
                  </a:cxn>
                </a:cxnLst>
                <a:rect l="0" t="0" r="r" b="b"/>
                <a:pathLst>
                  <a:path w="1553" h="1970">
                    <a:moveTo>
                      <a:pt x="367" y="1970"/>
                    </a:moveTo>
                    <a:lnTo>
                      <a:pt x="1553" y="1970"/>
                    </a:lnTo>
                    <a:lnTo>
                      <a:pt x="1553" y="0"/>
                    </a:lnTo>
                    <a:lnTo>
                      <a:pt x="0" y="0"/>
                    </a:lnTo>
                    <a:lnTo>
                      <a:pt x="0" y="1619"/>
                    </a:lnTo>
                    <a:lnTo>
                      <a:pt x="367" y="19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 name="Freeform: Shape 66"/>
              <p:cNvSpPr/>
              <p:nvPr/>
            </p:nvSpPr>
            <p:spPr bwMode="auto">
              <a:xfrm>
                <a:off x="12915900" y="644525"/>
                <a:ext cx="2465388" cy="3127375"/>
              </a:xfrm>
              <a:custGeom>
                <a:avLst/>
                <a:gdLst>
                  <a:gd name="T0" fmla="*/ 367 w 1553"/>
                  <a:gd name="T1" fmla="*/ 1970 h 1970"/>
                  <a:gd name="T2" fmla="*/ 1553 w 1553"/>
                  <a:gd name="T3" fmla="*/ 1970 h 1970"/>
                  <a:gd name="T4" fmla="*/ 1553 w 1553"/>
                  <a:gd name="T5" fmla="*/ 0 h 1970"/>
                  <a:gd name="T6" fmla="*/ 0 w 1553"/>
                  <a:gd name="T7" fmla="*/ 0 h 1970"/>
                  <a:gd name="T8" fmla="*/ 0 w 1553"/>
                  <a:gd name="T9" fmla="*/ 1619 h 1970"/>
                  <a:gd name="T10" fmla="*/ 367 w 1553"/>
                  <a:gd name="T11" fmla="*/ 1970 h 1970"/>
                </a:gdLst>
                <a:ahLst/>
                <a:cxnLst>
                  <a:cxn ang="0">
                    <a:pos x="T0" y="T1"/>
                  </a:cxn>
                  <a:cxn ang="0">
                    <a:pos x="T2" y="T3"/>
                  </a:cxn>
                  <a:cxn ang="0">
                    <a:pos x="T4" y="T5"/>
                  </a:cxn>
                  <a:cxn ang="0">
                    <a:pos x="T6" y="T7"/>
                  </a:cxn>
                  <a:cxn ang="0">
                    <a:pos x="T8" y="T9"/>
                  </a:cxn>
                  <a:cxn ang="0">
                    <a:pos x="T10" y="T11"/>
                  </a:cxn>
                </a:cxnLst>
                <a:rect l="0" t="0" r="r" b="b"/>
                <a:pathLst>
                  <a:path w="1553" h="1970">
                    <a:moveTo>
                      <a:pt x="367" y="1970"/>
                    </a:moveTo>
                    <a:lnTo>
                      <a:pt x="1553" y="1970"/>
                    </a:lnTo>
                    <a:lnTo>
                      <a:pt x="1553" y="0"/>
                    </a:lnTo>
                    <a:lnTo>
                      <a:pt x="0" y="0"/>
                    </a:lnTo>
                    <a:lnTo>
                      <a:pt x="0" y="1619"/>
                    </a:lnTo>
                    <a:lnTo>
                      <a:pt x="367" y="19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8" name="Rectangle 67"/>
              <p:cNvSpPr/>
              <p:nvPr/>
            </p:nvSpPr>
            <p:spPr bwMode="auto">
              <a:xfrm>
                <a:off x="14228763" y="3360738"/>
                <a:ext cx="868363" cy="107950"/>
              </a:xfrm>
              <a:prstGeom prst="rect">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9" name="Rectangle 68"/>
              <p:cNvSpPr/>
              <p:nvPr/>
            </p:nvSpPr>
            <p:spPr bwMode="auto">
              <a:xfrm>
                <a:off x="13214350" y="1423988"/>
                <a:ext cx="1882775" cy="508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0" name="Rectangle 69"/>
              <p:cNvSpPr/>
              <p:nvPr/>
            </p:nvSpPr>
            <p:spPr bwMode="auto">
              <a:xfrm>
                <a:off x="13214350" y="1619250"/>
                <a:ext cx="1882775" cy="5715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1" name="Rectangle 70"/>
              <p:cNvSpPr/>
              <p:nvPr/>
            </p:nvSpPr>
            <p:spPr bwMode="auto">
              <a:xfrm>
                <a:off x="13214350" y="1822450"/>
                <a:ext cx="1882775" cy="508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2" name="Rectangle 71"/>
              <p:cNvSpPr/>
              <p:nvPr/>
            </p:nvSpPr>
            <p:spPr bwMode="auto">
              <a:xfrm>
                <a:off x="13214350" y="2019300"/>
                <a:ext cx="1882775" cy="5715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3" name="Rectangle 72"/>
              <p:cNvSpPr/>
              <p:nvPr/>
            </p:nvSpPr>
            <p:spPr bwMode="auto">
              <a:xfrm>
                <a:off x="13214350" y="2220913"/>
                <a:ext cx="1882775" cy="5715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4" name="Rectangle 73"/>
              <p:cNvSpPr/>
              <p:nvPr/>
            </p:nvSpPr>
            <p:spPr bwMode="auto">
              <a:xfrm>
                <a:off x="13214350" y="2424113"/>
                <a:ext cx="1882775" cy="508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5" name="Rectangle 74"/>
              <p:cNvSpPr/>
              <p:nvPr/>
            </p:nvSpPr>
            <p:spPr bwMode="auto">
              <a:xfrm>
                <a:off x="13214350" y="2619375"/>
                <a:ext cx="1882775" cy="5715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6" name="Rectangle 75"/>
              <p:cNvSpPr/>
              <p:nvPr/>
            </p:nvSpPr>
            <p:spPr bwMode="auto">
              <a:xfrm>
                <a:off x="13214350" y="2822575"/>
                <a:ext cx="1882775" cy="508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7" name="Rectangle 76"/>
              <p:cNvSpPr/>
              <p:nvPr/>
            </p:nvSpPr>
            <p:spPr bwMode="auto">
              <a:xfrm>
                <a:off x="13214350" y="3025775"/>
                <a:ext cx="1882775" cy="508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8" name="Rectangle 77"/>
              <p:cNvSpPr/>
              <p:nvPr/>
            </p:nvSpPr>
            <p:spPr bwMode="auto">
              <a:xfrm>
                <a:off x="13511213" y="1006475"/>
                <a:ext cx="1325563" cy="106362"/>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9" name="Freeform: Shape 78"/>
              <p:cNvSpPr/>
              <p:nvPr/>
            </p:nvSpPr>
            <p:spPr bwMode="auto">
              <a:xfrm>
                <a:off x="12915900" y="3214688"/>
                <a:ext cx="595313" cy="557212"/>
              </a:xfrm>
              <a:custGeom>
                <a:avLst/>
                <a:gdLst>
                  <a:gd name="T0" fmla="*/ 375 w 375"/>
                  <a:gd name="T1" fmla="*/ 0 h 351"/>
                  <a:gd name="T2" fmla="*/ 0 w 375"/>
                  <a:gd name="T3" fmla="*/ 0 h 351"/>
                  <a:gd name="T4" fmla="*/ 367 w 375"/>
                  <a:gd name="T5" fmla="*/ 351 h 351"/>
                  <a:gd name="T6" fmla="*/ 375 w 375"/>
                  <a:gd name="T7" fmla="*/ 0 h 351"/>
                </a:gdLst>
                <a:ahLst/>
                <a:cxnLst>
                  <a:cxn ang="0">
                    <a:pos x="T0" y="T1"/>
                  </a:cxn>
                  <a:cxn ang="0">
                    <a:pos x="T2" y="T3"/>
                  </a:cxn>
                  <a:cxn ang="0">
                    <a:pos x="T4" y="T5"/>
                  </a:cxn>
                  <a:cxn ang="0">
                    <a:pos x="T6" y="T7"/>
                  </a:cxn>
                </a:cxnLst>
                <a:rect l="0" t="0" r="r" b="b"/>
                <a:pathLst>
                  <a:path w="375" h="351">
                    <a:moveTo>
                      <a:pt x="375" y="0"/>
                    </a:moveTo>
                    <a:lnTo>
                      <a:pt x="0" y="0"/>
                    </a:lnTo>
                    <a:lnTo>
                      <a:pt x="367" y="351"/>
                    </a:lnTo>
                    <a:lnTo>
                      <a:pt x="375" y="0"/>
                    </a:lnTo>
                    <a:close/>
                  </a:path>
                </a:pathLst>
              </a:custGeom>
              <a:solidFill>
                <a:srgbClr val="BCB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0" name="Freeform: Shape 79"/>
              <p:cNvSpPr/>
              <p:nvPr/>
            </p:nvSpPr>
            <p:spPr bwMode="auto">
              <a:xfrm>
                <a:off x="12915900" y="3214688"/>
                <a:ext cx="595313" cy="557212"/>
              </a:xfrm>
              <a:custGeom>
                <a:avLst/>
                <a:gdLst>
                  <a:gd name="T0" fmla="*/ 375 w 375"/>
                  <a:gd name="T1" fmla="*/ 0 h 351"/>
                  <a:gd name="T2" fmla="*/ 0 w 375"/>
                  <a:gd name="T3" fmla="*/ 0 h 351"/>
                  <a:gd name="T4" fmla="*/ 367 w 375"/>
                  <a:gd name="T5" fmla="*/ 351 h 351"/>
                  <a:gd name="T6" fmla="*/ 375 w 375"/>
                  <a:gd name="T7" fmla="*/ 0 h 351"/>
                </a:gdLst>
                <a:ahLst/>
                <a:cxnLst>
                  <a:cxn ang="0">
                    <a:pos x="T0" y="T1"/>
                  </a:cxn>
                  <a:cxn ang="0">
                    <a:pos x="T2" y="T3"/>
                  </a:cxn>
                  <a:cxn ang="0">
                    <a:pos x="T4" y="T5"/>
                  </a:cxn>
                  <a:cxn ang="0">
                    <a:pos x="T6" y="T7"/>
                  </a:cxn>
                </a:cxnLst>
                <a:rect l="0" t="0" r="r" b="b"/>
                <a:pathLst>
                  <a:path w="375" h="351">
                    <a:moveTo>
                      <a:pt x="375" y="0"/>
                    </a:moveTo>
                    <a:lnTo>
                      <a:pt x="0" y="0"/>
                    </a:lnTo>
                    <a:lnTo>
                      <a:pt x="367" y="351"/>
                    </a:lnTo>
                    <a:lnTo>
                      <a:pt x="3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1" name="Freeform: Shape 80"/>
              <p:cNvSpPr/>
              <p:nvPr/>
            </p:nvSpPr>
            <p:spPr bwMode="auto">
              <a:xfrm>
                <a:off x="12915900" y="3214688"/>
                <a:ext cx="582613" cy="557212"/>
              </a:xfrm>
              <a:custGeom>
                <a:avLst/>
                <a:gdLst>
                  <a:gd name="T0" fmla="*/ 351 w 367"/>
                  <a:gd name="T1" fmla="*/ 20 h 351"/>
                  <a:gd name="T2" fmla="*/ 0 w 367"/>
                  <a:gd name="T3" fmla="*/ 0 h 351"/>
                  <a:gd name="T4" fmla="*/ 367 w 367"/>
                  <a:gd name="T5" fmla="*/ 351 h 351"/>
                  <a:gd name="T6" fmla="*/ 351 w 367"/>
                  <a:gd name="T7" fmla="*/ 20 h 351"/>
                </a:gdLst>
                <a:ahLst/>
                <a:cxnLst>
                  <a:cxn ang="0">
                    <a:pos x="T0" y="T1"/>
                  </a:cxn>
                  <a:cxn ang="0">
                    <a:pos x="T2" y="T3"/>
                  </a:cxn>
                  <a:cxn ang="0">
                    <a:pos x="T4" y="T5"/>
                  </a:cxn>
                  <a:cxn ang="0">
                    <a:pos x="T6" y="T7"/>
                  </a:cxn>
                </a:cxnLst>
                <a:rect l="0" t="0" r="r" b="b"/>
                <a:pathLst>
                  <a:path w="367" h="351">
                    <a:moveTo>
                      <a:pt x="351" y="20"/>
                    </a:moveTo>
                    <a:lnTo>
                      <a:pt x="0" y="0"/>
                    </a:lnTo>
                    <a:lnTo>
                      <a:pt x="367" y="351"/>
                    </a:lnTo>
                    <a:lnTo>
                      <a:pt x="351" y="2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2" name="Rectangle 81"/>
              <p:cNvSpPr/>
              <p:nvPr/>
            </p:nvSpPr>
            <p:spPr bwMode="auto">
              <a:xfrm>
                <a:off x="13682662" y="366713"/>
                <a:ext cx="944563" cy="2905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grpSp>
        <p:grpSp>
          <p:nvGrpSpPr>
            <p:cNvPr id="13" name="Group 82"/>
            <p:cNvGrpSpPr/>
            <p:nvPr/>
          </p:nvGrpSpPr>
          <p:grpSpPr>
            <a:xfrm>
              <a:off x="2621498" y="1292090"/>
              <a:ext cx="742587" cy="402073"/>
              <a:chOff x="17801829" y="5891398"/>
              <a:chExt cx="954592" cy="516864"/>
            </a:xfrm>
            <a:solidFill>
              <a:schemeClr val="tx2">
                <a:lumMod val="60000"/>
                <a:lumOff val="40000"/>
              </a:schemeClr>
            </a:solidFill>
          </p:grpSpPr>
          <p:sp>
            <p:nvSpPr>
              <p:cNvPr id="21" name="Freeform: Shape 83"/>
              <p:cNvSpPr/>
              <p:nvPr/>
            </p:nvSpPr>
            <p:spPr bwMode="auto">
              <a:xfrm>
                <a:off x="17801829" y="5891398"/>
                <a:ext cx="954592" cy="516864"/>
              </a:xfrm>
              <a:custGeom>
                <a:avLst/>
                <a:gdLst>
                  <a:gd name="T0" fmla="*/ 115 w 167"/>
                  <a:gd name="T1" fmla="*/ 42 h 88"/>
                  <a:gd name="T2" fmla="*/ 117 w 167"/>
                  <a:gd name="T3" fmla="*/ 33 h 88"/>
                  <a:gd name="T4" fmla="*/ 83 w 167"/>
                  <a:gd name="T5" fmla="*/ 0 h 88"/>
                  <a:gd name="T6" fmla="*/ 50 w 167"/>
                  <a:gd name="T7" fmla="*/ 33 h 88"/>
                  <a:gd name="T8" fmla="*/ 51 w 167"/>
                  <a:gd name="T9" fmla="*/ 42 h 88"/>
                  <a:gd name="T10" fmla="*/ 0 w 167"/>
                  <a:gd name="T11" fmla="*/ 42 h 88"/>
                  <a:gd name="T12" fmla="*/ 0 w 167"/>
                  <a:gd name="T13" fmla="*/ 88 h 88"/>
                  <a:gd name="T14" fmla="*/ 167 w 167"/>
                  <a:gd name="T15" fmla="*/ 88 h 88"/>
                  <a:gd name="T16" fmla="*/ 167 w 167"/>
                  <a:gd name="T17" fmla="*/ 42 h 88"/>
                  <a:gd name="T18" fmla="*/ 115 w 167"/>
                  <a:gd name="T19"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88">
                    <a:moveTo>
                      <a:pt x="115" y="42"/>
                    </a:moveTo>
                    <a:cubicBezTo>
                      <a:pt x="116" y="39"/>
                      <a:pt x="117" y="36"/>
                      <a:pt x="117" y="33"/>
                    </a:cubicBezTo>
                    <a:cubicBezTo>
                      <a:pt x="117" y="15"/>
                      <a:pt x="102" y="0"/>
                      <a:pt x="83" y="0"/>
                    </a:cubicBezTo>
                    <a:cubicBezTo>
                      <a:pt x="65" y="0"/>
                      <a:pt x="50" y="15"/>
                      <a:pt x="50" y="33"/>
                    </a:cubicBezTo>
                    <a:cubicBezTo>
                      <a:pt x="50" y="36"/>
                      <a:pt x="51" y="39"/>
                      <a:pt x="51" y="42"/>
                    </a:cubicBezTo>
                    <a:cubicBezTo>
                      <a:pt x="0" y="42"/>
                      <a:pt x="0" y="42"/>
                      <a:pt x="0" y="42"/>
                    </a:cubicBezTo>
                    <a:cubicBezTo>
                      <a:pt x="0" y="88"/>
                      <a:pt x="0" y="88"/>
                      <a:pt x="0" y="88"/>
                    </a:cubicBezTo>
                    <a:cubicBezTo>
                      <a:pt x="167" y="88"/>
                      <a:pt x="167" y="88"/>
                      <a:pt x="167" y="88"/>
                    </a:cubicBezTo>
                    <a:cubicBezTo>
                      <a:pt x="167" y="42"/>
                      <a:pt x="167" y="42"/>
                      <a:pt x="167" y="42"/>
                    </a:cubicBezTo>
                    <a:lnTo>
                      <a:pt x="115"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2" name="Oval 84"/>
              <p:cNvSpPr/>
              <p:nvPr/>
            </p:nvSpPr>
            <p:spPr bwMode="auto">
              <a:xfrm>
                <a:off x="18167266" y="5973356"/>
                <a:ext cx="229951" cy="23001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grpSp>
        <p:grpSp>
          <p:nvGrpSpPr>
            <p:cNvPr id="14" name="Group 85"/>
            <p:cNvGrpSpPr/>
            <p:nvPr/>
          </p:nvGrpSpPr>
          <p:grpSpPr>
            <a:xfrm rot="1080935">
              <a:off x="1096493" y="1970883"/>
              <a:ext cx="1994506" cy="710956"/>
              <a:chOff x="485775" y="495300"/>
              <a:chExt cx="5238750" cy="1866901"/>
            </a:xfrm>
          </p:grpSpPr>
          <p:sp>
            <p:nvSpPr>
              <p:cNvPr id="15" name="Freeform: Shape 86"/>
              <p:cNvSpPr/>
              <p:nvPr/>
            </p:nvSpPr>
            <p:spPr bwMode="auto">
              <a:xfrm>
                <a:off x="4603750" y="1674813"/>
                <a:ext cx="1120775" cy="687388"/>
              </a:xfrm>
              <a:custGeom>
                <a:avLst/>
                <a:gdLst>
                  <a:gd name="T0" fmla="*/ 6 w 117"/>
                  <a:gd name="T1" fmla="*/ 29 h 71"/>
                  <a:gd name="T2" fmla="*/ 0 w 117"/>
                  <a:gd name="T3" fmla="*/ 58 h 71"/>
                  <a:gd name="T4" fmla="*/ 63 w 117"/>
                  <a:gd name="T5" fmla="*/ 71 h 71"/>
                  <a:gd name="T6" fmla="*/ 115 w 117"/>
                  <a:gd name="T7" fmla="*/ 55 h 71"/>
                  <a:gd name="T8" fmla="*/ 115 w 117"/>
                  <a:gd name="T9" fmla="*/ 55 h 71"/>
                  <a:gd name="T10" fmla="*/ 115 w 117"/>
                  <a:gd name="T11" fmla="*/ 53 h 71"/>
                  <a:gd name="T12" fmla="*/ 68 w 117"/>
                  <a:gd name="T13" fmla="*/ 43 h 71"/>
                  <a:gd name="T14" fmla="*/ 62 w 117"/>
                  <a:gd name="T15" fmla="*/ 46 h 71"/>
                  <a:gd name="T16" fmla="*/ 57 w 117"/>
                  <a:gd name="T17" fmla="*/ 39 h 71"/>
                  <a:gd name="T18" fmla="*/ 64 w 117"/>
                  <a:gd name="T19" fmla="*/ 35 h 71"/>
                  <a:gd name="T20" fmla="*/ 68 w 117"/>
                  <a:gd name="T21" fmla="*/ 40 h 71"/>
                  <a:gd name="T22" fmla="*/ 116 w 117"/>
                  <a:gd name="T23" fmla="*/ 50 h 71"/>
                  <a:gd name="T24" fmla="*/ 117 w 117"/>
                  <a:gd name="T25" fmla="*/ 48 h 71"/>
                  <a:gd name="T26" fmla="*/ 117 w 117"/>
                  <a:gd name="T27" fmla="*/ 48 h 71"/>
                  <a:gd name="T28" fmla="*/ 75 w 117"/>
                  <a:gd name="T29" fmla="*/ 13 h 71"/>
                  <a:gd name="T30" fmla="*/ 12 w 117"/>
                  <a:gd name="T31" fmla="*/ 0 h 71"/>
                  <a:gd name="T32" fmla="*/ 6 w 117"/>
                  <a:gd name="T33"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71">
                    <a:moveTo>
                      <a:pt x="6" y="29"/>
                    </a:moveTo>
                    <a:cubicBezTo>
                      <a:pt x="0" y="58"/>
                      <a:pt x="0" y="58"/>
                      <a:pt x="0" y="58"/>
                    </a:cubicBezTo>
                    <a:cubicBezTo>
                      <a:pt x="63" y="71"/>
                      <a:pt x="63" y="71"/>
                      <a:pt x="63" y="71"/>
                    </a:cubicBezTo>
                    <a:cubicBezTo>
                      <a:pt x="76" y="58"/>
                      <a:pt x="95" y="51"/>
                      <a:pt x="115" y="55"/>
                    </a:cubicBezTo>
                    <a:cubicBezTo>
                      <a:pt x="115" y="55"/>
                      <a:pt x="115" y="55"/>
                      <a:pt x="115" y="55"/>
                    </a:cubicBezTo>
                    <a:cubicBezTo>
                      <a:pt x="115" y="53"/>
                      <a:pt x="115" y="53"/>
                      <a:pt x="115" y="53"/>
                    </a:cubicBezTo>
                    <a:cubicBezTo>
                      <a:pt x="68" y="43"/>
                      <a:pt x="68" y="43"/>
                      <a:pt x="68" y="43"/>
                    </a:cubicBezTo>
                    <a:cubicBezTo>
                      <a:pt x="67" y="45"/>
                      <a:pt x="64" y="47"/>
                      <a:pt x="62" y="46"/>
                    </a:cubicBezTo>
                    <a:cubicBezTo>
                      <a:pt x="59" y="45"/>
                      <a:pt x="57" y="42"/>
                      <a:pt x="57" y="39"/>
                    </a:cubicBezTo>
                    <a:cubicBezTo>
                      <a:pt x="58" y="36"/>
                      <a:pt x="61" y="34"/>
                      <a:pt x="64" y="35"/>
                    </a:cubicBezTo>
                    <a:cubicBezTo>
                      <a:pt x="67" y="36"/>
                      <a:pt x="68" y="38"/>
                      <a:pt x="68" y="40"/>
                    </a:cubicBezTo>
                    <a:cubicBezTo>
                      <a:pt x="116" y="50"/>
                      <a:pt x="116" y="50"/>
                      <a:pt x="116" y="50"/>
                    </a:cubicBezTo>
                    <a:cubicBezTo>
                      <a:pt x="117" y="48"/>
                      <a:pt x="117" y="48"/>
                      <a:pt x="117" y="48"/>
                    </a:cubicBezTo>
                    <a:cubicBezTo>
                      <a:pt x="117" y="48"/>
                      <a:pt x="117" y="48"/>
                      <a:pt x="117" y="48"/>
                    </a:cubicBezTo>
                    <a:cubicBezTo>
                      <a:pt x="97" y="44"/>
                      <a:pt x="82" y="30"/>
                      <a:pt x="75" y="13"/>
                    </a:cubicBezTo>
                    <a:cubicBezTo>
                      <a:pt x="12" y="0"/>
                      <a:pt x="12" y="0"/>
                      <a:pt x="12" y="0"/>
                    </a:cubicBezTo>
                    <a:lnTo>
                      <a:pt x="6" y="2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6" name="Freeform: Shape 87"/>
              <p:cNvSpPr/>
              <p:nvPr/>
            </p:nvSpPr>
            <p:spPr bwMode="auto">
              <a:xfrm>
                <a:off x="1549400" y="989013"/>
                <a:ext cx="3351213" cy="1335088"/>
              </a:xfrm>
              <a:custGeom>
                <a:avLst/>
                <a:gdLst>
                  <a:gd name="T0" fmla="*/ 2111 w 2111"/>
                  <a:gd name="T1" fmla="*/ 420 h 841"/>
                  <a:gd name="T2" fmla="*/ 2027 w 2111"/>
                  <a:gd name="T3" fmla="*/ 841 h 841"/>
                  <a:gd name="T4" fmla="*/ 0 w 2111"/>
                  <a:gd name="T5" fmla="*/ 426 h 841"/>
                  <a:gd name="T6" fmla="*/ 84 w 2111"/>
                  <a:gd name="T7" fmla="*/ 0 h 841"/>
                  <a:gd name="T8" fmla="*/ 2111 w 2111"/>
                  <a:gd name="T9" fmla="*/ 420 h 841"/>
                </a:gdLst>
                <a:ahLst/>
                <a:cxnLst>
                  <a:cxn ang="0">
                    <a:pos x="T0" y="T1"/>
                  </a:cxn>
                  <a:cxn ang="0">
                    <a:pos x="T2" y="T3"/>
                  </a:cxn>
                  <a:cxn ang="0">
                    <a:pos x="T4" y="T5"/>
                  </a:cxn>
                  <a:cxn ang="0">
                    <a:pos x="T6" y="T7"/>
                  </a:cxn>
                  <a:cxn ang="0">
                    <a:pos x="T8" y="T9"/>
                  </a:cxn>
                </a:cxnLst>
                <a:rect l="0" t="0" r="r" b="b"/>
                <a:pathLst>
                  <a:path w="2111" h="841">
                    <a:moveTo>
                      <a:pt x="2111" y="420"/>
                    </a:moveTo>
                    <a:lnTo>
                      <a:pt x="2027" y="841"/>
                    </a:lnTo>
                    <a:lnTo>
                      <a:pt x="0" y="426"/>
                    </a:lnTo>
                    <a:lnTo>
                      <a:pt x="84" y="0"/>
                    </a:lnTo>
                    <a:lnTo>
                      <a:pt x="2111" y="42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7" name="Freeform: Shape 88"/>
              <p:cNvSpPr/>
              <p:nvPr/>
            </p:nvSpPr>
            <p:spPr bwMode="auto">
              <a:xfrm>
                <a:off x="1414463" y="958850"/>
                <a:ext cx="3352800" cy="1344613"/>
              </a:xfrm>
              <a:custGeom>
                <a:avLst/>
                <a:gdLst>
                  <a:gd name="T0" fmla="*/ 2112 w 2112"/>
                  <a:gd name="T1" fmla="*/ 421 h 847"/>
                  <a:gd name="T2" fmla="*/ 2027 w 2112"/>
                  <a:gd name="T3" fmla="*/ 847 h 847"/>
                  <a:gd name="T4" fmla="*/ 0 w 2112"/>
                  <a:gd name="T5" fmla="*/ 427 h 847"/>
                  <a:gd name="T6" fmla="*/ 85 w 2112"/>
                  <a:gd name="T7" fmla="*/ 0 h 847"/>
                  <a:gd name="T8" fmla="*/ 2112 w 2112"/>
                  <a:gd name="T9" fmla="*/ 421 h 847"/>
                </a:gdLst>
                <a:ahLst/>
                <a:cxnLst>
                  <a:cxn ang="0">
                    <a:pos x="T0" y="T1"/>
                  </a:cxn>
                  <a:cxn ang="0">
                    <a:pos x="T2" y="T3"/>
                  </a:cxn>
                  <a:cxn ang="0">
                    <a:pos x="T4" y="T5"/>
                  </a:cxn>
                  <a:cxn ang="0">
                    <a:pos x="T6" y="T7"/>
                  </a:cxn>
                  <a:cxn ang="0">
                    <a:pos x="T8" y="T9"/>
                  </a:cxn>
                </a:cxnLst>
                <a:rect l="0" t="0" r="r" b="b"/>
                <a:pathLst>
                  <a:path w="2112" h="847">
                    <a:moveTo>
                      <a:pt x="2112" y="421"/>
                    </a:moveTo>
                    <a:lnTo>
                      <a:pt x="2027" y="847"/>
                    </a:lnTo>
                    <a:lnTo>
                      <a:pt x="0" y="427"/>
                    </a:lnTo>
                    <a:lnTo>
                      <a:pt x="85" y="0"/>
                    </a:lnTo>
                    <a:lnTo>
                      <a:pt x="2112" y="421"/>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8" name="Freeform: Shape 89"/>
              <p:cNvSpPr/>
              <p:nvPr/>
            </p:nvSpPr>
            <p:spPr bwMode="auto">
              <a:xfrm>
                <a:off x="485775" y="736600"/>
                <a:ext cx="536575" cy="862013"/>
              </a:xfrm>
              <a:custGeom>
                <a:avLst/>
                <a:gdLst>
                  <a:gd name="T0" fmla="*/ 37 w 56"/>
                  <a:gd name="T1" fmla="*/ 88 h 89"/>
                  <a:gd name="T2" fmla="*/ 39 w 56"/>
                  <a:gd name="T3" fmla="*/ 89 h 89"/>
                  <a:gd name="T4" fmla="*/ 56 w 56"/>
                  <a:gd name="T5" fmla="*/ 5 h 89"/>
                  <a:gd name="T6" fmla="*/ 54 w 56"/>
                  <a:gd name="T7" fmla="*/ 4 h 89"/>
                  <a:gd name="T8" fmla="*/ 5 w 56"/>
                  <a:gd name="T9" fmla="*/ 38 h 89"/>
                  <a:gd name="T10" fmla="*/ 37 w 56"/>
                  <a:gd name="T11" fmla="*/ 88 h 89"/>
                </a:gdLst>
                <a:ahLst/>
                <a:cxnLst>
                  <a:cxn ang="0">
                    <a:pos x="T0" y="T1"/>
                  </a:cxn>
                  <a:cxn ang="0">
                    <a:pos x="T2" y="T3"/>
                  </a:cxn>
                  <a:cxn ang="0">
                    <a:pos x="T4" y="T5"/>
                  </a:cxn>
                  <a:cxn ang="0">
                    <a:pos x="T6" y="T7"/>
                  </a:cxn>
                  <a:cxn ang="0">
                    <a:pos x="T8" y="T9"/>
                  </a:cxn>
                  <a:cxn ang="0">
                    <a:pos x="T10" y="T11"/>
                  </a:cxn>
                </a:cxnLst>
                <a:rect l="0" t="0" r="r" b="b"/>
                <a:pathLst>
                  <a:path w="56" h="89">
                    <a:moveTo>
                      <a:pt x="37" y="88"/>
                    </a:moveTo>
                    <a:cubicBezTo>
                      <a:pt x="39" y="89"/>
                      <a:pt x="39" y="89"/>
                      <a:pt x="39" y="89"/>
                    </a:cubicBezTo>
                    <a:cubicBezTo>
                      <a:pt x="56" y="5"/>
                      <a:pt x="56" y="5"/>
                      <a:pt x="56" y="5"/>
                    </a:cubicBezTo>
                    <a:cubicBezTo>
                      <a:pt x="54" y="4"/>
                      <a:pt x="54" y="4"/>
                      <a:pt x="54" y="4"/>
                    </a:cubicBezTo>
                    <a:cubicBezTo>
                      <a:pt x="32" y="0"/>
                      <a:pt x="10" y="15"/>
                      <a:pt x="5" y="38"/>
                    </a:cubicBezTo>
                    <a:cubicBezTo>
                      <a:pt x="0" y="61"/>
                      <a:pt x="15" y="83"/>
                      <a:pt x="37" y="88"/>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9" name="Freeform: Shape 90"/>
              <p:cNvSpPr/>
              <p:nvPr/>
            </p:nvSpPr>
            <p:spPr bwMode="auto">
              <a:xfrm>
                <a:off x="858838" y="495300"/>
                <a:ext cx="2087563" cy="1373188"/>
              </a:xfrm>
              <a:custGeom>
                <a:avLst/>
                <a:gdLst>
                  <a:gd name="T0" fmla="*/ 17 w 218"/>
                  <a:gd name="T1" fmla="*/ 30 h 142"/>
                  <a:gd name="T2" fmla="*/ 0 w 218"/>
                  <a:gd name="T3" fmla="*/ 114 h 142"/>
                  <a:gd name="T4" fmla="*/ 137 w 218"/>
                  <a:gd name="T5" fmla="*/ 142 h 142"/>
                  <a:gd name="T6" fmla="*/ 145 w 218"/>
                  <a:gd name="T7" fmla="*/ 136 h 142"/>
                  <a:gd name="T8" fmla="*/ 159 w 218"/>
                  <a:gd name="T9" fmla="*/ 65 h 142"/>
                  <a:gd name="T10" fmla="*/ 154 w 218"/>
                  <a:gd name="T11" fmla="*/ 58 h 142"/>
                  <a:gd name="T12" fmla="*/ 31 w 218"/>
                  <a:gd name="T13" fmla="*/ 32 h 142"/>
                  <a:gd name="T14" fmla="*/ 54 w 218"/>
                  <a:gd name="T15" fmla="*/ 18 h 142"/>
                  <a:gd name="T16" fmla="*/ 206 w 218"/>
                  <a:gd name="T17" fmla="*/ 49 h 142"/>
                  <a:gd name="T18" fmla="*/ 206 w 218"/>
                  <a:gd name="T19" fmla="*/ 49 h 142"/>
                  <a:gd name="T20" fmla="*/ 216 w 218"/>
                  <a:gd name="T21" fmla="*/ 44 h 142"/>
                  <a:gd name="T22" fmla="*/ 216 w 218"/>
                  <a:gd name="T23" fmla="*/ 44 h 142"/>
                  <a:gd name="T24" fmla="*/ 218 w 218"/>
                  <a:gd name="T25" fmla="*/ 36 h 142"/>
                  <a:gd name="T26" fmla="*/ 57 w 218"/>
                  <a:gd name="T27" fmla="*/ 3 h 142"/>
                  <a:gd name="T28" fmla="*/ 17 w 218"/>
                  <a:gd name="T29" fmla="*/ 3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142">
                    <a:moveTo>
                      <a:pt x="17" y="30"/>
                    </a:moveTo>
                    <a:cubicBezTo>
                      <a:pt x="0" y="114"/>
                      <a:pt x="0" y="114"/>
                      <a:pt x="0" y="114"/>
                    </a:cubicBezTo>
                    <a:cubicBezTo>
                      <a:pt x="137" y="142"/>
                      <a:pt x="137" y="142"/>
                      <a:pt x="137" y="142"/>
                    </a:cubicBezTo>
                    <a:cubicBezTo>
                      <a:pt x="140" y="142"/>
                      <a:pt x="144" y="140"/>
                      <a:pt x="145" y="136"/>
                    </a:cubicBezTo>
                    <a:cubicBezTo>
                      <a:pt x="159" y="65"/>
                      <a:pt x="159" y="65"/>
                      <a:pt x="159" y="65"/>
                    </a:cubicBezTo>
                    <a:cubicBezTo>
                      <a:pt x="160" y="62"/>
                      <a:pt x="158" y="58"/>
                      <a:pt x="154" y="58"/>
                    </a:cubicBezTo>
                    <a:cubicBezTo>
                      <a:pt x="31" y="32"/>
                      <a:pt x="31" y="32"/>
                      <a:pt x="31" y="32"/>
                    </a:cubicBezTo>
                    <a:cubicBezTo>
                      <a:pt x="33" y="22"/>
                      <a:pt x="44" y="15"/>
                      <a:pt x="54" y="18"/>
                    </a:cubicBezTo>
                    <a:cubicBezTo>
                      <a:pt x="206" y="49"/>
                      <a:pt x="206" y="49"/>
                      <a:pt x="206" y="49"/>
                    </a:cubicBezTo>
                    <a:cubicBezTo>
                      <a:pt x="206" y="49"/>
                      <a:pt x="206" y="49"/>
                      <a:pt x="206" y="49"/>
                    </a:cubicBezTo>
                    <a:cubicBezTo>
                      <a:pt x="210" y="49"/>
                      <a:pt x="215" y="47"/>
                      <a:pt x="216" y="44"/>
                    </a:cubicBezTo>
                    <a:cubicBezTo>
                      <a:pt x="216" y="44"/>
                      <a:pt x="216" y="44"/>
                      <a:pt x="216" y="44"/>
                    </a:cubicBezTo>
                    <a:cubicBezTo>
                      <a:pt x="218" y="36"/>
                      <a:pt x="218" y="36"/>
                      <a:pt x="218" y="36"/>
                    </a:cubicBezTo>
                    <a:cubicBezTo>
                      <a:pt x="57" y="3"/>
                      <a:pt x="57" y="3"/>
                      <a:pt x="57" y="3"/>
                    </a:cubicBezTo>
                    <a:cubicBezTo>
                      <a:pt x="39" y="0"/>
                      <a:pt x="21" y="11"/>
                      <a:pt x="17" y="3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0" name="Freeform: Shape 91"/>
              <p:cNvSpPr/>
              <p:nvPr/>
            </p:nvSpPr>
            <p:spPr bwMode="auto">
              <a:xfrm>
                <a:off x="993775" y="804863"/>
                <a:ext cx="344488" cy="850900"/>
              </a:xfrm>
              <a:custGeom>
                <a:avLst/>
                <a:gdLst>
                  <a:gd name="T0" fmla="*/ 114 w 217"/>
                  <a:gd name="T1" fmla="*/ 536 h 536"/>
                  <a:gd name="T2" fmla="*/ 217 w 217"/>
                  <a:gd name="T3" fmla="*/ 24 h 536"/>
                  <a:gd name="T4" fmla="*/ 102 w 217"/>
                  <a:gd name="T5" fmla="*/ 0 h 536"/>
                  <a:gd name="T6" fmla="*/ 0 w 217"/>
                  <a:gd name="T7" fmla="*/ 512 h 536"/>
                  <a:gd name="T8" fmla="*/ 114 w 217"/>
                  <a:gd name="T9" fmla="*/ 536 h 536"/>
                </a:gdLst>
                <a:ahLst/>
                <a:cxnLst>
                  <a:cxn ang="0">
                    <a:pos x="T0" y="T1"/>
                  </a:cxn>
                  <a:cxn ang="0">
                    <a:pos x="T2" y="T3"/>
                  </a:cxn>
                  <a:cxn ang="0">
                    <a:pos x="T4" y="T5"/>
                  </a:cxn>
                  <a:cxn ang="0">
                    <a:pos x="T6" y="T7"/>
                  </a:cxn>
                  <a:cxn ang="0">
                    <a:pos x="T8" y="T9"/>
                  </a:cxn>
                </a:cxnLst>
                <a:rect l="0" t="0" r="r" b="b"/>
                <a:pathLst>
                  <a:path w="217" h="536">
                    <a:moveTo>
                      <a:pt x="114" y="536"/>
                    </a:moveTo>
                    <a:lnTo>
                      <a:pt x="217" y="24"/>
                    </a:lnTo>
                    <a:lnTo>
                      <a:pt x="102" y="0"/>
                    </a:lnTo>
                    <a:lnTo>
                      <a:pt x="0" y="512"/>
                    </a:lnTo>
                    <a:lnTo>
                      <a:pt x="114" y="53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grpSp>
      </p:grpSp>
      <p:sp>
        <p:nvSpPr>
          <p:cNvPr id="3" name="Rectangle 2"/>
          <p:cNvSpPr/>
          <p:nvPr/>
        </p:nvSpPr>
        <p:spPr>
          <a:xfrm>
            <a:off x="81915" y="41275"/>
            <a:ext cx="3727450" cy="67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4" name="Text Box 63"/>
          <p:cNvSpPr txBox="1"/>
          <p:nvPr/>
        </p:nvSpPr>
        <p:spPr>
          <a:xfrm>
            <a:off x="381635" y="354330"/>
            <a:ext cx="8497570" cy="583565"/>
          </a:xfrm>
          <a:prstGeom prst="rect">
            <a:avLst/>
          </a:prstGeom>
          <a:noFill/>
        </p:spPr>
        <p:txBody>
          <a:bodyPr wrap="square" rtlCol="0">
            <a:spAutoFit/>
          </a:bodyPr>
          <a:p>
            <a:pPr marL="457200" indent="-457200">
              <a:buFont typeface="Wingdings" panose="05000000000000000000" charset="0"/>
              <a:buChar char=""/>
            </a:pPr>
            <a:r>
              <a:rPr lang="en-US" sz="3200" dirty="0">
                <a:latin typeface="Arial" panose="020B0604020202090204" pitchFamily="34" charset="0"/>
                <a:cs typeface="Arial" panose="020B0604020202090204" pitchFamily="34" charset="0"/>
                <a:sym typeface="+mn-ea"/>
              </a:rPr>
              <a:t>Methodology</a:t>
            </a:r>
            <a:endParaRPr lang="en-US" sz="3200" dirty="0">
              <a:latin typeface="Arial" panose="020B0604020202090204" pitchFamily="34" charset="0"/>
              <a:cs typeface="Arial" panose="020B0604020202090204" pitchFamily="34" charset="0"/>
              <a:sym typeface="+mn-ea"/>
            </a:endParaRPr>
          </a:p>
        </p:txBody>
      </p:sp>
      <p:sp>
        <p:nvSpPr>
          <p:cNvPr id="97" name="Text Box 96"/>
          <p:cNvSpPr txBox="1"/>
          <p:nvPr/>
        </p:nvSpPr>
        <p:spPr>
          <a:xfrm>
            <a:off x="4643120" y="1884045"/>
            <a:ext cx="7414260" cy="3784600"/>
          </a:xfrm>
          <a:prstGeom prst="rect">
            <a:avLst/>
          </a:prstGeom>
          <a:noFill/>
        </p:spPr>
        <p:txBody>
          <a:bodyPr wrap="square" rtlCol="0">
            <a:spAutoFit/>
          </a:bodyPr>
          <a:p>
            <a:pPr marL="285750" indent="-285750">
              <a:buFont typeface="Arial" panose="020B0604020202090204" pitchFamily="34" charset="0"/>
              <a:buChar char="•"/>
            </a:pPr>
            <a:r>
              <a:rPr lang="en-US" sz="2000">
                <a:latin typeface="Arial" panose="020B0604020202090204" pitchFamily="34" charset="0"/>
                <a:cs typeface="Arial" panose="020B0604020202090204" pitchFamily="34" charset="0"/>
              </a:rPr>
              <a:t>Delete a feature column where a large part of the feature is a NaN value, or set a default value for some feature data which is NaN value</a:t>
            </a: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r>
              <a:rPr lang="en-US" sz="2000">
                <a:latin typeface="Arial" panose="020B0604020202090204" pitchFamily="34" charset="0"/>
                <a:cs typeface="Arial" panose="020B0604020202090204" pitchFamily="34" charset="0"/>
              </a:rPr>
              <a:t>Consider the correlation between different variables to find important variables.</a:t>
            </a: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r>
              <a:rPr lang="en-US" sz="2000">
                <a:latin typeface="Arial" panose="020B0604020202090204" pitchFamily="34" charset="0"/>
                <a:cs typeface="Arial" panose="020B0604020202090204" pitchFamily="34" charset="0"/>
              </a:rPr>
              <a:t>The preferred algorithm are linear regression, XGBoost, lightGBM.</a:t>
            </a: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r>
              <a:rPr lang="en-US" sz="2000">
                <a:latin typeface="Arial" panose="020B0604020202090204" pitchFamily="34" charset="0"/>
                <a:cs typeface="Arial" panose="020B0604020202090204" pitchFamily="34" charset="0"/>
              </a:rPr>
              <a:t>Calculate mean absolute error</a:t>
            </a:r>
            <a:endParaRPr lang="en-US" sz="2000">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lang="en-US" sz="2000">
              <a:latin typeface="Arial" panose="020B0604020202090204" pitchFamily="34" charset="0"/>
              <a:cs typeface="Arial" panose="020B0604020202090204" pitchFamily="34" charset="0"/>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915" y="41275"/>
            <a:ext cx="3727450" cy="67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81635" y="354330"/>
            <a:ext cx="8497570" cy="583565"/>
          </a:xfrm>
          <a:prstGeom prst="rect">
            <a:avLst/>
          </a:prstGeom>
          <a:noFill/>
        </p:spPr>
        <p:txBody>
          <a:bodyPr wrap="square" rtlCol="0">
            <a:spAutoFit/>
          </a:bodyPr>
          <a:p>
            <a:pPr marL="457200" indent="-457200">
              <a:buFont typeface="Wingdings" panose="05000000000000000000" charset="0"/>
              <a:buChar char=""/>
            </a:pPr>
            <a:r>
              <a:rPr lang="en-US" altLang="en-GB" sz="3200" dirty="0">
                <a:latin typeface="Arial" panose="020B0604020202090204" pitchFamily="34" charset="0"/>
                <a:cs typeface="Arial" panose="020B0604020202090204" pitchFamily="34" charset="0"/>
                <a:sym typeface="+mn-ea"/>
              </a:rPr>
              <a:t>D</a:t>
            </a:r>
            <a:r>
              <a:rPr lang="en-GB" altLang="zh-CN" sz="3200" dirty="0">
                <a:latin typeface="Arial" panose="020B0604020202090204" pitchFamily="34" charset="0"/>
                <a:cs typeface="Arial" panose="020B0604020202090204" pitchFamily="34" charset="0"/>
                <a:sym typeface="+mn-ea"/>
              </a:rPr>
              <a:t>eliverables for the project </a:t>
            </a:r>
            <a:endParaRPr lang="en-GB" altLang="zh-CN" sz="3200" dirty="0">
              <a:latin typeface="Arial" panose="020B0604020202090204" pitchFamily="34" charset="0"/>
              <a:cs typeface="Arial" panose="020B0604020202090204" pitchFamily="34" charset="0"/>
              <a:sym typeface="+mn-ea"/>
            </a:endParaRPr>
          </a:p>
        </p:txBody>
      </p:sp>
      <p:sp>
        <p:nvSpPr>
          <p:cNvPr id="6" name="内容占位符 4"/>
          <p:cNvSpPr>
            <a:spLocks noGrp="1"/>
          </p:cNvSpPr>
          <p:nvPr>
            <p:ph sz="half" idx="1"/>
          </p:nvPr>
        </p:nvSpPr>
        <p:spPr>
          <a:xfrm>
            <a:off x="381635" y="1253490"/>
            <a:ext cx="10897870" cy="4351655"/>
          </a:xfrm>
        </p:spPr>
        <p:txBody>
          <a:bodyPr>
            <a:normAutofit lnSpcReduction="10000"/>
          </a:bodyPr>
          <a:p>
            <a:pPr marL="0" indent="0">
              <a:buNone/>
            </a:pPr>
            <a:r>
              <a:rPr lang="zh-CN" altLang="en-US" sz="2000" dirty="0">
                <a:latin typeface="Arial" panose="020B0604020202090204" pitchFamily="34" charset="0"/>
                <a:cs typeface="Arial" panose="020B0604020202090204" pitchFamily="34" charset="0"/>
              </a:rPr>
              <a:t>1. Developing an algorithm that makes predictions about the future sale prices of homes. </a:t>
            </a:r>
            <a:endParaRPr lang="zh-CN" altLang="en-US" sz="2000" dirty="0">
              <a:latin typeface="Arial" panose="020B0604020202090204" pitchFamily="34" charset="0"/>
              <a:cs typeface="Arial" panose="020B0604020202090204" pitchFamily="34" charset="0"/>
            </a:endParaRPr>
          </a:p>
          <a:p>
            <a:pPr/>
            <a:r>
              <a:rPr lang="zh-CN" altLang="en-US" sz="2000" dirty="0">
                <a:latin typeface="Arial" panose="020B0604020202090204" pitchFamily="34" charset="0"/>
                <a:cs typeface="Arial" panose="020B0604020202090204" pitchFamily="34" charset="0"/>
              </a:rPr>
              <a:t> House price prediction using regression technique</a:t>
            </a:r>
            <a:endParaRPr lang="zh-CN" altLang="en-US" sz="2000" dirty="0">
              <a:latin typeface="Arial" panose="020B0604020202090204" pitchFamily="34" charset="0"/>
              <a:cs typeface="Arial" panose="020B0604020202090204" pitchFamily="34" charset="0"/>
            </a:endParaRPr>
          </a:p>
          <a:p>
            <a:pPr>
              <a:buNone/>
            </a:pPr>
            <a:endParaRPr lang="zh-CN" altLang="en-US" sz="2000" dirty="0">
              <a:latin typeface="Arial" panose="020B0604020202090204" pitchFamily="34" charset="0"/>
              <a:cs typeface="Arial" panose="020B0604020202090204" pitchFamily="34" charset="0"/>
            </a:endParaRPr>
          </a:p>
          <a:p>
            <a:pPr marL="0" indent="0">
              <a:buNone/>
            </a:pPr>
            <a:r>
              <a:rPr lang="zh-CN" altLang="en-US" sz="2000" dirty="0">
                <a:latin typeface="Arial" panose="020B0604020202090204" pitchFamily="34" charset="0"/>
                <a:cs typeface="Arial" panose="020B0604020202090204" pitchFamily="34" charset="0"/>
              </a:rPr>
              <a:t>2. Building a model to improve the Zestimate residual error.</a:t>
            </a:r>
            <a:endParaRPr lang="zh-CN" altLang="en-US" sz="2000" dirty="0">
              <a:latin typeface="Arial" panose="020B0604020202090204" pitchFamily="34" charset="0"/>
              <a:cs typeface="Arial" panose="020B0604020202090204" pitchFamily="34" charset="0"/>
            </a:endParaRPr>
          </a:p>
          <a:p>
            <a:pPr/>
            <a:r>
              <a:rPr lang="zh-CN" altLang="en-US" sz="2000" dirty="0">
                <a:latin typeface="Arial" panose="020B0604020202090204" pitchFamily="34" charset="0"/>
                <a:cs typeface="Arial" panose="020B0604020202090204" pitchFamily="34" charset="0"/>
              </a:rPr>
              <a:t>“Zestimates” are estimated home values based on 7.5 million statistical and machine learning models that analyze hundreds of data points on each property. And, by continually improving the median margin of error (from 14% at the onset to 5% today)</a:t>
            </a:r>
            <a:endParaRPr lang="zh-CN" altLang="en-US" sz="2000" dirty="0">
              <a:latin typeface="Arial" panose="020B0604020202090204" pitchFamily="34" charset="0"/>
              <a:cs typeface="Arial" panose="020B0604020202090204" pitchFamily="34" charset="0"/>
            </a:endParaRPr>
          </a:p>
          <a:p>
            <a:pPr marL="0" indent="0">
              <a:buNone/>
            </a:pPr>
            <a:endParaRPr lang="zh-CN" altLang="en-US" sz="2000" dirty="0">
              <a:latin typeface="Arial" panose="020B0604020202090204" pitchFamily="34" charset="0"/>
              <a:cs typeface="Arial" panose="020B0604020202090204" pitchFamily="34" charset="0"/>
            </a:endParaRPr>
          </a:p>
          <a:p>
            <a:pPr/>
            <a:r>
              <a:rPr lang="zh-CN" altLang="en-US" sz="2000" dirty="0">
                <a:latin typeface="Arial" panose="020B0604020202090204" pitchFamily="34" charset="0"/>
                <a:cs typeface="Arial" panose="020B0604020202090204" pitchFamily="34" charset="0"/>
              </a:rPr>
              <a:t>Submissions are evaluated on Mean Absolute Error between the predicted log error and the actual log error. The log error is defined as</a:t>
            </a:r>
            <a:endParaRPr lang="zh-CN" altLang="en-US" sz="2000" dirty="0">
              <a:latin typeface="Arial" panose="020B0604020202090204" pitchFamily="34" charset="0"/>
              <a:cs typeface="Arial" panose="020B0604020202090204" pitchFamily="34" charset="0"/>
            </a:endParaRPr>
          </a:p>
          <a:p>
            <a:pPr>
              <a:buNone/>
            </a:pPr>
            <a:endParaRPr lang="zh-CN" altLang="en-US" sz="2000" dirty="0">
              <a:latin typeface="Arial" panose="020B0604020202090204" pitchFamily="34" charset="0"/>
              <a:cs typeface="Arial" panose="020B0604020202090204" pitchFamily="34" charset="0"/>
            </a:endParaRPr>
          </a:p>
          <a:p>
            <a:pPr marL="0" indent="0">
              <a:buNone/>
            </a:pPr>
            <a:r>
              <a:rPr lang="zh-CN" altLang="en-US" sz="2000" dirty="0">
                <a:latin typeface="Arial" panose="020B0604020202090204" pitchFamily="34" charset="0"/>
                <a:cs typeface="Arial" panose="020B0604020202090204" pitchFamily="34" charset="0"/>
              </a:rPr>
              <a:t>                                          logerror=log(Zestimate)−log(SalePrice)</a:t>
            </a:r>
            <a:endParaRPr lang="zh-CN" altLang="en-US" sz="2000" dirty="0">
              <a:latin typeface="Arial" panose="020B0604020202090204" pitchFamily="34" charset="0"/>
              <a:cs typeface="Arial" panose="020B0604020202090204" pitchFamily="34" charset="0"/>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915" y="41275"/>
            <a:ext cx="3727450" cy="67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434975" y="354330"/>
            <a:ext cx="4789805" cy="583565"/>
          </a:xfrm>
          <a:prstGeom prst="rect">
            <a:avLst/>
          </a:prstGeom>
          <a:noFill/>
        </p:spPr>
        <p:txBody>
          <a:bodyPr wrap="square" rtlCol="0">
            <a:spAutoFit/>
          </a:bodyPr>
          <a:p>
            <a:pPr marL="457200" indent="-457200">
              <a:buFont typeface="Wingdings" panose="05000000000000000000" charset="0"/>
              <a:buChar char=""/>
            </a:pPr>
            <a:r>
              <a:rPr lang="en-GB" altLang="zh-CN" sz="3200" dirty="0">
                <a:latin typeface="Arial" panose="020B0604020202090204" pitchFamily="34" charset="0"/>
                <a:cs typeface="Arial" panose="020B0604020202090204" pitchFamily="34" charset="0"/>
                <a:sym typeface="+mn-ea"/>
              </a:rPr>
              <a:t>Project Plan</a:t>
            </a:r>
            <a:endParaRPr lang="en-GB" altLang="zh-CN" sz="3200" dirty="0">
              <a:latin typeface="Arial" panose="020B0604020202090204" pitchFamily="34" charset="0"/>
              <a:cs typeface="Arial" panose="020B0604020202090204" pitchFamily="34" charset="0"/>
              <a:sym typeface="+mn-ea"/>
            </a:endParaRPr>
          </a:p>
        </p:txBody>
      </p:sp>
      <p:pic>
        <p:nvPicPr>
          <p:cNvPr id="28" name="Picture 27" descr="0001"/>
          <p:cNvPicPr>
            <a:picLocks noChangeAspect="1"/>
          </p:cNvPicPr>
          <p:nvPr/>
        </p:nvPicPr>
        <p:blipFill>
          <a:blip r:embed="rId1"/>
          <a:stretch>
            <a:fillRect/>
          </a:stretch>
        </p:blipFill>
        <p:spPr>
          <a:xfrm>
            <a:off x="1185545" y="937895"/>
            <a:ext cx="9820275" cy="4884420"/>
          </a:xfrm>
          <a:prstGeom prst="rect">
            <a:avLst/>
          </a:prstGeom>
        </p:spPr>
      </p:pic>
    </p:spTree>
  </p:cSld>
  <p:clrMapOvr>
    <a:masterClrMapping/>
  </p:clrMapOvr>
  <p:transition spd="slow">
    <p:push dir="u"/>
  </p:transition>
</p:sld>
</file>

<file path=ppt/theme/theme1.xml><?xml version="1.0" encoding="utf-8"?>
<a:theme xmlns:a="http://schemas.openxmlformats.org/drawingml/2006/main" name="第一PPT，www.1ppt.com">
  <a:themeElements>
    <a:clrScheme name="自定义 472">
      <a:dk1>
        <a:sysClr val="windowText" lastClr="000000"/>
      </a:dk1>
      <a:lt1>
        <a:sysClr val="window" lastClr="FFFFFF"/>
      </a:lt1>
      <a:dk2>
        <a:srgbClr val="44546A"/>
      </a:dk2>
      <a:lt2>
        <a:srgbClr val="E7E6E6"/>
      </a:lt2>
      <a:accent1>
        <a:srgbClr val="6A7991"/>
      </a:accent1>
      <a:accent2>
        <a:srgbClr val="313846"/>
      </a:accent2>
      <a:accent3>
        <a:srgbClr val="6A7991"/>
      </a:accent3>
      <a:accent4>
        <a:srgbClr val="313846"/>
      </a:accent4>
      <a:accent5>
        <a:srgbClr val="6A7991"/>
      </a:accent5>
      <a:accent6>
        <a:srgbClr val="313846"/>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1962</Words>
  <Application>WPS Presentation</Application>
  <PresentationFormat>自定义</PresentationFormat>
  <Paragraphs>62</Paragraphs>
  <Slides>6</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vt:i4>
      </vt:variant>
    </vt:vector>
  </HeadingPairs>
  <TitlesOfParts>
    <vt:vector size="25" baseType="lpstr">
      <vt:lpstr>Arial</vt:lpstr>
      <vt:lpstr>SimSun</vt:lpstr>
      <vt:lpstr>Wingdings</vt:lpstr>
      <vt:lpstr>微软雅黑</vt:lpstr>
      <vt:lpstr>PingFang SC</vt:lpstr>
      <vt:lpstr>DIN Mittelschrift Std</vt:lpstr>
      <vt:lpstr>Calibri</vt:lpstr>
      <vt:lpstr>Helvetica Neue</vt:lpstr>
      <vt:lpstr>SimSun</vt:lpstr>
      <vt:lpstr>微软雅黑 Light</vt:lpstr>
      <vt:lpstr>STSong</vt:lpstr>
      <vt:lpstr>Open Sans</vt:lpstr>
      <vt:lpstr>Arial Unicode MS</vt:lpstr>
      <vt:lpstr>Wingdings</vt:lpstr>
      <vt:lpstr>Songti SC</vt:lpstr>
      <vt:lpstr>等线 Light</vt:lpstr>
      <vt:lpstr>等线</vt:lpstr>
      <vt:lpstr>Baoli TC</vt:lpstr>
      <vt:lpstr>第一PPT，www.1ppt.com</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通用商务</dc:title>
  <dc:creator>第一PPT</dc:creator>
  <cp:keywords>www.1ppt.com</cp:keywords>
  <dc:description>www.1ppt.com</dc:description>
  <cp:lastModifiedBy>james</cp:lastModifiedBy>
  <cp:revision>44</cp:revision>
  <dcterms:created xsi:type="dcterms:W3CDTF">2020-03-02T16:49:56Z</dcterms:created>
  <dcterms:modified xsi:type="dcterms:W3CDTF">2020-03-02T16:49:56Z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1033-2.0.0.3163</vt:lpwstr>
  </property>
</Properties>
</file>