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3" r:id="rId12"/>
    <p:sldId id="271" r:id="rId13"/>
    <p:sldId id="272" r:id="rId14"/>
    <p:sldId id="269" r:id="rId15"/>
    <p:sldId id="268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 varScale="1">
        <p:scale>
          <a:sx n="105" d="100"/>
          <a:sy n="105" d="100"/>
        </p:scale>
        <p:origin x="54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MSE</a:t>
            </a:r>
            <a:r>
              <a:rPr lang="en-US" altLang="zh-CN" baseline="0" dirty="0"/>
              <a:t> for different models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OLR</c:v>
                </c:pt>
                <c:pt idx="1">
                  <c:v>LWLR</c:v>
                </c:pt>
                <c:pt idx="2">
                  <c:v>LDA</c:v>
                </c:pt>
                <c:pt idx="3">
                  <c:v>LWLDA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3.9329999999999998</c:v>
                </c:pt>
                <c:pt idx="1">
                  <c:v>3.6829999999999998</c:v>
                </c:pt>
                <c:pt idx="2">
                  <c:v>1.99</c:v>
                </c:pt>
                <c:pt idx="3">
                  <c:v>1.9430000000000001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D-4EC1-B510-1B9E485CF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461384"/>
        <c:axId val="466461712"/>
      </c:barChart>
      <c:catAx>
        <c:axId val="466461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461712"/>
        <c:crosses val="autoZero"/>
        <c:auto val="1"/>
        <c:lblAlgn val="ctr"/>
        <c:lblOffset val="100"/>
        <c:noMultiLvlLbl val="0"/>
      </c:catAx>
      <c:valAx>
        <c:axId val="46646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646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DD2E-7F97-B74A-8C05-7014F1D0BB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6F16-B9C1-EF42-822B-86A3921AF2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iacheng-miao.shinyapps.io/Module3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Lato" panose="020F0502020204030203" pitchFamily="34" charset="77"/>
              </a:rPr>
              <a:t>Yelp Pizza Restaurants’ Review Analysis</a:t>
            </a:r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i="1" dirty="0">
                <a:latin typeface="Lato" panose="020F0502020204030203" pitchFamily="34" charset="77"/>
              </a:rPr>
              <a:t>Group2</a:t>
            </a:r>
          </a:p>
          <a:p>
            <a:r>
              <a:rPr lang="en-US" dirty="0"/>
              <a:t> </a:t>
            </a:r>
            <a:r>
              <a:rPr lang="en-US" sz="2800" i="1" dirty="0" err="1">
                <a:latin typeface="Lato" panose="020F0502020204030203" pitchFamily="34" charset="77"/>
              </a:rPr>
              <a:t>Jiacheng</a:t>
            </a:r>
            <a:r>
              <a:rPr lang="en-US" sz="2800" i="1" dirty="0">
                <a:latin typeface="Lato" panose="020F0502020204030203" pitchFamily="34" charset="77"/>
              </a:rPr>
              <a:t> Miao, Hao Qin, Shirley Zhang, </a:t>
            </a:r>
            <a:r>
              <a:rPr lang="en-US" sz="2800" i="1" dirty="0" err="1">
                <a:latin typeface="Lato" panose="020F0502020204030203" pitchFamily="34" charset="77"/>
              </a:rPr>
              <a:t>Xiyue</a:t>
            </a:r>
            <a:r>
              <a:rPr lang="en-US" sz="2800" i="1" dirty="0">
                <a:latin typeface="Lato" panose="020F0502020204030203" pitchFamily="34" charset="77"/>
              </a:rPr>
              <a:t> Wang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23" y="5349875"/>
            <a:ext cx="3153230" cy="1060809"/>
          </a:xfrm>
          <a:prstGeom prst="rect">
            <a:avLst/>
          </a:prstGeom>
        </p:spPr>
      </p:pic>
      <p:pic>
        <p:nvPicPr>
          <p:cNvPr id="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4992958"/>
            <a:ext cx="1360558" cy="17746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B620-0198-4E2B-BF9C-E787D9E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6" y="3206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Local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Weighted LDA</a:t>
            </a:r>
            <a:endParaRPr lang="zh-CN" altLang="en-US" dirty="0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1AB03-213C-4119-9579-2719F5293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Lato Medium"/>
                  </a:rPr>
                  <a:t>Local weighted </a:t>
                </a:r>
                <a:r>
                  <a:rPr lang="en-US" altLang="zh-CN" dirty="0" err="1">
                    <a:latin typeface="Lato Medium"/>
                  </a:rPr>
                  <a:t>idf</a:t>
                </a:r>
                <a:r>
                  <a:rPr lang="en-US" altLang="zh-CN" dirty="0">
                    <a:latin typeface="Lato Medium"/>
                  </a:rPr>
                  <a:t> term 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𝑤𝑖𝑑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1AB03-213C-4119-9579-2719F5293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657344-1C09-48D9-995C-1E95FAB8451E}"/>
                  </a:ext>
                </a:extLst>
              </p:cNvPr>
              <p:cNvSpPr txBox="1"/>
              <p:nvPr/>
            </p:nvSpPr>
            <p:spPr>
              <a:xfrm>
                <a:off x="1101824" y="4572000"/>
                <a:ext cx="9660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o Light" panose="020F0302020204030203" pitchFamily="34" charset="0"/>
                  </a:rPr>
                  <a:t> is the weight corresponding to the j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sz="2000" dirty="0">
                    <a:latin typeface="Lato Light" panose="020F0302020204030203" pitchFamily="34" charset="0"/>
                  </a:rPr>
                  <a:t> user, D is the total number of all reviews and the denominator is the number the review which includes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zh-CN" sz="2000" dirty="0">
                    <a:latin typeface="Lato Light" panose="020F0302020204030203" pitchFamily="34" charset="0"/>
                  </a:rPr>
                  <a:t>  word.</a:t>
                </a:r>
                <a:endParaRPr lang="zh-CN" altLang="en-US" dirty="0">
                  <a:latin typeface="Lato Light" panose="020F030202020403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657344-1C09-48D9-995C-1E95FAB84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24" y="4572000"/>
                <a:ext cx="9660834" cy="707886"/>
              </a:xfrm>
              <a:prstGeom prst="rect">
                <a:avLst/>
              </a:prstGeom>
              <a:blipFill>
                <a:blip r:embed="rId3"/>
                <a:stretch>
                  <a:fillRect l="-694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E32EBCE-EF56-4F50-BF28-1D46B71938E7}"/>
              </a:ext>
            </a:extLst>
          </p:cNvPr>
          <p:cNvSpPr/>
          <p:nvPr/>
        </p:nvSpPr>
        <p:spPr>
          <a:xfrm>
            <a:off x="5379075" y="2932090"/>
            <a:ext cx="532349" cy="532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F9D141-F2A5-4944-A1B6-35754F156A26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7684BE-0568-4B3E-8A84-2D2664E76F8F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8C9C06D-9880-46F8-98E9-BC0E73844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503405"/>
              </p:ext>
            </p:extLst>
          </p:nvPr>
        </p:nvGraphicFramePr>
        <p:xfrm>
          <a:off x="1232356" y="2011079"/>
          <a:ext cx="10203977" cy="2580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7BC93F-7A45-456C-ADE9-705FCD77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6" y="3180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</a:rPr>
              <a:t>Model compare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F941DC-880E-42AA-AD95-FB94CE9E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61" y="4591325"/>
            <a:ext cx="9780783" cy="1284452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A357766-F40D-471D-9A67-07236B2C03EF}"/>
              </a:ext>
            </a:extLst>
          </p:cNvPr>
          <p:cNvCxnSpPr>
            <a:cxnSpLocks/>
          </p:cNvCxnSpPr>
          <p:nvPr/>
        </p:nvCxnSpPr>
        <p:spPr>
          <a:xfrm rot="5400000">
            <a:off x="10020120" y="2920394"/>
            <a:ext cx="659847" cy="43217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731937-6E4A-43EC-9182-8762DA166301}"/>
              </a:ext>
            </a:extLst>
          </p:cNvPr>
          <p:cNvSpPr txBox="1"/>
          <p:nvPr/>
        </p:nvSpPr>
        <p:spPr>
          <a:xfrm>
            <a:off x="10133954" y="2456020"/>
            <a:ext cx="165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Best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16F567-0D68-48CC-8BE6-3ED19B1A6336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96CE4E-7E5E-401E-BEAB-E8C6174AD1C0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2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7527-1444-4DD8-8574-A84454BA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6" y="3206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Contingency Table Test</a:t>
            </a:r>
            <a:endParaRPr lang="zh-CN" altLang="en-US" dirty="0">
              <a:latin typeface="Lato" panose="020F050202020403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A90F9-ECF1-4BE3-8955-18CAF1CB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22" y="2179586"/>
            <a:ext cx="8852355" cy="19559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F6F40E-82EA-4864-AC64-3D40CDCD22DC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6F9BF5-E901-4B57-B4A9-50357818C912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B7F1F-A570-4B36-95B3-82E66AA58AC2}"/>
              </a:ext>
            </a:extLst>
          </p:cNvPr>
          <p:cNvSpPr txBox="1"/>
          <p:nvPr/>
        </p:nvSpPr>
        <p:spPr>
          <a:xfrm>
            <a:off x="1382973" y="4367283"/>
            <a:ext cx="8793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Lato Medium"/>
              </a:rPr>
              <a:t>chi-square test 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P-value = 1.318e-06</a:t>
            </a:r>
          </a:p>
          <a:p>
            <a:r>
              <a:rPr lang="en-US" altLang="zh-CN" dirty="0"/>
              <a:t>The brand effect is significant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8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8196" y="3233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Lato" panose="020F0502020204030203" pitchFamily="34" charset="0"/>
              </a:rPr>
              <a:t>Business Suggestion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698500" y="1691005"/>
          <a:ext cx="5136515" cy="2540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Noun and "Fast" pairs (in every 1278 nouns)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 Noun.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PizzaHut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Other 9 Pizza Chain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Delivery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39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31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Service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32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17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Pizza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7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5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181090" y="1685925"/>
          <a:ext cx="5629910" cy="2546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865"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Noun and  "Delicious" pairs (in every 1278 nouns)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Noun. 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PizzaHut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Other 9 Pizza Chains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Pizza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15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35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Food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5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32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Crust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1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latin typeface="Lato" panose="020F0502020204030203" charset="0"/>
                          <a:cs typeface="Lato" panose="020F0502020204030203" charset="0"/>
                        </a:rPr>
                        <a:t>17</a:t>
                      </a:r>
                      <a:endParaRPr lang="en-US" altLang="en-US" sz="20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223895" y="4395470"/>
            <a:ext cx="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28700" y="5133340"/>
            <a:ext cx="43897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>
                <a:latin typeface="Lato" panose="020F0502020204030203" charset="0"/>
                <a:ea typeface="宋体" panose="02010600030101010101" pitchFamily="2" charset="-122"/>
                <a:cs typeface="Lato" panose="020F0502020204030203" charset="0"/>
                <a:sym typeface="+mn-ea"/>
              </a:rPr>
              <a:t>Efficient, good at delivery, high-speed</a:t>
            </a:r>
            <a:endParaRPr lang="en-US" altLang="en-US" sz="2000">
              <a:latin typeface="Lato" panose="020F0502020204030203" charset="0"/>
              <a:ea typeface="宋体" panose="02010600030101010101" pitchFamily="2" charset="-122"/>
              <a:cs typeface="Lato" panose="020F0502020204030203" charset="0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618220" y="4395470"/>
            <a:ext cx="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12535" y="5133340"/>
            <a:ext cx="5655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000">
                <a:latin typeface="Lato" panose="020F0502020204030203" charset="0"/>
                <a:ea typeface="宋体" panose="02010600030101010101" pitchFamily="2" charset="-122"/>
                <a:cs typeface="Lato" panose="020F0502020204030203" charset="0"/>
                <a:sym typeface="+mn-ea"/>
              </a:rPr>
              <a:t>More knids of nouns appear in other 9:</a:t>
            </a:r>
          </a:p>
          <a:p>
            <a:pPr algn="l"/>
            <a:r>
              <a:rPr lang="en-US" sz="2000">
                <a:latin typeface="Lato" panose="020F0502020204030203" charset="0"/>
                <a:ea typeface="宋体" panose="02010600030101010101" pitchFamily="2" charset="-122"/>
                <a:cs typeface="Lato" panose="020F0502020204030203" charset="0"/>
                <a:sym typeface="+mn-ea"/>
              </a:rPr>
              <a:t>gralic, dessert, pepperoni, cream, jalapeño, ravioli, breadstick, sangria, cheesecake, burger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960F69-F9BF-4D8B-B07D-4AB9204E1073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5FED9A-AB71-4BC5-8E74-82F90BE59F4C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8196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Lato" panose="020F0502020204030203" pitchFamily="34" charset="0"/>
              </a:rPr>
              <a:t>Business Suggestion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897515929"/>
              </p:ext>
            </p:extLst>
          </p:nvPr>
        </p:nvGraphicFramePr>
        <p:xfrm>
          <a:off x="927735" y="1532255"/>
          <a:ext cx="7623175" cy="4037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6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Lato Medium" panose="020F0502020204030203"/>
                          <a:ea typeface="宋体" panose="02010600030101010101" pitchFamily="2" charset="-122"/>
                          <a:cs typeface="Lato" panose="020F0502020204030203" charset="0"/>
                        </a:rPr>
                        <a:t>SWOT Analysis</a:t>
                      </a:r>
                      <a:endParaRPr lang="en-US" altLang="en-US" sz="2800" b="0">
                        <a:latin typeface="Lato Medium" panose="020F0502020204030203"/>
                        <a:ea typeface="宋体" panose="02010600030101010101" pitchFamily="2" charset="-122"/>
                        <a:cs typeface="Lato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>
                          <a:latin typeface="Lato Medium" panose="020F0502020204030203"/>
                          <a:ea typeface="宋体" panose="02010600030101010101" pitchFamily="2" charset="-122"/>
                          <a:cs typeface="Lato Medium" panose="020F0502020204030203" charset="0"/>
                        </a:rPr>
                        <a:t>Strength</a:t>
                      </a:r>
                      <a:endParaRPr lang="en-US" altLang="en-US" sz="2400" b="0" dirty="0">
                        <a:latin typeface="Lato Medium" panose="020F0502020204030203"/>
                        <a:ea typeface="宋体" panose="02010600030101010101" pitchFamily="2" charset="-122"/>
                        <a:cs typeface="Lato Medium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300" b="0" dirty="0">
                          <a:latin typeface="Lato Medium" panose="020F0502020204030203"/>
                          <a:ea typeface="宋体" panose="02010600030101010101" pitchFamily="2" charset="-122"/>
                          <a:cs typeface="Lato" panose="020F0502020204030203" charset="0"/>
                        </a:rPr>
                        <a:t>High work efficiency, delivery on time</a:t>
                      </a:r>
                      <a:endParaRPr lang="en-US" altLang="en-US" sz="2300" b="0" dirty="0">
                        <a:latin typeface="Lato Medium" panose="020F0502020204030203"/>
                        <a:ea typeface="宋体" panose="02010600030101010101" pitchFamily="2" charset="-122"/>
                        <a:cs typeface="Lato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Lato Medium" panose="020F0502020204030203"/>
                          <a:ea typeface="宋体" panose="02010600030101010101" pitchFamily="2" charset="-122"/>
                          <a:cs typeface="Lato Medium" panose="020F0502020204030203" charset="0"/>
                        </a:rPr>
                        <a:t>Weakness</a:t>
                      </a:r>
                      <a:endParaRPr lang="en-US" altLang="en-US" sz="2400" b="0">
                        <a:latin typeface="Lato Medium" panose="020F0502020204030203"/>
                        <a:ea typeface="宋体" panose="02010600030101010101" pitchFamily="2" charset="-122"/>
                        <a:cs typeface="Lato Medium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300" b="0">
                          <a:latin typeface="Lato Medium" panose="020F0502020204030203"/>
                          <a:ea typeface="宋体" panose="02010600030101010101" pitchFamily="2" charset="-122"/>
                          <a:cs typeface="Lato" panose="020F0502020204030203" charset="0"/>
                        </a:rPr>
                        <a:t>Poor selection menu, not so tasty</a:t>
                      </a:r>
                      <a:endParaRPr lang="en-US" altLang="en-US" sz="2300" b="0">
                        <a:latin typeface="Lato Medium" panose="020F0502020204030203"/>
                        <a:ea typeface="宋体" panose="02010600030101010101" pitchFamily="2" charset="-122"/>
                        <a:cs typeface="Lato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Lato Medium" panose="020F0502020204030203"/>
                          <a:ea typeface="宋体" panose="02010600030101010101" pitchFamily="2" charset="-122"/>
                          <a:cs typeface="Lato Medium" panose="020F0502020204030203" charset="0"/>
                        </a:rPr>
                        <a:t>Opportunities</a:t>
                      </a:r>
                      <a:endParaRPr lang="en-US" altLang="en-US" sz="2400" b="0">
                        <a:latin typeface="Lato Medium" panose="020F0502020204030203"/>
                        <a:ea typeface="宋体" panose="02010600030101010101" pitchFamily="2" charset="-122"/>
                        <a:cs typeface="Lato Medium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300" b="0">
                          <a:latin typeface="Lato Medium" panose="020F0502020204030203"/>
                          <a:ea typeface="宋体" panose="02010600030101010101" pitchFamily="2" charset="-122"/>
                          <a:cs typeface="Lato" panose="020F0502020204030203" charset="0"/>
                        </a:rPr>
                        <a:t>Brand impact, well-funded to carry out business plan</a:t>
                      </a:r>
                      <a:endParaRPr lang="en-US" altLang="en-US" sz="2300" b="0">
                        <a:latin typeface="Lato Medium" panose="020F0502020204030203"/>
                        <a:ea typeface="宋体" panose="02010600030101010101" pitchFamily="2" charset="-122"/>
                        <a:cs typeface="Lato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Lato Medium" panose="020F0502020204030203"/>
                          <a:ea typeface="宋体" panose="02010600030101010101" pitchFamily="2" charset="-122"/>
                          <a:cs typeface="Lato Medium" panose="020F0502020204030203" charset="0"/>
                        </a:rPr>
                        <a:t>Threats</a:t>
                      </a:r>
                      <a:endParaRPr lang="en-US" altLang="en-US" sz="2400" b="0">
                        <a:latin typeface="Lato Medium" panose="020F0502020204030203"/>
                        <a:ea typeface="宋体" panose="02010600030101010101" pitchFamily="2" charset="-122"/>
                        <a:cs typeface="Lato Medium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300" b="0" dirty="0">
                          <a:latin typeface="Lato Medium" panose="020F0502020204030203"/>
                          <a:ea typeface="宋体" panose="02010600030101010101" pitchFamily="2" charset="-122"/>
                          <a:cs typeface="Lato" panose="020F0502020204030203" charset="0"/>
                        </a:rPr>
                        <a:t>Hard to diffuse new technology or new strategy to all chains</a:t>
                      </a:r>
                      <a:endParaRPr lang="en-US" altLang="en-US" sz="2300" b="0" dirty="0">
                        <a:latin typeface="Lato Medium" panose="020F0502020204030203"/>
                        <a:ea typeface="宋体" panose="02010600030101010101" pitchFamily="2" charset="-122"/>
                        <a:cs typeface="Lato" panose="020F0502020204030203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8904605" y="2277110"/>
            <a:ext cx="3041015" cy="4152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58115" indent="-13525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 dirty="0">
                <a:solidFill>
                  <a:srgbClr val="0F0F0E"/>
                </a:solidFill>
                <a:latin typeface="Lato Light" panose="020F0302020204030203" pitchFamily="34" charset="0"/>
                <a:ea typeface="宋体" panose="02010600030101010101" pitchFamily="2" charset="-122"/>
                <a:cs typeface="Lato Semibold" panose="020F0502020204030203" charset="0"/>
              </a:rPr>
              <a:t>“Our focus on digital efforts is clearly to make certain we are appealing to younger audiences, which will be the future of the overall business.” </a:t>
            </a:r>
            <a:endParaRPr lang="en-US" altLang="zh-CN" sz="2400" b="0" dirty="0">
              <a:solidFill>
                <a:srgbClr val="0F0F0E"/>
              </a:solidFill>
              <a:latin typeface="Lato Light" panose="020F0302020204030203" pitchFamily="34" charset="0"/>
              <a:ea typeface="宋体" panose="02010600030101010101" pitchFamily="2" charset="-122"/>
            </a:endParaRPr>
          </a:p>
          <a:p>
            <a:pPr marL="158115" indent="-135255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1" dirty="0">
                <a:solidFill>
                  <a:srgbClr val="0F0F0E"/>
                </a:solidFill>
                <a:latin typeface="Lato" panose="020F0502020204030203" charset="0"/>
                <a:ea typeface="宋体" panose="02010600030101010101" pitchFamily="2" charset="-122"/>
                <a:cs typeface="Lato" panose="020F0502020204030203" charset="0"/>
              </a:rPr>
              <a:t>——</a:t>
            </a:r>
            <a:r>
              <a:rPr lang="en-US" sz="2400" i="1" dirty="0">
                <a:solidFill>
                  <a:srgbClr val="0F0F0E"/>
                </a:solidFill>
                <a:latin typeface="Lato" panose="020F0502020204030203" charset="0"/>
                <a:ea typeface="宋体" panose="02010600030101010101" pitchFamily="2" charset="-122"/>
                <a:cs typeface="Lato" panose="020F0502020204030203" charset="0"/>
                <a:sym typeface="+mn-ea"/>
              </a:rPr>
              <a:t> Steve Richie</a:t>
            </a:r>
            <a:endParaRPr lang="en-US" sz="2400" i="1" dirty="0">
              <a:solidFill>
                <a:srgbClr val="0F0F0E"/>
              </a:solidFill>
              <a:latin typeface="Roboto" charset="0"/>
              <a:ea typeface="宋体" panose="02010600030101010101" pitchFamily="2" charset="-122"/>
              <a:sym typeface="+mn-ea"/>
            </a:endParaRPr>
          </a:p>
          <a:p>
            <a:pPr marL="158115" indent="-135255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rgbClr val="0F0F0E"/>
                </a:solidFill>
                <a:latin typeface="Lato" panose="020F0502020204030203" charset="0"/>
                <a:ea typeface="宋体" panose="02010600030101010101" pitchFamily="2" charset="-122"/>
                <a:cs typeface="Lato" panose="020F0502020204030203" charset="0"/>
                <a:sym typeface="+mn-ea"/>
              </a:rPr>
              <a:t>Papa John’s CEO</a:t>
            </a:r>
            <a:endParaRPr lang="en-US" altLang="zh-CN" sz="2000" b="0" i="1" dirty="0">
              <a:solidFill>
                <a:srgbClr val="0F0F0E"/>
              </a:solidFill>
              <a:latin typeface="Lato" panose="020F0502020204030203" charset="0"/>
              <a:ea typeface="宋体" panose="02010600030101010101" pitchFamily="2" charset="-122"/>
              <a:cs typeface="Lato" panose="020F0502020204030203" charset="0"/>
              <a:sym typeface="+mn-e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15E3D6-48E3-4674-B6EC-7B1CF9AE6161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86415-3D06-478F-909D-C12B059E496A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1450A4-F102-4A6B-8839-B01D941A9C16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CCFC9E-B00C-485C-B138-64A0270C2B57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316970-9F9B-499F-85FA-C3ECC8CF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6" y="3206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The strength and weakness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C1289-E2F6-4AD0-BAE0-75E62D7CC883}"/>
              </a:ext>
            </a:extLst>
          </p:cNvPr>
          <p:cNvSpPr txBox="1"/>
          <p:nvPr/>
        </p:nvSpPr>
        <p:spPr>
          <a:xfrm>
            <a:off x="1055427" y="1687773"/>
            <a:ext cx="9844585" cy="362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i="1" dirty="0">
                <a:latin typeface="Lato Medium"/>
              </a:rPr>
              <a:t>Strength</a:t>
            </a:r>
            <a:r>
              <a:rPr lang="en-US" altLang="zh-CN" sz="2400" b="1" i="1" dirty="0">
                <a:latin typeface="Lato Medium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o Medium"/>
              </a:rPr>
              <a:t>Introducing highlighted users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o Medium"/>
              </a:rPr>
              <a:t>Accurate sentiment detection model</a:t>
            </a:r>
            <a:endParaRPr lang="en-US" altLang="zh-CN" dirty="0">
              <a:latin typeface="Lato Medium"/>
            </a:endParaRPr>
          </a:p>
          <a:p>
            <a:pPr>
              <a:lnSpc>
                <a:spcPct val="150000"/>
              </a:lnSpc>
            </a:pPr>
            <a:r>
              <a:rPr lang="en-US" altLang="zh-CN" sz="2800" i="1" dirty="0">
                <a:latin typeface="Lato Medium"/>
              </a:rPr>
              <a:t>Weakness: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o Medium"/>
              </a:rPr>
              <a:t>Words are exchangeable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ato Medium"/>
              </a:rPr>
              <a:t>Have not mine enough information from short reviews</a:t>
            </a:r>
            <a:endParaRPr lang="zh-CN" altLang="en-US" sz="2400" dirty="0">
              <a:latin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586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BFEA3E-8832-2549-9BE2-7C3E6DDFD64C}"/>
              </a:ext>
            </a:extLst>
          </p:cNvPr>
          <p:cNvSpPr/>
          <p:nvPr/>
        </p:nvSpPr>
        <p:spPr>
          <a:xfrm>
            <a:off x="2514602" y="2480446"/>
            <a:ext cx="72231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</a:t>
            </a:r>
            <a:r>
              <a:rPr lang="zh-CN" alt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51F9E-F29C-47EB-B95F-AE9BB67E6D8B}"/>
              </a:ext>
            </a:extLst>
          </p:cNvPr>
          <p:cNvSpPr txBox="1"/>
          <p:nvPr/>
        </p:nvSpPr>
        <p:spPr>
          <a:xfrm>
            <a:off x="3858560" y="5024230"/>
            <a:ext cx="447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Shinny link: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https://jiacheng-miao.shinyapps.io/Module3/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9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59867F-5BE1-42FA-B4E2-1D0D2A5F212B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La</a:t>
            </a:r>
            <a:r>
              <a:rPr lang="en-US" altLang="zh-CN" dirty="0">
                <a:latin typeface="Lato" panose="020F0502020204030203" pitchFamily="34" charset="0"/>
              </a:rPr>
              <a:t>st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time</a:t>
            </a: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51000"/>
            <a:ext cx="11430000" cy="355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314" y="5523978"/>
            <a:ext cx="807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Lato Medium"/>
              </a:rPr>
              <a:t>Most</a:t>
            </a:r>
            <a:r>
              <a:rPr lang="zh-CN" altLang="en-US" sz="2800" dirty="0">
                <a:latin typeface="Lato Medium"/>
              </a:rPr>
              <a:t> </a:t>
            </a:r>
            <a:r>
              <a:rPr lang="en-US" altLang="zh-CN" sz="2800" dirty="0">
                <a:latin typeface="Lato Medium"/>
              </a:rPr>
              <a:t>restaurants,</a:t>
            </a:r>
            <a:r>
              <a:rPr lang="zh-CN" altLang="en-US" sz="2800" dirty="0">
                <a:latin typeface="Lato Medium"/>
              </a:rPr>
              <a:t> </a:t>
            </a:r>
            <a:r>
              <a:rPr lang="en-US" altLang="zh-CN" sz="2800" dirty="0">
                <a:latin typeface="Lato Medium"/>
              </a:rPr>
              <a:t>lowest</a:t>
            </a:r>
            <a:r>
              <a:rPr lang="zh-CN" altLang="en-US" sz="2800" dirty="0">
                <a:latin typeface="Lato Medium"/>
              </a:rPr>
              <a:t> </a:t>
            </a:r>
            <a:r>
              <a:rPr lang="en-US" altLang="zh-CN" sz="2800" dirty="0">
                <a:latin typeface="Lato Medium"/>
              </a:rPr>
              <a:t>stars</a:t>
            </a:r>
            <a:r>
              <a:rPr lang="zh-CN" altLang="en-US" sz="2800" dirty="0">
                <a:latin typeface="Lato Medium"/>
              </a:rPr>
              <a:t> </a:t>
            </a:r>
            <a:r>
              <a:rPr lang="en-US" altLang="zh-CN" sz="2800" dirty="0">
                <a:latin typeface="Lato Medium"/>
              </a:rPr>
              <a:t>=&gt;</a:t>
            </a:r>
            <a:r>
              <a:rPr lang="zh-CN" altLang="en-US" sz="2800" dirty="0">
                <a:latin typeface="Lato Medium"/>
              </a:rPr>
              <a:t> </a:t>
            </a:r>
            <a:r>
              <a:rPr lang="en-US" altLang="zh-CN" sz="2800" dirty="0">
                <a:latin typeface="Lato Medium"/>
              </a:rPr>
              <a:t>Further</a:t>
            </a:r>
            <a:r>
              <a:rPr lang="zh-CN" altLang="en-US" sz="2800" dirty="0">
                <a:latin typeface="Lato Medium"/>
              </a:rPr>
              <a:t> </a:t>
            </a:r>
            <a:r>
              <a:rPr lang="en-US" altLang="zh-CN" sz="2800" dirty="0">
                <a:latin typeface="Lato Medium"/>
              </a:rPr>
              <a:t>Analysis</a:t>
            </a:r>
            <a:endParaRPr lang="en-US" sz="2800" dirty="0">
              <a:latin typeface="Lato Medium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DFC763-3D5D-4FE4-9392-795256FBFA01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D51F82-7FB2-4C81-A22A-BB7A7022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1000"/>
            <a:ext cx="5520601" cy="3085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F032D-B76A-486E-A701-D1760CFFC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18" y="1690688"/>
            <a:ext cx="5559965" cy="3111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1845468"/>
            <a:ext cx="8866307" cy="11120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5336" y="3186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Translation</a:t>
            </a:r>
            <a:endParaRPr lang="en-US" dirty="0">
              <a:latin typeface="Lato" panose="020F050202020403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1913" y="3448578"/>
          <a:ext cx="8997950" cy="113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Afrikaans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r>
                        <a:rPr lang="en-US" sz="2400" dirty="0"/>
                        <a:t>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F</a:t>
                      </a:r>
                      <a:r>
                        <a:rPr lang="en-US" sz="2400" dirty="0"/>
                        <a:t>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C</a:t>
                      </a:r>
                      <a:r>
                        <a:rPr lang="en-US" sz="2400" dirty="0"/>
                        <a:t>roatian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I</a:t>
                      </a:r>
                      <a:r>
                        <a:rPr lang="en-US" sz="2400" dirty="0"/>
                        <a:t>talian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P</a:t>
                      </a:r>
                      <a:r>
                        <a:rPr lang="en-US" sz="2400" dirty="0"/>
                        <a:t>ortuguese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S</a:t>
                      </a:r>
                      <a:r>
                        <a:rPr lang="en-US" sz="2400" dirty="0"/>
                        <a:t>lovak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r>
                        <a:rPr lang="en-US" sz="2400" dirty="0"/>
                        <a:t>omali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r>
                        <a:rPr lang="en-US" sz="2400" dirty="0"/>
                        <a:t>wahili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815025" y="4586288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96897" y="5329238"/>
            <a:ext cx="2210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English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4067A-3024-40B8-85C8-3E723C1EF609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6E30E4-CFA1-4E10-94BD-DCC460616817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Lato Medium"/>
              </a:rPr>
              <a:t>X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feature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matrix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(</a:t>
            </a:r>
            <a:r>
              <a:rPr lang="en-US" altLang="zh-CN" dirty="0" err="1">
                <a:latin typeface="Lato Medium"/>
              </a:rPr>
              <a:t>Nxp</a:t>
            </a:r>
            <a:r>
              <a:rPr lang="en-US" altLang="zh-CN" dirty="0">
                <a:latin typeface="Lato Medium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Lato Medium"/>
              </a:rPr>
              <a:t>   </a:t>
            </a:r>
            <a:r>
              <a:rPr lang="en-US" altLang="zh-CN" dirty="0">
                <a:latin typeface="Lato Medium"/>
              </a:rPr>
              <a:t>N: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Number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of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reviews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(17951)</a:t>
            </a:r>
          </a:p>
          <a:p>
            <a:pPr marL="0" indent="0">
              <a:buNone/>
            </a:pPr>
            <a:r>
              <a:rPr lang="zh-CN" altLang="en-US" dirty="0">
                <a:latin typeface="Lato Medium"/>
              </a:rPr>
              <a:t>   </a:t>
            </a:r>
            <a:r>
              <a:rPr lang="en-US" altLang="zh-CN" dirty="0">
                <a:latin typeface="Lato Medium"/>
              </a:rPr>
              <a:t>p: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Number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of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selected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adj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words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(100)</a:t>
            </a:r>
          </a:p>
          <a:p>
            <a:r>
              <a:rPr lang="en-US" altLang="zh-CN" dirty="0" err="1">
                <a:latin typeface="Lato Medium"/>
              </a:rPr>
              <a:t>Eg</a:t>
            </a:r>
            <a:r>
              <a:rPr lang="en-US" altLang="zh-CN" dirty="0">
                <a:latin typeface="Lato Medium"/>
              </a:rPr>
              <a:t>: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A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row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of</a:t>
            </a:r>
            <a:r>
              <a:rPr lang="zh-CN" altLang="en-US" dirty="0">
                <a:latin typeface="Lato Medium"/>
              </a:rPr>
              <a:t> </a:t>
            </a:r>
            <a:r>
              <a:rPr lang="en-US" altLang="zh-CN" dirty="0">
                <a:latin typeface="Lato Medium"/>
              </a:rPr>
              <a:t>matrix</a:t>
            </a:r>
          </a:p>
          <a:p>
            <a:pPr marL="0" indent="0">
              <a:buNone/>
            </a:pPr>
            <a:r>
              <a:rPr lang="zh-CN" altLang="en-US" dirty="0"/>
              <a:t>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First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adj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word</a:t>
            </a:r>
            <a:r>
              <a:rPr lang="zh-CN" altLang="en-US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good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appear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in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this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review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once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Which</a:t>
            </a:r>
            <a:r>
              <a:rPr lang="zh-CN" altLang="en-US" dirty="0"/>
              <a:t> </a:t>
            </a:r>
            <a:r>
              <a:rPr lang="en-US" altLang="zh-CN" dirty="0">
                <a:latin typeface="Lato" panose="020F0502020204030203" pitchFamily="34" charset="0"/>
              </a:rPr>
              <a:t>adjectives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are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important?</a:t>
            </a: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8950"/>
            <a:ext cx="10933855" cy="18780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043113" y="4134247"/>
            <a:ext cx="285750" cy="3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B40F7F-8A25-43A3-9289-D51588420087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EA85BC-7F20-47B2-8E7E-CFDCD3ADA5FD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Logistic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Regression</a:t>
            </a:r>
            <a:endParaRPr lang="en-US" dirty="0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462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sz="3000" dirty="0"/>
                  <a:t> </a:t>
                </a:r>
                <a:r>
                  <a:rPr lang="en-US" altLang="zh-CN" sz="2600" dirty="0">
                    <a:latin typeface="Lato Medium"/>
                  </a:rPr>
                  <a:t>Binary</a:t>
                </a:r>
                <a:r>
                  <a:rPr lang="zh-CN" altLang="en-US" sz="3000" dirty="0">
                    <a:latin typeface="Lato Medium"/>
                  </a:rPr>
                  <a:t> </a:t>
                </a:r>
                <a:r>
                  <a:rPr lang="en-US" altLang="zh-CN" sz="2600" dirty="0">
                    <a:latin typeface="Lato Medium"/>
                  </a:rPr>
                  <a:t>Y</a:t>
                </a:r>
                <a:r>
                  <a:rPr lang="zh-CN" altLang="en-US" sz="2600" dirty="0">
                    <a:latin typeface="Lato Medium"/>
                  </a:rPr>
                  <a:t> </a:t>
                </a:r>
                <a:r>
                  <a:rPr lang="en-US" altLang="zh-CN" sz="2600" dirty="0">
                    <a:latin typeface="Lato Medium"/>
                  </a:rPr>
                  <a:t>labels</a:t>
                </a:r>
                <a:r>
                  <a:rPr lang="zh-CN" altLang="en-US" sz="2600" dirty="0">
                    <a:latin typeface="Lato Medium"/>
                  </a:rPr>
                  <a:t> </a:t>
                </a:r>
                <a:r>
                  <a:rPr lang="en-US" altLang="zh-CN" sz="2600" dirty="0">
                    <a:latin typeface="Lato Medium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=1,2,3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=4,5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/>
                  <a:t>    </a:t>
                </a:r>
                <a:r>
                  <a:rPr lang="en-US" altLang="zh-CN" sz="2600" dirty="0">
                    <a:latin typeface="Lato Medium"/>
                  </a:rPr>
                  <a:t>Accuracy:</a:t>
                </a:r>
                <a:r>
                  <a:rPr lang="zh-CN" altLang="en-US" sz="2600" dirty="0">
                    <a:latin typeface="Lato Medium"/>
                  </a:rPr>
                  <a:t> </a:t>
                </a:r>
                <a:r>
                  <a:rPr lang="en-US" sz="2600" dirty="0">
                    <a:latin typeface="Lato Medium"/>
                  </a:rPr>
                  <a:t>80.2</a:t>
                </a:r>
                <a:r>
                  <a:rPr lang="en-US" altLang="zh-CN" sz="2600" dirty="0">
                    <a:latin typeface="Lato Medium"/>
                  </a:rPr>
                  <a:t>3%</a:t>
                </a:r>
                <a:endParaRPr lang="en-US" sz="3000" dirty="0">
                  <a:latin typeface="Lato Medium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46238"/>
              </a:xfrm>
              <a:blipFill>
                <a:blip r:embed="rId2"/>
                <a:stretch>
                  <a:fillRect l="-1043" t="-9225" b="-4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/>
          <p:nvPr/>
        </p:nvSpPr>
        <p:spPr>
          <a:xfrm>
            <a:off x="881064" y="3285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Lato" panose="020F0502020204030203" pitchFamily="34" charset="0"/>
              </a:rPr>
              <a:t>Linear</a:t>
            </a:r>
            <a:r>
              <a:rPr lang="zh-CN" altLang="en-US" dirty="0"/>
              <a:t> </a:t>
            </a:r>
            <a:r>
              <a:rPr lang="en-US" altLang="zh-CN" dirty="0">
                <a:latin typeface="Lato" panose="020F0502020204030203" pitchFamily="34" charset="0"/>
              </a:rPr>
              <a:t>Regression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1019175" y="4664075"/>
            <a:ext cx="10515600" cy="164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Lato Medium"/>
              </a:rPr>
              <a:t>Y</a:t>
            </a:r>
            <a:r>
              <a:rPr lang="zh-CN" altLang="en-US" sz="2400" dirty="0">
                <a:latin typeface="Lato Medium"/>
              </a:rPr>
              <a:t> </a:t>
            </a:r>
            <a:r>
              <a:rPr lang="en-US" altLang="zh-CN" sz="2400" dirty="0">
                <a:latin typeface="Lato Medium"/>
              </a:rPr>
              <a:t>labels</a:t>
            </a:r>
            <a:r>
              <a:rPr lang="zh-CN" altLang="en-US" sz="2400" dirty="0">
                <a:latin typeface="Lato Medium"/>
              </a:rPr>
              <a:t> </a:t>
            </a:r>
            <a:r>
              <a:rPr lang="en-US" altLang="zh-CN" sz="2400" dirty="0">
                <a:latin typeface="Lato Medium"/>
              </a:rPr>
              <a:t>:</a:t>
            </a:r>
            <a:r>
              <a:rPr lang="zh-CN" altLang="en-US" sz="2400" dirty="0">
                <a:latin typeface="Lato Medium"/>
              </a:rPr>
              <a:t> </a:t>
            </a:r>
            <a:r>
              <a:rPr lang="en-US" altLang="zh-CN" sz="2400" dirty="0">
                <a:latin typeface="Lato Medium"/>
              </a:rPr>
              <a:t>Star</a:t>
            </a:r>
            <a:r>
              <a:rPr lang="zh-CN" altLang="en-US" sz="2400" dirty="0">
                <a:latin typeface="Lato Medium"/>
              </a:rPr>
              <a:t> </a:t>
            </a:r>
            <a:r>
              <a:rPr lang="en-US" altLang="zh-CN" sz="2400" dirty="0">
                <a:latin typeface="Lato Medium"/>
              </a:rPr>
              <a:t>for</a:t>
            </a:r>
            <a:r>
              <a:rPr lang="zh-CN" altLang="en-US" sz="2400" dirty="0">
                <a:latin typeface="Lato Medium"/>
              </a:rPr>
              <a:t> </a:t>
            </a:r>
            <a:r>
              <a:rPr lang="en-US" altLang="zh-CN" sz="2400" dirty="0">
                <a:latin typeface="Lato Medium"/>
              </a:rPr>
              <a:t>each</a:t>
            </a:r>
            <a:r>
              <a:rPr lang="zh-CN" altLang="en-US" sz="2400" dirty="0">
                <a:latin typeface="Lato Medium"/>
              </a:rPr>
              <a:t> </a:t>
            </a:r>
            <a:r>
              <a:rPr lang="en-US" altLang="zh-CN" sz="2400" dirty="0">
                <a:latin typeface="Lato Medium"/>
              </a:rPr>
              <a:t>review</a:t>
            </a:r>
          </a:p>
          <a:p>
            <a:pPr marL="0" indent="0">
              <a:buNone/>
            </a:pPr>
            <a:r>
              <a:rPr lang="zh-CN" altLang="en-US" sz="2400" dirty="0">
                <a:latin typeface="Lato Medium"/>
              </a:rPr>
              <a:t>   </a:t>
            </a:r>
            <a:r>
              <a:rPr lang="en-US" altLang="zh-CN" sz="2400" dirty="0">
                <a:latin typeface="Lato Medium"/>
              </a:rPr>
              <a:t>MSE:</a:t>
            </a:r>
            <a:r>
              <a:rPr lang="zh-CN" altLang="en-US" sz="2400" dirty="0">
                <a:latin typeface="Lato Medium"/>
              </a:rPr>
              <a:t> </a:t>
            </a:r>
            <a:r>
              <a:rPr lang="en-US" sz="2400" dirty="0">
                <a:latin typeface="Lato Medium"/>
              </a:rPr>
              <a:t>3.933</a:t>
            </a:r>
            <a:endParaRPr lang="en-US" altLang="zh-CN" sz="2400" dirty="0">
              <a:latin typeface="Lato Mediu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C03E19-0CF1-48EB-839F-E1F6468A14FC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11560E-8FB0-4D81-88A7-8A3EEB42B9EB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83AEE2-52BD-44E6-B3BA-F13417E9BDC0}"/>
              </a:ext>
            </a:extLst>
          </p:cNvPr>
          <p:cNvSpPr/>
          <p:nvPr/>
        </p:nvSpPr>
        <p:spPr>
          <a:xfrm>
            <a:off x="752477" y="3488497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23C0AF-CCDB-4F3B-8F20-30E4DFCA8028}"/>
              </a:ext>
            </a:extLst>
          </p:cNvPr>
          <p:cNvSpPr/>
          <p:nvPr/>
        </p:nvSpPr>
        <p:spPr>
          <a:xfrm>
            <a:off x="729617" y="3669993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Lato" panose="020F0502020204030203" pitchFamily="34" charset="0"/>
              </a:rPr>
              <a:t>User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5"/>
            <a:ext cx="10810875" cy="445452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Lato Medium"/>
              </a:rPr>
              <a:t>Which variables did us take into consideration?</a:t>
            </a:r>
          </a:p>
          <a:p>
            <a:pPr marL="0" indent="0">
              <a:buNone/>
            </a:pPr>
            <a:r>
              <a:rPr lang="zh-CN" altLang="en-US" dirty="0">
                <a:latin typeface="Lato Medium"/>
              </a:rPr>
              <a:t>   </a:t>
            </a:r>
            <a:r>
              <a:rPr lang="en-US" altLang="zh-CN" sz="2400" dirty="0">
                <a:latin typeface="Lato Medium"/>
              </a:rPr>
              <a:t>Review Counts, Amount of Followers,</a:t>
            </a:r>
          </a:p>
          <a:p>
            <a:pPr marL="0" indent="0">
              <a:buNone/>
            </a:pPr>
            <a:r>
              <a:rPr lang="en-US" altLang="zh-CN" sz="2400" dirty="0">
                <a:latin typeface="Lato Medium"/>
              </a:rPr>
              <a:t>    </a:t>
            </a:r>
            <a:r>
              <a:rPr lang="en-US" altLang="zh-CN" sz="2000" dirty="0">
                <a:latin typeface="Lato Light" panose="020F0302020204030203" pitchFamily="34" charset="0"/>
              </a:rPr>
              <a:t>Number of useful/funny/cool votes sent by the user, </a:t>
            </a:r>
          </a:p>
          <a:p>
            <a:pPr marL="0" indent="0">
              <a:buNone/>
            </a:pPr>
            <a:r>
              <a:rPr lang="en-US" altLang="zh-CN" sz="2000" dirty="0">
                <a:latin typeface="Lato Light" panose="020F0302020204030203" pitchFamily="34" charset="0"/>
              </a:rPr>
              <a:t>    Number of plain/funny/cool compliments received by the user</a:t>
            </a:r>
          </a:p>
          <a:p>
            <a:pPr marL="0" indent="0">
              <a:buNone/>
            </a:pPr>
            <a:endParaRPr lang="en-US" altLang="zh-CN" sz="900" dirty="0"/>
          </a:p>
          <a:p>
            <a:r>
              <a:rPr lang="en-US" dirty="0">
                <a:latin typeface="Lato Medium"/>
              </a:rPr>
              <a:t>How to compute user weights based on these variables?</a:t>
            </a:r>
            <a:endParaRPr lang="en-US" altLang="zh-CN" dirty="0">
              <a:latin typeface="Lato Medium"/>
            </a:endParaRPr>
          </a:p>
          <a:p>
            <a:pPr marL="0" indent="0">
              <a:buNone/>
            </a:pPr>
            <a:r>
              <a:rPr lang="zh-CN" altLang="en-US" dirty="0">
                <a:latin typeface="Lato Medium" panose="020F0502020204030203"/>
              </a:rPr>
              <a:t>   </a:t>
            </a:r>
            <a:r>
              <a:rPr lang="zh-CN" altLang="en-US" sz="2400" dirty="0">
                <a:latin typeface="Lato Medium" panose="020F0502020204030203"/>
              </a:rPr>
              <a:t>Entropy Weight Method  </a:t>
            </a:r>
          </a:p>
          <a:p>
            <a:pPr marL="656590" indent="-218440" fontAlgn="auto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ato Light" panose="020F0302020204030203" pitchFamily="34" charset="0"/>
              </a:rPr>
              <a:t>Based on amount of information to determine the index's weight, then use </a:t>
            </a:r>
            <a:r>
              <a:rPr lang="en-US" altLang="zh-CN" sz="2000" dirty="0">
                <a:latin typeface="Lato Light" panose="020F0302020204030203" pitchFamily="34" charset="0"/>
                <a:sym typeface="+mn-ea"/>
              </a:rPr>
              <a:t>them to compute user's weight and help with  next steps.</a:t>
            </a:r>
            <a:endParaRPr lang="en-US" altLang="zh-CN" sz="2000" dirty="0">
              <a:latin typeface="Lato Light" panose="020F0302020204030203" pitchFamily="34" charset="0"/>
            </a:endParaRPr>
          </a:p>
          <a:p>
            <a:pPr marL="656590" indent="-218440" fontAlgn="auto">
              <a:lnSpc>
                <a:spcPct val="115000"/>
              </a:lnSpc>
            </a:pPr>
            <a:r>
              <a:rPr lang="en-US" altLang="zh-CN" sz="2000" dirty="0">
                <a:latin typeface="Lato Light" panose="020F0302020204030203" pitchFamily="34" charset="0"/>
              </a:rPr>
              <a:t>More than 86% user's weight almost haven't been changed. This method only influrnced points which should be highlighted.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82C3B-2E83-4D3D-9AB9-C57A45E0644D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1B13B-AC7A-47DB-872C-AFB211B83025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5"/>
            <a:ext cx="10810875" cy="4454525"/>
          </a:xfrm>
        </p:spPr>
        <p:txBody>
          <a:bodyPr>
            <a:normAutofit fontScale="82500" lnSpcReduction="20000"/>
          </a:bodyPr>
          <a:lstStyle/>
          <a:p>
            <a:r>
              <a:rPr lang="en-US" altLang="zh-CN" sz="4000" dirty="0"/>
              <a:t>High - Weighted  Users</a:t>
            </a:r>
            <a:r>
              <a:rPr lang="zh-CN" altLang="en-US" sz="4000" dirty="0"/>
              <a:t>   </a:t>
            </a:r>
            <a:endParaRPr lang="zh-CN" altLang="en-US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900" dirty="0"/>
          </a:p>
          <a:p>
            <a:pPr marL="0" indent="0">
              <a:buNone/>
            </a:pPr>
            <a:endParaRPr lang="en-US" altLang="zh-CN" sz="9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Lato" panose="020F0502020204030203" pitchFamily="34" charset="0"/>
              </a:rPr>
              <a:t>User Weight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163955" y="2306955"/>
          <a:ext cx="10146665" cy="359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59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Name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Review count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Fans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Cool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Funny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Useful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Compliment Cool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Compliment Fun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Compliment Plain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Fox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6407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1574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82128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86122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89418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5429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5429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4379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Bruce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10022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528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61383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49785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74829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2502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2502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2749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Stefany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4321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641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30846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22790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44667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1635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1635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1497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Joyce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763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738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32269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24344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34316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5462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5462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3686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Jennifer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6314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715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12995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8823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20336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1606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1606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3629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Dave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2678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305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36081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21461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43324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1859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1859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1353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 Heavy" panose="020F0502020204030203" charset="0"/>
                          <a:cs typeface="Lato Heavy" panose="020F0502020204030203" charset="0"/>
                        </a:rPr>
                        <a:t>Karen</a:t>
                      </a:r>
                      <a:endParaRPr lang="en-US" altLang="en-US" sz="1800">
                        <a:latin typeface="Lato Heavy" panose="020F0502020204030203" charset="0"/>
                        <a:cs typeface="Lato Heavy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2340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411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30626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19182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34815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3411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3411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Lato" panose="020F0502020204030203" charset="0"/>
                          <a:cs typeface="Lato" panose="020F0502020204030203" charset="0"/>
                        </a:rPr>
                        <a:t>2312</a:t>
                      </a:r>
                      <a:endParaRPr lang="en-US" altLang="en-US" sz="1800">
                        <a:latin typeface="Lato" panose="020F0502020204030203" charset="0"/>
                        <a:cs typeface="Lato" panose="020F0502020204030203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802438-38BB-48C7-971B-8F53B4CC16A8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3996A5-4107-4EEA-BC31-CC566337BF44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Local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Weighted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Linear</a:t>
            </a:r>
            <a:r>
              <a:rPr lang="zh-CN" altLang="en-US" dirty="0">
                <a:latin typeface="Lato" panose="020F0502020204030203" pitchFamily="34" charset="0"/>
              </a:rPr>
              <a:t> </a:t>
            </a:r>
            <a:r>
              <a:rPr lang="en-US" altLang="zh-CN" dirty="0">
                <a:latin typeface="Lato" panose="020F0502020204030203" pitchFamily="34" charset="0"/>
              </a:rPr>
              <a:t>Regression(LWLR)</a:t>
            </a:r>
            <a:endParaRPr lang="en-US" dirty="0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Lato Medium"/>
                  </a:rPr>
                  <a:t>Formula:</a:t>
                </a:r>
                <a:r>
                  <a:rPr lang="zh-CN" altLang="en-US" dirty="0">
                    <a:latin typeface="Lato Medium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Lato Medium"/>
                </a:endParaRPr>
              </a:p>
              <a:p>
                <a:r>
                  <a:rPr lang="en-US" altLang="zh-CN" dirty="0">
                    <a:latin typeface="Lato Medium"/>
                  </a:rPr>
                  <a:t>W:</a:t>
                </a:r>
                <a:r>
                  <a:rPr lang="zh-CN" altLang="en-US" dirty="0">
                    <a:latin typeface="Lato Medium"/>
                  </a:rPr>
                  <a:t> </a:t>
                </a:r>
                <a:r>
                  <a:rPr lang="en-US" altLang="zh-CN" dirty="0">
                    <a:latin typeface="Lato Medium"/>
                  </a:rPr>
                  <a:t>User</a:t>
                </a:r>
                <a:r>
                  <a:rPr lang="zh-CN" altLang="en-US" dirty="0">
                    <a:latin typeface="Lato Medium"/>
                  </a:rPr>
                  <a:t> </a:t>
                </a:r>
                <a:r>
                  <a:rPr lang="en-US" altLang="zh-CN" dirty="0">
                    <a:latin typeface="Lato Medium"/>
                  </a:rPr>
                  <a:t>weight</a:t>
                </a:r>
                <a:r>
                  <a:rPr lang="zh-CN" altLang="en-US" dirty="0">
                    <a:latin typeface="Lato Medium"/>
                  </a:rPr>
                  <a:t> </a:t>
                </a:r>
                <a:r>
                  <a:rPr lang="en-US" altLang="zh-CN" dirty="0">
                    <a:latin typeface="Lato Medium"/>
                  </a:rPr>
                  <a:t>matrix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Lato Medium"/>
                  </a:rPr>
                  <a:t>   </a:t>
                </a:r>
                <a:r>
                  <a:rPr lang="en-US" altLang="zh-CN" dirty="0">
                    <a:latin typeface="Lato Medium"/>
                  </a:rPr>
                  <a:t>MSE:</a:t>
                </a:r>
                <a:r>
                  <a:rPr lang="zh-CN" altLang="en-US" dirty="0">
                    <a:latin typeface="Lato Medium"/>
                  </a:rPr>
                  <a:t> </a:t>
                </a:r>
                <a:r>
                  <a:rPr lang="en-US" altLang="zh-CN" dirty="0">
                    <a:latin typeface="Lato Medium"/>
                  </a:rPr>
                  <a:t>3.683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3530600"/>
            <a:ext cx="9833750" cy="232727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EB5B74-287E-4B6F-AADB-948C980763E4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351C4E-D709-4339-BA25-6AB4E450E3DF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FB70-D559-4EC8-854F-15A5BB6D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Lato" panose="020F0502020204030203" pitchFamily="34" charset="0"/>
              </a:rPr>
              <a:t>LDA combined with Regression </a:t>
            </a:r>
            <a:endParaRPr lang="zh-CN" altLang="en-US" dirty="0">
              <a:latin typeface="Lato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CE1E16-266A-4C88-9132-BED1AA380D70}"/>
              </a:ext>
            </a:extLst>
          </p:cNvPr>
          <p:cNvSpPr/>
          <p:nvPr/>
        </p:nvSpPr>
        <p:spPr>
          <a:xfrm>
            <a:off x="633833" y="2442440"/>
            <a:ext cx="2772941" cy="27729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BCC15D-4478-409D-8D29-3070D0E4C41D}"/>
              </a:ext>
            </a:extLst>
          </p:cNvPr>
          <p:cNvSpPr/>
          <p:nvPr/>
        </p:nvSpPr>
        <p:spPr>
          <a:xfrm>
            <a:off x="627681" y="2442440"/>
            <a:ext cx="2766790" cy="1325563"/>
          </a:xfrm>
          <a:custGeom>
            <a:avLst/>
            <a:gdLst>
              <a:gd name="connsiteX0" fmla="*/ 1049227 w 2098454"/>
              <a:gd name="connsiteY0" fmla="*/ 0 h 1005365"/>
              <a:gd name="connsiteX1" fmla="*/ 2095358 w 2098454"/>
              <a:gd name="connsiteY1" fmla="*/ 944044 h 1005365"/>
              <a:gd name="connsiteX2" fmla="*/ 2098454 w 2098454"/>
              <a:gd name="connsiteY2" fmla="*/ 1005365 h 1005365"/>
              <a:gd name="connsiteX3" fmla="*/ 0 w 2098454"/>
              <a:gd name="connsiteY3" fmla="*/ 1005365 h 1005365"/>
              <a:gd name="connsiteX4" fmla="*/ 3096 w 2098454"/>
              <a:gd name="connsiteY4" fmla="*/ 944044 h 1005365"/>
              <a:gd name="connsiteX5" fmla="*/ 1049227 w 2098454"/>
              <a:gd name="connsiteY5" fmla="*/ 0 h 100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8454" h="1005365">
                <a:moveTo>
                  <a:pt x="1049227" y="0"/>
                </a:moveTo>
                <a:cubicBezTo>
                  <a:pt x="1593691" y="0"/>
                  <a:pt x="2041508" y="413788"/>
                  <a:pt x="2095358" y="944044"/>
                </a:cubicBezTo>
                <a:lnTo>
                  <a:pt x="2098454" y="1005365"/>
                </a:lnTo>
                <a:lnTo>
                  <a:pt x="0" y="1005365"/>
                </a:lnTo>
                <a:lnTo>
                  <a:pt x="3096" y="944044"/>
                </a:lnTo>
                <a:cubicBezTo>
                  <a:pt x="56947" y="413788"/>
                  <a:pt x="504764" y="0"/>
                  <a:pt x="1049227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A6799A-83E4-4E1E-9278-5973F5AA1D40}"/>
              </a:ext>
            </a:extLst>
          </p:cNvPr>
          <p:cNvSpPr/>
          <p:nvPr/>
        </p:nvSpPr>
        <p:spPr>
          <a:xfrm>
            <a:off x="4482116" y="2442441"/>
            <a:ext cx="2772941" cy="27729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DD801C-AB1E-40AE-9CEA-F1F4B77DABE9}"/>
              </a:ext>
            </a:extLst>
          </p:cNvPr>
          <p:cNvSpPr/>
          <p:nvPr/>
        </p:nvSpPr>
        <p:spPr>
          <a:xfrm>
            <a:off x="4488268" y="2442441"/>
            <a:ext cx="2766789" cy="1325563"/>
          </a:xfrm>
          <a:custGeom>
            <a:avLst/>
            <a:gdLst>
              <a:gd name="connsiteX0" fmla="*/ 1049227 w 2098454"/>
              <a:gd name="connsiteY0" fmla="*/ 0 h 1005365"/>
              <a:gd name="connsiteX1" fmla="*/ 2095358 w 2098454"/>
              <a:gd name="connsiteY1" fmla="*/ 944044 h 1005365"/>
              <a:gd name="connsiteX2" fmla="*/ 2098454 w 2098454"/>
              <a:gd name="connsiteY2" fmla="*/ 1005365 h 1005365"/>
              <a:gd name="connsiteX3" fmla="*/ 0 w 2098454"/>
              <a:gd name="connsiteY3" fmla="*/ 1005365 h 1005365"/>
              <a:gd name="connsiteX4" fmla="*/ 3096 w 2098454"/>
              <a:gd name="connsiteY4" fmla="*/ 944044 h 1005365"/>
              <a:gd name="connsiteX5" fmla="*/ 1049227 w 2098454"/>
              <a:gd name="connsiteY5" fmla="*/ 0 h 100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8454" h="1005365">
                <a:moveTo>
                  <a:pt x="1049227" y="0"/>
                </a:moveTo>
                <a:cubicBezTo>
                  <a:pt x="1593691" y="0"/>
                  <a:pt x="2041508" y="413788"/>
                  <a:pt x="2095358" y="944044"/>
                </a:cubicBezTo>
                <a:lnTo>
                  <a:pt x="2098454" y="1005365"/>
                </a:lnTo>
                <a:lnTo>
                  <a:pt x="0" y="1005365"/>
                </a:lnTo>
                <a:lnTo>
                  <a:pt x="3096" y="944044"/>
                </a:lnTo>
                <a:cubicBezTo>
                  <a:pt x="56947" y="413788"/>
                  <a:pt x="504764" y="0"/>
                  <a:pt x="1049227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67CF89-653E-4E7A-852D-01DE9434B57C}"/>
              </a:ext>
            </a:extLst>
          </p:cNvPr>
          <p:cNvSpPr/>
          <p:nvPr/>
        </p:nvSpPr>
        <p:spPr>
          <a:xfrm>
            <a:off x="8181901" y="2442441"/>
            <a:ext cx="2772942" cy="277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F134F6-B99A-49C7-96C0-36B0E987E353}"/>
              </a:ext>
            </a:extLst>
          </p:cNvPr>
          <p:cNvSpPr/>
          <p:nvPr/>
        </p:nvSpPr>
        <p:spPr>
          <a:xfrm>
            <a:off x="8181901" y="2364960"/>
            <a:ext cx="2766791" cy="1325564"/>
          </a:xfrm>
          <a:custGeom>
            <a:avLst/>
            <a:gdLst>
              <a:gd name="connsiteX0" fmla="*/ 1049227 w 2098454"/>
              <a:gd name="connsiteY0" fmla="*/ 0 h 1005365"/>
              <a:gd name="connsiteX1" fmla="*/ 2095358 w 2098454"/>
              <a:gd name="connsiteY1" fmla="*/ 944044 h 1005365"/>
              <a:gd name="connsiteX2" fmla="*/ 2098454 w 2098454"/>
              <a:gd name="connsiteY2" fmla="*/ 1005365 h 1005365"/>
              <a:gd name="connsiteX3" fmla="*/ 0 w 2098454"/>
              <a:gd name="connsiteY3" fmla="*/ 1005365 h 1005365"/>
              <a:gd name="connsiteX4" fmla="*/ 3096 w 2098454"/>
              <a:gd name="connsiteY4" fmla="*/ 944044 h 1005365"/>
              <a:gd name="connsiteX5" fmla="*/ 1049227 w 2098454"/>
              <a:gd name="connsiteY5" fmla="*/ 0 h 100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8454" h="1005365">
                <a:moveTo>
                  <a:pt x="1049227" y="0"/>
                </a:moveTo>
                <a:cubicBezTo>
                  <a:pt x="1593691" y="0"/>
                  <a:pt x="2041508" y="413788"/>
                  <a:pt x="2095358" y="944044"/>
                </a:cubicBezTo>
                <a:lnTo>
                  <a:pt x="2098454" y="1005365"/>
                </a:lnTo>
                <a:lnTo>
                  <a:pt x="0" y="1005365"/>
                </a:lnTo>
                <a:lnTo>
                  <a:pt x="3096" y="944044"/>
                </a:lnTo>
                <a:cubicBezTo>
                  <a:pt x="56947" y="413788"/>
                  <a:pt x="504764" y="0"/>
                  <a:pt x="1049227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4F4E42E-5ECF-49A3-8E8C-0506D6A7983A}"/>
              </a:ext>
            </a:extLst>
          </p:cNvPr>
          <p:cNvSpPr/>
          <p:nvPr/>
        </p:nvSpPr>
        <p:spPr>
          <a:xfrm>
            <a:off x="3635328" y="3644328"/>
            <a:ext cx="766732" cy="369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AB594F-D886-4F4F-81AC-7B61BA870CC7}"/>
              </a:ext>
            </a:extLst>
          </p:cNvPr>
          <p:cNvSpPr/>
          <p:nvPr/>
        </p:nvSpPr>
        <p:spPr>
          <a:xfrm>
            <a:off x="7335113" y="3661798"/>
            <a:ext cx="766732" cy="369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6717C-E69B-437C-A4DE-CAE0686F95B1}"/>
              </a:ext>
            </a:extLst>
          </p:cNvPr>
          <p:cNvSpPr txBox="1"/>
          <p:nvPr/>
        </p:nvSpPr>
        <p:spPr>
          <a:xfrm>
            <a:off x="726375" y="2707691"/>
            <a:ext cx="2524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ato Medium"/>
              </a:rPr>
              <a:t>Data</a:t>
            </a:r>
          </a:p>
          <a:p>
            <a:pPr algn="ctr"/>
            <a:r>
              <a:rPr lang="en-US" altLang="zh-CN" sz="2800" dirty="0">
                <a:latin typeface="Lato Medium"/>
              </a:rPr>
              <a:t>Preprocessing</a:t>
            </a:r>
            <a:endParaRPr lang="zh-CN" altLang="en-US" sz="2000" dirty="0">
              <a:latin typeface="Lato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BE28F-8A3D-4243-A9EA-192BFDBA5027}"/>
              </a:ext>
            </a:extLst>
          </p:cNvPr>
          <p:cNvSpPr txBox="1"/>
          <p:nvPr/>
        </p:nvSpPr>
        <p:spPr>
          <a:xfrm>
            <a:off x="4488507" y="2923301"/>
            <a:ext cx="276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ato Medium"/>
              </a:rPr>
              <a:t>Modified LDA</a:t>
            </a:r>
            <a:endParaRPr lang="zh-CN" altLang="en-US" sz="2800" dirty="0">
              <a:latin typeface="Lato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5111E-1ADA-40F8-A9F4-795464B1835D}"/>
              </a:ext>
            </a:extLst>
          </p:cNvPr>
          <p:cNvSpPr txBox="1"/>
          <p:nvPr/>
        </p:nvSpPr>
        <p:spPr>
          <a:xfrm>
            <a:off x="8348315" y="2707692"/>
            <a:ext cx="2433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ato Medium"/>
              </a:rPr>
              <a:t>Regression/</a:t>
            </a:r>
          </a:p>
          <a:p>
            <a:pPr algn="ctr"/>
            <a:r>
              <a:rPr lang="en-US" altLang="zh-CN" sz="2800" dirty="0">
                <a:latin typeface="Lato Medium"/>
              </a:rPr>
              <a:t>Classification</a:t>
            </a:r>
            <a:endParaRPr lang="zh-CN" altLang="en-US" sz="2800" dirty="0">
              <a:latin typeface="Lato Medium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9EB29C-55B6-4191-8334-A0BACB6D0850}"/>
              </a:ext>
            </a:extLst>
          </p:cNvPr>
          <p:cNvSpPr/>
          <p:nvPr/>
        </p:nvSpPr>
        <p:spPr>
          <a:xfrm>
            <a:off x="752477" y="523876"/>
            <a:ext cx="10972800" cy="9191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CDCF5E-A93B-43E8-8CEF-7C773CDFE5E1}"/>
              </a:ext>
            </a:extLst>
          </p:cNvPr>
          <p:cNvSpPr/>
          <p:nvPr/>
        </p:nvSpPr>
        <p:spPr>
          <a:xfrm>
            <a:off x="729617" y="705372"/>
            <a:ext cx="45719" cy="5614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0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627</Words>
  <Application>Microsoft Office PowerPoint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Lato Heavy</vt:lpstr>
      <vt:lpstr>Lato Medium</vt:lpstr>
      <vt:lpstr>Roboto</vt:lpstr>
      <vt:lpstr>Arial</vt:lpstr>
      <vt:lpstr>Calibri</vt:lpstr>
      <vt:lpstr>Calibri Light</vt:lpstr>
      <vt:lpstr>Cambria Math</vt:lpstr>
      <vt:lpstr>Lato</vt:lpstr>
      <vt:lpstr>Lato Light</vt:lpstr>
      <vt:lpstr>Office Theme</vt:lpstr>
      <vt:lpstr>1_Office Theme</vt:lpstr>
      <vt:lpstr>Yelp Pizza Restaurants’ Review Analysis</vt:lpstr>
      <vt:lpstr>Last time</vt:lpstr>
      <vt:lpstr>Translation</vt:lpstr>
      <vt:lpstr>Which adjectives are important?</vt:lpstr>
      <vt:lpstr>Logistic Regression</vt:lpstr>
      <vt:lpstr>User Weight</vt:lpstr>
      <vt:lpstr>User Weight</vt:lpstr>
      <vt:lpstr>Local Weighted Linear Regression(LWLR)</vt:lpstr>
      <vt:lpstr>LDA combined with Regression </vt:lpstr>
      <vt:lpstr>Local Weighted LDA</vt:lpstr>
      <vt:lpstr>Model compare</vt:lpstr>
      <vt:lpstr>Contingency Table Test</vt:lpstr>
      <vt:lpstr>Business Suggestion</vt:lpstr>
      <vt:lpstr>Business Suggestion</vt:lpstr>
      <vt:lpstr>The strength and weakness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Pizza Restaurants’ Review Analysis</dc:title>
  <dc:creator>Microsoft Office User</dc:creator>
  <cp:lastModifiedBy>浩 秦</cp:lastModifiedBy>
  <cp:revision>49</cp:revision>
  <dcterms:created xsi:type="dcterms:W3CDTF">2019-11-19T01:13:00Z</dcterms:created>
  <dcterms:modified xsi:type="dcterms:W3CDTF">2019-11-20T22:11:02Z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