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48" r:id="rId2"/>
    <p:sldId id="351" r:id="rId3"/>
    <p:sldId id="362" r:id="rId4"/>
    <p:sldId id="373" r:id="rId5"/>
    <p:sldId id="367" r:id="rId6"/>
    <p:sldId id="360" r:id="rId7"/>
    <p:sldId id="372" r:id="rId8"/>
  </p:sldIdLst>
  <p:sldSz cx="12190413" cy="6859588"/>
  <p:notesSz cx="6858000" cy="9144000"/>
  <p:custDataLst>
    <p:tags r:id="rId11"/>
  </p:custDataLst>
  <p:defaultTextStyle>
    <a:defPPr>
      <a:defRPr lang="zh-CN"/>
    </a:defPPr>
    <a:lvl1pPr marL="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70C0"/>
    <a:srgbClr val="F7F7F7"/>
    <a:srgbClr val="0071C1"/>
    <a:srgbClr val="005DA2"/>
    <a:srgbClr val="005292"/>
    <a:srgbClr val="70BDD2"/>
    <a:srgbClr val="1C55C6"/>
    <a:srgbClr val="FFC400"/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8" autoAdjust="0"/>
    <p:restoredTop sz="92413" autoAdjust="0"/>
  </p:normalViewPr>
  <p:slideViewPr>
    <p:cSldViewPr>
      <p:cViewPr>
        <p:scale>
          <a:sx n="40" d="100"/>
          <a:sy n="40" d="100"/>
        </p:scale>
        <p:origin x="1828" y="5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-4140"/>
    </p:cViewPr>
  </p:sorterViewPr>
  <p:notesViewPr>
    <p:cSldViewPr showGuides="1">
      <p:cViewPr varScale="1">
        <p:scale>
          <a:sx n="55" d="100"/>
          <a:sy n="55" d="100"/>
        </p:scale>
        <p:origin x="2604" y="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74CB2-8E31-4029-8803-9E8EFAC84806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2905A-B2DB-4CD1-A0EE-81E2CDE5E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AE03-6EE8-41FD-8A37-86C6BC5E264F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1FD59-C920-460C-B1C9-0346C59420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93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490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7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338315" y="-26591"/>
            <a:ext cx="899598" cy="830997"/>
            <a:chOff x="2506532" y="465192"/>
            <a:chExt cx="675190" cy="623007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230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800" dirty="0">
                  <a:solidFill>
                    <a:srgbClr val="005292"/>
                  </a:solidFill>
                  <a:latin typeface="Impact" panose="020B0806030902050204" pitchFamily="34" charset="0"/>
                </a:rPr>
                <a:t>1</a:t>
              </a:r>
              <a:endParaRPr lang="zh-CN" altLang="en-US" sz="48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763037"/>
            <a:ext cx="12182481" cy="45719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338315" y="-26591"/>
            <a:ext cx="899598" cy="830997"/>
            <a:chOff x="2506532" y="465192"/>
            <a:chExt cx="675190" cy="623007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230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800" dirty="0">
                  <a:solidFill>
                    <a:srgbClr val="005292"/>
                  </a:solidFill>
                  <a:latin typeface="Impact" panose="020B0806030902050204" pitchFamily="34" charset="0"/>
                </a:rPr>
                <a:t>2</a:t>
              </a:r>
              <a:endParaRPr lang="zh-CN" altLang="en-US" sz="48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763037"/>
            <a:ext cx="12182481" cy="45719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338315" y="-26591"/>
            <a:ext cx="899598" cy="830997"/>
            <a:chOff x="2506532" y="465192"/>
            <a:chExt cx="675190" cy="623007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230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800" dirty="0">
                  <a:solidFill>
                    <a:srgbClr val="005292"/>
                  </a:solidFill>
                  <a:latin typeface="Impact" panose="020B0806030902050204" pitchFamily="34" charset="0"/>
                </a:rPr>
                <a:t>3</a:t>
              </a:r>
              <a:endParaRPr lang="zh-CN" altLang="en-US" sz="48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763037"/>
            <a:ext cx="12182481" cy="45719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338315" y="-26591"/>
            <a:ext cx="899598" cy="830997"/>
            <a:chOff x="2506532" y="465192"/>
            <a:chExt cx="675190" cy="623007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230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800" dirty="0">
                  <a:solidFill>
                    <a:srgbClr val="005292"/>
                  </a:solidFill>
                  <a:latin typeface="Impact" panose="020B0806030902050204" pitchFamily="34" charset="0"/>
                </a:rPr>
                <a:t>4</a:t>
              </a:r>
              <a:endParaRPr lang="zh-CN" altLang="en-US" sz="48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763037"/>
            <a:ext cx="12182481" cy="45719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338315" y="-26591"/>
            <a:ext cx="899598" cy="830997"/>
            <a:chOff x="2506532" y="465192"/>
            <a:chExt cx="675190" cy="623007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230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800" dirty="0">
                  <a:solidFill>
                    <a:srgbClr val="005292"/>
                  </a:solidFill>
                  <a:latin typeface="Impact" panose="020B0806030902050204" pitchFamily="34" charset="0"/>
                </a:rPr>
                <a:t>5</a:t>
              </a:r>
              <a:endParaRPr lang="zh-CN" altLang="en-US" sz="48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763037"/>
            <a:ext cx="12182481" cy="45719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3" y="794"/>
            <a:ext cx="12185478" cy="6858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  <p:txStyles>
    <p:titleStyle>
      <a:lvl1pPr algn="ctr" defTabSz="121983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1235" indent="-3810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63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8822" y="2259011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dirty="0">
                <a:solidFill>
                  <a:srgbClr val="005292"/>
                </a:solidFill>
                <a:latin typeface="+mj-ea"/>
                <a:ea typeface="+mj-ea"/>
                <a:cs typeface="+mn-ea"/>
                <a:sym typeface="+mn-lt"/>
              </a:rPr>
              <a:t>Master in Finance</a:t>
            </a:r>
            <a:endParaRPr lang="zh-CN" altLang="en-US" sz="4000" dirty="0">
              <a:solidFill>
                <a:srgbClr val="005292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97482" y="3744502"/>
            <a:ext cx="118093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300" b="1" dirty="0">
                <a:latin typeface="+mj-ea"/>
                <a:ea typeface="+mj-ea"/>
                <a:cs typeface="+mn-ea"/>
                <a:sym typeface="+mn-lt"/>
              </a:rPr>
              <a:t>Time-varying Commodity Portfolio Optimization</a:t>
            </a:r>
            <a:endParaRPr lang="zh-CN" altLang="en-US" sz="3300" b="1" dirty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3910" y="5085978"/>
            <a:ext cx="511256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800" dirty="0">
                <a:latin typeface="+mj-ea"/>
                <a:ea typeface="+mj-ea"/>
                <a:cs typeface="+mn-ea"/>
                <a:sym typeface="+mn-lt"/>
              </a:rPr>
              <a:t>Author: Qianqian Yang</a:t>
            </a:r>
          </a:p>
          <a:p>
            <a:pPr algn="r">
              <a:lnSpc>
                <a:spcPct val="150000"/>
              </a:lnSpc>
            </a:pPr>
            <a:r>
              <a:rPr lang="en-US" altLang="zh-CN" sz="1800" dirty="0">
                <a:latin typeface="+mj-ea"/>
                <a:ea typeface="+mj-ea"/>
                <a:cs typeface="+mn-ea"/>
                <a:sym typeface="+mn-lt"/>
              </a:rPr>
              <a:t>Supervisor: Thomas Fischer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334168" y="261442"/>
            <a:ext cx="11522075" cy="5976665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5183309" y="3570058"/>
            <a:ext cx="0" cy="949806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cxnSp>
        <p:nvCxnSpPr>
          <p:cNvPr id="52" name="直接连接符 51"/>
          <p:cNvCxnSpPr/>
          <p:nvPr/>
        </p:nvCxnSpPr>
        <p:spPr>
          <a:xfrm>
            <a:off x="8349713" y="3570058"/>
            <a:ext cx="0" cy="949806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cxnSp>
        <p:nvCxnSpPr>
          <p:cNvPr id="53" name="直接连接符 52"/>
          <p:cNvCxnSpPr/>
          <p:nvPr/>
        </p:nvCxnSpPr>
        <p:spPr>
          <a:xfrm flipV="1">
            <a:off x="3804293" y="2575453"/>
            <a:ext cx="0" cy="949806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cxnSp>
        <p:nvCxnSpPr>
          <p:cNvPr id="54" name="直接连接符 53"/>
          <p:cNvCxnSpPr/>
          <p:nvPr/>
        </p:nvCxnSpPr>
        <p:spPr>
          <a:xfrm flipV="1">
            <a:off x="6846341" y="2575453"/>
            <a:ext cx="0" cy="949806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grpSp>
        <p:nvGrpSpPr>
          <p:cNvPr id="55" name="组合 54"/>
          <p:cNvGrpSpPr/>
          <p:nvPr/>
        </p:nvGrpSpPr>
        <p:grpSpPr>
          <a:xfrm>
            <a:off x="-611776" y="3570059"/>
            <a:ext cx="12653568" cy="7"/>
            <a:chOff x="-843859" y="3392481"/>
            <a:chExt cx="12653568" cy="7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-843859" y="3392488"/>
              <a:ext cx="441606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57" name="直接连接符 56"/>
            <p:cNvCxnSpPr/>
            <p:nvPr/>
          </p:nvCxnSpPr>
          <p:spPr>
            <a:xfrm>
              <a:off x="9586299" y="3392488"/>
              <a:ext cx="222341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58" name="直接连接符 57"/>
            <p:cNvCxnSpPr/>
            <p:nvPr/>
          </p:nvCxnSpPr>
          <p:spPr>
            <a:xfrm>
              <a:off x="7973251" y="3392488"/>
              <a:ext cx="160421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59" name="直接连接符 58"/>
            <p:cNvCxnSpPr/>
            <p:nvPr/>
          </p:nvCxnSpPr>
          <p:spPr>
            <a:xfrm>
              <a:off x="6136045" y="3392488"/>
              <a:ext cx="196706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60" name="直接连接符 59"/>
            <p:cNvCxnSpPr/>
            <p:nvPr/>
          </p:nvCxnSpPr>
          <p:spPr>
            <a:xfrm>
              <a:off x="4995530" y="3392488"/>
              <a:ext cx="160421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61" name="直接连接符 60"/>
            <p:cNvCxnSpPr/>
            <p:nvPr/>
          </p:nvCxnSpPr>
          <p:spPr>
            <a:xfrm>
              <a:off x="3572210" y="3392481"/>
              <a:ext cx="1379016" cy="7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62" name="直接连接符 61"/>
            <p:cNvCxnSpPr/>
            <p:nvPr/>
          </p:nvCxnSpPr>
          <p:spPr>
            <a:xfrm>
              <a:off x="1968000" y="3392488"/>
              <a:ext cx="160421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</p:grpSp>
      <p:sp>
        <p:nvSpPr>
          <p:cNvPr id="63" name="椭圆 62"/>
          <p:cNvSpPr/>
          <p:nvPr/>
        </p:nvSpPr>
        <p:spPr>
          <a:xfrm>
            <a:off x="880548" y="2702385"/>
            <a:ext cx="1963322" cy="1963322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403245" y="2082728"/>
            <a:ext cx="802098" cy="802096"/>
            <a:chOff x="7414667" y="3750265"/>
            <a:chExt cx="871129" cy="871129"/>
          </a:xfrm>
        </p:grpSpPr>
        <p:sp>
          <p:nvSpPr>
            <p:cNvPr id="65" name="椭圆 64"/>
            <p:cNvSpPr/>
            <p:nvPr/>
          </p:nvSpPr>
          <p:spPr>
            <a:xfrm>
              <a:off x="7414667" y="3750265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文本框 20"/>
            <p:cNvSpPr txBox="1"/>
            <p:nvPr/>
          </p:nvSpPr>
          <p:spPr>
            <a:xfrm>
              <a:off x="7468849" y="3843910"/>
              <a:ext cx="792991" cy="701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</a:rPr>
                <a:t>01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445289" y="2082728"/>
            <a:ext cx="802098" cy="802096"/>
            <a:chOff x="7414667" y="3750264"/>
            <a:chExt cx="871129" cy="871129"/>
          </a:xfrm>
        </p:grpSpPr>
        <p:sp>
          <p:nvSpPr>
            <p:cNvPr id="68" name="椭圆 67"/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文本框 23"/>
            <p:cNvSpPr txBox="1"/>
            <p:nvPr/>
          </p:nvSpPr>
          <p:spPr>
            <a:xfrm>
              <a:off x="7451426" y="3843910"/>
              <a:ext cx="792991" cy="701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934150" y="4264660"/>
            <a:ext cx="802098" cy="802096"/>
            <a:chOff x="7414667" y="3750264"/>
            <a:chExt cx="871129" cy="871129"/>
          </a:xfrm>
        </p:grpSpPr>
        <p:sp>
          <p:nvSpPr>
            <p:cNvPr id="71" name="椭圆 70"/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文本框 29"/>
            <p:cNvSpPr txBox="1"/>
            <p:nvPr/>
          </p:nvSpPr>
          <p:spPr>
            <a:xfrm>
              <a:off x="7451426" y="3818460"/>
              <a:ext cx="792991" cy="701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782261" y="4264659"/>
            <a:ext cx="802098" cy="802096"/>
            <a:chOff x="7414667" y="3750264"/>
            <a:chExt cx="871129" cy="871129"/>
          </a:xfrm>
        </p:grpSpPr>
        <p:sp>
          <p:nvSpPr>
            <p:cNvPr id="74" name="椭圆 73"/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文本框 32"/>
            <p:cNvSpPr txBox="1"/>
            <p:nvPr/>
          </p:nvSpPr>
          <p:spPr>
            <a:xfrm>
              <a:off x="7451426" y="3820353"/>
              <a:ext cx="792991" cy="701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6" name="直接连接符 75"/>
          <p:cNvCxnSpPr/>
          <p:nvPr/>
        </p:nvCxnSpPr>
        <p:spPr>
          <a:xfrm flipH="1" flipV="1">
            <a:off x="9792902" y="2381070"/>
            <a:ext cx="16642" cy="1144193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grpSp>
        <p:nvGrpSpPr>
          <p:cNvPr id="77" name="组合 76"/>
          <p:cNvGrpSpPr/>
          <p:nvPr/>
        </p:nvGrpSpPr>
        <p:grpSpPr>
          <a:xfrm>
            <a:off x="9368780" y="2085199"/>
            <a:ext cx="802098" cy="802095"/>
            <a:chOff x="9136697" y="1907619"/>
            <a:chExt cx="802098" cy="802095"/>
          </a:xfrm>
        </p:grpSpPr>
        <p:sp>
          <p:nvSpPr>
            <p:cNvPr id="78" name="椭圆 77"/>
            <p:cNvSpPr/>
            <p:nvPr/>
          </p:nvSpPr>
          <p:spPr>
            <a:xfrm>
              <a:off x="9136697" y="1907619"/>
              <a:ext cx="802098" cy="802095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文本框 29"/>
            <p:cNvSpPr txBox="1"/>
            <p:nvPr/>
          </p:nvSpPr>
          <p:spPr>
            <a:xfrm>
              <a:off x="9174285" y="1991375"/>
              <a:ext cx="730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968604" y="3134435"/>
            <a:ext cx="1787217" cy="1161421"/>
            <a:chOff x="736517" y="2781721"/>
            <a:chExt cx="1787217" cy="1161421"/>
          </a:xfrm>
        </p:grpSpPr>
        <p:sp>
          <p:nvSpPr>
            <p:cNvPr id="81" name="文本框 5"/>
            <p:cNvSpPr txBox="1"/>
            <p:nvPr/>
          </p:nvSpPr>
          <p:spPr>
            <a:xfrm>
              <a:off x="736517" y="2781721"/>
              <a:ext cx="17872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zh-CN" altLang="en-US" sz="5400" dirty="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2" name="矩形 81"/>
            <p:cNvSpPr/>
            <p:nvPr/>
          </p:nvSpPr>
          <p:spPr>
            <a:xfrm>
              <a:off x="936501" y="3573810"/>
              <a:ext cx="138135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51230">
                <a:defRPr/>
              </a:pPr>
              <a:r>
                <a:rPr lang="en-US" altLang="zh-CN" sz="1800" dirty="0">
                  <a:solidFill>
                    <a:srgbClr val="0066CC"/>
                  </a:solidFill>
                  <a:latin typeface="Calibri" panose="020F0502020204030204"/>
                  <a:ea typeface="宋体" panose="02010600030101010101" pitchFamily="2" charset="-122"/>
                </a:rPr>
                <a:t>CONTENTS</a:t>
              </a:r>
              <a:endParaRPr lang="zh-CN" altLang="en-US" sz="1800" dirty="0">
                <a:solidFill>
                  <a:srgbClr val="0066CC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464732" y="1015086"/>
            <a:ext cx="2718576" cy="677689"/>
            <a:chOff x="2232645" y="1023913"/>
            <a:chExt cx="2718576" cy="677689"/>
          </a:xfrm>
        </p:grpSpPr>
        <p:sp>
          <p:nvSpPr>
            <p:cNvPr id="84" name="文本框 33"/>
            <p:cNvSpPr txBox="1"/>
            <p:nvPr/>
          </p:nvSpPr>
          <p:spPr>
            <a:xfrm>
              <a:off x="2232645" y="1023913"/>
              <a:ext cx="27185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en-US" altLang="zh-CN" sz="2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Intro</a:t>
              </a:r>
              <a:endParaRPr lang="zh-CN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520677" y="1447686"/>
              <a:ext cx="20162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1230"/>
              <a:endParaRPr lang="zh-CN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832884" y="5191547"/>
            <a:ext cx="2696969" cy="656936"/>
            <a:chOff x="3600797" y="5013970"/>
            <a:chExt cx="2696969" cy="656936"/>
          </a:xfrm>
        </p:grpSpPr>
        <p:sp>
          <p:nvSpPr>
            <p:cNvPr id="87" name="文本框 34"/>
            <p:cNvSpPr txBox="1"/>
            <p:nvPr/>
          </p:nvSpPr>
          <p:spPr>
            <a:xfrm>
              <a:off x="3600797" y="5013970"/>
              <a:ext cx="2696969" cy="430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研究方法和思路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15568" y="5416990"/>
              <a:ext cx="24302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5345048" y="1015083"/>
            <a:ext cx="3144592" cy="657498"/>
            <a:chOff x="5112965" y="837506"/>
            <a:chExt cx="3144592" cy="657498"/>
          </a:xfrm>
        </p:grpSpPr>
        <p:sp>
          <p:nvSpPr>
            <p:cNvPr id="90" name="文本框 33"/>
            <p:cNvSpPr txBox="1"/>
            <p:nvPr/>
          </p:nvSpPr>
          <p:spPr>
            <a:xfrm>
              <a:off x="5112965" y="837506"/>
              <a:ext cx="3144592" cy="430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研究成果</a:t>
              </a:r>
            </a:p>
          </p:txBody>
        </p:sp>
        <p:sp>
          <p:nvSpPr>
            <p:cNvPr id="91" name="文本框 33"/>
            <p:cNvSpPr txBox="1"/>
            <p:nvPr/>
          </p:nvSpPr>
          <p:spPr>
            <a:xfrm>
              <a:off x="5575010" y="1241088"/>
              <a:ext cx="238819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919639" y="5191548"/>
            <a:ext cx="2875957" cy="663174"/>
            <a:chOff x="6687552" y="5013970"/>
            <a:chExt cx="2875957" cy="663175"/>
          </a:xfrm>
        </p:grpSpPr>
        <p:sp>
          <p:nvSpPr>
            <p:cNvPr id="93" name="文本框 33"/>
            <p:cNvSpPr txBox="1"/>
            <p:nvPr/>
          </p:nvSpPr>
          <p:spPr>
            <a:xfrm>
              <a:off x="6687552" y="5013970"/>
              <a:ext cx="2875957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政策</a:t>
              </a:r>
              <a:r>
                <a: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建议</a:t>
              </a:r>
            </a:p>
          </p:txBody>
        </p:sp>
        <p:sp>
          <p:nvSpPr>
            <p:cNvPr id="94" name="文本框 33"/>
            <p:cNvSpPr txBox="1"/>
            <p:nvPr/>
          </p:nvSpPr>
          <p:spPr>
            <a:xfrm>
              <a:off x="6971221" y="5423229"/>
              <a:ext cx="24245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8225368" y="1015087"/>
            <a:ext cx="3144592" cy="656981"/>
            <a:chOff x="7993285" y="1053530"/>
            <a:chExt cx="3144592" cy="656981"/>
          </a:xfrm>
        </p:grpSpPr>
        <p:sp>
          <p:nvSpPr>
            <p:cNvPr id="96" name="文本框 33"/>
            <p:cNvSpPr txBox="1"/>
            <p:nvPr/>
          </p:nvSpPr>
          <p:spPr>
            <a:xfrm>
              <a:off x="7993285" y="1053530"/>
              <a:ext cx="3144592" cy="430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创新点与不足</a:t>
              </a:r>
            </a:p>
          </p:txBody>
        </p:sp>
        <p:sp>
          <p:nvSpPr>
            <p:cNvPr id="97" name="文本框 33"/>
            <p:cNvSpPr txBox="1"/>
            <p:nvPr/>
          </p:nvSpPr>
          <p:spPr>
            <a:xfrm>
              <a:off x="8521101" y="1456595"/>
              <a:ext cx="21364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rot="10800000">
            <a:off x="5031709" y="1910468"/>
            <a:ext cx="2001982" cy="17743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90950" y="3848353"/>
            <a:ext cx="5136630" cy="880144"/>
            <a:chOff x="7497701" y="1731009"/>
            <a:chExt cx="2557084" cy="879941"/>
          </a:xfrm>
        </p:grpSpPr>
        <p:sp>
          <p:nvSpPr>
            <p:cNvPr id="9" name="文本框 17"/>
            <p:cNvSpPr txBox="1"/>
            <p:nvPr/>
          </p:nvSpPr>
          <p:spPr>
            <a:xfrm>
              <a:off x="7497701" y="1731009"/>
              <a:ext cx="2557084" cy="7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en-US" altLang="zh-CN" sz="4400" b="1" dirty="0">
                  <a:solidFill>
                    <a:srgbClr val="0070C0"/>
                  </a:solidFill>
                  <a:latin typeface="微软雅黑" panose="020B0503020204020204" pitchFamily="34" charset="-122"/>
                </a:rPr>
                <a:t>Empirical Models</a:t>
              </a:r>
              <a:endParaRPr lang="zh-CN" altLang="en-US" sz="4400" b="1" dirty="0">
                <a:solidFill>
                  <a:srgbClr val="0070C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文本框 18"/>
            <p:cNvSpPr txBox="1"/>
            <p:nvPr/>
          </p:nvSpPr>
          <p:spPr>
            <a:xfrm>
              <a:off x="7508478" y="2210932"/>
              <a:ext cx="2155566" cy="400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endParaRPr lang="zh-CN" altLang="en-US" sz="2000" b="1" dirty="0">
                <a:solidFill>
                  <a:srgbClr val="0070C0"/>
                </a:solidFill>
                <a:latin typeface="ITC Avant Garde Std XLt" panose="020B0302020202020204" pitchFamily="34" charset="0"/>
                <a:ea typeface="方正正黑简体" panose="02000000000000000000" pitchFamily="2" charset="-122"/>
              </a:endParaRPr>
            </a:p>
          </p:txBody>
        </p:sp>
      </p:grpSp>
      <p:sp>
        <p:nvSpPr>
          <p:cNvPr id="11" name="文本框 15"/>
          <p:cNvSpPr txBox="1"/>
          <p:nvPr/>
        </p:nvSpPr>
        <p:spPr>
          <a:xfrm>
            <a:off x="5126183" y="2267701"/>
            <a:ext cx="1942808" cy="1320196"/>
          </a:xfrm>
          <a:prstGeom prst="rect">
            <a:avLst/>
          </a:prstGeom>
          <a:noFill/>
        </p:spPr>
        <p:txBody>
          <a:bodyPr wrap="square" lIns="88228" tIns="44114" rIns="88228" bIns="44114" rtlCol="0">
            <a:spAutoFit/>
          </a:bodyPr>
          <a:lstStyle/>
          <a:p>
            <a:pPr algn="ctr" defTabSz="951230"/>
            <a:r>
              <a:rPr lang="en-US" altLang="zh-CN" sz="4000" dirty="0">
                <a:solidFill>
                  <a:srgbClr val="0070C0"/>
                </a:solidFill>
                <a:latin typeface="ITC Avant Garde Std Md" panose="020B0602020202020204" pitchFamily="34" charset="0"/>
                <a:ea typeface="宋体" panose="02010600030101010101" pitchFamily="2" charset="-122"/>
              </a:rPr>
              <a:t>PART 02</a:t>
            </a:r>
            <a:endParaRPr lang="zh-CN" altLang="en-US" sz="4000" dirty="0">
              <a:solidFill>
                <a:srgbClr val="0070C0"/>
              </a:solidFill>
              <a:latin typeface="ITC Avant Garde Std Md" panose="020B06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34168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8" name="组合 24"/>
          <p:cNvGrpSpPr/>
          <p:nvPr/>
        </p:nvGrpSpPr>
        <p:grpSpPr bwMode="auto">
          <a:xfrm>
            <a:off x="1888652" y="1839285"/>
            <a:ext cx="3496665" cy="3494980"/>
            <a:chOff x="2848131" y="1860029"/>
            <a:chExt cx="3807502" cy="3807502"/>
          </a:xfrm>
        </p:grpSpPr>
        <p:sp>
          <p:nvSpPr>
            <p:cNvPr id="39" name="椭圆 38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3" name="文本框 33"/>
          <p:cNvSpPr txBox="1"/>
          <p:nvPr/>
        </p:nvSpPr>
        <p:spPr>
          <a:xfrm>
            <a:off x="1855053" y="3081293"/>
            <a:ext cx="37113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/>
            <a:r>
              <a:rPr lang="en-US" altLang="zh-CN" sz="2600" dirty="0">
                <a:solidFill>
                  <a:srgbClr val="0066CC"/>
                </a:solidFill>
                <a:latin typeface="微软雅黑" panose="020B0503020204020204" pitchFamily="34" charset="-122"/>
              </a:rPr>
              <a:t>Descriptive Statistic</a:t>
            </a:r>
            <a:endParaRPr lang="zh-CN" altLang="en-US" sz="2600" dirty="0">
              <a:solidFill>
                <a:srgbClr val="0066CC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5591150" y="1891140"/>
            <a:ext cx="706229" cy="3816424"/>
            <a:chOff x="5191898" y="1845618"/>
            <a:chExt cx="706229" cy="3816424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5545013" y="1845618"/>
              <a:ext cx="0" cy="3816424"/>
            </a:xfrm>
            <a:prstGeom prst="line">
              <a:avLst/>
            </a:prstGeom>
            <a:noFill/>
            <a:ln w="9525" cap="flat" cmpd="sng" algn="ctr">
              <a:solidFill>
                <a:srgbClr val="0066CC"/>
              </a:solidFill>
              <a:prstDash val="dash"/>
            </a:ln>
            <a:effectLst/>
          </p:spPr>
        </p:cxnSp>
        <p:grpSp>
          <p:nvGrpSpPr>
            <p:cNvPr id="47" name="组合 46"/>
            <p:cNvGrpSpPr/>
            <p:nvPr/>
          </p:nvGrpSpPr>
          <p:grpSpPr>
            <a:xfrm>
              <a:off x="5191898" y="2351253"/>
              <a:ext cx="706229" cy="703668"/>
              <a:chOff x="3618897" y="2279040"/>
              <a:chExt cx="706229" cy="703668"/>
            </a:xfrm>
            <a:solidFill>
              <a:srgbClr val="FF0000"/>
            </a:solidFill>
          </p:grpSpPr>
          <p:sp>
            <p:nvSpPr>
              <p:cNvPr id="48" name="Freeform 9"/>
              <p:cNvSpPr>
                <a:spLocks noEditPoints="1"/>
              </p:cNvSpPr>
              <p:nvPr/>
            </p:nvSpPr>
            <p:spPr bwMode="auto">
              <a:xfrm>
                <a:off x="3713987" y="2279040"/>
                <a:ext cx="516048" cy="703668"/>
              </a:xfrm>
              <a:custGeom>
                <a:avLst/>
                <a:gdLst>
                  <a:gd name="T0" fmla="*/ 222 w 597"/>
                  <a:gd name="T1" fmla="*/ 575 h 814"/>
                  <a:gd name="T2" fmla="*/ 253 w 597"/>
                  <a:gd name="T3" fmla="*/ 598 h 814"/>
                  <a:gd name="T4" fmla="*/ 344 w 597"/>
                  <a:gd name="T5" fmla="*/ 598 h 814"/>
                  <a:gd name="T6" fmla="*/ 375 w 597"/>
                  <a:gd name="T7" fmla="*/ 575 h 814"/>
                  <a:gd name="T8" fmla="*/ 414 w 597"/>
                  <a:gd name="T9" fmla="*/ 509 h 814"/>
                  <a:gd name="T10" fmla="*/ 539 w 597"/>
                  <a:gd name="T11" fmla="*/ 298 h 814"/>
                  <a:gd name="T12" fmla="*/ 298 w 597"/>
                  <a:gd name="T13" fmla="*/ 57 h 814"/>
                  <a:gd name="T14" fmla="*/ 57 w 597"/>
                  <a:gd name="T15" fmla="*/ 298 h 814"/>
                  <a:gd name="T16" fmla="*/ 183 w 597"/>
                  <a:gd name="T17" fmla="*/ 509 h 814"/>
                  <a:gd name="T18" fmla="*/ 222 w 597"/>
                  <a:gd name="T19" fmla="*/ 575 h 814"/>
                  <a:gd name="T20" fmla="*/ 354 w 597"/>
                  <a:gd name="T21" fmla="*/ 782 h 814"/>
                  <a:gd name="T22" fmla="*/ 314 w 597"/>
                  <a:gd name="T23" fmla="*/ 814 h 814"/>
                  <a:gd name="T24" fmla="*/ 282 w 597"/>
                  <a:gd name="T25" fmla="*/ 814 h 814"/>
                  <a:gd name="T26" fmla="*/ 242 w 597"/>
                  <a:gd name="T27" fmla="*/ 782 h 814"/>
                  <a:gd name="T28" fmla="*/ 226 w 597"/>
                  <a:gd name="T29" fmla="*/ 782 h 814"/>
                  <a:gd name="T30" fmla="*/ 165 w 597"/>
                  <a:gd name="T31" fmla="*/ 722 h 814"/>
                  <a:gd name="T32" fmla="*/ 165 w 597"/>
                  <a:gd name="T33" fmla="*/ 576 h 814"/>
                  <a:gd name="T34" fmla="*/ 155 w 597"/>
                  <a:gd name="T35" fmla="*/ 559 h 814"/>
                  <a:gd name="T36" fmla="*/ 0 w 597"/>
                  <a:gd name="T37" fmla="*/ 298 h 814"/>
                  <a:gd name="T38" fmla="*/ 298 w 597"/>
                  <a:gd name="T39" fmla="*/ 0 h 814"/>
                  <a:gd name="T40" fmla="*/ 597 w 597"/>
                  <a:gd name="T41" fmla="*/ 298 h 814"/>
                  <a:gd name="T42" fmla="*/ 441 w 597"/>
                  <a:gd name="T43" fmla="*/ 559 h 814"/>
                  <a:gd name="T44" fmla="*/ 431 w 597"/>
                  <a:gd name="T45" fmla="*/ 576 h 814"/>
                  <a:gd name="T46" fmla="*/ 432 w 597"/>
                  <a:gd name="T47" fmla="*/ 722 h 814"/>
                  <a:gd name="T48" fmla="*/ 371 w 597"/>
                  <a:gd name="T49" fmla="*/ 782 h 814"/>
                  <a:gd name="T50" fmla="*/ 354 w 597"/>
                  <a:gd name="T51" fmla="*/ 782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97" h="814">
                    <a:moveTo>
                      <a:pt x="222" y="575"/>
                    </a:moveTo>
                    <a:cubicBezTo>
                      <a:pt x="224" y="589"/>
                      <a:pt x="238" y="598"/>
                      <a:pt x="253" y="598"/>
                    </a:cubicBezTo>
                    <a:cubicBezTo>
                      <a:pt x="344" y="598"/>
                      <a:pt x="344" y="598"/>
                      <a:pt x="344" y="598"/>
                    </a:cubicBezTo>
                    <a:cubicBezTo>
                      <a:pt x="358" y="598"/>
                      <a:pt x="373" y="589"/>
                      <a:pt x="375" y="575"/>
                    </a:cubicBezTo>
                    <a:cubicBezTo>
                      <a:pt x="377" y="547"/>
                      <a:pt x="390" y="523"/>
                      <a:pt x="414" y="509"/>
                    </a:cubicBezTo>
                    <a:cubicBezTo>
                      <a:pt x="491" y="467"/>
                      <a:pt x="539" y="386"/>
                      <a:pt x="539" y="298"/>
                    </a:cubicBezTo>
                    <a:cubicBezTo>
                      <a:pt x="539" y="165"/>
                      <a:pt x="431" y="57"/>
                      <a:pt x="298" y="57"/>
                    </a:cubicBezTo>
                    <a:cubicBezTo>
                      <a:pt x="165" y="57"/>
                      <a:pt x="57" y="165"/>
                      <a:pt x="57" y="298"/>
                    </a:cubicBezTo>
                    <a:cubicBezTo>
                      <a:pt x="57" y="386"/>
                      <a:pt x="105" y="467"/>
                      <a:pt x="183" y="509"/>
                    </a:cubicBezTo>
                    <a:cubicBezTo>
                      <a:pt x="207" y="523"/>
                      <a:pt x="219" y="547"/>
                      <a:pt x="222" y="575"/>
                    </a:cubicBezTo>
                    <a:close/>
                    <a:moveTo>
                      <a:pt x="354" y="782"/>
                    </a:moveTo>
                    <a:cubicBezTo>
                      <a:pt x="350" y="800"/>
                      <a:pt x="334" y="814"/>
                      <a:pt x="314" y="814"/>
                    </a:cubicBezTo>
                    <a:cubicBezTo>
                      <a:pt x="282" y="814"/>
                      <a:pt x="282" y="814"/>
                      <a:pt x="282" y="814"/>
                    </a:cubicBezTo>
                    <a:cubicBezTo>
                      <a:pt x="263" y="814"/>
                      <a:pt x="247" y="800"/>
                      <a:pt x="242" y="782"/>
                    </a:cubicBezTo>
                    <a:cubicBezTo>
                      <a:pt x="226" y="782"/>
                      <a:pt x="226" y="782"/>
                      <a:pt x="226" y="782"/>
                    </a:cubicBezTo>
                    <a:cubicBezTo>
                      <a:pt x="193" y="782"/>
                      <a:pt x="165" y="755"/>
                      <a:pt x="165" y="722"/>
                    </a:cubicBezTo>
                    <a:cubicBezTo>
                      <a:pt x="165" y="576"/>
                      <a:pt x="165" y="576"/>
                      <a:pt x="165" y="576"/>
                    </a:cubicBezTo>
                    <a:cubicBezTo>
                      <a:pt x="165" y="569"/>
                      <a:pt x="162" y="563"/>
                      <a:pt x="155" y="559"/>
                    </a:cubicBezTo>
                    <a:cubicBezTo>
                      <a:pt x="60" y="507"/>
                      <a:pt x="0" y="407"/>
                      <a:pt x="0" y="298"/>
                    </a:cubicBezTo>
                    <a:cubicBezTo>
                      <a:pt x="0" y="133"/>
                      <a:pt x="134" y="0"/>
                      <a:pt x="298" y="0"/>
                    </a:cubicBezTo>
                    <a:cubicBezTo>
                      <a:pt x="463" y="0"/>
                      <a:pt x="597" y="133"/>
                      <a:pt x="597" y="298"/>
                    </a:cubicBezTo>
                    <a:cubicBezTo>
                      <a:pt x="597" y="407"/>
                      <a:pt x="537" y="507"/>
                      <a:pt x="441" y="559"/>
                    </a:cubicBezTo>
                    <a:cubicBezTo>
                      <a:pt x="435" y="563"/>
                      <a:pt x="431" y="569"/>
                      <a:pt x="431" y="576"/>
                    </a:cubicBezTo>
                    <a:cubicBezTo>
                      <a:pt x="432" y="722"/>
                      <a:pt x="432" y="722"/>
                      <a:pt x="432" y="722"/>
                    </a:cubicBezTo>
                    <a:cubicBezTo>
                      <a:pt x="432" y="755"/>
                      <a:pt x="404" y="782"/>
                      <a:pt x="371" y="782"/>
                    </a:cubicBezTo>
                    <a:cubicBezTo>
                      <a:pt x="354" y="782"/>
                      <a:pt x="354" y="782"/>
                      <a:pt x="354" y="782"/>
                    </a:cubicBezTo>
                    <a:close/>
                  </a:path>
                </a:pathLst>
              </a:custGeom>
              <a:solidFill>
                <a:srgbClr val="0066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Freeform 10"/>
              <p:cNvSpPr>
                <a:spLocks noEditPoints="1"/>
              </p:cNvSpPr>
              <p:nvPr/>
            </p:nvSpPr>
            <p:spPr bwMode="auto">
              <a:xfrm>
                <a:off x="3618897" y="2347432"/>
                <a:ext cx="706229" cy="373412"/>
              </a:xfrm>
              <a:custGeom>
                <a:avLst/>
                <a:gdLst>
                  <a:gd name="T0" fmla="*/ 699 w 817"/>
                  <a:gd name="T1" fmla="*/ 406 h 432"/>
                  <a:gd name="T2" fmla="*/ 692 w 817"/>
                  <a:gd name="T3" fmla="*/ 380 h 432"/>
                  <a:gd name="T4" fmla="*/ 718 w 817"/>
                  <a:gd name="T5" fmla="*/ 373 h 432"/>
                  <a:gd name="T6" fmla="*/ 755 w 817"/>
                  <a:gd name="T7" fmla="*/ 394 h 432"/>
                  <a:gd name="T8" fmla="*/ 762 w 817"/>
                  <a:gd name="T9" fmla="*/ 420 h 432"/>
                  <a:gd name="T10" fmla="*/ 736 w 817"/>
                  <a:gd name="T11" fmla="*/ 427 h 432"/>
                  <a:gd name="T12" fmla="*/ 699 w 817"/>
                  <a:gd name="T13" fmla="*/ 406 h 432"/>
                  <a:gd name="T14" fmla="*/ 718 w 817"/>
                  <a:gd name="T15" fmla="*/ 59 h 432"/>
                  <a:gd name="T16" fmla="*/ 692 w 817"/>
                  <a:gd name="T17" fmla="*/ 52 h 432"/>
                  <a:gd name="T18" fmla="*/ 699 w 817"/>
                  <a:gd name="T19" fmla="*/ 26 h 432"/>
                  <a:gd name="T20" fmla="*/ 736 w 817"/>
                  <a:gd name="T21" fmla="*/ 5 h 432"/>
                  <a:gd name="T22" fmla="*/ 762 w 817"/>
                  <a:gd name="T23" fmla="*/ 12 h 432"/>
                  <a:gd name="T24" fmla="*/ 755 w 817"/>
                  <a:gd name="T25" fmla="*/ 38 h 432"/>
                  <a:gd name="T26" fmla="*/ 718 w 817"/>
                  <a:gd name="T27" fmla="*/ 59 h 432"/>
                  <a:gd name="T28" fmla="*/ 755 w 817"/>
                  <a:gd name="T29" fmla="*/ 235 h 432"/>
                  <a:gd name="T30" fmla="*/ 736 w 817"/>
                  <a:gd name="T31" fmla="*/ 216 h 432"/>
                  <a:gd name="T32" fmla="*/ 755 w 817"/>
                  <a:gd name="T33" fmla="*/ 197 h 432"/>
                  <a:gd name="T34" fmla="*/ 798 w 817"/>
                  <a:gd name="T35" fmla="*/ 197 h 432"/>
                  <a:gd name="T36" fmla="*/ 817 w 817"/>
                  <a:gd name="T37" fmla="*/ 216 h 432"/>
                  <a:gd name="T38" fmla="*/ 798 w 817"/>
                  <a:gd name="T39" fmla="*/ 235 h 432"/>
                  <a:gd name="T40" fmla="*/ 755 w 817"/>
                  <a:gd name="T41" fmla="*/ 235 h 432"/>
                  <a:gd name="T42" fmla="*/ 118 w 817"/>
                  <a:gd name="T43" fmla="*/ 26 h 432"/>
                  <a:gd name="T44" fmla="*/ 124 w 817"/>
                  <a:gd name="T45" fmla="*/ 52 h 432"/>
                  <a:gd name="T46" fmla="*/ 98 w 817"/>
                  <a:gd name="T47" fmla="*/ 59 h 432"/>
                  <a:gd name="T48" fmla="*/ 62 w 817"/>
                  <a:gd name="T49" fmla="*/ 38 h 432"/>
                  <a:gd name="T50" fmla="*/ 55 w 817"/>
                  <a:gd name="T51" fmla="*/ 12 h 432"/>
                  <a:gd name="T52" fmla="*/ 81 w 817"/>
                  <a:gd name="T53" fmla="*/ 5 h 432"/>
                  <a:gd name="T54" fmla="*/ 118 w 817"/>
                  <a:gd name="T55" fmla="*/ 26 h 432"/>
                  <a:gd name="T56" fmla="*/ 98 w 817"/>
                  <a:gd name="T57" fmla="*/ 373 h 432"/>
                  <a:gd name="T58" fmla="*/ 124 w 817"/>
                  <a:gd name="T59" fmla="*/ 380 h 432"/>
                  <a:gd name="T60" fmla="*/ 118 w 817"/>
                  <a:gd name="T61" fmla="*/ 406 h 432"/>
                  <a:gd name="T62" fmla="*/ 81 w 817"/>
                  <a:gd name="T63" fmla="*/ 427 h 432"/>
                  <a:gd name="T64" fmla="*/ 55 w 817"/>
                  <a:gd name="T65" fmla="*/ 420 h 432"/>
                  <a:gd name="T66" fmla="*/ 62 w 817"/>
                  <a:gd name="T67" fmla="*/ 394 h 432"/>
                  <a:gd name="T68" fmla="*/ 98 w 817"/>
                  <a:gd name="T69" fmla="*/ 373 h 432"/>
                  <a:gd name="T70" fmla="*/ 62 w 817"/>
                  <a:gd name="T71" fmla="*/ 197 h 432"/>
                  <a:gd name="T72" fmla="*/ 81 w 817"/>
                  <a:gd name="T73" fmla="*/ 216 h 432"/>
                  <a:gd name="T74" fmla="*/ 62 w 817"/>
                  <a:gd name="T75" fmla="*/ 235 h 432"/>
                  <a:gd name="T76" fmla="*/ 19 w 817"/>
                  <a:gd name="T77" fmla="*/ 235 h 432"/>
                  <a:gd name="T78" fmla="*/ 0 w 817"/>
                  <a:gd name="T79" fmla="*/ 216 h 432"/>
                  <a:gd name="T80" fmla="*/ 19 w 817"/>
                  <a:gd name="T81" fmla="*/ 197 h 432"/>
                  <a:gd name="T82" fmla="*/ 62 w 817"/>
                  <a:gd name="T83" fmla="*/ 197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17" h="432">
                    <a:moveTo>
                      <a:pt x="699" y="406"/>
                    </a:moveTo>
                    <a:cubicBezTo>
                      <a:pt x="690" y="401"/>
                      <a:pt x="687" y="389"/>
                      <a:pt x="692" y="380"/>
                    </a:cubicBezTo>
                    <a:cubicBezTo>
                      <a:pt x="698" y="371"/>
                      <a:pt x="709" y="368"/>
                      <a:pt x="718" y="373"/>
                    </a:cubicBezTo>
                    <a:cubicBezTo>
                      <a:pt x="755" y="394"/>
                      <a:pt x="755" y="394"/>
                      <a:pt x="755" y="394"/>
                    </a:cubicBezTo>
                    <a:cubicBezTo>
                      <a:pt x="764" y="399"/>
                      <a:pt x="767" y="411"/>
                      <a:pt x="762" y="420"/>
                    </a:cubicBezTo>
                    <a:cubicBezTo>
                      <a:pt x="757" y="429"/>
                      <a:pt x="745" y="432"/>
                      <a:pt x="736" y="427"/>
                    </a:cubicBezTo>
                    <a:cubicBezTo>
                      <a:pt x="699" y="406"/>
                      <a:pt x="699" y="406"/>
                      <a:pt x="699" y="406"/>
                    </a:cubicBezTo>
                    <a:close/>
                    <a:moveTo>
                      <a:pt x="718" y="59"/>
                    </a:moveTo>
                    <a:cubicBezTo>
                      <a:pt x="709" y="64"/>
                      <a:pt x="698" y="61"/>
                      <a:pt x="692" y="52"/>
                    </a:cubicBezTo>
                    <a:cubicBezTo>
                      <a:pt x="687" y="43"/>
                      <a:pt x="690" y="31"/>
                      <a:pt x="699" y="26"/>
                    </a:cubicBezTo>
                    <a:cubicBezTo>
                      <a:pt x="736" y="5"/>
                      <a:pt x="736" y="5"/>
                      <a:pt x="736" y="5"/>
                    </a:cubicBezTo>
                    <a:cubicBezTo>
                      <a:pt x="745" y="0"/>
                      <a:pt x="757" y="3"/>
                      <a:pt x="762" y="12"/>
                    </a:cubicBezTo>
                    <a:cubicBezTo>
                      <a:pt x="767" y="21"/>
                      <a:pt x="764" y="32"/>
                      <a:pt x="755" y="38"/>
                    </a:cubicBezTo>
                    <a:cubicBezTo>
                      <a:pt x="718" y="59"/>
                      <a:pt x="718" y="59"/>
                      <a:pt x="718" y="59"/>
                    </a:cubicBezTo>
                    <a:close/>
                    <a:moveTo>
                      <a:pt x="755" y="235"/>
                    </a:moveTo>
                    <a:cubicBezTo>
                      <a:pt x="745" y="235"/>
                      <a:pt x="736" y="226"/>
                      <a:pt x="736" y="216"/>
                    </a:cubicBezTo>
                    <a:cubicBezTo>
                      <a:pt x="736" y="205"/>
                      <a:pt x="745" y="197"/>
                      <a:pt x="755" y="197"/>
                    </a:cubicBezTo>
                    <a:cubicBezTo>
                      <a:pt x="798" y="197"/>
                      <a:pt x="798" y="197"/>
                      <a:pt x="798" y="197"/>
                    </a:cubicBezTo>
                    <a:cubicBezTo>
                      <a:pt x="808" y="197"/>
                      <a:pt x="817" y="205"/>
                      <a:pt x="817" y="216"/>
                    </a:cubicBezTo>
                    <a:cubicBezTo>
                      <a:pt x="817" y="226"/>
                      <a:pt x="808" y="235"/>
                      <a:pt x="798" y="235"/>
                    </a:cubicBezTo>
                    <a:cubicBezTo>
                      <a:pt x="755" y="235"/>
                      <a:pt x="755" y="235"/>
                      <a:pt x="755" y="235"/>
                    </a:cubicBezTo>
                    <a:close/>
                    <a:moveTo>
                      <a:pt x="118" y="26"/>
                    </a:moveTo>
                    <a:cubicBezTo>
                      <a:pt x="127" y="31"/>
                      <a:pt x="130" y="43"/>
                      <a:pt x="124" y="52"/>
                    </a:cubicBezTo>
                    <a:cubicBezTo>
                      <a:pt x="119" y="61"/>
                      <a:pt x="108" y="64"/>
                      <a:pt x="98" y="59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53" y="32"/>
                      <a:pt x="49" y="21"/>
                      <a:pt x="55" y="12"/>
                    </a:cubicBezTo>
                    <a:cubicBezTo>
                      <a:pt x="60" y="3"/>
                      <a:pt x="72" y="0"/>
                      <a:pt x="81" y="5"/>
                    </a:cubicBezTo>
                    <a:cubicBezTo>
                      <a:pt x="118" y="26"/>
                      <a:pt x="118" y="26"/>
                      <a:pt x="118" y="26"/>
                    </a:cubicBezTo>
                    <a:close/>
                    <a:moveTo>
                      <a:pt x="98" y="373"/>
                    </a:moveTo>
                    <a:cubicBezTo>
                      <a:pt x="108" y="368"/>
                      <a:pt x="119" y="371"/>
                      <a:pt x="124" y="380"/>
                    </a:cubicBezTo>
                    <a:cubicBezTo>
                      <a:pt x="130" y="389"/>
                      <a:pt x="127" y="401"/>
                      <a:pt x="118" y="406"/>
                    </a:cubicBezTo>
                    <a:cubicBezTo>
                      <a:pt x="81" y="427"/>
                      <a:pt x="81" y="427"/>
                      <a:pt x="81" y="427"/>
                    </a:cubicBezTo>
                    <a:cubicBezTo>
                      <a:pt x="72" y="432"/>
                      <a:pt x="60" y="429"/>
                      <a:pt x="55" y="420"/>
                    </a:cubicBezTo>
                    <a:cubicBezTo>
                      <a:pt x="49" y="411"/>
                      <a:pt x="53" y="399"/>
                      <a:pt x="62" y="394"/>
                    </a:cubicBezTo>
                    <a:cubicBezTo>
                      <a:pt x="98" y="373"/>
                      <a:pt x="98" y="373"/>
                      <a:pt x="98" y="373"/>
                    </a:cubicBezTo>
                    <a:close/>
                    <a:moveTo>
                      <a:pt x="62" y="197"/>
                    </a:moveTo>
                    <a:cubicBezTo>
                      <a:pt x="72" y="197"/>
                      <a:pt x="81" y="205"/>
                      <a:pt x="81" y="216"/>
                    </a:cubicBezTo>
                    <a:cubicBezTo>
                      <a:pt x="81" y="226"/>
                      <a:pt x="72" y="235"/>
                      <a:pt x="62" y="235"/>
                    </a:cubicBezTo>
                    <a:cubicBezTo>
                      <a:pt x="19" y="235"/>
                      <a:pt x="19" y="235"/>
                      <a:pt x="19" y="235"/>
                    </a:cubicBezTo>
                    <a:cubicBezTo>
                      <a:pt x="9" y="235"/>
                      <a:pt x="0" y="226"/>
                      <a:pt x="0" y="216"/>
                    </a:cubicBezTo>
                    <a:cubicBezTo>
                      <a:pt x="0" y="205"/>
                      <a:pt x="9" y="197"/>
                      <a:pt x="19" y="197"/>
                    </a:cubicBezTo>
                    <a:cubicBezTo>
                      <a:pt x="62" y="197"/>
                      <a:pt x="62" y="197"/>
                      <a:pt x="62" y="19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66CC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Freeform 11"/>
              <p:cNvSpPr/>
              <p:nvPr/>
            </p:nvSpPr>
            <p:spPr bwMode="auto">
              <a:xfrm>
                <a:off x="3845651" y="2427528"/>
                <a:ext cx="253087" cy="253452"/>
              </a:xfrm>
              <a:custGeom>
                <a:avLst/>
                <a:gdLst>
                  <a:gd name="T0" fmla="*/ 3 w 293"/>
                  <a:gd name="T1" fmla="*/ 38 h 293"/>
                  <a:gd name="T2" fmla="*/ 16 w 293"/>
                  <a:gd name="T3" fmla="*/ 15 h 293"/>
                  <a:gd name="T4" fmla="*/ 39 w 293"/>
                  <a:gd name="T5" fmla="*/ 28 h 293"/>
                  <a:gd name="T6" fmla="*/ 50 w 293"/>
                  <a:gd name="T7" fmla="*/ 65 h 293"/>
                  <a:gd name="T8" fmla="*/ 91 w 293"/>
                  <a:gd name="T9" fmla="*/ 53 h 293"/>
                  <a:gd name="T10" fmla="*/ 91 w 293"/>
                  <a:gd name="T11" fmla="*/ 53 h 293"/>
                  <a:gd name="T12" fmla="*/ 127 w 293"/>
                  <a:gd name="T13" fmla="*/ 48 h 293"/>
                  <a:gd name="T14" fmla="*/ 127 w 293"/>
                  <a:gd name="T15" fmla="*/ 19 h 293"/>
                  <a:gd name="T16" fmla="*/ 146 w 293"/>
                  <a:gd name="T17" fmla="*/ 0 h 293"/>
                  <a:gd name="T18" fmla="*/ 165 w 293"/>
                  <a:gd name="T19" fmla="*/ 19 h 293"/>
                  <a:gd name="T20" fmla="*/ 165 w 293"/>
                  <a:gd name="T21" fmla="*/ 48 h 293"/>
                  <a:gd name="T22" fmla="*/ 202 w 293"/>
                  <a:gd name="T23" fmla="*/ 53 h 293"/>
                  <a:gd name="T24" fmla="*/ 202 w 293"/>
                  <a:gd name="T25" fmla="*/ 53 h 293"/>
                  <a:gd name="T26" fmla="*/ 202 w 293"/>
                  <a:gd name="T27" fmla="*/ 53 h 293"/>
                  <a:gd name="T28" fmla="*/ 242 w 293"/>
                  <a:gd name="T29" fmla="*/ 65 h 293"/>
                  <a:gd name="T30" fmla="*/ 253 w 293"/>
                  <a:gd name="T31" fmla="*/ 28 h 293"/>
                  <a:gd name="T32" fmla="*/ 277 w 293"/>
                  <a:gd name="T33" fmla="*/ 15 h 293"/>
                  <a:gd name="T34" fmla="*/ 290 w 293"/>
                  <a:gd name="T35" fmla="*/ 38 h 293"/>
                  <a:gd name="T36" fmla="*/ 220 w 293"/>
                  <a:gd name="T37" fmla="*/ 278 h 293"/>
                  <a:gd name="T38" fmla="*/ 196 w 293"/>
                  <a:gd name="T39" fmla="*/ 290 h 293"/>
                  <a:gd name="T40" fmla="*/ 183 w 293"/>
                  <a:gd name="T41" fmla="*/ 267 h 293"/>
                  <a:gd name="T42" fmla="*/ 232 w 293"/>
                  <a:gd name="T43" fmla="*/ 102 h 293"/>
                  <a:gd name="T44" fmla="*/ 194 w 293"/>
                  <a:gd name="T45" fmla="*/ 90 h 293"/>
                  <a:gd name="T46" fmla="*/ 194 w 293"/>
                  <a:gd name="T47" fmla="*/ 90 h 293"/>
                  <a:gd name="T48" fmla="*/ 165 w 293"/>
                  <a:gd name="T49" fmla="*/ 86 h 293"/>
                  <a:gd name="T50" fmla="*/ 165 w 293"/>
                  <a:gd name="T51" fmla="*/ 132 h 293"/>
                  <a:gd name="T52" fmla="*/ 146 w 293"/>
                  <a:gd name="T53" fmla="*/ 151 h 293"/>
                  <a:gd name="T54" fmla="*/ 127 w 293"/>
                  <a:gd name="T55" fmla="*/ 132 h 293"/>
                  <a:gd name="T56" fmla="*/ 127 w 293"/>
                  <a:gd name="T57" fmla="*/ 86 h 293"/>
                  <a:gd name="T58" fmla="*/ 99 w 293"/>
                  <a:gd name="T59" fmla="*/ 90 h 293"/>
                  <a:gd name="T60" fmla="*/ 99 w 293"/>
                  <a:gd name="T61" fmla="*/ 90 h 293"/>
                  <a:gd name="T62" fmla="*/ 61 w 293"/>
                  <a:gd name="T63" fmla="*/ 102 h 293"/>
                  <a:gd name="T64" fmla="*/ 109 w 293"/>
                  <a:gd name="T65" fmla="*/ 267 h 293"/>
                  <a:gd name="T66" fmla="*/ 96 w 293"/>
                  <a:gd name="T67" fmla="*/ 290 h 293"/>
                  <a:gd name="T68" fmla="*/ 73 w 293"/>
                  <a:gd name="T69" fmla="*/ 278 h 293"/>
                  <a:gd name="T70" fmla="*/ 3 w 293"/>
                  <a:gd name="T71" fmla="*/ 38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3" h="293">
                    <a:moveTo>
                      <a:pt x="3" y="38"/>
                    </a:moveTo>
                    <a:cubicBezTo>
                      <a:pt x="0" y="28"/>
                      <a:pt x="6" y="18"/>
                      <a:pt x="16" y="15"/>
                    </a:cubicBezTo>
                    <a:cubicBezTo>
                      <a:pt x="26" y="12"/>
                      <a:pt x="37" y="18"/>
                      <a:pt x="39" y="28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63" y="60"/>
                      <a:pt x="77" y="56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103" y="50"/>
                      <a:pt x="115" y="49"/>
                      <a:pt x="127" y="48"/>
                    </a:cubicBezTo>
                    <a:cubicBezTo>
                      <a:pt x="127" y="19"/>
                      <a:pt x="127" y="19"/>
                      <a:pt x="127" y="19"/>
                    </a:cubicBezTo>
                    <a:cubicBezTo>
                      <a:pt x="127" y="8"/>
                      <a:pt x="136" y="0"/>
                      <a:pt x="146" y="0"/>
                    </a:cubicBezTo>
                    <a:cubicBezTo>
                      <a:pt x="157" y="0"/>
                      <a:pt x="165" y="8"/>
                      <a:pt x="165" y="19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78" y="49"/>
                      <a:pt x="190" y="50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16" y="56"/>
                      <a:pt x="229" y="60"/>
                      <a:pt x="242" y="65"/>
                    </a:cubicBezTo>
                    <a:cubicBezTo>
                      <a:pt x="253" y="28"/>
                      <a:pt x="253" y="28"/>
                      <a:pt x="253" y="28"/>
                    </a:cubicBezTo>
                    <a:cubicBezTo>
                      <a:pt x="256" y="18"/>
                      <a:pt x="267" y="12"/>
                      <a:pt x="277" y="15"/>
                    </a:cubicBezTo>
                    <a:cubicBezTo>
                      <a:pt x="287" y="18"/>
                      <a:pt x="293" y="28"/>
                      <a:pt x="290" y="38"/>
                    </a:cubicBezTo>
                    <a:cubicBezTo>
                      <a:pt x="220" y="278"/>
                      <a:pt x="220" y="278"/>
                      <a:pt x="220" y="278"/>
                    </a:cubicBezTo>
                    <a:cubicBezTo>
                      <a:pt x="217" y="288"/>
                      <a:pt x="206" y="293"/>
                      <a:pt x="196" y="290"/>
                    </a:cubicBezTo>
                    <a:cubicBezTo>
                      <a:pt x="186" y="288"/>
                      <a:pt x="180" y="277"/>
                      <a:pt x="183" y="267"/>
                    </a:cubicBezTo>
                    <a:cubicBezTo>
                      <a:pt x="232" y="102"/>
                      <a:pt x="232" y="102"/>
                      <a:pt x="232" y="102"/>
                    </a:cubicBezTo>
                    <a:cubicBezTo>
                      <a:pt x="220" y="97"/>
                      <a:pt x="207" y="93"/>
                      <a:pt x="194" y="90"/>
                    </a:cubicBezTo>
                    <a:cubicBezTo>
                      <a:pt x="194" y="90"/>
                      <a:pt x="194" y="90"/>
                      <a:pt x="194" y="90"/>
                    </a:cubicBezTo>
                    <a:cubicBezTo>
                      <a:pt x="185" y="88"/>
                      <a:pt x="175" y="87"/>
                      <a:pt x="165" y="86"/>
                    </a:cubicBezTo>
                    <a:cubicBezTo>
                      <a:pt x="165" y="132"/>
                      <a:pt x="165" y="132"/>
                      <a:pt x="165" y="132"/>
                    </a:cubicBezTo>
                    <a:cubicBezTo>
                      <a:pt x="165" y="143"/>
                      <a:pt x="157" y="151"/>
                      <a:pt x="146" y="151"/>
                    </a:cubicBezTo>
                    <a:cubicBezTo>
                      <a:pt x="136" y="151"/>
                      <a:pt x="127" y="143"/>
                      <a:pt x="127" y="132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18" y="87"/>
                      <a:pt x="108" y="88"/>
                      <a:pt x="99" y="90"/>
                    </a:cubicBezTo>
                    <a:cubicBezTo>
                      <a:pt x="99" y="90"/>
                      <a:pt x="99" y="90"/>
                      <a:pt x="99" y="90"/>
                    </a:cubicBezTo>
                    <a:cubicBezTo>
                      <a:pt x="85" y="93"/>
                      <a:pt x="73" y="97"/>
                      <a:pt x="61" y="102"/>
                    </a:cubicBezTo>
                    <a:cubicBezTo>
                      <a:pt x="109" y="267"/>
                      <a:pt x="109" y="267"/>
                      <a:pt x="109" y="267"/>
                    </a:cubicBezTo>
                    <a:cubicBezTo>
                      <a:pt x="112" y="277"/>
                      <a:pt x="106" y="288"/>
                      <a:pt x="96" y="290"/>
                    </a:cubicBezTo>
                    <a:cubicBezTo>
                      <a:pt x="86" y="293"/>
                      <a:pt x="76" y="288"/>
                      <a:pt x="73" y="278"/>
                    </a:cubicBezTo>
                    <a:cubicBezTo>
                      <a:pt x="3" y="38"/>
                      <a:pt x="3" y="38"/>
                      <a:pt x="3" y="38"/>
                    </a:cubicBezTo>
                    <a:close/>
                  </a:path>
                </a:pathLst>
              </a:custGeom>
              <a:solidFill>
                <a:srgbClr val="0066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1" name="组合 24"/>
          <p:cNvGrpSpPr/>
          <p:nvPr/>
        </p:nvGrpSpPr>
        <p:grpSpPr bwMode="auto">
          <a:xfrm>
            <a:off x="6527254" y="1835756"/>
            <a:ext cx="3587657" cy="3485611"/>
            <a:chOff x="2848131" y="1860029"/>
            <a:chExt cx="3807502" cy="3807502"/>
          </a:xfrm>
        </p:grpSpPr>
        <p:sp>
          <p:nvSpPr>
            <p:cNvPr id="52" name="椭圆 51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6" name="文本框 33"/>
          <p:cNvSpPr txBox="1"/>
          <p:nvPr/>
        </p:nvSpPr>
        <p:spPr>
          <a:xfrm>
            <a:off x="6508127" y="3072257"/>
            <a:ext cx="37113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/>
            <a:r>
              <a:rPr lang="en-US" altLang="zh-CN" sz="2600" dirty="0">
                <a:solidFill>
                  <a:srgbClr val="0066CC"/>
                </a:solidFill>
                <a:latin typeface="微软雅黑" panose="020B0503020204020204" pitchFamily="34" charset="-122"/>
              </a:rPr>
              <a:t>Statistical Tests</a:t>
            </a:r>
            <a:endParaRPr lang="zh-CN" altLang="en-US" sz="2600" dirty="0">
              <a:solidFill>
                <a:srgbClr val="0066CC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354281" y="4280246"/>
            <a:ext cx="1161521" cy="1127568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533248" y="4275349"/>
            <a:ext cx="1161521" cy="1127568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Freeform 514">
            <a:extLst>
              <a:ext uri="{FF2B5EF4-FFF2-40B4-BE49-F238E27FC236}">
                <a16:creationId xmlns:a16="http://schemas.microsoft.com/office/drawing/2014/main" id="{EA1E1C5E-5DAC-6375-0A34-3E75C7C2ACDE}"/>
              </a:ext>
            </a:extLst>
          </p:cNvPr>
          <p:cNvSpPr>
            <a:spLocks noEditPoints="1"/>
          </p:cNvSpPr>
          <p:nvPr/>
        </p:nvSpPr>
        <p:spPr bwMode="auto">
          <a:xfrm>
            <a:off x="3073255" y="333455"/>
            <a:ext cx="358333" cy="360039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DD09FF91-3FB8-7106-95EF-2D6FF5A2568C}"/>
              </a:ext>
            </a:extLst>
          </p:cNvPr>
          <p:cNvSpPr txBox="1"/>
          <p:nvPr/>
        </p:nvSpPr>
        <p:spPr>
          <a:xfrm>
            <a:off x="769000" y="189439"/>
            <a:ext cx="230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kern="0" dirty="0">
                <a:solidFill>
                  <a:srgbClr val="0070C0"/>
                </a:solidFill>
              </a:rPr>
              <a:t>Data</a:t>
            </a:r>
            <a:endParaRPr kumimoji="0" lang="zh-CN" altLang="zh-CN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AFCBB478-EAA2-2344-6E47-992D9DDA1A6D}"/>
              </a:ext>
            </a:extLst>
          </p:cNvPr>
          <p:cNvSpPr>
            <a:spLocks noEditPoints="1"/>
          </p:cNvSpPr>
          <p:nvPr/>
        </p:nvSpPr>
        <p:spPr bwMode="auto">
          <a:xfrm>
            <a:off x="3073699" y="3563612"/>
            <a:ext cx="516048" cy="703668"/>
          </a:xfrm>
          <a:custGeom>
            <a:avLst/>
            <a:gdLst>
              <a:gd name="T0" fmla="*/ 222 w 597"/>
              <a:gd name="T1" fmla="*/ 575 h 814"/>
              <a:gd name="T2" fmla="*/ 253 w 597"/>
              <a:gd name="T3" fmla="*/ 598 h 814"/>
              <a:gd name="T4" fmla="*/ 344 w 597"/>
              <a:gd name="T5" fmla="*/ 598 h 814"/>
              <a:gd name="T6" fmla="*/ 375 w 597"/>
              <a:gd name="T7" fmla="*/ 575 h 814"/>
              <a:gd name="T8" fmla="*/ 414 w 597"/>
              <a:gd name="T9" fmla="*/ 509 h 814"/>
              <a:gd name="T10" fmla="*/ 539 w 597"/>
              <a:gd name="T11" fmla="*/ 298 h 814"/>
              <a:gd name="T12" fmla="*/ 298 w 597"/>
              <a:gd name="T13" fmla="*/ 57 h 814"/>
              <a:gd name="T14" fmla="*/ 57 w 597"/>
              <a:gd name="T15" fmla="*/ 298 h 814"/>
              <a:gd name="T16" fmla="*/ 183 w 597"/>
              <a:gd name="T17" fmla="*/ 509 h 814"/>
              <a:gd name="T18" fmla="*/ 222 w 597"/>
              <a:gd name="T19" fmla="*/ 575 h 814"/>
              <a:gd name="T20" fmla="*/ 354 w 597"/>
              <a:gd name="T21" fmla="*/ 782 h 814"/>
              <a:gd name="T22" fmla="*/ 314 w 597"/>
              <a:gd name="T23" fmla="*/ 814 h 814"/>
              <a:gd name="T24" fmla="*/ 282 w 597"/>
              <a:gd name="T25" fmla="*/ 814 h 814"/>
              <a:gd name="T26" fmla="*/ 242 w 597"/>
              <a:gd name="T27" fmla="*/ 782 h 814"/>
              <a:gd name="T28" fmla="*/ 226 w 597"/>
              <a:gd name="T29" fmla="*/ 782 h 814"/>
              <a:gd name="T30" fmla="*/ 165 w 597"/>
              <a:gd name="T31" fmla="*/ 722 h 814"/>
              <a:gd name="T32" fmla="*/ 165 w 597"/>
              <a:gd name="T33" fmla="*/ 576 h 814"/>
              <a:gd name="T34" fmla="*/ 155 w 597"/>
              <a:gd name="T35" fmla="*/ 559 h 814"/>
              <a:gd name="T36" fmla="*/ 0 w 597"/>
              <a:gd name="T37" fmla="*/ 298 h 814"/>
              <a:gd name="T38" fmla="*/ 298 w 597"/>
              <a:gd name="T39" fmla="*/ 0 h 814"/>
              <a:gd name="T40" fmla="*/ 597 w 597"/>
              <a:gd name="T41" fmla="*/ 298 h 814"/>
              <a:gd name="T42" fmla="*/ 441 w 597"/>
              <a:gd name="T43" fmla="*/ 559 h 814"/>
              <a:gd name="T44" fmla="*/ 431 w 597"/>
              <a:gd name="T45" fmla="*/ 576 h 814"/>
              <a:gd name="T46" fmla="*/ 432 w 597"/>
              <a:gd name="T47" fmla="*/ 722 h 814"/>
              <a:gd name="T48" fmla="*/ 371 w 597"/>
              <a:gd name="T49" fmla="*/ 782 h 814"/>
              <a:gd name="T50" fmla="*/ 354 w 597"/>
              <a:gd name="T51" fmla="*/ 782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7" h="814">
                <a:moveTo>
                  <a:pt x="222" y="575"/>
                </a:moveTo>
                <a:cubicBezTo>
                  <a:pt x="224" y="589"/>
                  <a:pt x="238" y="598"/>
                  <a:pt x="253" y="598"/>
                </a:cubicBezTo>
                <a:cubicBezTo>
                  <a:pt x="344" y="598"/>
                  <a:pt x="344" y="598"/>
                  <a:pt x="344" y="598"/>
                </a:cubicBezTo>
                <a:cubicBezTo>
                  <a:pt x="358" y="598"/>
                  <a:pt x="373" y="589"/>
                  <a:pt x="375" y="575"/>
                </a:cubicBezTo>
                <a:cubicBezTo>
                  <a:pt x="377" y="547"/>
                  <a:pt x="390" y="523"/>
                  <a:pt x="414" y="509"/>
                </a:cubicBezTo>
                <a:cubicBezTo>
                  <a:pt x="491" y="467"/>
                  <a:pt x="539" y="386"/>
                  <a:pt x="539" y="298"/>
                </a:cubicBezTo>
                <a:cubicBezTo>
                  <a:pt x="539" y="165"/>
                  <a:pt x="431" y="57"/>
                  <a:pt x="298" y="57"/>
                </a:cubicBezTo>
                <a:cubicBezTo>
                  <a:pt x="165" y="57"/>
                  <a:pt x="57" y="165"/>
                  <a:pt x="57" y="298"/>
                </a:cubicBezTo>
                <a:cubicBezTo>
                  <a:pt x="57" y="386"/>
                  <a:pt x="105" y="467"/>
                  <a:pt x="183" y="509"/>
                </a:cubicBezTo>
                <a:cubicBezTo>
                  <a:pt x="207" y="523"/>
                  <a:pt x="219" y="547"/>
                  <a:pt x="222" y="575"/>
                </a:cubicBezTo>
                <a:close/>
                <a:moveTo>
                  <a:pt x="354" y="782"/>
                </a:moveTo>
                <a:cubicBezTo>
                  <a:pt x="350" y="800"/>
                  <a:pt x="334" y="814"/>
                  <a:pt x="314" y="814"/>
                </a:cubicBezTo>
                <a:cubicBezTo>
                  <a:pt x="282" y="814"/>
                  <a:pt x="282" y="814"/>
                  <a:pt x="282" y="814"/>
                </a:cubicBezTo>
                <a:cubicBezTo>
                  <a:pt x="263" y="814"/>
                  <a:pt x="247" y="800"/>
                  <a:pt x="242" y="782"/>
                </a:cubicBezTo>
                <a:cubicBezTo>
                  <a:pt x="226" y="782"/>
                  <a:pt x="226" y="782"/>
                  <a:pt x="226" y="782"/>
                </a:cubicBezTo>
                <a:cubicBezTo>
                  <a:pt x="193" y="782"/>
                  <a:pt x="165" y="755"/>
                  <a:pt x="165" y="722"/>
                </a:cubicBezTo>
                <a:cubicBezTo>
                  <a:pt x="165" y="576"/>
                  <a:pt x="165" y="576"/>
                  <a:pt x="165" y="576"/>
                </a:cubicBezTo>
                <a:cubicBezTo>
                  <a:pt x="165" y="569"/>
                  <a:pt x="162" y="563"/>
                  <a:pt x="155" y="559"/>
                </a:cubicBezTo>
                <a:cubicBezTo>
                  <a:pt x="60" y="507"/>
                  <a:pt x="0" y="407"/>
                  <a:pt x="0" y="298"/>
                </a:cubicBezTo>
                <a:cubicBezTo>
                  <a:pt x="0" y="133"/>
                  <a:pt x="134" y="0"/>
                  <a:pt x="298" y="0"/>
                </a:cubicBezTo>
                <a:cubicBezTo>
                  <a:pt x="463" y="0"/>
                  <a:pt x="597" y="133"/>
                  <a:pt x="597" y="298"/>
                </a:cubicBezTo>
                <a:cubicBezTo>
                  <a:pt x="597" y="407"/>
                  <a:pt x="537" y="507"/>
                  <a:pt x="441" y="559"/>
                </a:cubicBezTo>
                <a:cubicBezTo>
                  <a:pt x="435" y="563"/>
                  <a:pt x="431" y="569"/>
                  <a:pt x="431" y="576"/>
                </a:cubicBezTo>
                <a:cubicBezTo>
                  <a:pt x="432" y="722"/>
                  <a:pt x="432" y="722"/>
                  <a:pt x="432" y="722"/>
                </a:cubicBezTo>
                <a:cubicBezTo>
                  <a:pt x="432" y="755"/>
                  <a:pt x="404" y="782"/>
                  <a:pt x="371" y="782"/>
                </a:cubicBezTo>
                <a:cubicBezTo>
                  <a:pt x="354" y="782"/>
                  <a:pt x="354" y="782"/>
                  <a:pt x="354" y="782"/>
                </a:cubicBezTo>
                <a:close/>
              </a:path>
            </a:pathLst>
          </a:custGeom>
          <a:solidFill>
            <a:srgbClr val="0066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B0BF7D74-9FD1-7A54-B291-ECDBB111D026}"/>
              </a:ext>
            </a:extLst>
          </p:cNvPr>
          <p:cNvSpPr>
            <a:spLocks noEditPoints="1"/>
          </p:cNvSpPr>
          <p:nvPr/>
        </p:nvSpPr>
        <p:spPr bwMode="auto">
          <a:xfrm>
            <a:off x="8215492" y="3563612"/>
            <a:ext cx="516048" cy="703668"/>
          </a:xfrm>
          <a:custGeom>
            <a:avLst/>
            <a:gdLst>
              <a:gd name="T0" fmla="*/ 222 w 597"/>
              <a:gd name="T1" fmla="*/ 575 h 814"/>
              <a:gd name="T2" fmla="*/ 253 w 597"/>
              <a:gd name="T3" fmla="*/ 598 h 814"/>
              <a:gd name="T4" fmla="*/ 344 w 597"/>
              <a:gd name="T5" fmla="*/ 598 h 814"/>
              <a:gd name="T6" fmla="*/ 375 w 597"/>
              <a:gd name="T7" fmla="*/ 575 h 814"/>
              <a:gd name="T8" fmla="*/ 414 w 597"/>
              <a:gd name="T9" fmla="*/ 509 h 814"/>
              <a:gd name="T10" fmla="*/ 539 w 597"/>
              <a:gd name="T11" fmla="*/ 298 h 814"/>
              <a:gd name="T12" fmla="*/ 298 w 597"/>
              <a:gd name="T13" fmla="*/ 57 h 814"/>
              <a:gd name="T14" fmla="*/ 57 w 597"/>
              <a:gd name="T15" fmla="*/ 298 h 814"/>
              <a:gd name="T16" fmla="*/ 183 w 597"/>
              <a:gd name="T17" fmla="*/ 509 h 814"/>
              <a:gd name="T18" fmla="*/ 222 w 597"/>
              <a:gd name="T19" fmla="*/ 575 h 814"/>
              <a:gd name="T20" fmla="*/ 354 w 597"/>
              <a:gd name="T21" fmla="*/ 782 h 814"/>
              <a:gd name="T22" fmla="*/ 314 w 597"/>
              <a:gd name="T23" fmla="*/ 814 h 814"/>
              <a:gd name="T24" fmla="*/ 282 w 597"/>
              <a:gd name="T25" fmla="*/ 814 h 814"/>
              <a:gd name="T26" fmla="*/ 242 w 597"/>
              <a:gd name="T27" fmla="*/ 782 h 814"/>
              <a:gd name="T28" fmla="*/ 226 w 597"/>
              <a:gd name="T29" fmla="*/ 782 h 814"/>
              <a:gd name="T30" fmla="*/ 165 w 597"/>
              <a:gd name="T31" fmla="*/ 722 h 814"/>
              <a:gd name="T32" fmla="*/ 165 w 597"/>
              <a:gd name="T33" fmla="*/ 576 h 814"/>
              <a:gd name="T34" fmla="*/ 155 w 597"/>
              <a:gd name="T35" fmla="*/ 559 h 814"/>
              <a:gd name="T36" fmla="*/ 0 w 597"/>
              <a:gd name="T37" fmla="*/ 298 h 814"/>
              <a:gd name="T38" fmla="*/ 298 w 597"/>
              <a:gd name="T39" fmla="*/ 0 h 814"/>
              <a:gd name="T40" fmla="*/ 597 w 597"/>
              <a:gd name="T41" fmla="*/ 298 h 814"/>
              <a:gd name="T42" fmla="*/ 441 w 597"/>
              <a:gd name="T43" fmla="*/ 559 h 814"/>
              <a:gd name="T44" fmla="*/ 431 w 597"/>
              <a:gd name="T45" fmla="*/ 576 h 814"/>
              <a:gd name="T46" fmla="*/ 432 w 597"/>
              <a:gd name="T47" fmla="*/ 722 h 814"/>
              <a:gd name="T48" fmla="*/ 371 w 597"/>
              <a:gd name="T49" fmla="*/ 782 h 814"/>
              <a:gd name="T50" fmla="*/ 354 w 597"/>
              <a:gd name="T51" fmla="*/ 782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7" h="814">
                <a:moveTo>
                  <a:pt x="222" y="575"/>
                </a:moveTo>
                <a:cubicBezTo>
                  <a:pt x="224" y="589"/>
                  <a:pt x="238" y="598"/>
                  <a:pt x="253" y="598"/>
                </a:cubicBezTo>
                <a:cubicBezTo>
                  <a:pt x="344" y="598"/>
                  <a:pt x="344" y="598"/>
                  <a:pt x="344" y="598"/>
                </a:cubicBezTo>
                <a:cubicBezTo>
                  <a:pt x="358" y="598"/>
                  <a:pt x="373" y="589"/>
                  <a:pt x="375" y="575"/>
                </a:cubicBezTo>
                <a:cubicBezTo>
                  <a:pt x="377" y="547"/>
                  <a:pt x="390" y="523"/>
                  <a:pt x="414" y="509"/>
                </a:cubicBezTo>
                <a:cubicBezTo>
                  <a:pt x="491" y="467"/>
                  <a:pt x="539" y="386"/>
                  <a:pt x="539" y="298"/>
                </a:cubicBezTo>
                <a:cubicBezTo>
                  <a:pt x="539" y="165"/>
                  <a:pt x="431" y="57"/>
                  <a:pt x="298" y="57"/>
                </a:cubicBezTo>
                <a:cubicBezTo>
                  <a:pt x="165" y="57"/>
                  <a:pt x="57" y="165"/>
                  <a:pt x="57" y="298"/>
                </a:cubicBezTo>
                <a:cubicBezTo>
                  <a:pt x="57" y="386"/>
                  <a:pt x="105" y="467"/>
                  <a:pt x="183" y="509"/>
                </a:cubicBezTo>
                <a:cubicBezTo>
                  <a:pt x="207" y="523"/>
                  <a:pt x="219" y="547"/>
                  <a:pt x="222" y="575"/>
                </a:cubicBezTo>
                <a:close/>
                <a:moveTo>
                  <a:pt x="354" y="782"/>
                </a:moveTo>
                <a:cubicBezTo>
                  <a:pt x="350" y="800"/>
                  <a:pt x="334" y="814"/>
                  <a:pt x="314" y="814"/>
                </a:cubicBezTo>
                <a:cubicBezTo>
                  <a:pt x="282" y="814"/>
                  <a:pt x="282" y="814"/>
                  <a:pt x="282" y="814"/>
                </a:cubicBezTo>
                <a:cubicBezTo>
                  <a:pt x="263" y="814"/>
                  <a:pt x="247" y="800"/>
                  <a:pt x="242" y="782"/>
                </a:cubicBezTo>
                <a:cubicBezTo>
                  <a:pt x="226" y="782"/>
                  <a:pt x="226" y="782"/>
                  <a:pt x="226" y="782"/>
                </a:cubicBezTo>
                <a:cubicBezTo>
                  <a:pt x="193" y="782"/>
                  <a:pt x="165" y="755"/>
                  <a:pt x="165" y="722"/>
                </a:cubicBezTo>
                <a:cubicBezTo>
                  <a:pt x="165" y="576"/>
                  <a:pt x="165" y="576"/>
                  <a:pt x="165" y="576"/>
                </a:cubicBezTo>
                <a:cubicBezTo>
                  <a:pt x="165" y="569"/>
                  <a:pt x="162" y="563"/>
                  <a:pt x="155" y="559"/>
                </a:cubicBezTo>
                <a:cubicBezTo>
                  <a:pt x="60" y="507"/>
                  <a:pt x="0" y="407"/>
                  <a:pt x="0" y="298"/>
                </a:cubicBezTo>
                <a:cubicBezTo>
                  <a:pt x="0" y="133"/>
                  <a:pt x="134" y="0"/>
                  <a:pt x="298" y="0"/>
                </a:cubicBezTo>
                <a:cubicBezTo>
                  <a:pt x="463" y="0"/>
                  <a:pt x="597" y="133"/>
                  <a:pt x="597" y="298"/>
                </a:cubicBezTo>
                <a:cubicBezTo>
                  <a:pt x="597" y="407"/>
                  <a:pt x="537" y="507"/>
                  <a:pt x="441" y="559"/>
                </a:cubicBezTo>
                <a:cubicBezTo>
                  <a:pt x="435" y="563"/>
                  <a:pt x="431" y="569"/>
                  <a:pt x="431" y="576"/>
                </a:cubicBezTo>
                <a:cubicBezTo>
                  <a:pt x="432" y="722"/>
                  <a:pt x="432" y="722"/>
                  <a:pt x="432" y="722"/>
                </a:cubicBezTo>
                <a:cubicBezTo>
                  <a:pt x="432" y="755"/>
                  <a:pt x="404" y="782"/>
                  <a:pt x="371" y="782"/>
                </a:cubicBezTo>
                <a:cubicBezTo>
                  <a:pt x="354" y="782"/>
                  <a:pt x="354" y="782"/>
                  <a:pt x="354" y="782"/>
                </a:cubicBezTo>
                <a:close/>
              </a:path>
            </a:pathLst>
          </a:custGeom>
          <a:solidFill>
            <a:srgbClr val="0066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134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5A81C12-917A-9E51-9E82-DB7DC3637324}"/>
              </a:ext>
            </a:extLst>
          </p:cNvPr>
          <p:cNvSpPr/>
          <p:nvPr/>
        </p:nvSpPr>
        <p:spPr>
          <a:xfrm>
            <a:off x="334168" y="1107066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915402" y="1341562"/>
            <a:ext cx="2970922" cy="2970922"/>
            <a:chOff x="3482674" y="1701602"/>
            <a:chExt cx="1990331" cy="1990331"/>
          </a:xfrm>
        </p:grpSpPr>
        <p:sp>
          <p:nvSpPr>
            <p:cNvPr id="50" name="椭圆 49"/>
            <p:cNvSpPr/>
            <p:nvPr/>
          </p:nvSpPr>
          <p:spPr bwMode="auto">
            <a:xfrm>
              <a:off x="3482674" y="1701602"/>
              <a:ext cx="1990331" cy="199033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3529667" y="1731921"/>
              <a:ext cx="1896347" cy="1896347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105408" y="2190258"/>
            <a:ext cx="262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951230">
              <a:defRPr/>
            </a:pPr>
            <a:r>
              <a:rPr lang="en-US" altLang="zh-CN" sz="3600" kern="0" dirty="0">
                <a:solidFill>
                  <a:srgbClr val="0066CC"/>
                </a:solidFill>
              </a:rPr>
              <a:t>Data</a:t>
            </a:r>
            <a:endParaRPr kumimoji="0" lang="en-US" altLang="zh-CN" sz="36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H="1" flipV="1">
            <a:off x="3855761" y="3474944"/>
            <a:ext cx="1440162" cy="1395912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cxnSp>
        <p:nvCxnSpPr>
          <p:cNvPr id="58" name="直接连接符 57"/>
          <p:cNvCxnSpPr/>
          <p:nvPr/>
        </p:nvCxnSpPr>
        <p:spPr>
          <a:xfrm flipH="1" flipV="1">
            <a:off x="1208692" y="2830333"/>
            <a:ext cx="1798210" cy="258009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grpSp>
        <p:nvGrpSpPr>
          <p:cNvPr id="59" name="组合 58"/>
          <p:cNvGrpSpPr/>
          <p:nvPr/>
        </p:nvGrpSpPr>
        <p:grpSpPr>
          <a:xfrm>
            <a:off x="4685869" y="4333853"/>
            <a:ext cx="1971725" cy="1971725"/>
            <a:chOff x="3482674" y="1701602"/>
            <a:chExt cx="1990331" cy="1990331"/>
          </a:xfrm>
        </p:grpSpPr>
        <p:sp>
          <p:nvSpPr>
            <p:cNvPr id="60" name="椭圆 59"/>
            <p:cNvSpPr/>
            <p:nvPr/>
          </p:nvSpPr>
          <p:spPr bwMode="auto">
            <a:xfrm>
              <a:off x="3482674" y="1701602"/>
              <a:ext cx="1990331" cy="199033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3529668" y="1731922"/>
              <a:ext cx="1896348" cy="1896347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785224" y="4859753"/>
            <a:ext cx="1971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Statistical Tests</a:t>
            </a:r>
            <a:endParaRPr kumimoji="0" lang="zh-CN" altLang="zh-CN" sz="30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6629030" y="4260448"/>
            <a:ext cx="1796741" cy="903025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grpSp>
        <p:nvGrpSpPr>
          <p:cNvPr id="64" name="组合 63"/>
          <p:cNvGrpSpPr/>
          <p:nvPr/>
        </p:nvGrpSpPr>
        <p:grpSpPr>
          <a:xfrm>
            <a:off x="687412" y="2420433"/>
            <a:ext cx="819799" cy="819799"/>
            <a:chOff x="3482674" y="1701602"/>
            <a:chExt cx="1990331" cy="1990331"/>
          </a:xfrm>
        </p:grpSpPr>
        <p:sp>
          <p:nvSpPr>
            <p:cNvPr id="65" name="椭圆 64"/>
            <p:cNvSpPr/>
            <p:nvPr/>
          </p:nvSpPr>
          <p:spPr bwMode="auto">
            <a:xfrm>
              <a:off x="3482674" y="1701602"/>
              <a:ext cx="1990331" cy="199033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椭圆 65"/>
            <p:cNvSpPr/>
            <p:nvPr/>
          </p:nvSpPr>
          <p:spPr bwMode="auto">
            <a:xfrm>
              <a:off x="3529668" y="1731922"/>
              <a:ext cx="1896348" cy="1896347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837213" y="2339513"/>
            <a:ext cx="1850745" cy="1850745"/>
            <a:chOff x="3482674" y="1701602"/>
            <a:chExt cx="1990331" cy="1990331"/>
          </a:xfrm>
        </p:grpSpPr>
        <p:sp>
          <p:nvSpPr>
            <p:cNvPr id="68" name="椭圆 67"/>
            <p:cNvSpPr/>
            <p:nvPr/>
          </p:nvSpPr>
          <p:spPr bwMode="auto">
            <a:xfrm>
              <a:off x="3482674" y="1701602"/>
              <a:ext cx="1990331" cy="199033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椭圆 68"/>
            <p:cNvSpPr/>
            <p:nvPr/>
          </p:nvSpPr>
          <p:spPr bwMode="auto">
            <a:xfrm>
              <a:off x="3529667" y="1731921"/>
              <a:ext cx="1896347" cy="1896347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757415" y="2874063"/>
            <a:ext cx="20507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Correlation analysis</a:t>
            </a:r>
            <a:endParaRPr kumimoji="0" lang="zh-CN" altLang="en-US" sz="26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连接符 70"/>
          <p:cNvCxnSpPr>
            <a:cxnSpLocks/>
            <a:stCxn id="75" idx="1"/>
          </p:cNvCxnSpPr>
          <p:nvPr/>
        </p:nvCxnSpPr>
        <p:spPr>
          <a:xfrm flipH="1" flipV="1">
            <a:off x="7177282" y="3370454"/>
            <a:ext cx="779187" cy="382163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grpSp>
        <p:nvGrpSpPr>
          <p:cNvPr id="72" name="组合 71"/>
          <p:cNvGrpSpPr/>
          <p:nvPr/>
        </p:nvGrpSpPr>
        <p:grpSpPr>
          <a:xfrm>
            <a:off x="8032228" y="2564449"/>
            <a:ext cx="2376265" cy="2376265"/>
            <a:chOff x="3482674" y="1701602"/>
            <a:chExt cx="1990331" cy="1990331"/>
          </a:xfrm>
        </p:grpSpPr>
        <p:sp>
          <p:nvSpPr>
            <p:cNvPr id="73" name="椭圆 72"/>
            <p:cNvSpPr/>
            <p:nvPr/>
          </p:nvSpPr>
          <p:spPr bwMode="auto">
            <a:xfrm>
              <a:off x="3482674" y="1701602"/>
              <a:ext cx="1990331" cy="199033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椭圆 73"/>
            <p:cNvSpPr/>
            <p:nvPr/>
          </p:nvSpPr>
          <p:spPr bwMode="auto">
            <a:xfrm>
              <a:off x="3529667" y="1731921"/>
              <a:ext cx="1896347" cy="1896347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956469" y="3244785"/>
            <a:ext cx="2604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Descriptive Statistic</a:t>
            </a:r>
          </a:p>
        </p:txBody>
      </p:sp>
      <p:sp>
        <p:nvSpPr>
          <p:cNvPr id="31" name="Freeform 514">
            <a:extLst>
              <a:ext uri="{FF2B5EF4-FFF2-40B4-BE49-F238E27FC236}">
                <a16:creationId xmlns:a16="http://schemas.microsoft.com/office/drawing/2014/main" id="{C9FB5769-10B8-2DA7-AEAF-FCC8AF652B49}"/>
              </a:ext>
            </a:extLst>
          </p:cNvPr>
          <p:cNvSpPr>
            <a:spLocks noEditPoints="1"/>
          </p:cNvSpPr>
          <p:nvPr/>
        </p:nvSpPr>
        <p:spPr bwMode="auto">
          <a:xfrm>
            <a:off x="3073255" y="333455"/>
            <a:ext cx="358333" cy="360039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id="{37A8682D-D952-E9C6-B11E-61032F6633C3}"/>
              </a:ext>
            </a:extLst>
          </p:cNvPr>
          <p:cNvSpPr txBox="1"/>
          <p:nvPr/>
        </p:nvSpPr>
        <p:spPr>
          <a:xfrm>
            <a:off x="769000" y="189439"/>
            <a:ext cx="230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kern="0" dirty="0">
                <a:solidFill>
                  <a:srgbClr val="0070C0"/>
                </a:solidFill>
              </a:rPr>
              <a:t>Data</a:t>
            </a:r>
            <a:endParaRPr kumimoji="0" lang="zh-CN" altLang="zh-CN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34168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8" name="组合 24"/>
          <p:cNvGrpSpPr/>
          <p:nvPr/>
        </p:nvGrpSpPr>
        <p:grpSpPr bwMode="auto">
          <a:xfrm>
            <a:off x="2405449" y="2096996"/>
            <a:ext cx="2454368" cy="2527054"/>
            <a:chOff x="2848131" y="1860029"/>
            <a:chExt cx="3807502" cy="3807502"/>
          </a:xfrm>
        </p:grpSpPr>
        <p:sp>
          <p:nvSpPr>
            <p:cNvPr id="39" name="椭圆 38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427473" y="2957817"/>
            <a:ext cx="2605090" cy="939324"/>
            <a:chOff x="1715787" y="3092319"/>
            <a:chExt cx="2605090" cy="939324"/>
          </a:xfrm>
        </p:grpSpPr>
        <p:sp>
          <p:nvSpPr>
            <p:cNvPr id="43" name="文本框 33"/>
            <p:cNvSpPr txBox="1"/>
            <p:nvPr/>
          </p:nvSpPr>
          <p:spPr>
            <a:xfrm>
              <a:off x="1715787" y="3092319"/>
              <a:ext cx="260509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zh-CN" altLang="en-US" sz="2600" dirty="0">
                  <a:solidFill>
                    <a:srgbClr val="0066CC"/>
                  </a:solidFill>
                  <a:latin typeface="微软雅黑" panose="020B0503020204020204" pitchFamily="34" charset="-122"/>
                </a:rPr>
                <a:t>描述性统计</a:t>
              </a:r>
            </a:p>
          </p:txBody>
        </p:sp>
        <p:sp>
          <p:nvSpPr>
            <p:cNvPr id="44" name="Freeform 323"/>
            <p:cNvSpPr/>
            <p:nvPr/>
          </p:nvSpPr>
          <p:spPr bwMode="auto">
            <a:xfrm>
              <a:off x="2777814" y="3753830"/>
              <a:ext cx="277813" cy="277813"/>
            </a:xfrm>
            <a:custGeom>
              <a:avLst/>
              <a:gdLst>
                <a:gd name="T0" fmla="*/ 250 w 288"/>
                <a:gd name="T1" fmla="*/ 220 h 287"/>
                <a:gd name="T2" fmla="*/ 169 w 288"/>
                <a:gd name="T3" fmla="*/ 191 h 287"/>
                <a:gd name="T4" fmla="*/ 197 w 288"/>
                <a:gd name="T5" fmla="*/ 136 h 287"/>
                <a:gd name="T6" fmla="*/ 197 w 288"/>
                <a:gd name="T7" fmla="*/ 135 h 287"/>
                <a:gd name="T8" fmla="*/ 204 w 288"/>
                <a:gd name="T9" fmla="*/ 134 h 287"/>
                <a:gd name="T10" fmla="*/ 211 w 288"/>
                <a:gd name="T11" fmla="*/ 107 h 287"/>
                <a:gd name="T12" fmla="*/ 206 w 288"/>
                <a:gd name="T13" fmla="*/ 96 h 287"/>
                <a:gd name="T14" fmla="*/ 205 w 288"/>
                <a:gd name="T15" fmla="*/ 96 h 287"/>
                <a:gd name="T16" fmla="*/ 205 w 288"/>
                <a:gd name="T17" fmla="*/ 93 h 287"/>
                <a:gd name="T18" fmla="*/ 205 w 288"/>
                <a:gd name="T19" fmla="*/ 54 h 287"/>
                <a:gd name="T20" fmla="*/ 193 w 288"/>
                <a:gd name="T21" fmla="*/ 25 h 287"/>
                <a:gd name="T22" fmla="*/ 160 w 288"/>
                <a:gd name="T23" fmla="*/ 8 h 287"/>
                <a:gd name="T24" fmla="*/ 120 w 288"/>
                <a:gd name="T25" fmla="*/ 4 h 287"/>
                <a:gd name="T26" fmla="*/ 103 w 288"/>
                <a:gd name="T27" fmla="*/ 22 h 287"/>
                <a:gd name="T28" fmla="*/ 83 w 288"/>
                <a:gd name="T29" fmla="*/ 54 h 287"/>
                <a:gd name="T30" fmla="*/ 82 w 288"/>
                <a:gd name="T31" fmla="*/ 93 h 287"/>
                <a:gd name="T32" fmla="*/ 82 w 288"/>
                <a:gd name="T33" fmla="*/ 96 h 287"/>
                <a:gd name="T34" fmla="*/ 82 w 288"/>
                <a:gd name="T35" fmla="*/ 96 h 287"/>
                <a:gd name="T36" fmla="*/ 76 w 288"/>
                <a:gd name="T37" fmla="*/ 107 h 287"/>
                <a:gd name="T38" fmla="*/ 83 w 288"/>
                <a:gd name="T39" fmla="*/ 134 h 287"/>
                <a:gd name="T40" fmla="*/ 90 w 288"/>
                <a:gd name="T41" fmla="*/ 135 h 287"/>
                <a:gd name="T42" fmla="*/ 90 w 288"/>
                <a:gd name="T43" fmla="*/ 136 h 287"/>
                <a:gd name="T44" fmla="*/ 118 w 288"/>
                <a:gd name="T45" fmla="*/ 191 h 287"/>
                <a:gd name="T46" fmla="*/ 38 w 288"/>
                <a:gd name="T47" fmla="*/ 220 h 287"/>
                <a:gd name="T48" fmla="*/ 0 w 288"/>
                <a:gd name="T49" fmla="*/ 256 h 287"/>
                <a:gd name="T50" fmla="*/ 0 w 288"/>
                <a:gd name="T51" fmla="*/ 287 h 287"/>
                <a:gd name="T52" fmla="*/ 288 w 288"/>
                <a:gd name="T53" fmla="*/ 287 h 287"/>
                <a:gd name="T54" fmla="*/ 288 w 288"/>
                <a:gd name="T55" fmla="*/ 256 h 287"/>
                <a:gd name="T56" fmla="*/ 250 w 288"/>
                <a:gd name="T57" fmla="*/ 22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87">
                  <a:moveTo>
                    <a:pt x="250" y="220"/>
                  </a:moveTo>
                  <a:cubicBezTo>
                    <a:pt x="231" y="212"/>
                    <a:pt x="209" y="196"/>
                    <a:pt x="169" y="191"/>
                  </a:cubicBezTo>
                  <a:cubicBezTo>
                    <a:pt x="181" y="181"/>
                    <a:pt x="186" y="162"/>
                    <a:pt x="197" y="136"/>
                  </a:cubicBezTo>
                  <a:cubicBezTo>
                    <a:pt x="197" y="136"/>
                    <a:pt x="197" y="135"/>
                    <a:pt x="197" y="135"/>
                  </a:cubicBezTo>
                  <a:cubicBezTo>
                    <a:pt x="200" y="135"/>
                    <a:pt x="202" y="135"/>
                    <a:pt x="204" y="134"/>
                  </a:cubicBezTo>
                  <a:cubicBezTo>
                    <a:pt x="208" y="131"/>
                    <a:pt x="211" y="115"/>
                    <a:pt x="211" y="107"/>
                  </a:cubicBezTo>
                  <a:cubicBezTo>
                    <a:pt x="211" y="95"/>
                    <a:pt x="206" y="96"/>
                    <a:pt x="206" y="96"/>
                  </a:cubicBezTo>
                  <a:cubicBezTo>
                    <a:pt x="206" y="96"/>
                    <a:pt x="205" y="96"/>
                    <a:pt x="205" y="96"/>
                  </a:cubicBezTo>
                  <a:cubicBezTo>
                    <a:pt x="205" y="95"/>
                    <a:pt x="205" y="94"/>
                    <a:pt x="205" y="93"/>
                  </a:cubicBezTo>
                  <a:cubicBezTo>
                    <a:pt x="205" y="83"/>
                    <a:pt x="207" y="64"/>
                    <a:pt x="205" y="54"/>
                  </a:cubicBezTo>
                  <a:cubicBezTo>
                    <a:pt x="200" y="39"/>
                    <a:pt x="201" y="33"/>
                    <a:pt x="193" y="25"/>
                  </a:cubicBezTo>
                  <a:cubicBezTo>
                    <a:pt x="182" y="13"/>
                    <a:pt x="166" y="8"/>
                    <a:pt x="160" y="8"/>
                  </a:cubicBezTo>
                  <a:cubicBezTo>
                    <a:pt x="155" y="8"/>
                    <a:pt x="133" y="0"/>
                    <a:pt x="120" y="4"/>
                  </a:cubicBezTo>
                  <a:cubicBezTo>
                    <a:pt x="107" y="9"/>
                    <a:pt x="114" y="22"/>
                    <a:pt x="103" y="22"/>
                  </a:cubicBezTo>
                  <a:cubicBezTo>
                    <a:pt x="92" y="22"/>
                    <a:pt x="87" y="39"/>
                    <a:pt x="83" y="54"/>
                  </a:cubicBezTo>
                  <a:cubicBezTo>
                    <a:pt x="80" y="64"/>
                    <a:pt x="82" y="82"/>
                    <a:pt x="82" y="93"/>
                  </a:cubicBezTo>
                  <a:cubicBezTo>
                    <a:pt x="82" y="94"/>
                    <a:pt x="82" y="95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96"/>
                    <a:pt x="76" y="95"/>
                    <a:pt x="76" y="107"/>
                  </a:cubicBezTo>
                  <a:cubicBezTo>
                    <a:pt x="76" y="115"/>
                    <a:pt x="79" y="131"/>
                    <a:pt x="83" y="134"/>
                  </a:cubicBezTo>
                  <a:cubicBezTo>
                    <a:pt x="85" y="135"/>
                    <a:pt x="88" y="135"/>
                    <a:pt x="90" y="135"/>
                  </a:cubicBezTo>
                  <a:cubicBezTo>
                    <a:pt x="90" y="135"/>
                    <a:pt x="90" y="136"/>
                    <a:pt x="90" y="136"/>
                  </a:cubicBezTo>
                  <a:cubicBezTo>
                    <a:pt x="101" y="163"/>
                    <a:pt x="106" y="182"/>
                    <a:pt x="118" y="191"/>
                  </a:cubicBezTo>
                  <a:cubicBezTo>
                    <a:pt x="79" y="196"/>
                    <a:pt x="57" y="212"/>
                    <a:pt x="38" y="220"/>
                  </a:cubicBezTo>
                  <a:cubicBezTo>
                    <a:pt x="0" y="237"/>
                    <a:pt x="0" y="256"/>
                    <a:pt x="0" y="25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288" y="287"/>
                    <a:pt x="288" y="287"/>
                    <a:pt x="288" y="287"/>
                  </a:cubicBezTo>
                  <a:cubicBezTo>
                    <a:pt x="288" y="256"/>
                    <a:pt x="288" y="256"/>
                    <a:pt x="288" y="256"/>
                  </a:cubicBezTo>
                  <a:cubicBezTo>
                    <a:pt x="288" y="256"/>
                    <a:pt x="287" y="237"/>
                    <a:pt x="250" y="220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51230"/>
              <a:endParaRPr lang="zh-CN" altLang="en-US" sz="19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528451" y="1845618"/>
            <a:ext cx="706229" cy="3816424"/>
            <a:chOff x="5191898" y="1845618"/>
            <a:chExt cx="706229" cy="3816424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5545013" y="1845618"/>
              <a:ext cx="0" cy="3816424"/>
            </a:xfrm>
            <a:prstGeom prst="line">
              <a:avLst/>
            </a:prstGeom>
            <a:noFill/>
            <a:ln w="9525" cap="flat" cmpd="sng" algn="ctr">
              <a:solidFill>
                <a:srgbClr val="0066CC"/>
              </a:solidFill>
              <a:prstDash val="dash"/>
            </a:ln>
            <a:effectLst/>
          </p:spPr>
        </p:cxnSp>
        <p:grpSp>
          <p:nvGrpSpPr>
            <p:cNvPr id="47" name="组合 46"/>
            <p:cNvGrpSpPr/>
            <p:nvPr/>
          </p:nvGrpSpPr>
          <p:grpSpPr>
            <a:xfrm>
              <a:off x="5191898" y="2351253"/>
              <a:ext cx="706229" cy="703668"/>
              <a:chOff x="3618897" y="2279040"/>
              <a:chExt cx="706229" cy="703668"/>
            </a:xfrm>
            <a:solidFill>
              <a:srgbClr val="FF0000"/>
            </a:solidFill>
          </p:grpSpPr>
          <p:sp>
            <p:nvSpPr>
              <p:cNvPr id="48" name="Freeform 9"/>
              <p:cNvSpPr>
                <a:spLocks noEditPoints="1"/>
              </p:cNvSpPr>
              <p:nvPr/>
            </p:nvSpPr>
            <p:spPr bwMode="auto">
              <a:xfrm>
                <a:off x="3713987" y="2279040"/>
                <a:ext cx="516048" cy="703668"/>
              </a:xfrm>
              <a:custGeom>
                <a:avLst/>
                <a:gdLst>
                  <a:gd name="T0" fmla="*/ 222 w 597"/>
                  <a:gd name="T1" fmla="*/ 575 h 814"/>
                  <a:gd name="T2" fmla="*/ 253 w 597"/>
                  <a:gd name="T3" fmla="*/ 598 h 814"/>
                  <a:gd name="T4" fmla="*/ 344 w 597"/>
                  <a:gd name="T5" fmla="*/ 598 h 814"/>
                  <a:gd name="T6" fmla="*/ 375 w 597"/>
                  <a:gd name="T7" fmla="*/ 575 h 814"/>
                  <a:gd name="T8" fmla="*/ 414 w 597"/>
                  <a:gd name="T9" fmla="*/ 509 h 814"/>
                  <a:gd name="T10" fmla="*/ 539 w 597"/>
                  <a:gd name="T11" fmla="*/ 298 h 814"/>
                  <a:gd name="T12" fmla="*/ 298 w 597"/>
                  <a:gd name="T13" fmla="*/ 57 h 814"/>
                  <a:gd name="T14" fmla="*/ 57 w 597"/>
                  <a:gd name="T15" fmla="*/ 298 h 814"/>
                  <a:gd name="T16" fmla="*/ 183 w 597"/>
                  <a:gd name="T17" fmla="*/ 509 h 814"/>
                  <a:gd name="T18" fmla="*/ 222 w 597"/>
                  <a:gd name="T19" fmla="*/ 575 h 814"/>
                  <a:gd name="T20" fmla="*/ 354 w 597"/>
                  <a:gd name="T21" fmla="*/ 782 h 814"/>
                  <a:gd name="T22" fmla="*/ 314 w 597"/>
                  <a:gd name="T23" fmla="*/ 814 h 814"/>
                  <a:gd name="T24" fmla="*/ 282 w 597"/>
                  <a:gd name="T25" fmla="*/ 814 h 814"/>
                  <a:gd name="T26" fmla="*/ 242 w 597"/>
                  <a:gd name="T27" fmla="*/ 782 h 814"/>
                  <a:gd name="T28" fmla="*/ 226 w 597"/>
                  <a:gd name="T29" fmla="*/ 782 h 814"/>
                  <a:gd name="T30" fmla="*/ 165 w 597"/>
                  <a:gd name="T31" fmla="*/ 722 h 814"/>
                  <a:gd name="T32" fmla="*/ 165 w 597"/>
                  <a:gd name="T33" fmla="*/ 576 h 814"/>
                  <a:gd name="T34" fmla="*/ 155 w 597"/>
                  <a:gd name="T35" fmla="*/ 559 h 814"/>
                  <a:gd name="T36" fmla="*/ 0 w 597"/>
                  <a:gd name="T37" fmla="*/ 298 h 814"/>
                  <a:gd name="T38" fmla="*/ 298 w 597"/>
                  <a:gd name="T39" fmla="*/ 0 h 814"/>
                  <a:gd name="T40" fmla="*/ 597 w 597"/>
                  <a:gd name="T41" fmla="*/ 298 h 814"/>
                  <a:gd name="T42" fmla="*/ 441 w 597"/>
                  <a:gd name="T43" fmla="*/ 559 h 814"/>
                  <a:gd name="T44" fmla="*/ 431 w 597"/>
                  <a:gd name="T45" fmla="*/ 576 h 814"/>
                  <a:gd name="T46" fmla="*/ 432 w 597"/>
                  <a:gd name="T47" fmla="*/ 722 h 814"/>
                  <a:gd name="T48" fmla="*/ 371 w 597"/>
                  <a:gd name="T49" fmla="*/ 782 h 814"/>
                  <a:gd name="T50" fmla="*/ 354 w 597"/>
                  <a:gd name="T51" fmla="*/ 782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97" h="814">
                    <a:moveTo>
                      <a:pt x="222" y="575"/>
                    </a:moveTo>
                    <a:cubicBezTo>
                      <a:pt x="224" y="589"/>
                      <a:pt x="238" y="598"/>
                      <a:pt x="253" y="598"/>
                    </a:cubicBezTo>
                    <a:cubicBezTo>
                      <a:pt x="344" y="598"/>
                      <a:pt x="344" y="598"/>
                      <a:pt x="344" y="598"/>
                    </a:cubicBezTo>
                    <a:cubicBezTo>
                      <a:pt x="358" y="598"/>
                      <a:pt x="373" y="589"/>
                      <a:pt x="375" y="575"/>
                    </a:cubicBezTo>
                    <a:cubicBezTo>
                      <a:pt x="377" y="547"/>
                      <a:pt x="390" y="523"/>
                      <a:pt x="414" y="509"/>
                    </a:cubicBezTo>
                    <a:cubicBezTo>
                      <a:pt x="491" y="467"/>
                      <a:pt x="539" y="386"/>
                      <a:pt x="539" y="298"/>
                    </a:cubicBezTo>
                    <a:cubicBezTo>
                      <a:pt x="539" y="165"/>
                      <a:pt x="431" y="57"/>
                      <a:pt x="298" y="57"/>
                    </a:cubicBezTo>
                    <a:cubicBezTo>
                      <a:pt x="165" y="57"/>
                      <a:pt x="57" y="165"/>
                      <a:pt x="57" y="298"/>
                    </a:cubicBezTo>
                    <a:cubicBezTo>
                      <a:pt x="57" y="386"/>
                      <a:pt x="105" y="467"/>
                      <a:pt x="183" y="509"/>
                    </a:cubicBezTo>
                    <a:cubicBezTo>
                      <a:pt x="207" y="523"/>
                      <a:pt x="219" y="547"/>
                      <a:pt x="222" y="575"/>
                    </a:cubicBezTo>
                    <a:close/>
                    <a:moveTo>
                      <a:pt x="354" y="782"/>
                    </a:moveTo>
                    <a:cubicBezTo>
                      <a:pt x="350" y="800"/>
                      <a:pt x="334" y="814"/>
                      <a:pt x="314" y="814"/>
                    </a:cubicBezTo>
                    <a:cubicBezTo>
                      <a:pt x="282" y="814"/>
                      <a:pt x="282" y="814"/>
                      <a:pt x="282" y="814"/>
                    </a:cubicBezTo>
                    <a:cubicBezTo>
                      <a:pt x="263" y="814"/>
                      <a:pt x="247" y="800"/>
                      <a:pt x="242" y="782"/>
                    </a:cubicBezTo>
                    <a:cubicBezTo>
                      <a:pt x="226" y="782"/>
                      <a:pt x="226" y="782"/>
                      <a:pt x="226" y="782"/>
                    </a:cubicBezTo>
                    <a:cubicBezTo>
                      <a:pt x="193" y="782"/>
                      <a:pt x="165" y="755"/>
                      <a:pt x="165" y="722"/>
                    </a:cubicBezTo>
                    <a:cubicBezTo>
                      <a:pt x="165" y="576"/>
                      <a:pt x="165" y="576"/>
                      <a:pt x="165" y="576"/>
                    </a:cubicBezTo>
                    <a:cubicBezTo>
                      <a:pt x="165" y="569"/>
                      <a:pt x="162" y="563"/>
                      <a:pt x="155" y="559"/>
                    </a:cubicBezTo>
                    <a:cubicBezTo>
                      <a:pt x="60" y="507"/>
                      <a:pt x="0" y="407"/>
                      <a:pt x="0" y="298"/>
                    </a:cubicBezTo>
                    <a:cubicBezTo>
                      <a:pt x="0" y="133"/>
                      <a:pt x="134" y="0"/>
                      <a:pt x="298" y="0"/>
                    </a:cubicBezTo>
                    <a:cubicBezTo>
                      <a:pt x="463" y="0"/>
                      <a:pt x="597" y="133"/>
                      <a:pt x="597" y="298"/>
                    </a:cubicBezTo>
                    <a:cubicBezTo>
                      <a:pt x="597" y="407"/>
                      <a:pt x="537" y="507"/>
                      <a:pt x="441" y="559"/>
                    </a:cubicBezTo>
                    <a:cubicBezTo>
                      <a:pt x="435" y="563"/>
                      <a:pt x="431" y="569"/>
                      <a:pt x="431" y="576"/>
                    </a:cubicBezTo>
                    <a:cubicBezTo>
                      <a:pt x="432" y="722"/>
                      <a:pt x="432" y="722"/>
                      <a:pt x="432" y="722"/>
                    </a:cubicBezTo>
                    <a:cubicBezTo>
                      <a:pt x="432" y="755"/>
                      <a:pt x="404" y="782"/>
                      <a:pt x="371" y="782"/>
                    </a:cubicBezTo>
                    <a:cubicBezTo>
                      <a:pt x="354" y="782"/>
                      <a:pt x="354" y="782"/>
                      <a:pt x="354" y="782"/>
                    </a:cubicBezTo>
                    <a:close/>
                  </a:path>
                </a:pathLst>
              </a:custGeom>
              <a:solidFill>
                <a:srgbClr val="0066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Freeform 10"/>
              <p:cNvSpPr>
                <a:spLocks noEditPoints="1"/>
              </p:cNvSpPr>
              <p:nvPr/>
            </p:nvSpPr>
            <p:spPr bwMode="auto">
              <a:xfrm>
                <a:off x="3618897" y="2347432"/>
                <a:ext cx="706229" cy="373412"/>
              </a:xfrm>
              <a:custGeom>
                <a:avLst/>
                <a:gdLst>
                  <a:gd name="T0" fmla="*/ 699 w 817"/>
                  <a:gd name="T1" fmla="*/ 406 h 432"/>
                  <a:gd name="T2" fmla="*/ 692 w 817"/>
                  <a:gd name="T3" fmla="*/ 380 h 432"/>
                  <a:gd name="T4" fmla="*/ 718 w 817"/>
                  <a:gd name="T5" fmla="*/ 373 h 432"/>
                  <a:gd name="T6" fmla="*/ 755 w 817"/>
                  <a:gd name="T7" fmla="*/ 394 h 432"/>
                  <a:gd name="T8" fmla="*/ 762 w 817"/>
                  <a:gd name="T9" fmla="*/ 420 h 432"/>
                  <a:gd name="T10" fmla="*/ 736 w 817"/>
                  <a:gd name="T11" fmla="*/ 427 h 432"/>
                  <a:gd name="T12" fmla="*/ 699 w 817"/>
                  <a:gd name="T13" fmla="*/ 406 h 432"/>
                  <a:gd name="T14" fmla="*/ 718 w 817"/>
                  <a:gd name="T15" fmla="*/ 59 h 432"/>
                  <a:gd name="T16" fmla="*/ 692 w 817"/>
                  <a:gd name="T17" fmla="*/ 52 h 432"/>
                  <a:gd name="T18" fmla="*/ 699 w 817"/>
                  <a:gd name="T19" fmla="*/ 26 h 432"/>
                  <a:gd name="T20" fmla="*/ 736 w 817"/>
                  <a:gd name="T21" fmla="*/ 5 h 432"/>
                  <a:gd name="T22" fmla="*/ 762 w 817"/>
                  <a:gd name="T23" fmla="*/ 12 h 432"/>
                  <a:gd name="T24" fmla="*/ 755 w 817"/>
                  <a:gd name="T25" fmla="*/ 38 h 432"/>
                  <a:gd name="T26" fmla="*/ 718 w 817"/>
                  <a:gd name="T27" fmla="*/ 59 h 432"/>
                  <a:gd name="T28" fmla="*/ 755 w 817"/>
                  <a:gd name="T29" fmla="*/ 235 h 432"/>
                  <a:gd name="T30" fmla="*/ 736 w 817"/>
                  <a:gd name="T31" fmla="*/ 216 h 432"/>
                  <a:gd name="T32" fmla="*/ 755 w 817"/>
                  <a:gd name="T33" fmla="*/ 197 h 432"/>
                  <a:gd name="T34" fmla="*/ 798 w 817"/>
                  <a:gd name="T35" fmla="*/ 197 h 432"/>
                  <a:gd name="T36" fmla="*/ 817 w 817"/>
                  <a:gd name="T37" fmla="*/ 216 h 432"/>
                  <a:gd name="T38" fmla="*/ 798 w 817"/>
                  <a:gd name="T39" fmla="*/ 235 h 432"/>
                  <a:gd name="T40" fmla="*/ 755 w 817"/>
                  <a:gd name="T41" fmla="*/ 235 h 432"/>
                  <a:gd name="T42" fmla="*/ 118 w 817"/>
                  <a:gd name="T43" fmla="*/ 26 h 432"/>
                  <a:gd name="T44" fmla="*/ 124 w 817"/>
                  <a:gd name="T45" fmla="*/ 52 h 432"/>
                  <a:gd name="T46" fmla="*/ 98 w 817"/>
                  <a:gd name="T47" fmla="*/ 59 h 432"/>
                  <a:gd name="T48" fmla="*/ 62 w 817"/>
                  <a:gd name="T49" fmla="*/ 38 h 432"/>
                  <a:gd name="T50" fmla="*/ 55 w 817"/>
                  <a:gd name="T51" fmla="*/ 12 h 432"/>
                  <a:gd name="T52" fmla="*/ 81 w 817"/>
                  <a:gd name="T53" fmla="*/ 5 h 432"/>
                  <a:gd name="T54" fmla="*/ 118 w 817"/>
                  <a:gd name="T55" fmla="*/ 26 h 432"/>
                  <a:gd name="T56" fmla="*/ 98 w 817"/>
                  <a:gd name="T57" fmla="*/ 373 h 432"/>
                  <a:gd name="T58" fmla="*/ 124 w 817"/>
                  <a:gd name="T59" fmla="*/ 380 h 432"/>
                  <a:gd name="T60" fmla="*/ 118 w 817"/>
                  <a:gd name="T61" fmla="*/ 406 h 432"/>
                  <a:gd name="T62" fmla="*/ 81 w 817"/>
                  <a:gd name="T63" fmla="*/ 427 h 432"/>
                  <a:gd name="T64" fmla="*/ 55 w 817"/>
                  <a:gd name="T65" fmla="*/ 420 h 432"/>
                  <a:gd name="T66" fmla="*/ 62 w 817"/>
                  <a:gd name="T67" fmla="*/ 394 h 432"/>
                  <a:gd name="T68" fmla="*/ 98 w 817"/>
                  <a:gd name="T69" fmla="*/ 373 h 432"/>
                  <a:gd name="T70" fmla="*/ 62 w 817"/>
                  <a:gd name="T71" fmla="*/ 197 h 432"/>
                  <a:gd name="T72" fmla="*/ 81 w 817"/>
                  <a:gd name="T73" fmla="*/ 216 h 432"/>
                  <a:gd name="T74" fmla="*/ 62 w 817"/>
                  <a:gd name="T75" fmla="*/ 235 h 432"/>
                  <a:gd name="T76" fmla="*/ 19 w 817"/>
                  <a:gd name="T77" fmla="*/ 235 h 432"/>
                  <a:gd name="T78" fmla="*/ 0 w 817"/>
                  <a:gd name="T79" fmla="*/ 216 h 432"/>
                  <a:gd name="T80" fmla="*/ 19 w 817"/>
                  <a:gd name="T81" fmla="*/ 197 h 432"/>
                  <a:gd name="T82" fmla="*/ 62 w 817"/>
                  <a:gd name="T83" fmla="*/ 197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17" h="432">
                    <a:moveTo>
                      <a:pt x="699" y="406"/>
                    </a:moveTo>
                    <a:cubicBezTo>
                      <a:pt x="690" y="401"/>
                      <a:pt x="687" y="389"/>
                      <a:pt x="692" y="380"/>
                    </a:cubicBezTo>
                    <a:cubicBezTo>
                      <a:pt x="698" y="371"/>
                      <a:pt x="709" y="368"/>
                      <a:pt x="718" y="373"/>
                    </a:cubicBezTo>
                    <a:cubicBezTo>
                      <a:pt x="755" y="394"/>
                      <a:pt x="755" y="394"/>
                      <a:pt x="755" y="394"/>
                    </a:cubicBezTo>
                    <a:cubicBezTo>
                      <a:pt x="764" y="399"/>
                      <a:pt x="767" y="411"/>
                      <a:pt x="762" y="420"/>
                    </a:cubicBezTo>
                    <a:cubicBezTo>
                      <a:pt x="757" y="429"/>
                      <a:pt x="745" y="432"/>
                      <a:pt x="736" y="427"/>
                    </a:cubicBezTo>
                    <a:cubicBezTo>
                      <a:pt x="699" y="406"/>
                      <a:pt x="699" y="406"/>
                      <a:pt x="699" y="406"/>
                    </a:cubicBezTo>
                    <a:close/>
                    <a:moveTo>
                      <a:pt x="718" y="59"/>
                    </a:moveTo>
                    <a:cubicBezTo>
                      <a:pt x="709" y="64"/>
                      <a:pt x="698" y="61"/>
                      <a:pt x="692" y="52"/>
                    </a:cubicBezTo>
                    <a:cubicBezTo>
                      <a:pt x="687" y="43"/>
                      <a:pt x="690" y="31"/>
                      <a:pt x="699" y="26"/>
                    </a:cubicBezTo>
                    <a:cubicBezTo>
                      <a:pt x="736" y="5"/>
                      <a:pt x="736" y="5"/>
                      <a:pt x="736" y="5"/>
                    </a:cubicBezTo>
                    <a:cubicBezTo>
                      <a:pt x="745" y="0"/>
                      <a:pt x="757" y="3"/>
                      <a:pt x="762" y="12"/>
                    </a:cubicBezTo>
                    <a:cubicBezTo>
                      <a:pt x="767" y="21"/>
                      <a:pt x="764" y="32"/>
                      <a:pt x="755" y="38"/>
                    </a:cubicBezTo>
                    <a:cubicBezTo>
                      <a:pt x="718" y="59"/>
                      <a:pt x="718" y="59"/>
                      <a:pt x="718" y="59"/>
                    </a:cubicBezTo>
                    <a:close/>
                    <a:moveTo>
                      <a:pt x="755" y="235"/>
                    </a:moveTo>
                    <a:cubicBezTo>
                      <a:pt x="745" y="235"/>
                      <a:pt x="736" y="226"/>
                      <a:pt x="736" y="216"/>
                    </a:cubicBezTo>
                    <a:cubicBezTo>
                      <a:pt x="736" y="205"/>
                      <a:pt x="745" y="197"/>
                      <a:pt x="755" y="197"/>
                    </a:cubicBezTo>
                    <a:cubicBezTo>
                      <a:pt x="798" y="197"/>
                      <a:pt x="798" y="197"/>
                      <a:pt x="798" y="197"/>
                    </a:cubicBezTo>
                    <a:cubicBezTo>
                      <a:pt x="808" y="197"/>
                      <a:pt x="817" y="205"/>
                      <a:pt x="817" y="216"/>
                    </a:cubicBezTo>
                    <a:cubicBezTo>
                      <a:pt x="817" y="226"/>
                      <a:pt x="808" y="235"/>
                      <a:pt x="798" y="235"/>
                    </a:cubicBezTo>
                    <a:cubicBezTo>
                      <a:pt x="755" y="235"/>
                      <a:pt x="755" y="235"/>
                      <a:pt x="755" y="235"/>
                    </a:cubicBezTo>
                    <a:close/>
                    <a:moveTo>
                      <a:pt x="118" y="26"/>
                    </a:moveTo>
                    <a:cubicBezTo>
                      <a:pt x="127" y="31"/>
                      <a:pt x="130" y="43"/>
                      <a:pt x="124" y="52"/>
                    </a:cubicBezTo>
                    <a:cubicBezTo>
                      <a:pt x="119" y="61"/>
                      <a:pt x="108" y="64"/>
                      <a:pt x="98" y="59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53" y="32"/>
                      <a:pt x="49" y="21"/>
                      <a:pt x="55" y="12"/>
                    </a:cubicBezTo>
                    <a:cubicBezTo>
                      <a:pt x="60" y="3"/>
                      <a:pt x="72" y="0"/>
                      <a:pt x="81" y="5"/>
                    </a:cubicBezTo>
                    <a:cubicBezTo>
                      <a:pt x="118" y="26"/>
                      <a:pt x="118" y="26"/>
                      <a:pt x="118" y="26"/>
                    </a:cubicBezTo>
                    <a:close/>
                    <a:moveTo>
                      <a:pt x="98" y="373"/>
                    </a:moveTo>
                    <a:cubicBezTo>
                      <a:pt x="108" y="368"/>
                      <a:pt x="119" y="371"/>
                      <a:pt x="124" y="380"/>
                    </a:cubicBezTo>
                    <a:cubicBezTo>
                      <a:pt x="130" y="389"/>
                      <a:pt x="127" y="401"/>
                      <a:pt x="118" y="406"/>
                    </a:cubicBezTo>
                    <a:cubicBezTo>
                      <a:pt x="81" y="427"/>
                      <a:pt x="81" y="427"/>
                      <a:pt x="81" y="427"/>
                    </a:cubicBezTo>
                    <a:cubicBezTo>
                      <a:pt x="72" y="432"/>
                      <a:pt x="60" y="429"/>
                      <a:pt x="55" y="420"/>
                    </a:cubicBezTo>
                    <a:cubicBezTo>
                      <a:pt x="49" y="411"/>
                      <a:pt x="53" y="399"/>
                      <a:pt x="62" y="394"/>
                    </a:cubicBezTo>
                    <a:cubicBezTo>
                      <a:pt x="98" y="373"/>
                      <a:pt x="98" y="373"/>
                      <a:pt x="98" y="373"/>
                    </a:cubicBezTo>
                    <a:close/>
                    <a:moveTo>
                      <a:pt x="62" y="197"/>
                    </a:moveTo>
                    <a:cubicBezTo>
                      <a:pt x="72" y="197"/>
                      <a:pt x="81" y="205"/>
                      <a:pt x="81" y="216"/>
                    </a:cubicBezTo>
                    <a:cubicBezTo>
                      <a:pt x="81" y="226"/>
                      <a:pt x="72" y="235"/>
                      <a:pt x="62" y="235"/>
                    </a:cubicBezTo>
                    <a:cubicBezTo>
                      <a:pt x="19" y="235"/>
                      <a:pt x="19" y="235"/>
                      <a:pt x="19" y="235"/>
                    </a:cubicBezTo>
                    <a:cubicBezTo>
                      <a:pt x="9" y="235"/>
                      <a:pt x="0" y="226"/>
                      <a:pt x="0" y="216"/>
                    </a:cubicBezTo>
                    <a:cubicBezTo>
                      <a:pt x="0" y="205"/>
                      <a:pt x="9" y="197"/>
                      <a:pt x="19" y="197"/>
                    </a:cubicBezTo>
                    <a:cubicBezTo>
                      <a:pt x="62" y="197"/>
                      <a:pt x="62" y="197"/>
                      <a:pt x="62" y="19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66CC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Freeform 11"/>
              <p:cNvSpPr/>
              <p:nvPr/>
            </p:nvSpPr>
            <p:spPr bwMode="auto">
              <a:xfrm>
                <a:off x="3845651" y="2427528"/>
                <a:ext cx="253087" cy="253452"/>
              </a:xfrm>
              <a:custGeom>
                <a:avLst/>
                <a:gdLst>
                  <a:gd name="T0" fmla="*/ 3 w 293"/>
                  <a:gd name="T1" fmla="*/ 38 h 293"/>
                  <a:gd name="T2" fmla="*/ 16 w 293"/>
                  <a:gd name="T3" fmla="*/ 15 h 293"/>
                  <a:gd name="T4" fmla="*/ 39 w 293"/>
                  <a:gd name="T5" fmla="*/ 28 h 293"/>
                  <a:gd name="T6" fmla="*/ 50 w 293"/>
                  <a:gd name="T7" fmla="*/ 65 h 293"/>
                  <a:gd name="T8" fmla="*/ 91 w 293"/>
                  <a:gd name="T9" fmla="*/ 53 h 293"/>
                  <a:gd name="T10" fmla="*/ 91 w 293"/>
                  <a:gd name="T11" fmla="*/ 53 h 293"/>
                  <a:gd name="T12" fmla="*/ 127 w 293"/>
                  <a:gd name="T13" fmla="*/ 48 h 293"/>
                  <a:gd name="T14" fmla="*/ 127 w 293"/>
                  <a:gd name="T15" fmla="*/ 19 h 293"/>
                  <a:gd name="T16" fmla="*/ 146 w 293"/>
                  <a:gd name="T17" fmla="*/ 0 h 293"/>
                  <a:gd name="T18" fmla="*/ 165 w 293"/>
                  <a:gd name="T19" fmla="*/ 19 h 293"/>
                  <a:gd name="T20" fmla="*/ 165 w 293"/>
                  <a:gd name="T21" fmla="*/ 48 h 293"/>
                  <a:gd name="T22" fmla="*/ 202 w 293"/>
                  <a:gd name="T23" fmla="*/ 53 h 293"/>
                  <a:gd name="T24" fmla="*/ 202 w 293"/>
                  <a:gd name="T25" fmla="*/ 53 h 293"/>
                  <a:gd name="T26" fmla="*/ 202 w 293"/>
                  <a:gd name="T27" fmla="*/ 53 h 293"/>
                  <a:gd name="T28" fmla="*/ 242 w 293"/>
                  <a:gd name="T29" fmla="*/ 65 h 293"/>
                  <a:gd name="T30" fmla="*/ 253 w 293"/>
                  <a:gd name="T31" fmla="*/ 28 h 293"/>
                  <a:gd name="T32" fmla="*/ 277 w 293"/>
                  <a:gd name="T33" fmla="*/ 15 h 293"/>
                  <a:gd name="T34" fmla="*/ 290 w 293"/>
                  <a:gd name="T35" fmla="*/ 38 h 293"/>
                  <a:gd name="T36" fmla="*/ 220 w 293"/>
                  <a:gd name="T37" fmla="*/ 278 h 293"/>
                  <a:gd name="T38" fmla="*/ 196 w 293"/>
                  <a:gd name="T39" fmla="*/ 290 h 293"/>
                  <a:gd name="T40" fmla="*/ 183 w 293"/>
                  <a:gd name="T41" fmla="*/ 267 h 293"/>
                  <a:gd name="T42" fmla="*/ 232 w 293"/>
                  <a:gd name="T43" fmla="*/ 102 h 293"/>
                  <a:gd name="T44" fmla="*/ 194 w 293"/>
                  <a:gd name="T45" fmla="*/ 90 h 293"/>
                  <a:gd name="T46" fmla="*/ 194 w 293"/>
                  <a:gd name="T47" fmla="*/ 90 h 293"/>
                  <a:gd name="T48" fmla="*/ 165 w 293"/>
                  <a:gd name="T49" fmla="*/ 86 h 293"/>
                  <a:gd name="T50" fmla="*/ 165 w 293"/>
                  <a:gd name="T51" fmla="*/ 132 h 293"/>
                  <a:gd name="T52" fmla="*/ 146 w 293"/>
                  <a:gd name="T53" fmla="*/ 151 h 293"/>
                  <a:gd name="T54" fmla="*/ 127 w 293"/>
                  <a:gd name="T55" fmla="*/ 132 h 293"/>
                  <a:gd name="T56" fmla="*/ 127 w 293"/>
                  <a:gd name="T57" fmla="*/ 86 h 293"/>
                  <a:gd name="T58" fmla="*/ 99 w 293"/>
                  <a:gd name="T59" fmla="*/ 90 h 293"/>
                  <a:gd name="T60" fmla="*/ 99 w 293"/>
                  <a:gd name="T61" fmla="*/ 90 h 293"/>
                  <a:gd name="T62" fmla="*/ 61 w 293"/>
                  <a:gd name="T63" fmla="*/ 102 h 293"/>
                  <a:gd name="T64" fmla="*/ 109 w 293"/>
                  <a:gd name="T65" fmla="*/ 267 h 293"/>
                  <a:gd name="T66" fmla="*/ 96 w 293"/>
                  <a:gd name="T67" fmla="*/ 290 h 293"/>
                  <a:gd name="T68" fmla="*/ 73 w 293"/>
                  <a:gd name="T69" fmla="*/ 278 h 293"/>
                  <a:gd name="T70" fmla="*/ 3 w 293"/>
                  <a:gd name="T71" fmla="*/ 38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3" h="293">
                    <a:moveTo>
                      <a:pt x="3" y="38"/>
                    </a:moveTo>
                    <a:cubicBezTo>
                      <a:pt x="0" y="28"/>
                      <a:pt x="6" y="18"/>
                      <a:pt x="16" y="15"/>
                    </a:cubicBezTo>
                    <a:cubicBezTo>
                      <a:pt x="26" y="12"/>
                      <a:pt x="37" y="18"/>
                      <a:pt x="39" y="28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63" y="60"/>
                      <a:pt x="77" y="56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103" y="50"/>
                      <a:pt x="115" y="49"/>
                      <a:pt x="127" y="48"/>
                    </a:cubicBezTo>
                    <a:cubicBezTo>
                      <a:pt x="127" y="19"/>
                      <a:pt x="127" y="19"/>
                      <a:pt x="127" y="19"/>
                    </a:cubicBezTo>
                    <a:cubicBezTo>
                      <a:pt x="127" y="8"/>
                      <a:pt x="136" y="0"/>
                      <a:pt x="146" y="0"/>
                    </a:cubicBezTo>
                    <a:cubicBezTo>
                      <a:pt x="157" y="0"/>
                      <a:pt x="165" y="8"/>
                      <a:pt x="165" y="19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78" y="49"/>
                      <a:pt x="190" y="50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16" y="56"/>
                      <a:pt x="229" y="60"/>
                      <a:pt x="242" y="65"/>
                    </a:cubicBezTo>
                    <a:cubicBezTo>
                      <a:pt x="253" y="28"/>
                      <a:pt x="253" y="28"/>
                      <a:pt x="253" y="28"/>
                    </a:cubicBezTo>
                    <a:cubicBezTo>
                      <a:pt x="256" y="18"/>
                      <a:pt x="267" y="12"/>
                      <a:pt x="277" y="15"/>
                    </a:cubicBezTo>
                    <a:cubicBezTo>
                      <a:pt x="287" y="18"/>
                      <a:pt x="293" y="28"/>
                      <a:pt x="290" y="38"/>
                    </a:cubicBezTo>
                    <a:cubicBezTo>
                      <a:pt x="220" y="278"/>
                      <a:pt x="220" y="278"/>
                      <a:pt x="220" y="278"/>
                    </a:cubicBezTo>
                    <a:cubicBezTo>
                      <a:pt x="217" y="288"/>
                      <a:pt x="206" y="293"/>
                      <a:pt x="196" y="290"/>
                    </a:cubicBezTo>
                    <a:cubicBezTo>
                      <a:pt x="186" y="288"/>
                      <a:pt x="180" y="277"/>
                      <a:pt x="183" y="267"/>
                    </a:cubicBezTo>
                    <a:cubicBezTo>
                      <a:pt x="232" y="102"/>
                      <a:pt x="232" y="102"/>
                      <a:pt x="232" y="102"/>
                    </a:cubicBezTo>
                    <a:cubicBezTo>
                      <a:pt x="220" y="97"/>
                      <a:pt x="207" y="93"/>
                      <a:pt x="194" y="90"/>
                    </a:cubicBezTo>
                    <a:cubicBezTo>
                      <a:pt x="194" y="90"/>
                      <a:pt x="194" y="90"/>
                      <a:pt x="194" y="90"/>
                    </a:cubicBezTo>
                    <a:cubicBezTo>
                      <a:pt x="185" y="88"/>
                      <a:pt x="175" y="87"/>
                      <a:pt x="165" y="86"/>
                    </a:cubicBezTo>
                    <a:cubicBezTo>
                      <a:pt x="165" y="132"/>
                      <a:pt x="165" y="132"/>
                      <a:pt x="165" y="132"/>
                    </a:cubicBezTo>
                    <a:cubicBezTo>
                      <a:pt x="165" y="143"/>
                      <a:pt x="157" y="151"/>
                      <a:pt x="146" y="151"/>
                    </a:cubicBezTo>
                    <a:cubicBezTo>
                      <a:pt x="136" y="151"/>
                      <a:pt x="127" y="143"/>
                      <a:pt x="127" y="132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18" y="87"/>
                      <a:pt x="108" y="88"/>
                      <a:pt x="99" y="90"/>
                    </a:cubicBezTo>
                    <a:cubicBezTo>
                      <a:pt x="99" y="90"/>
                      <a:pt x="99" y="90"/>
                      <a:pt x="99" y="90"/>
                    </a:cubicBezTo>
                    <a:cubicBezTo>
                      <a:pt x="85" y="93"/>
                      <a:pt x="73" y="97"/>
                      <a:pt x="61" y="102"/>
                    </a:cubicBezTo>
                    <a:cubicBezTo>
                      <a:pt x="109" y="267"/>
                      <a:pt x="109" y="267"/>
                      <a:pt x="109" y="267"/>
                    </a:cubicBezTo>
                    <a:cubicBezTo>
                      <a:pt x="112" y="277"/>
                      <a:pt x="106" y="288"/>
                      <a:pt x="96" y="290"/>
                    </a:cubicBezTo>
                    <a:cubicBezTo>
                      <a:pt x="86" y="293"/>
                      <a:pt x="76" y="288"/>
                      <a:pt x="73" y="278"/>
                    </a:cubicBezTo>
                    <a:cubicBezTo>
                      <a:pt x="3" y="38"/>
                      <a:pt x="3" y="38"/>
                      <a:pt x="3" y="38"/>
                    </a:cubicBezTo>
                    <a:close/>
                  </a:path>
                </a:pathLst>
              </a:custGeom>
              <a:solidFill>
                <a:srgbClr val="0066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1" name="组合 24"/>
          <p:cNvGrpSpPr/>
          <p:nvPr/>
        </p:nvGrpSpPr>
        <p:grpSpPr bwMode="auto">
          <a:xfrm>
            <a:off x="7044050" y="2090872"/>
            <a:ext cx="2518237" cy="2520280"/>
            <a:chOff x="2848131" y="1860029"/>
            <a:chExt cx="3807502" cy="3807502"/>
          </a:xfrm>
        </p:grpSpPr>
        <p:sp>
          <p:nvSpPr>
            <p:cNvPr id="52" name="椭圆 51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043806" y="2953650"/>
            <a:ext cx="2605090" cy="939324"/>
            <a:chOff x="6684339" y="3092319"/>
            <a:chExt cx="2605090" cy="939324"/>
          </a:xfrm>
        </p:grpSpPr>
        <p:sp>
          <p:nvSpPr>
            <p:cNvPr id="56" name="文本框 33"/>
            <p:cNvSpPr txBox="1"/>
            <p:nvPr/>
          </p:nvSpPr>
          <p:spPr>
            <a:xfrm>
              <a:off x="6684339" y="3092319"/>
              <a:ext cx="260509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zh-CN" altLang="en-US" sz="2600" dirty="0">
                  <a:solidFill>
                    <a:srgbClr val="0066CC"/>
                  </a:solidFill>
                  <a:latin typeface="微软雅黑" panose="020B0503020204020204" pitchFamily="34" charset="-122"/>
                </a:rPr>
                <a:t>实证研究法</a:t>
              </a:r>
            </a:p>
          </p:txBody>
        </p:sp>
        <p:sp>
          <p:nvSpPr>
            <p:cNvPr id="57" name="Freeform 323"/>
            <p:cNvSpPr/>
            <p:nvPr/>
          </p:nvSpPr>
          <p:spPr bwMode="auto">
            <a:xfrm>
              <a:off x="7847977" y="3753830"/>
              <a:ext cx="277813" cy="277813"/>
            </a:xfrm>
            <a:custGeom>
              <a:avLst/>
              <a:gdLst>
                <a:gd name="T0" fmla="*/ 250 w 288"/>
                <a:gd name="T1" fmla="*/ 220 h 287"/>
                <a:gd name="T2" fmla="*/ 169 w 288"/>
                <a:gd name="T3" fmla="*/ 191 h 287"/>
                <a:gd name="T4" fmla="*/ 197 w 288"/>
                <a:gd name="T5" fmla="*/ 136 h 287"/>
                <a:gd name="T6" fmla="*/ 197 w 288"/>
                <a:gd name="T7" fmla="*/ 135 h 287"/>
                <a:gd name="T8" fmla="*/ 204 w 288"/>
                <a:gd name="T9" fmla="*/ 134 h 287"/>
                <a:gd name="T10" fmla="*/ 211 w 288"/>
                <a:gd name="T11" fmla="*/ 107 h 287"/>
                <a:gd name="T12" fmla="*/ 206 w 288"/>
                <a:gd name="T13" fmla="*/ 96 h 287"/>
                <a:gd name="T14" fmla="*/ 205 w 288"/>
                <a:gd name="T15" fmla="*/ 96 h 287"/>
                <a:gd name="T16" fmla="*/ 205 w 288"/>
                <a:gd name="T17" fmla="*/ 93 h 287"/>
                <a:gd name="T18" fmla="*/ 205 w 288"/>
                <a:gd name="T19" fmla="*/ 54 h 287"/>
                <a:gd name="T20" fmla="*/ 193 w 288"/>
                <a:gd name="T21" fmla="*/ 25 h 287"/>
                <a:gd name="T22" fmla="*/ 160 w 288"/>
                <a:gd name="T23" fmla="*/ 8 h 287"/>
                <a:gd name="T24" fmla="*/ 120 w 288"/>
                <a:gd name="T25" fmla="*/ 4 h 287"/>
                <a:gd name="T26" fmla="*/ 103 w 288"/>
                <a:gd name="T27" fmla="*/ 22 h 287"/>
                <a:gd name="T28" fmla="*/ 83 w 288"/>
                <a:gd name="T29" fmla="*/ 54 h 287"/>
                <a:gd name="T30" fmla="*/ 82 w 288"/>
                <a:gd name="T31" fmla="*/ 93 h 287"/>
                <a:gd name="T32" fmla="*/ 82 w 288"/>
                <a:gd name="T33" fmla="*/ 96 h 287"/>
                <a:gd name="T34" fmla="*/ 82 w 288"/>
                <a:gd name="T35" fmla="*/ 96 h 287"/>
                <a:gd name="T36" fmla="*/ 76 w 288"/>
                <a:gd name="T37" fmla="*/ 107 h 287"/>
                <a:gd name="T38" fmla="*/ 83 w 288"/>
                <a:gd name="T39" fmla="*/ 134 h 287"/>
                <a:gd name="T40" fmla="*/ 90 w 288"/>
                <a:gd name="T41" fmla="*/ 135 h 287"/>
                <a:gd name="T42" fmla="*/ 90 w 288"/>
                <a:gd name="T43" fmla="*/ 136 h 287"/>
                <a:gd name="T44" fmla="*/ 118 w 288"/>
                <a:gd name="T45" fmla="*/ 191 h 287"/>
                <a:gd name="T46" fmla="*/ 38 w 288"/>
                <a:gd name="T47" fmla="*/ 220 h 287"/>
                <a:gd name="T48" fmla="*/ 0 w 288"/>
                <a:gd name="T49" fmla="*/ 256 h 287"/>
                <a:gd name="T50" fmla="*/ 0 w 288"/>
                <a:gd name="T51" fmla="*/ 287 h 287"/>
                <a:gd name="T52" fmla="*/ 288 w 288"/>
                <a:gd name="T53" fmla="*/ 287 h 287"/>
                <a:gd name="T54" fmla="*/ 288 w 288"/>
                <a:gd name="T55" fmla="*/ 256 h 287"/>
                <a:gd name="T56" fmla="*/ 250 w 288"/>
                <a:gd name="T57" fmla="*/ 22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87">
                  <a:moveTo>
                    <a:pt x="250" y="220"/>
                  </a:moveTo>
                  <a:cubicBezTo>
                    <a:pt x="231" y="212"/>
                    <a:pt x="209" y="196"/>
                    <a:pt x="169" y="191"/>
                  </a:cubicBezTo>
                  <a:cubicBezTo>
                    <a:pt x="181" y="181"/>
                    <a:pt x="186" y="162"/>
                    <a:pt x="197" y="136"/>
                  </a:cubicBezTo>
                  <a:cubicBezTo>
                    <a:pt x="197" y="136"/>
                    <a:pt x="197" y="135"/>
                    <a:pt x="197" y="135"/>
                  </a:cubicBezTo>
                  <a:cubicBezTo>
                    <a:pt x="200" y="135"/>
                    <a:pt x="202" y="135"/>
                    <a:pt x="204" y="134"/>
                  </a:cubicBezTo>
                  <a:cubicBezTo>
                    <a:pt x="208" y="131"/>
                    <a:pt x="211" y="115"/>
                    <a:pt x="211" y="107"/>
                  </a:cubicBezTo>
                  <a:cubicBezTo>
                    <a:pt x="211" y="95"/>
                    <a:pt x="206" y="96"/>
                    <a:pt x="206" y="96"/>
                  </a:cubicBezTo>
                  <a:cubicBezTo>
                    <a:pt x="206" y="96"/>
                    <a:pt x="205" y="96"/>
                    <a:pt x="205" y="96"/>
                  </a:cubicBezTo>
                  <a:cubicBezTo>
                    <a:pt x="205" y="95"/>
                    <a:pt x="205" y="94"/>
                    <a:pt x="205" y="93"/>
                  </a:cubicBezTo>
                  <a:cubicBezTo>
                    <a:pt x="205" y="83"/>
                    <a:pt x="207" y="64"/>
                    <a:pt x="205" y="54"/>
                  </a:cubicBezTo>
                  <a:cubicBezTo>
                    <a:pt x="200" y="39"/>
                    <a:pt x="201" y="33"/>
                    <a:pt x="193" y="25"/>
                  </a:cubicBezTo>
                  <a:cubicBezTo>
                    <a:pt x="182" y="13"/>
                    <a:pt x="166" y="8"/>
                    <a:pt x="160" y="8"/>
                  </a:cubicBezTo>
                  <a:cubicBezTo>
                    <a:pt x="155" y="8"/>
                    <a:pt x="133" y="0"/>
                    <a:pt x="120" y="4"/>
                  </a:cubicBezTo>
                  <a:cubicBezTo>
                    <a:pt x="107" y="9"/>
                    <a:pt x="114" y="22"/>
                    <a:pt x="103" y="22"/>
                  </a:cubicBezTo>
                  <a:cubicBezTo>
                    <a:pt x="92" y="22"/>
                    <a:pt x="87" y="39"/>
                    <a:pt x="83" y="54"/>
                  </a:cubicBezTo>
                  <a:cubicBezTo>
                    <a:pt x="80" y="64"/>
                    <a:pt x="82" y="82"/>
                    <a:pt x="82" y="93"/>
                  </a:cubicBezTo>
                  <a:cubicBezTo>
                    <a:pt x="82" y="94"/>
                    <a:pt x="82" y="95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96"/>
                    <a:pt x="76" y="95"/>
                    <a:pt x="76" y="107"/>
                  </a:cubicBezTo>
                  <a:cubicBezTo>
                    <a:pt x="76" y="115"/>
                    <a:pt x="79" y="131"/>
                    <a:pt x="83" y="134"/>
                  </a:cubicBezTo>
                  <a:cubicBezTo>
                    <a:pt x="85" y="135"/>
                    <a:pt x="88" y="135"/>
                    <a:pt x="90" y="135"/>
                  </a:cubicBezTo>
                  <a:cubicBezTo>
                    <a:pt x="90" y="135"/>
                    <a:pt x="90" y="136"/>
                    <a:pt x="90" y="136"/>
                  </a:cubicBezTo>
                  <a:cubicBezTo>
                    <a:pt x="101" y="163"/>
                    <a:pt x="106" y="182"/>
                    <a:pt x="118" y="191"/>
                  </a:cubicBezTo>
                  <a:cubicBezTo>
                    <a:pt x="79" y="196"/>
                    <a:pt x="57" y="212"/>
                    <a:pt x="38" y="220"/>
                  </a:cubicBezTo>
                  <a:cubicBezTo>
                    <a:pt x="0" y="237"/>
                    <a:pt x="0" y="256"/>
                    <a:pt x="0" y="25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288" y="287"/>
                    <a:pt x="288" y="287"/>
                    <a:pt x="288" y="287"/>
                  </a:cubicBezTo>
                  <a:cubicBezTo>
                    <a:pt x="288" y="256"/>
                    <a:pt x="288" y="256"/>
                    <a:pt x="288" y="256"/>
                  </a:cubicBezTo>
                  <a:cubicBezTo>
                    <a:pt x="288" y="256"/>
                    <a:pt x="287" y="237"/>
                    <a:pt x="250" y="220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51230"/>
              <a:endParaRPr lang="zh-CN" altLang="en-US" sz="1900">
                <a:solidFill>
                  <a:srgbClr val="0066CC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8" name="椭圆 57"/>
          <p:cNvSpPr/>
          <p:nvPr/>
        </p:nvSpPr>
        <p:spPr>
          <a:xfrm>
            <a:off x="1871077" y="3882307"/>
            <a:ext cx="815291" cy="815291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9050044" y="3877410"/>
            <a:ext cx="815291" cy="815291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Freeform 514">
            <a:extLst>
              <a:ext uri="{FF2B5EF4-FFF2-40B4-BE49-F238E27FC236}">
                <a16:creationId xmlns:a16="http://schemas.microsoft.com/office/drawing/2014/main" id="{EA1E1C5E-5DAC-6375-0A34-3E75C7C2ACDE}"/>
              </a:ext>
            </a:extLst>
          </p:cNvPr>
          <p:cNvSpPr>
            <a:spLocks noEditPoints="1"/>
          </p:cNvSpPr>
          <p:nvPr/>
        </p:nvSpPr>
        <p:spPr bwMode="auto">
          <a:xfrm>
            <a:off x="3073255" y="333455"/>
            <a:ext cx="358333" cy="360039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DD09FF91-3FB8-7106-95EF-2D6FF5A2568C}"/>
              </a:ext>
            </a:extLst>
          </p:cNvPr>
          <p:cNvSpPr txBox="1"/>
          <p:nvPr/>
        </p:nvSpPr>
        <p:spPr>
          <a:xfrm>
            <a:off x="769000" y="189439"/>
            <a:ext cx="230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kern="0" dirty="0">
                <a:solidFill>
                  <a:srgbClr val="0070C0"/>
                </a:solidFill>
              </a:rPr>
              <a:t>研究方法</a:t>
            </a:r>
            <a:endParaRPr kumimoji="0" lang="zh-CN" altLang="zh-CN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316080" y="1133710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8" name="直接连接符 77"/>
          <p:cNvCxnSpPr/>
          <p:nvPr/>
        </p:nvCxnSpPr>
        <p:spPr>
          <a:xfrm flipH="1" flipV="1">
            <a:off x="2384525" y="3335265"/>
            <a:ext cx="1408806" cy="709473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cxnSp>
        <p:nvCxnSpPr>
          <p:cNvPr id="79" name="直接连接符 78"/>
          <p:cNvCxnSpPr/>
          <p:nvPr/>
        </p:nvCxnSpPr>
        <p:spPr>
          <a:xfrm flipH="1">
            <a:off x="5009500" y="3332328"/>
            <a:ext cx="1563580" cy="705154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cxnSp>
        <p:nvCxnSpPr>
          <p:cNvPr id="80" name="直接连接符 79"/>
          <p:cNvCxnSpPr/>
          <p:nvPr/>
        </p:nvCxnSpPr>
        <p:spPr>
          <a:xfrm flipH="1" flipV="1">
            <a:off x="7670411" y="3332328"/>
            <a:ext cx="1675052" cy="930548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grpSp>
        <p:nvGrpSpPr>
          <p:cNvPr id="81" name="组合 80"/>
          <p:cNvGrpSpPr/>
          <p:nvPr/>
        </p:nvGrpSpPr>
        <p:grpSpPr>
          <a:xfrm>
            <a:off x="3614164" y="3393168"/>
            <a:ext cx="1540932" cy="1540932"/>
            <a:chOff x="737111" y="3703254"/>
            <a:chExt cx="1540932" cy="1540932"/>
          </a:xfrm>
        </p:grpSpPr>
        <p:sp>
          <p:nvSpPr>
            <p:cNvPr id="82" name="椭圆 81"/>
            <p:cNvSpPr/>
            <p:nvPr/>
          </p:nvSpPr>
          <p:spPr>
            <a:xfrm>
              <a:off x="737111" y="3703254"/>
              <a:ext cx="1540932" cy="154093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1265629" y="4108093"/>
              <a:ext cx="565666" cy="768263"/>
              <a:chOff x="5649913" y="2824163"/>
              <a:chExt cx="895350" cy="1216025"/>
            </a:xfrm>
            <a:solidFill>
              <a:srgbClr val="FF0000"/>
            </a:solidFill>
          </p:grpSpPr>
          <p:sp>
            <p:nvSpPr>
              <p:cNvPr id="84" name="Freeform 39"/>
              <p:cNvSpPr>
                <a:spLocks noEditPoints="1"/>
              </p:cNvSpPr>
              <p:nvPr/>
            </p:nvSpPr>
            <p:spPr bwMode="auto">
              <a:xfrm>
                <a:off x="5649913" y="2824163"/>
                <a:ext cx="728663" cy="1212850"/>
              </a:xfrm>
              <a:custGeom>
                <a:avLst/>
                <a:gdLst>
                  <a:gd name="T0" fmla="*/ 170 w 192"/>
                  <a:gd name="T1" fmla="*/ 0 h 320"/>
                  <a:gd name="T2" fmla="*/ 23 w 192"/>
                  <a:gd name="T3" fmla="*/ 0 h 320"/>
                  <a:gd name="T4" fmla="*/ 0 w 192"/>
                  <a:gd name="T5" fmla="*/ 21 h 320"/>
                  <a:gd name="T6" fmla="*/ 0 w 192"/>
                  <a:gd name="T7" fmla="*/ 299 h 320"/>
                  <a:gd name="T8" fmla="*/ 23 w 192"/>
                  <a:gd name="T9" fmla="*/ 320 h 320"/>
                  <a:gd name="T10" fmla="*/ 170 w 192"/>
                  <a:gd name="T11" fmla="*/ 320 h 320"/>
                  <a:gd name="T12" fmla="*/ 192 w 192"/>
                  <a:gd name="T13" fmla="*/ 299 h 320"/>
                  <a:gd name="T14" fmla="*/ 192 w 192"/>
                  <a:gd name="T15" fmla="*/ 21 h 320"/>
                  <a:gd name="T16" fmla="*/ 170 w 192"/>
                  <a:gd name="T17" fmla="*/ 0 h 320"/>
                  <a:gd name="T18" fmla="*/ 62 w 192"/>
                  <a:gd name="T19" fmla="*/ 297 h 320"/>
                  <a:gd name="T20" fmla="*/ 18 w 192"/>
                  <a:gd name="T21" fmla="*/ 297 h 320"/>
                  <a:gd name="T22" fmla="*/ 18 w 192"/>
                  <a:gd name="T23" fmla="*/ 280 h 320"/>
                  <a:gd name="T24" fmla="*/ 62 w 192"/>
                  <a:gd name="T25" fmla="*/ 280 h 320"/>
                  <a:gd name="T26" fmla="*/ 62 w 192"/>
                  <a:gd name="T27" fmla="*/ 297 h 320"/>
                  <a:gd name="T28" fmla="*/ 175 w 192"/>
                  <a:gd name="T29" fmla="*/ 297 h 320"/>
                  <a:gd name="T30" fmla="*/ 130 w 192"/>
                  <a:gd name="T31" fmla="*/ 297 h 320"/>
                  <a:gd name="T32" fmla="*/ 130 w 192"/>
                  <a:gd name="T33" fmla="*/ 280 h 320"/>
                  <a:gd name="T34" fmla="*/ 175 w 192"/>
                  <a:gd name="T35" fmla="*/ 280 h 320"/>
                  <a:gd name="T36" fmla="*/ 175 w 192"/>
                  <a:gd name="T37" fmla="*/ 297 h 320"/>
                  <a:gd name="T38" fmla="*/ 175 w 192"/>
                  <a:gd name="T39" fmla="*/ 252 h 320"/>
                  <a:gd name="T40" fmla="*/ 18 w 192"/>
                  <a:gd name="T41" fmla="*/ 252 h 320"/>
                  <a:gd name="T42" fmla="*/ 18 w 192"/>
                  <a:gd name="T43" fmla="*/ 29 h 320"/>
                  <a:gd name="T44" fmla="*/ 175 w 192"/>
                  <a:gd name="T45" fmla="*/ 29 h 320"/>
                  <a:gd name="T46" fmla="*/ 175 w 192"/>
                  <a:gd name="T47" fmla="*/ 252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2" h="320">
                    <a:moveTo>
                      <a:pt x="170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1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0" y="311"/>
                      <a:pt x="11" y="320"/>
                      <a:pt x="23" y="320"/>
                    </a:cubicBezTo>
                    <a:cubicBezTo>
                      <a:pt x="170" y="320"/>
                      <a:pt x="170" y="320"/>
                      <a:pt x="170" y="320"/>
                    </a:cubicBezTo>
                    <a:cubicBezTo>
                      <a:pt x="182" y="320"/>
                      <a:pt x="192" y="311"/>
                      <a:pt x="192" y="299"/>
                    </a:cubicBezTo>
                    <a:cubicBezTo>
                      <a:pt x="192" y="21"/>
                      <a:pt x="192" y="21"/>
                      <a:pt x="192" y="21"/>
                    </a:cubicBezTo>
                    <a:cubicBezTo>
                      <a:pt x="192" y="10"/>
                      <a:pt x="182" y="0"/>
                      <a:pt x="170" y="0"/>
                    </a:cubicBezTo>
                    <a:close/>
                    <a:moveTo>
                      <a:pt x="62" y="297"/>
                    </a:moveTo>
                    <a:cubicBezTo>
                      <a:pt x="18" y="297"/>
                      <a:pt x="18" y="297"/>
                      <a:pt x="18" y="297"/>
                    </a:cubicBezTo>
                    <a:cubicBezTo>
                      <a:pt x="18" y="280"/>
                      <a:pt x="18" y="280"/>
                      <a:pt x="18" y="280"/>
                    </a:cubicBezTo>
                    <a:cubicBezTo>
                      <a:pt x="62" y="280"/>
                      <a:pt x="62" y="280"/>
                      <a:pt x="62" y="280"/>
                    </a:cubicBezTo>
                    <a:lnTo>
                      <a:pt x="62" y="297"/>
                    </a:lnTo>
                    <a:close/>
                    <a:moveTo>
                      <a:pt x="175" y="297"/>
                    </a:moveTo>
                    <a:cubicBezTo>
                      <a:pt x="130" y="297"/>
                      <a:pt x="130" y="297"/>
                      <a:pt x="130" y="297"/>
                    </a:cubicBezTo>
                    <a:cubicBezTo>
                      <a:pt x="130" y="280"/>
                      <a:pt x="130" y="280"/>
                      <a:pt x="130" y="280"/>
                    </a:cubicBezTo>
                    <a:cubicBezTo>
                      <a:pt x="175" y="280"/>
                      <a:pt x="175" y="280"/>
                      <a:pt x="175" y="280"/>
                    </a:cubicBezTo>
                    <a:lnTo>
                      <a:pt x="175" y="297"/>
                    </a:lnTo>
                    <a:close/>
                    <a:moveTo>
                      <a:pt x="175" y="252"/>
                    </a:moveTo>
                    <a:cubicBezTo>
                      <a:pt x="18" y="252"/>
                      <a:pt x="18" y="252"/>
                      <a:pt x="18" y="252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75" y="29"/>
                      <a:pt x="175" y="29"/>
                      <a:pt x="175" y="29"/>
                    </a:cubicBezTo>
                    <a:lnTo>
                      <a:pt x="175" y="252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85" name="Freeform 40"/>
              <p:cNvSpPr/>
              <p:nvPr/>
            </p:nvSpPr>
            <p:spPr bwMode="auto">
              <a:xfrm>
                <a:off x="6450013" y="3082926"/>
                <a:ext cx="95250" cy="106363"/>
              </a:xfrm>
              <a:custGeom>
                <a:avLst/>
                <a:gdLst>
                  <a:gd name="T0" fmla="*/ 24 w 25"/>
                  <a:gd name="T1" fmla="*/ 12 h 28"/>
                  <a:gd name="T2" fmla="*/ 13 w 25"/>
                  <a:gd name="T3" fmla="*/ 0 h 28"/>
                  <a:gd name="T4" fmla="*/ 1 w 25"/>
                  <a:gd name="T5" fmla="*/ 12 h 28"/>
                  <a:gd name="T6" fmla="*/ 0 w 25"/>
                  <a:gd name="T7" fmla="*/ 16 h 28"/>
                  <a:gd name="T8" fmla="*/ 0 w 25"/>
                  <a:gd name="T9" fmla="*/ 28 h 28"/>
                  <a:gd name="T10" fmla="*/ 25 w 25"/>
                  <a:gd name="T11" fmla="*/ 28 h 28"/>
                  <a:gd name="T12" fmla="*/ 25 w 25"/>
                  <a:gd name="T13" fmla="*/ 16 h 28"/>
                  <a:gd name="T14" fmla="*/ 24 w 25"/>
                  <a:gd name="T15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8">
                    <a:moveTo>
                      <a:pt x="24" y="12"/>
                    </a:moveTo>
                    <a:cubicBezTo>
                      <a:pt x="22" y="2"/>
                      <a:pt x="18" y="0"/>
                      <a:pt x="13" y="0"/>
                    </a:cubicBezTo>
                    <a:cubicBezTo>
                      <a:pt x="7" y="0"/>
                      <a:pt x="3" y="2"/>
                      <a:pt x="1" y="12"/>
                    </a:cubicBezTo>
                    <a:cubicBezTo>
                      <a:pt x="1" y="14"/>
                      <a:pt x="0" y="14"/>
                      <a:pt x="0" y="1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5" y="14"/>
                      <a:pt x="24" y="12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86" name="Freeform 41"/>
              <p:cNvSpPr/>
              <p:nvPr/>
            </p:nvSpPr>
            <p:spPr bwMode="auto">
              <a:xfrm>
                <a:off x="6450013" y="3578226"/>
                <a:ext cx="95250" cy="341313"/>
              </a:xfrm>
              <a:custGeom>
                <a:avLst/>
                <a:gdLst>
                  <a:gd name="T0" fmla="*/ 0 w 25"/>
                  <a:gd name="T1" fmla="*/ 76 h 90"/>
                  <a:gd name="T2" fmla="*/ 2 w 25"/>
                  <a:gd name="T3" fmla="*/ 84 h 90"/>
                  <a:gd name="T4" fmla="*/ 2 w 25"/>
                  <a:gd name="T5" fmla="*/ 84 h 90"/>
                  <a:gd name="T6" fmla="*/ 3 w 25"/>
                  <a:gd name="T7" fmla="*/ 90 h 90"/>
                  <a:gd name="T8" fmla="*/ 22 w 25"/>
                  <a:gd name="T9" fmla="*/ 90 h 90"/>
                  <a:gd name="T10" fmla="*/ 24 w 25"/>
                  <a:gd name="T11" fmla="*/ 84 h 90"/>
                  <a:gd name="T12" fmla="*/ 24 w 25"/>
                  <a:gd name="T13" fmla="*/ 84 h 90"/>
                  <a:gd name="T14" fmla="*/ 25 w 25"/>
                  <a:gd name="T15" fmla="*/ 76 h 90"/>
                  <a:gd name="T16" fmla="*/ 25 w 25"/>
                  <a:gd name="T17" fmla="*/ 0 h 90"/>
                  <a:gd name="T18" fmla="*/ 0 w 25"/>
                  <a:gd name="T19" fmla="*/ 0 h 90"/>
                  <a:gd name="T20" fmla="*/ 0 w 25"/>
                  <a:gd name="T21" fmla="*/ 76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90">
                    <a:moveTo>
                      <a:pt x="0" y="76"/>
                    </a:moveTo>
                    <a:cubicBezTo>
                      <a:pt x="0" y="79"/>
                      <a:pt x="1" y="82"/>
                      <a:pt x="2" y="84"/>
                    </a:cubicBezTo>
                    <a:cubicBezTo>
                      <a:pt x="2" y="84"/>
                      <a:pt x="2" y="84"/>
                      <a:pt x="2" y="84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5" y="82"/>
                      <a:pt x="25" y="79"/>
                      <a:pt x="25" y="76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87" name="Rectangle 42"/>
              <p:cNvSpPr>
                <a:spLocks noChangeArrowheads="1"/>
              </p:cNvSpPr>
              <p:nvPr/>
            </p:nvSpPr>
            <p:spPr bwMode="auto">
              <a:xfrm>
                <a:off x="6450013" y="3214688"/>
                <a:ext cx="95250" cy="338138"/>
              </a:xfrm>
              <a:prstGeom prst="rect">
                <a:avLst/>
              </a:pr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88" name="Freeform 43"/>
              <p:cNvSpPr/>
              <p:nvPr/>
            </p:nvSpPr>
            <p:spPr bwMode="auto">
              <a:xfrm>
                <a:off x="6469063" y="3941763"/>
                <a:ext cx="60325" cy="98425"/>
              </a:xfrm>
              <a:custGeom>
                <a:avLst/>
                <a:gdLst>
                  <a:gd name="T0" fmla="*/ 6 w 16"/>
                  <a:gd name="T1" fmla="*/ 24 h 26"/>
                  <a:gd name="T2" fmla="*/ 9 w 16"/>
                  <a:gd name="T3" fmla="*/ 24 h 26"/>
                  <a:gd name="T4" fmla="*/ 16 w 16"/>
                  <a:gd name="T5" fmla="*/ 0 h 26"/>
                  <a:gd name="T6" fmla="*/ 0 w 16"/>
                  <a:gd name="T7" fmla="*/ 0 h 26"/>
                  <a:gd name="T8" fmla="*/ 6 w 16"/>
                  <a:gd name="T9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6">
                    <a:moveTo>
                      <a:pt x="6" y="24"/>
                    </a:moveTo>
                    <a:cubicBezTo>
                      <a:pt x="6" y="25"/>
                      <a:pt x="8" y="26"/>
                      <a:pt x="9" y="2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" y="24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89" name="Freeform 44"/>
              <p:cNvSpPr/>
              <p:nvPr/>
            </p:nvSpPr>
            <p:spPr bwMode="auto">
              <a:xfrm>
                <a:off x="5802313" y="3484563"/>
                <a:ext cx="109538" cy="150813"/>
              </a:xfrm>
              <a:custGeom>
                <a:avLst/>
                <a:gdLst>
                  <a:gd name="T0" fmla="*/ 3 w 29"/>
                  <a:gd name="T1" fmla="*/ 40 h 40"/>
                  <a:gd name="T2" fmla="*/ 26 w 29"/>
                  <a:gd name="T3" fmla="*/ 40 h 40"/>
                  <a:gd name="T4" fmla="*/ 29 w 29"/>
                  <a:gd name="T5" fmla="*/ 37 h 40"/>
                  <a:gd name="T6" fmla="*/ 29 w 29"/>
                  <a:gd name="T7" fmla="*/ 3 h 40"/>
                  <a:gd name="T8" fmla="*/ 26 w 29"/>
                  <a:gd name="T9" fmla="*/ 0 h 40"/>
                  <a:gd name="T10" fmla="*/ 3 w 29"/>
                  <a:gd name="T11" fmla="*/ 0 h 40"/>
                  <a:gd name="T12" fmla="*/ 0 w 29"/>
                  <a:gd name="T13" fmla="*/ 3 h 40"/>
                  <a:gd name="T14" fmla="*/ 0 w 29"/>
                  <a:gd name="T15" fmla="*/ 37 h 40"/>
                  <a:gd name="T16" fmla="*/ 3 w 29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40">
                    <a:moveTo>
                      <a:pt x="3" y="40"/>
                    </a:moveTo>
                    <a:cubicBezTo>
                      <a:pt x="26" y="40"/>
                      <a:pt x="26" y="40"/>
                      <a:pt x="26" y="40"/>
                    </a:cubicBezTo>
                    <a:cubicBezTo>
                      <a:pt x="28" y="40"/>
                      <a:pt x="29" y="39"/>
                      <a:pt x="29" y="37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2"/>
                      <a:pt x="28" y="0"/>
                      <a:pt x="2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9"/>
                      <a:pt x="1" y="40"/>
                      <a:pt x="3" y="40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90" name="Freeform 45"/>
              <p:cNvSpPr/>
              <p:nvPr/>
            </p:nvSpPr>
            <p:spPr bwMode="auto">
              <a:xfrm>
                <a:off x="5961063" y="3441701"/>
                <a:ext cx="106363" cy="193675"/>
              </a:xfrm>
              <a:custGeom>
                <a:avLst/>
                <a:gdLst>
                  <a:gd name="T0" fmla="*/ 2 w 28"/>
                  <a:gd name="T1" fmla="*/ 51 h 51"/>
                  <a:gd name="T2" fmla="*/ 26 w 28"/>
                  <a:gd name="T3" fmla="*/ 51 h 51"/>
                  <a:gd name="T4" fmla="*/ 28 w 28"/>
                  <a:gd name="T5" fmla="*/ 48 h 51"/>
                  <a:gd name="T6" fmla="*/ 28 w 28"/>
                  <a:gd name="T7" fmla="*/ 2 h 51"/>
                  <a:gd name="T8" fmla="*/ 26 w 28"/>
                  <a:gd name="T9" fmla="*/ 0 h 51"/>
                  <a:gd name="T10" fmla="*/ 2 w 28"/>
                  <a:gd name="T11" fmla="*/ 0 h 51"/>
                  <a:gd name="T12" fmla="*/ 0 w 28"/>
                  <a:gd name="T13" fmla="*/ 2 h 51"/>
                  <a:gd name="T14" fmla="*/ 0 w 28"/>
                  <a:gd name="T15" fmla="*/ 48 h 51"/>
                  <a:gd name="T16" fmla="*/ 2 w 28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51">
                    <a:moveTo>
                      <a:pt x="2" y="51"/>
                    </a:moveTo>
                    <a:cubicBezTo>
                      <a:pt x="26" y="51"/>
                      <a:pt x="26" y="51"/>
                      <a:pt x="26" y="51"/>
                    </a:cubicBezTo>
                    <a:cubicBezTo>
                      <a:pt x="27" y="51"/>
                      <a:pt x="28" y="50"/>
                      <a:pt x="28" y="48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7" y="0"/>
                      <a:pt x="2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1" y="51"/>
                      <a:pt x="2" y="51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91" name="Freeform 46"/>
              <p:cNvSpPr/>
              <p:nvPr/>
            </p:nvSpPr>
            <p:spPr bwMode="auto">
              <a:xfrm>
                <a:off x="6116638" y="3348038"/>
                <a:ext cx="109538" cy="287338"/>
              </a:xfrm>
              <a:custGeom>
                <a:avLst/>
                <a:gdLst>
                  <a:gd name="T0" fmla="*/ 3 w 29"/>
                  <a:gd name="T1" fmla="*/ 76 h 76"/>
                  <a:gd name="T2" fmla="*/ 26 w 29"/>
                  <a:gd name="T3" fmla="*/ 76 h 76"/>
                  <a:gd name="T4" fmla="*/ 29 w 29"/>
                  <a:gd name="T5" fmla="*/ 73 h 76"/>
                  <a:gd name="T6" fmla="*/ 29 w 29"/>
                  <a:gd name="T7" fmla="*/ 2 h 76"/>
                  <a:gd name="T8" fmla="*/ 26 w 29"/>
                  <a:gd name="T9" fmla="*/ 0 h 76"/>
                  <a:gd name="T10" fmla="*/ 3 w 29"/>
                  <a:gd name="T11" fmla="*/ 0 h 76"/>
                  <a:gd name="T12" fmla="*/ 0 w 29"/>
                  <a:gd name="T13" fmla="*/ 2 h 76"/>
                  <a:gd name="T14" fmla="*/ 0 w 29"/>
                  <a:gd name="T15" fmla="*/ 73 h 76"/>
                  <a:gd name="T16" fmla="*/ 3 w 29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76">
                    <a:moveTo>
                      <a:pt x="3" y="76"/>
                    </a:moveTo>
                    <a:cubicBezTo>
                      <a:pt x="26" y="76"/>
                      <a:pt x="26" y="76"/>
                      <a:pt x="26" y="76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5"/>
                      <a:pt x="1" y="76"/>
                      <a:pt x="3" y="76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92" name="Freeform 47"/>
              <p:cNvSpPr/>
              <p:nvPr/>
            </p:nvSpPr>
            <p:spPr bwMode="auto">
              <a:xfrm>
                <a:off x="5802313" y="3101976"/>
                <a:ext cx="450850" cy="336550"/>
              </a:xfrm>
              <a:custGeom>
                <a:avLst/>
                <a:gdLst>
                  <a:gd name="T0" fmla="*/ 114 w 119"/>
                  <a:gd name="T1" fmla="*/ 8 h 89"/>
                  <a:gd name="T2" fmla="*/ 112 w 119"/>
                  <a:gd name="T3" fmla="*/ 0 h 89"/>
                  <a:gd name="T4" fmla="*/ 104 w 119"/>
                  <a:gd name="T5" fmla="*/ 3 h 89"/>
                  <a:gd name="T6" fmla="*/ 69 w 119"/>
                  <a:gd name="T7" fmla="*/ 17 h 89"/>
                  <a:gd name="T8" fmla="*/ 74 w 119"/>
                  <a:gd name="T9" fmla="*/ 30 h 89"/>
                  <a:gd name="T10" fmla="*/ 90 w 119"/>
                  <a:gd name="T11" fmla="*/ 23 h 89"/>
                  <a:gd name="T12" fmla="*/ 73 w 119"/>
                  <a:gd name="T13" fmla="*/ 48 h 89"/>
                  <a:gd name="T14" fmla="*/ 36 w 119"/>
                  <a:gd name="T15" fmla="*/ 71 h 89"/>
                  <a:gd name="T16" fmla="*/ 5 w 119"/>
                  <a:gd name="T17" fmla="*/ 75 h 89"/>
                  <a:gd name="T18" fmla="*/ 1 w 119"/>
                  <a:gd name="T19" fmla="*/ 75 h 89"/>
                  <a:gd name="T20" fmla="*/ 0 w 119"/>
                  <a:gd name="T21" fmla="*/ 75 h 89"/>
                  <a:gd name="T22" fmla="*/ 0 w 119"/>
                  <a:gd name="T23" fmla="*/ 75 h 89"/>
                  <a:gd name="T24" fmla="*/ 0 w 119"/>
                  <a:gd name="T25" fmla="*/ 88 h 89"/>
                  <a:gd name="T26" fmla="*/ 5 w 119"/>
                  <a:gd name="T27" fmla="*/ 89 h 89"/>
                  <a:gd name="T28" fmla="*/ 54 w 119"/>
                  <a:gd name="T29" fmla="*/ 78 h 89"/>
                  <a:gd name="T30" fmla="*/ 83 w 119"/>
                  <a:gd name="T31" fmla="*/ 58 h 89"/>
                  <a:gd name="T32" fmla="*/ 103 w 119"/>
                  <a:gd name="T33" fmla="*/ 29 h 89"/>
                  <a:gd name="T34" fmla="*/ 106 w 119"/>
                  <a:gd name="T35" fmla="*/ 46 h 89"/>
                  <a:gd name="T36" fmla="*/ 119 w 119"/>
                  <a:gd name="T37" fmla="*/ 44 h 89"/>
                  <a:gd name="T38" fmla="*/ 114 w 119"/>
                  <a:gd name="T39" fmla="*/ 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9" h="89">
                    <a:moveTo>
                      <a:pt x="114" y="8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04" y="3"/>
                      <a:pt x="104" y="3"/>
                      <a:pt x="104" y="3"/>
                    </a:cubicBezTo>
                    <a:cubicBezTo>
                      <a:pt x="93" y="8"/>
                      <a:pt x="81" y="12"/>
                      <a:pt x="69" y="17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80" y="27"/>
                      <a:pt x="85" y="25"/>
                      <a:pt x="90" y="23"/>
                    </a:cubicBezTo>
                    <a:cubicBezTo>
                      <a:pt x="86" y="33"/>
                      <a:pt x="80" y="42"/>
                      <a:pt x="73" y="48"/>
                    </a:cubicBezTo>
                    <a:cubicBezTo>
                      <a:pt x="62" y="60"/>
                      <a:pt x="48" y="67"/>
                      <a:pt x="36" y="71"/>
                    </a:cubicBezTo>
                    <a:cubicBezTo>
                      <a:pt x="23" y="74"/>
                      <a:pt x="12" y="75"/>
                      <a:pt x="5" y="75"/>
                    </a:cubicBezTo>
                    <a:cubicBezTo>
                      <a:pt x="4" y="75"/>
                      <a:pt x="2" y="75"/>
                      <a:pt x="1" y="75"/>
                    </a:cubicBezTo>
                    <a:cubicBezTo>
                      <a:pt x="1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1" y="89"/>
                      <a:pt x="3" y="89"/>
                      <a:pt x="5" y="89"/>
                    </a:cubicBezTo>
                    <a:cubicBezTo>
                      <a:pt x="15" y="89"/>
                      <a:pt x="34" y="87"/>
                      <a:pt x="54" y="78"/>
                    </a:cubicBezTo>
                    <a:cubicBezTo>
                      <a:pt x="64" y="74"/>
                      <a:pt x="74" y="67"/>
                      <a:pt x="83" y="58"/>
                    </a:cubicBezTo>
                    <a:cubicBezTo>
                      <a:pt x="91" y="50"/>
                      <a:pt x="98" y="40"/>
                      <a:pt x="103" y="29"/>
                    </a:cubicBezTo>
                    <a:cubicBezTo>
                      <a:pt x="104" y="34"/>
                      <a:pt x="105" y="40"/>
                      <a:pt x="106" y="46"/>
                    </a:cubicBezTo>
                    <a:cubicBezTo>
                      <a:pt x="119" y="44"/>
                      <a:pt x="119" y="44"/>
                      <a:pt x="119" y="44"/>
                    </a:cubicBezTo>
                    <a:cubicBezTo>
                      <a:pt x="117" y="32"/>
                      <a:pt x="116" y="20"/>
                      <a:pt x="114" y="8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93" name="Freeform 48"/>
              <p:cNvSpPr/>
              <p:nvPr/>
            </p:nvSpPr>
            <p:spPr bwMode="auto">
              <a:xfrm>
                <a:off x="6184901" y="31734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1114546" y="2165368"/>
            <a:ext cx="1540932" cy="1540932"/>
            <a:chOff x="737111" y="1722497"/>
            <a:chExt cx="1540932" cy="1540932"/>
          </a:xfrm>
        </p:grpSpPr>
        <p:sp>
          <p:nvSpPr>
            <p:cNvPr id="95" name="椭圆 94"/>
            <p:cNvSpPr/>
            <p:nvPr/>
          </p:nvSpPr>
          <p:spPr>
            <a:xfrm>
              <a:off x="737111" y="1722497"/>
              <a:ext cx="1540932" cy="154093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1186496" y="2157579"/>
              <a:ext cx="666450" cy="628129"/>
              <a:chOff x="5461000" y="2828925"/>
              <a:chExt cx="1270000" cy="1196975"/>
            </a:xfrm>
            <a:solidFill>
              <a:sysClr val="window" lastClr="FFFFFF"/>
            </a:solidFill>
          </p:grpSpPr>
          <p:sp>
            <p:nvSpPr>
              <p:cNvPr id="97" name="Freeform 5"/>
              <p:cNvSpPr/>
              <p:nvPr/>
            </p:nvSpPr>
            <p:spPr bwMode="auto">
              <a:xfrm>
                <a:off x="5926138" y="3643313"/>
                <a:ext cx="449263" cy="268288"/>
              </a:xfrm>
              <a:custGeom>
                <a:avLst/>
                <a:gdLst>
                  <a:gd name="T0" fmla="*/ 109 w 119"/>
                  <a:gd name="T1" fmla="*/ 12 h 71"/>
                  <a:gd name="T2" fmla="*/ 79 w 119"/>
                  <a:gd name="T3" fmla="*/ 1 h 71"/>
                  <a:gd name="T4" fmla="*/ 78 w 119"/>
                  <a:gd name="T5" fmla="*/ 1 h 71"/>
                  <a:gd name="T6" fmla="*/ 78 w 119"/>
                  <a:gd name="T7" fmla="*/ 0 h 71"/>
                  <a:gd name="T8" fmla="*/ 69 w 119"/>
                  <a:gd name="T9" fmla="*/ 45 h 71"/>
                  <a:gd name="T10" fmla="*/ 63 w 119"/>
                  <a:gd name="T11" fmla="*/ 15 h 71"/>
                  <a:gd name="T12" fmla="*/ 67 w 119"/>
                  <a:gd name="T13" fmla="*/ 8 h 71"/>
                  <a:gd name="T14" fmla="*/ 62 w 119"/>
                  <a:gd name="T15" fmla="*/ 3 h 71"/>
                  <a:gd name="T16" fmla="*/ 60 w 119"/>
                  <a:gd name="T17" fmla="*/ 3 h 71"/>
                  <a:gd name="T18" fmla="*/ 60 w 119"/>
                  <a:gd name="T19" fmla="*/ 3 h 71"/>
                  <a:gd name="T20" fmla="*/ 58 w 119"/>
                  <a:gd name="T21" fmla="*/ 3 h 71"/>
                  <a:gd name="T22" fmla="*/ 53 w 119"/>
                  <a:gd name="T23" fmla="*/ 8 h 71"/>
                  <a:gd name="T24" fmla="*/ 56 w 119"/>
                  <a:gd name="T25" fmla="*/ 15 h 71"/>
                  <a:gd name="T26" fmla="*/ 51 w 119"/>
                  <a:gd name="T27" fmla="*/ 45 h 71"/>
                  <a:gd name="T28" fmla="*/ 41 w 119"/>
                  <a:gd name="T29" fmla="*/ 0 h 71"/>
                  <a:gd name="T30" fmla="*/ 41 w 119"/>
                  <a:gd name="T31" fmla="*/ 1 h 71"/>
                  <a:gd name="T32" fmla="*/ 41 w 119"/>
                  <a:gd name="T33" fmla="*/ 1 h 71"/>
                  <a:gd name="T34" fmla="*/ 10 w 119"/>
                  <a:gd name="T35" fmla="*/ 12 h 71"/>
                  <a:gd name="T36" fmla="*/ 1 w 119"/>
                  <a:gd name="T37" fmla="*/ 39 h 71"/>
                  <a:gd name="T38" fmla="*/ 0 w 119"/>
                  <a:gd name="T39" fmla="*/ 67 h 71"/>
                  <a:gd name="T40" fmla="*/ 21 w 119"/>
                  <a:gd name="T41" fmla="*/ 69 h 71"/>
                  <a:gd name="T42" fmla="*/ 21 w 119"/>
                  <a:gd name="T43" fmla="*/ 45 h 71"/>
                  <a:gd name="T44" fmla="*/ 24 w 119"/>
                  <a:gd name="T45" fmla="*/ 36 h 71"/>
                  <a:gd name="T46" fmla="*/ 24 w 119"/>
                  <a:gd name="T47" fmla="*/ 70 h 71"/>
                  <a:gd name="T48" fmla="*/ 60 w 119"/>
                  <a:gd name="T49" fmla="*/ 71 h 71"/>
                  <a:gd name="T50" fmla="*/ 95 w 119"/>
                  <a:gd name="T51" fmla="*/ 70 h 71"/>
                  <a:gd name="T52" fmla="*/ 95 w 119"/>
                  <a:gd name="T53" fmla="*/ 36 h 71"/>
                  <a:gd name="T54" fmla="*/ 97 w 119"/>
                  <a:gd name="T55" fmla="*/ 45 h 71"/>
                  <a:gd name="T56" fmla="*/ 97 w 119"/>
                  <a:gd name="T57" fmla="*/ 69 h 71"/>
                  <a:gd name="T58" fmla="*/ 119 w 119"/>
                  <a:gd name="T59" fmla="*/ 67 h 71"/>
                  <a:gd name="T60" fmla="*/ 119 w 119"/>
                  <a:gd name="T61" fmla="*/ 39 h 71"/>
                  <a:gd name="T62" fmla="*/ 109 w 119"/>
                  <a:gd name="T63" fmla="*/ 1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71">
                    <a:moveTo>
                      <a:pt x="109" y="12"/>
                    </a:moveTo>
                    <a:cubicBezTo>
                      <a:pt x="101" y="8"/>
                      <a:pt x="85" y="3"/>
                      <a:pt x="79" y="1"/>
                    </a:cubicBezTo>
                    <a:cubicBezTo>
                      <a:pt x="79" y="1"/>
                      <a:pt x="79" y="1"/>
                      <a:pt x="78" y="1"/>
                    </a:cubicBezTo>
                    <a:cubicBezTo>
                      <a:pt x="78" y="1"/>
                      <a:pt x="78" y="0"/>
                      <a:pt x="78" y="0"/>
                    </a:cubicBezTo>
                    <a:cubicBezTo>
                      <a:pt x="77" y="7"/>
                      <a:pt x="69" y="45"/>
                      <a:pt x="69" y="45"/>
                    </a:cubicBezTo>
                    <a:cubicBezTo>
                      <a:pt x="69" y="45"/>
                      <a:pt x="64" y="15"/>
                      <a:pt x="63" y="15"/>
                    </a:cubicBezTo>
                    <a:cubicBezTo>
                      <a:pt x="63" y="15"/>
                      <a:pt x="67" y="8"/>
                      <a:pt x="67" y="8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42" y="7"/>
                      <a:pt x="41" y="0"/>
                    </a:cubicBezTo>
                    <a:cubicBezTo>
                      <a:pt x="41" y="0"/>
                      <a:pt x="41" y="1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35" y="3"/>
                      <a:pt x="18" y="8"/>
                      <a:pt x="10" y="12"/>
                    </a:cubicBezTo>
                    <a:cubicBezTo>
                      <a:pt x="8" y="15"/>
                      <a:pt x="2" y="20"/>
                      <a:pt x="1" y="39"/>
                    </a:cubicBezTo>
                    <a:cubicBezTo>
                      <a:pt x="0" y="40"/>
                      <a:pt x="0" y="55"/>
                      <a:pt x="0" y="67"/>
                    </a:cubicBezTo>
                    <a:cubicBezTo>
                      <a:pt x="7" y="68"/>
                      <a:pt x="13" y="69"/>
                      <a:pt x="21" y="69"/>
                    </a:cubicBezTo>
                    <a:cubicBezTo>
                      <a:pt x="21" y="61"/>
                      <a:pt x="21" y="48"/>
                      <a:pt x="21" y="45"/>
                    </a:cubicBezTo>
                    <a:cubicBezTo>
                      <a:pt x="21" y="41"/>
                      <a:pt x="23" y="38"/>
                      <a:pt x="24" y="3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35" y="70"/>
                      <a:pt x="48" y="71"/>
                      <a:pt x="60" y="71"/>
                    </a:cubicBezTo>
                    <a:cubicBezTo>
                      <a:pt x="71" y="71"/>
                      <a:pt x="84" y="70"/>
                      <a:pt x="95" y="70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6" y="38"/>
                      <a:pt x="97" y="41"/>
                      <a:pt x="97" y="45"/>
                    </a:cubicBezTo>
                    <a:cubicBezTo>
                      <a:pt x="97" y="48"/>
                      <a:pt x="97" y="61"/>
                      <a:pt x="97" y="69"/>
                    </a:cubicBezTo>
                    <a:cubicBezTo>
                      <a:pt x="106" y="68"/>
                      <a:pt x="112" y="68"/>
                      <a:pt x="119" y="67"/>
                    </a:cubicBezTo>
                    <a:cubicBezTo>
                      <a:pt x="119" y="55"/>
                      <a:pt x="119" y="40"/>
                      <a:pt x="119" y="39"/>
                    </a:cubicBezTo>
                    <a:cubicBezTo>
                      <a:pt x="117" y="20"/>
                      <a:pt x="112" y="15"/>
                      <a:pt x="109" y="12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98" name="Freeform 6"/>
              <p:cNvSpPr/>
              <p:nvPr/>
            </p:nvSpPr>
            <p:spPr bwMode="auto">
              <a:xfrm>
                <a:off x="6035675" y="3359150"/>
                <a:ext cx="230188" cy="268288"/>
              </a:xfrm>
              <a:custGeom>
                <a:avLst/>
                <a:gdLst>
                  <a:gd name="T0" fmla="*/ 7 w 61"/>
                  <a:gd name="T1" fmla="*/ 46 h 71"/>
                  <a:gd name="T2" fmla="*/ 31 w 61"/>
                  <a:gd name="T3" fmla="*/ 71 h 71"/>
                  <a:gd name="T4" fmla="*/ 55 w 61"/>
                  <a:gd name="T5" fmla="*/ 46 h 71"/>
                  <a:gd name="T6" fmla="*/ 61 w 61"/>
                  <a:gd name="T7" fmla="*/ 34 h 71"/>
                  <a:gd name="T8" fmla="*/ 57 w 61"/>
                  <a:gd name="T9" fmla="*/ 29 h 71"/>
                  <a:gd name="T10" fmla="*/ 31 w 61"/>
                  <a:gd name="T11" fmla="*/ 0 h 71"/>
                  <a:gd name="T12" fmla="*/ 5 w 61"/>
                  <a:gd name="T13" fmla="*/ 29 h 71"/>
                  <a:gd name="T14" fmla="*/ 1 w 61"/>
                  <a:gd name="T15" fmla="*/ 34 h 71"/>
                  <a:gd name="T16" fmla="*/ 7 w 61"/>
                  <a:gd name="T17" fmla="*/ 4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71">
                    <a:moveTo>
                      <a:pt x="7" y="46"/>
                    </a:moveTo>
                    <a:cubicBezTo>
                      <a:pt x="10" y="59"/>
                      <a:pt x="18" y="71"/>
                      <a:pt x="31" y="71"/>
                    </a:cubicBezTo>
                    <a:cubicBezTo>
                      <a:pt x="44" y="71"/>
                      <a:pt x="52" y="59"/>
                      <a:pt x="55" y="46"/>
                    </a:cubicBezTo>
                    <a:cubicBezTo>
                      <a:pt x="59" y="44"/>
                      <a:pt x="61" y="39"/>
                      <a:pt x="61" y="34"/>
                    </a:cubicBezTo>
                    <a:cubicBezTo>
                      <a:pt x="60" y="32"/>
                      <a:pt x="59" y="30"/>
                      <a:pt x="57" y="29"/>
                    </a:cubicBezTo>
                    <a:cubicBezTo>
                      <a:pt x="56" y="13"/>
                      <a:pt x="46" y="0"/>
                      <a:pt x="31" y="0"/>
                    </a:cubicBezTo>
                    <a:cubicBezTo>
                      <a:pt x="16" y="0"/>
                      <a:pt x="6" y="13"/>
                      <a:pt x="5" y="29"/>
                    </a:cubicBezTo>
                    <a:cubicBezTo>
                      <a:pt x="3" y="30"/>
                      <a:pt x="1" y="31"/>
                      <a:pt x="1" y="34"/>
                    </a:cubicBezTo>
                    <a:cubicBezTo>
                      <a:pt x="0" y="39"/>
                      <a:pt x="3" y="45"/>
                      <a:pt x="7" y="46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99" name="Freeform 7"/>
              <p:cNvSpPr/>
              <p:nvPr/>
            </p:nvSpPr>
            <p:spPr bwMode="auto">
              <a:xfrm>
                <a:off x="6043613" y="3063875"/>
                <a:ext cx="260350" cy="49213"/>
              </a:xfrm>
              <a:custGeom>
                <a:avLst/>
                <a:gdLst>
                  <a:gd name="T0" fmla="*/ 6 w 69"/>
                  <a:gd name="T1" fmla="*/ 13 h 13"/>
                  <a:gd name="T2" fmla="*/ 63 w 69"/>
                  <a:gd name="T3" fmla="*/ 13 h 13"/>
                  <a:gd name="T4" fmla="*/ 69 w 69"/>
                  <a:gd name="T5" fmla="*/ 6 h 13"/>
                  <a:gd name="T6" fmla="*/ 63 w 69"/>
                  <a:gd name="T7" fmla="*/ 0 h 13"/>
                  <a:gd name="T8" fmla="*/ 6 w 69"/>
                  <a:gd name="T9" fmla="*/ 0 h 13"/>
                  <a:gd name="T10" fmla="*/ 0 w 69"/>
                  <a:gd name="T11" fmla="*/ 6 h 13"/>
                  <a:gd name="T12" fmla="*/ 6 w 69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13">
                    <a:moveTo>
                      <a:pt x="6" y="13"/>
                    </a:moveTo>
                    <a:cubicBezTo>
                      <a:pt x="63" y="13"/>
                      <a:pt x="63" y="13"/>
                      <a:pt x="63" y="13"/>
                    </a:cubicBezTo>
                    <a:cubicBezTo>
                      <a:pt x="66" y="13"/>
                      <a:pt x="69" y="10"/>
                      <a:pt x="69" y="6"/>
                    </a:cubicBezTo>
                    <a:cubicBezTo>
                      <a:pt x="69" y="3"/>
                      <a:pt x="66" y="0"/>
                      <a:pt x="63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3"/>
                      <a:pt x="6" y="13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00" name="Freeform 8"/>
              <p:cNvSpPr/>
              <p:nvPr/>
            </p:nvSpPr>
            <p:spPr bwMode="auto">
              <a:xfrm>
                <a:off x="6043613" y="3162300"/>
                <a:ext cx="487363" cy="44450"/>
              </a:xfrm>
              <a:custGeom>
                <a:avLst/>
                <a:gdLst>
                  <a:gd name="T0" fmla="*/ 122 w 129"/>
                  <a:gd name="T1" fmla="*/ 0 h 12"/>
                  <a:gd name="T2" fmla="*/ 6 w 129"/>
                  <a:gd name="T3" fmla="*/ 0 h 12"/>
                  <a:gd name="T4" fmla="*/ 0 w 129"/>
                  <a:gd name="T5" fmla="*/ 6 h 12"/>
                  <a:gd name="T6" fmla="*/ 6 w 129"/>
                  <a:gd name="T7" fmla="*/ 12 h 12"/>
                  <a:gd name="T8" fmla="*/ 122 w 129"/>
                  <a:gd name="T9" fmla="*/ 12 h 12"/>
                  <a:gd name="T10" fmla="*/ 129 w 129"/>
                  <a:gd name="T11" fmla="*/ 6 h 12"/>
                  <a:gd name="T12" fmla="*/ 122 w 129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12">
                    <a:moveTo>
                      <a:pt x="122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6" y="12"/>
                      <a:pt x="129" y="10"/>
                      <a:pt x="129" y="6"/>
                    </a:cubicBezTo>
                    <a:cubicBezTo>
                      <a:pt x="129" y="3"/>
                      <a:pt x="126" y="0"/>
                      <a:pt x="122" y="0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01" name="Freeform 9"/>
              <p:cNvSpPr>
                <a:spLocks noEditPoints="1"/>
              </p:cNvSpPr>
              <p:nvPr/>
            </p:nvSpPr>
            <p:spPr bwMode="auto">
              <a:xfrm>
                <a:off x="5461000" y="2828925"/>
                <a:ext cx="1270000" cy="1196975"/>
              </a:xfrm>
              <a:custGeom>
                <a:avLst/>
                <a:gdLst>
                  <a:gd name="T0" fmla="*/ 315 w 336"/>
                  <a:gd name="T1" fmla="*/ 80 h 316"/>
                  <a:gd name="T2" fmla="*/ 315 w 336"/>
                  <a:gd name="T3" fmla="*/ 79 h 316"/>
                  <a:gd name="T4" fmla="*/ 312 w 336"/>
                  <a:gd name="T5" fmla="*/ 72 h 316"/>
                  <a:gd name="T6" fmla="*/ 264 w 336"/>
                  <a:gd name="T7" fmla="*/ 20 h 316"/>
                  <a:gd name="T8" fmla="*/ 243 w 336"/>
                  <a:gd name="T9" fmla="*/ 3 h 316"/>
                  <a:gd name="T10" fmla="*/ 236 w 336"/>
                  <a:gd name="T11" fmla="*/ 0 h 316"/>
                  <a:gd name="T12" fmla="*/ 236 w 336"/>
                  <a:gd name="T13" fmla="*/ 0 h 316"/>
                  <a:gd name="T14" fmla="*/ 123 w 336"/>
                  <a:gd name="T15" fmla="*/ 26 h 316"/>
                  <a:gd name="T16" fmla="*/ 83 w 336"/>
                  <a:gd name="T17" fmla="*/ 107 h 316"/>
                  <a:gd name="T18" fmla="*/ 38 w 336"/>
                  <a:gd name="T19" fmla="*/ 273 h 316"/>
                  <a:gd name="T20" fmla="*/ 27 w 336"/>
                  <a:gd name="T21" fmla="*/ 298 h 316"/>
                  <a:gd name="T22" fmla="*/ 14 w 336"/>
                  <a:gd name="T23" fmla="*/ 73 h 316"/>
                  <a:gd name="T24" fmla="*/ 112 w 336"/>
                  <a:gd name="T25" fmla="*/ 56 h 316"/>
                  <a:gd name="T26" fmla="*/ 31 w 336"/>
                  <a:gd name="T27" fmla="*/ 42 h 316"/>
                  <a:gd name="T28" fmla="*/ 0 w 336"/>
                  <a:gd name="T29" fmla="*/ 73 h 316"/>
                  <a:gd name="T30" fmla="*/ 9 w 336"/>
                  <a:gd name="T31" fmla="*/ 306 h 316"/>
                  <a:gd name="T32" fmla="*/ 31 w 336"/>
                  <a:gd name="T33" fmla="*/ 316 h 316"/>
                  <a:gd name="T34" fmla="*/ 321 w 336"/>
                  <a:gd name="T35" fmla="*/ 285 h 316"/>
                  <a:gd name="T36" fmla="*/ 315 w 336"/>
                  <a:gd name="T37" fmla="*/ 108 h 316"/>
                  <a:gd name="T38" fmla="*/ 279 w 336"/>
                  <a:gd name="T39" fmla="*/ 53 h 316"/>
                  <a:gd name="T40" fmla="*/ 297 w 336"/>
                  <a:gd name="T41" fmla="*/ 73 h 316"/>
                  <a:gd name="T42" fmla="*/ 242 w 336"/>
                  <a:gd name="T43" fmla="*/ 61 h 316"/>
                  <a:gd name="T44" fmla="*/ 134 w 336"/>
                  <a:gd name="T45" fmla="*/ 26 h 316"/>
                  <a:gd name="T46" fmla="*/ 231 w 336"/>
                  <a:gd name="T47" fmla="*/ 11 h 316"/>
                  <a:gd name="T48" fmla="*/ 254 w 336"/>
                  <a:gd name="T49" fmla="*/ 83 h 316"/>
                  <a:gd name="T50" fmla="*/ 303 w 336"/>
                  <a:gd name="T51" fmla="*/ 107 h 316"/>
                  <a:gd name="T52" fmla="*/ 134 w 336"/>
                  <a:gd name="T53" fmla="*/ 26 h 316"/>
                  <a:gd name="T54" fmla="*/ 304 w 336"/>
                  <a:gd name="T55" fmla="*/ 297 h 316"/>
                  <a:gd name="T56" fmla="*/ 46 w 336"/>
                  <a:gd name="T57" fmla="*/ 301 h 316"/>
                  <a:gd name="T58" fmla="*/ 66 w 336"/>
                  <a:gd name="T59" fmla="*/ 134 h 316"/>
                  <a:gd name="T60" fmla="*/ 79 w 336"/>
                  <a:gd name="T61" fmla="*/ 122 h 316"/>
                  <a:gd name="T62" fmla="*/ 319 w 336"/>
                  <a:gd name="T63" fmla="*/ 125 h 316"/>
                  <a:gd name="T64" fmla="*/ 308 w 336"/>
                  <a:gd name="T65" fmla="*/ 288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6" h="316">
                    <a:moveTo>
                      <a:pt x="315" y="108"/>
                    </a:moveTo>
                    <a:cubicBezTo>
                      <a:pt x="315" y="80"/>
                      <a:pt x="315" y="80"/>
                      <a:pt x="315" y="80"/>
                    </a:cubicBezTo>
                    <a:cubicBezTo>
                      <a:pt x="315" y="80"/>
                      <a:pt x="315" y="80"/>
                      <a:pt x="315" y="80"/>
                    </a:cubicBezTo>
                    <a:cubicBezTo>
                      <a:pt x="315" y="79"/>
                      <a:pt x="315" y="79"/>
                      <a:pt x="315" y="79"/>
                    </a:cubicBezTo>
                    <a:cubicBezTo>
                      <a:pt x="315" y="77"/>
                      <a:pt x="315" y="77"/>
                      <a:pt x="314" y="76"/>
                    </a:cubicBezTo>
                    <a:cubicBezTo>
                      <a:pt x="314" y="74"/>
                      <a:pt x="313" y="73"/>
                      <a:pt x="312" y="72"/>
                    </a:cubicBezTo>
                    <a:cubicBezTo>
                      <a:pt x="310" y="67"/>
                      <a:pt x="304" y="61"/>
                      <a:pt x="298" y="54"/>
                    </a:cubicBezTo>
                    <a:cubicBezTo>
                      <a:pt x="288" y="43"/>
                      <a:pt x="275" y="30"/>
                      <a:pt x="264" y="20"/>
                    </a:cubicBezTo>
                    <a:cubicBezTo>
                      <a:pt x="258" y="14"/>
                      <a:pt x="253" y="10"/>
                      <a:pt x="249" y="7"/>
                    </a:cubicBezTo>
                    <a:cubicBezTo>
                      <a:pt x="247" y="5"/>
                      <a:pt x="245" y="4"/>
                      <a:pt x="243" y="3"/>
                    </a:cubicBezTo>
                    <a:cubicBezTo>
                      <a:pt x="242" y="2"/>
                      <a:pt x="241" y="2"/>
                      <a:pt x="240" y="1"/>
                    </a:cubicBezTo>
                    <a:cubicBezTo>
                      <a:pt x="239" y="1"/>
                      <a:pt x="238" y="0"/>
                      <a:pt x="236" y="0"/>
                    </a:cubicBezTo>
                    <a:cubicBezTo>
                      <a:pt x="236" y="0"/>
                      <a:pt x="236" y="0"/>
                      <a:pt x="236" y="0"/>
                    </a:cubicBezTo>
                    <a:cubicBezTo>
                      <a:pt x="236" y="0"/>
                      <a:pt x="236" y="0"/>
                      <a:pt x="236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34" y="0"/>
                      <a:pt x="123" y="12"/>
                      <a:pt x="123" y="26"/>
                    </a:cubicBezTo>
                    <a:cubicBezTo>
                      <a:pt x="123" y="107"/>
                      <a:pt x="123" y="107"/>
                      <a:pt x="123" y="107"/>
                    </a:cubicBezTo>
                    <a:cubicBezTo>
                      <a:pt x="83" y="107"/>
                      <a:pt x="83" y="107"/>
                      <a:pt x="83" y="107"/>
                    </a:cubicBezTo>
                    <a:cubicBezTo>
                      <a:pt x="66" y="107"/>
                      <a:pt x="53" y="120"/>
                      <a:pt x="53" y="137"/>
                    </a:cubicBezTo>
                    <a:cubicBezTo>
                      <a:pt x="38" y="273"/>
                      <a:pt x="38" y="273"/>
                      <a:pt x="38" y="273"/>
                    </a:cubicBezTo>
                    <a:cubicBezTo>
                      <a:pt x="36" y="284"/>
                      <a:pt x="36" y="288"/>
                      <a:pt x="34" y="292"/>
                    </a:cubicBezTo>
                    <a:cubicBezTo>
                      <a:pt x="32" y="294"/>
                      <a:pt x="29" y="297"/>
                      <a:pt x="27" y="298"/>
                    </a:cubicBezTo>
                    <a:cubicBezTo>
                      <a:pt x="15" y="298"/>
                      <a:pt x="14" y="286"/>
                      <a:pt x="14" y="282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14" y="69"/>
                      <a:pt x="19" y="56"/>
                      <a:pt x="31" y="56"/>
                    </a:cubicBezTo>
                    <a:cubicBezTo>
                      <a:pt x="112" y="56"/>
                      <a:pt x="112" y="56"/>
                      <a:pt x="112" y="56"/>
                    </a:cubicBezTo>
                    <a:cubicBezTo>
                      <a:pt x="112" y="42"/>
                      <a:pt x="112" y="42"/>
                      <a:pt x="112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22" y="42"/>
                      <a:pt x="15" y="45"/>
                      <a:pt x="9" y="51"/>
                    </a:cubicBezTo>
                    <a:cubicBezTo>
                      <a:pt x="4" y="57"/>
                      <a:pt x="0" y="64"/>
                      <a:pt x="0" y="73"/>
                    </a:cubicBezTo>
                    <a:cubicBezTo>
                      <a:pt x="0" y="284"/>
                      <a:pt x="0" y="284"/>
                      <a:pt x="0" y="284"/>
                    </a:cubicBezTo>
                    <a:cubicBezTo>
                      <a:pt x="0" y="293"/>
                      <a:pt x="4" y="301"/>
                      <a:pt x="9" y="306"/>
                    </a:cubicBezTo>
                    <a:cubicBezTo>
                      <a:pt x="14" y="312"/>
                      <a:pt x="22" y="315"/>
                      <a:pt x="30" y="316"/>
                    </a:cubicBezTo>
                    <a:cubicBezTo>
                      <a:pt x="30" y="316"/>
                      <a:pt x="30" y="316"/>
                      <a:pt x="31" y="316"/>
                    </a:cubicBezTo>
                    <a:cubicBezTo>
                      <a:pt x="291" y="316"/>
                      <a:pt x="291" y="316"/>
                      <a:pt x="291" y="316"/>
                    </a:cubicBezTo>
                    <a:cubicBezTo>
                      <a:pt x="308" y="316"/>
                      <a:pt x="321" y="302"/>
                      <a:pt x="321" y="285"/>
                    </a:cubicBezTo>
                    <a:cubicBezTo>
                      <a:pt x="336" y="137"/>
                      <a:pt x="336" y="137"/>
                      <a:pt x="336" y="137"/>
                    </a:cubicBezTo>
                    <a:cubicBezTo>
                      <a:pt x="336" y="124"/>
                      <a:pt x="327" y="112"/>
                      <a:pt x="315" y="108"/>
                    </a:cubicBezTo>
                    <a:close/>
                    <a:moveTo>
                      <a:pt x="242" y="18"/>
                    </a:moveTo>
                    <a:cubicBezTo>
                      <a:pt x="252" y="26"/>
                      <a:pt x="266" y="40"/>
                      <a:pt x="279" y="53"/>
                    </a:cubicBezTo>
                    <a:cubicBezTo>
                      <a:pt x="285" y="60"/>
                      <a:pt x="292" y="66"/>
                      <a:pt x="296" y="72"/>
                    </a:cubicBezTo>
                    <a:cubicBezTo>
                      <a:pt x="296" y="72"/>
                      <a:pt x="297" y="73"/>
                      <a:pt x="297" y="73"/>
                    </a:cubicBezTo>
                    <a:cubicBezTo>
                      <a:pt x="254" y="73"/>
                      <a:pt x="254" y="73"/>
                      <a:pt x="254" y="73"/>
                    </a:cubicBezTo>
                    <a:cubicBezTo>
                      <a:pt x="248" y="73"/>
                      <a:pt x="242" y="68"/>
                      <a:pt x="242" y="61"/>
                    </a:cubicBezTo>
                    <a:lnTo>
                      <a:pt x="242" y="18"/>
                    </a:lnTo>
                    <a:close/>
                    <a:moveTo>
                      <a:pt x="134" y="26"/>
                    </a:moveTo>
                    <a:cubicBezTo>
                      <a:pt x="134" y="19"/>
                      <a:pt x="141" y="11"/>
                      <a:pt x="148" y="11"/>
                    </a:cubicBezTo>
                    <a:cubicBezTo>
                      <a:pt x="231" y="11"/>
                      <a:pt x="231" y="11"/>
                      <a:pt x="231" y="11"/>
                    </a:cubicBezTo>
                    <a:cubicBezTo>
                      <a:pt x="231" y="61"/>
                      <a:pt x="231" y="61"/>
                      <a:pt x="231" y="61"/>
                    </a:cubicBezTo>
                    <a:cubicBezTo>
                      <a:pt x="231" y="75"/>
                      <a:pt x="240" y="83"/>
                      <a:pt x="254" y="83"/>
                    </a:cubicBezTo>
                    <a:cubicBezTo>
                      <a:pt x="303" y="83"/>
                      <a:pt x="303" y="83"/>
                      <a:pt x="303" y="83"/>
                    </a:cubicBezTo>
                    <a:cubicBezTo>
                      <a:pt x="303" y="107"/>
                      <a:pt x="303" y="107"/>
                      <a:pt x="303" y="107"/>
                    </a:cubicBezTo>
                    <a:cubicBezTo>
                      <a:pt x="134" y="107"/>
                      <a:pt x="134" y="107"/>
                      <a:pt x="134" y="107"/>
                    </a:cubicBezTo>
                    <a:lnTo>
                      <a:pt x="134" y="26"/>
                    </a:lnTo>
                    <a:close/>
                    <a:moveTo>
                      <a:pt x="308" y="288"/>
                    </a:moveTo>
                    <a:cubicBezTo>
                      <a:pt x="308" y="292"/>
                      <a:pt x="307" y="295"/>
                      <a:pt x="304" y="297"/>
                    </a:cubicBezTo>
                    <a:cubicBezTo>
                      <a:pt x="302" y="299"/>
                      <a:pt x="299" y="301"/>
                      <a:pt x="295" y="301"/>
                    </a:cubicBezTo>
                    <a:cubicBezTo>
                      <a:pt x="46" y="301"/>
                      <a:pt x="46" y="301"/>
                      <a:pt x="46" y="301"/>
                    </a:cubicBezTo>
                    <a:cubicBezTo>
                      <a:pt x="49" y="294"/>
                      <a:pt x="51" y="286"/>
                      <a:pt x="51" y="276"/>
                    </a:cubicBezTo>
                    <a:cubicBezTo>
                      <a:pt x="66" y="134"/>
                      <a:pt x="66" y="134"/>
                      <a:pt x="66" y="134"/>
                    </a:cubicBezTo>
                    <a:cubicBezTo>
                      <a:pt x="66" y="131"/>
                      <a:pt x="68" y="128"/>
                      <a:pt x="70" y="125"/>
                    </a:cubicBezTo>
                    <a:cubicBezTo>
                      <a:pt x="72" y="123"/>
                      <a:pt x="76" y="122"/>
                      <a:pt x="79" y="122"/>
                    </a:cubicBezTo>
                    <a:cubicBezTo>
                      <a:pt x="311" y="122"/>
                      <a:pt x="311" y="122"/>
                      <a:pt x="311" y="122"/>
                    </a:cubicBezTo>
                    <a:cubicBezTo>
                      <a:pt x="314" y="122"/>
                      <a:pt x="317" y="123"/>
                      <a:pt x="319" y="125"/>
                    </a:cubicBezTo>
                    <a:cubicBezTo>
                      <a:pt x="322" y="128"/>
                      <a:pt x="323" y="131"/>
                      <a:pt x="323" y="134"/>
                    </a:cubicBezTo>
                    <a:lnTo>
                      <a:pt x="308" y="288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</p:grpSp>
      </p:grpSp>
      <p:grpSp>
        <p:nvGrpSpPr>
          <p:cNvPr id="102" name="组合 101"/>
          <p:cNvGrpSpPr/>
          <p:nvPr/>
        </p:nvGrpSpPr>
        <p:grpSpPr>
          <a:xfrm>
            <a:off x="9025286" y="3706301"/>
            <a:ext cx="1540932" cy="1540932"/>
            <a:chOff x="6087724" y="1722497"/>
            <a:chExt cx="1540932" cy="1540932"/>
          </a:xfrm>
        </p:grpSpPr>
        <p:sp>
          <p:nvSpPr>
            <p:cNvPr id="103" name="椭圆 102"/>
            <p:cNvSpPr/>
            <p:nvPr/>
          </p:nvSpPr>
          <p:spPr>
            <a:xfrm>
              <a:off x="6087724" y="1722497"/>
              <a:ext cx="1540932" cy="154093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6407901" y="2053679"/>
              <a:ext cx="1032714" cy="882155"/>
              <a:chOff x="5322888" y="2767013"/>
              <a:chExt cx="1546225" cy="1320801"/>
            </a:xfrm>
            <a:solidFill>
              <a:srgbClr val="FF0000"/>
            </a:solidFill>
          </p:grpSpPr>
          <p:sp>
            <p:nvSpPr>
              <p:cNvPr id="105" name="Rectangle 24"/>
              <p:cNvSpPr>
                <a:spLocks noChangeArrowheads="1"/>
              </p:cNvSpPr>
              <p:nvPr/>
            </p:nvSpPr>
            <p:spPr bwMode="auto">
              <a:xfrm>
                <a:off x="6092826" y="3098801"/>
                <a:ext cx="71438" cy="390525"/>
              </a:xfrm>
              <a:prstGeom prst="rect">
                <a:avLst/>
              </a:pr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06" name="Rectangle 25"/>
              <p:cNvSpPr>
                <a:spLocks noChangeArrowheads="1"/>
              </p:cNvSpPr>
              <p:nvPr/>
            </p:nvSpPr>
            <p:spPr bwMode="auto">
              <a:xfrm>
                <a:off x="5899151" y="4041776"/>
                <a:ext cx="457200" cy="46038"/>
              </a:xfrm>
              <a:prstGeom prst="rect">
                <a:avLst/>
              </a:pr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07" name="Freeform 26"/>
              <p:cNvSpPr>
                <a:spLocks noEditPoints="1"/>
              </p:cNvSpPr>
              <p:nvPr/>
            </p:nvSpPr>
            <p:spPr bwMode="auto">
              <a:xfrm>
                <a:off x="5322888" y="2871788"/>
                <a:ext cx="739775" cy="723900"/>
              </a:xfrm>
              <a:custGeom>
                <a:avLst/>
                <a:gdLst>
                  <a:gd name="T0" fmla="*/ 125 w 196"/>
                  <a:gd name="T1" fmla="*/ 165 h 191"/>
                  <a:gd name="T2" fmla="*/ 125 w 196"/>
                  <a:gd name="T3" fmla="*/ 165 h 191"/>
                  <a:gd name="T4" fmla="*/ 125 w 196"/>
                  <a:gd name="T5" fmla="*/ 163 h 191"/>
                  <a:gd name="T6" fmla="*/ 68 w 196"/>
                  <a:gd name="T7" fmla="*/ 24 h 191"/>
                  <a:gd name="T8" fmla="*/ 68 w 196"/>
                  <a:gd name="T9" fmla="*/ 22 h 191"/>
                  <a:gd name="T10" fmla="*/ 80 w 196"/>
                  <a:gd name="T11" fmla="*/ 17 h 191"/>
                  <a:gd name="T12" fmla="*/ 196 w 196"/>
                  <a:gd name="T13" fmla="*/ 37 h 191"/>
                  <a:gd name="T14" fmla="*/ 196 w 196"/>
                  <a:gd name="T15" fmla="*/ 14 h 191"/>
                  <a:gd name="T16" fmla="*/ 78 w 196"/>
                  <a:gd name="T17" fmla="*/ 8 h 191"/>
                  <a:gd name="T18" fmla="*/ 68 w 196"/>
                  <a:gd name="T19" fmla="*/ 15 h 191"/>
                  <a:gd name="T20" fmla="*/ 68 w 196"/>
                  <a:gd name="T21" fmla="*/ 14 h 191"/>
                  <a:gd name="T22" fmla="*/ 64 w 196"/>
                  <a:gd name="T23" fmla="*/ 11 h 191"/>
                  <a:gd name="T24" fmla="*/ 61 w 196"/>
                  <a:gd name="T25" fmla="*/ 14 h 191"/>
                  <a:gd name="T26" fmla="*/ 55 w 196"/>
                  <a:gd name="T27" fmla="*/ 3 h 191"/>
                  <a:gd name="T28" fmla="*/ 51 w 196"/>
                  <a:gd name="T29" fmla="*/ 3 h 191"/>
                  <a:gd name="T30" fmla="*/ 61 w 196"/>
                  <a:gd name="T31" fmla="*/ 21 h 191"/>
                  <a:gd name="T32" fmla="*/ 61 w 196"/>
                  <a:gd name="T33" fmla="*/ 24 h 191"/>
                  <a:gd name="T34" fmla="*/ 4 w 196"/>
                  <a:gd name="T35" fmla="*/ 163 h 191"/>
                  <a:gd name="T36" fmla="*/ 4 w 196"/>
                  <a:gd name="T37" fmla="*/ 165 h 191"/>
                  <a:gd name="T38" fmla="*/ 4 w 196"/>
                  <a:gd name="T39" fmla="*/ 165 h 191"/>
                  <a:gd name="T40" fmla="*/ 2 w 196"/>
                  <a:gd name="T41" fmla="*/ 168 h 191"/>
                  <a:gd name="T42" fmla="*/ 20 w 196"/>
                  <a:gd name="T43" fmla="*/ 186 h 191"/>
                  <a:gd name="T44" fmla="*/ 65 w 196"/>
                  <a:gd name="T45" fmla="*/ 191 h 191"/>
                  <a:gd name="T46" fmla="*/ 109 w 196"/>
                  <a:gd name="T47" fmla="*/ 186 h 191"/>
                  <a:gd name="T48" fmla="*/ 127 w 196"/>
                  <a:gd name="T49" fmla="*/ 168 h 191"/>
                  <a:gd name="T50" fmla="*/ 125 w 196"/>
                  <a:gd name="T51" fmla="*/ 165 h 191"/>
                  <a:gd name="T52" fmla="*/ 71 w 196"/>
                  <a:gd name="T53" fmla="*/ 165 h 191"/>
                  <a:gd name="T54" fmla="*/ 64 w 196"/>
                  <a:gd name="T55" fmla="*/ 165 h 191"/>
                  <a:gd name="T56" fmla="*/ 58 w 196"/>
                  <a:gd name="T57" fmla="*/ 165 h 191"/>
                  <a:gd name="T58" fmla="*/ 11 w 196"/>
                  <a:gd name="T59" fmla="*/ 165 h 191"/>
                  <a:gd name="T60" fmla="*/ 64 w 196"/>
                  <a:gd name="T61" fmla="*/ 36 h 191"/>
                  <a:gd name="T62" fmla="*/ 64 w 196"/>
                  <a:gd name="T63" fmla="*/ 36 h 191"/>
                  <a:gd name="T64" fmla="*/ 65 w 196"/>
                  <a:gd name="T65" fmla="*/ 36 h 191"/>
                  <a:gd name="T66" fmla="*/ 118 w 196"/>
                  <a:gd name="T67" fmla="*/ 165 h 191"/>
                  <a:gd name="T68" fmla="*/ 71 w 196"/>
                  <a:gd name="T69" fmla="*/ 165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6" h="191">
                    <a:moveTo>
                      <a:pt x="125" y="165"/>
                    </a:moveTo>
                    <a:cubicBezTo>
                      <a:pt x="125" y="165"/>
                      <a:pt x="125" y="165"/>
                      <a:pt x="125" y="165"/>
                    </a:cubicBezTo>
                    <a:cubicBezTo>
                      <a:pt x="125" y="164"/>
                      <a:pt x="125" y="163"/>
                      <a:pt x="125" y="163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76" y="22"/>
                      <a:pt x="80" y="17"/>
                      <a:pt x="80" y="17"/>
                    </a:cubicBezTo>
                    <a:cubicBezTo>
                      <a:pt x="80" y="17"/>
                      <a:pt x="94" y="6"/>
                      <a:pt x="196" y="37"/>
                    </a:cubicBezTo>
                    <a:cubicBezTo>
                      <a:pt x="196" y="14"/>
                      <a:pt x="196" y="14"/>
                      <a:pt x="196" y="14"/>
                    </a:cubicBezTo>
                    <a:cubicBezTo>
                      <a:pt x="172" y="8"/>
                      <a:pt x="127" y="1"/>
                      <a:pt x="78" y="8"/>
                    </a:cubicBezTo>
                    <a:cubicBezTo>
                      <a:pt x="78" y="8"/>
                      <a:pt x="74" y="14"/>
                      <a:pt x="68" y="15"/>
                    </a:cubicBezTo>
                    <a:cubicBezTo>
                      <a:pt x="68" y="14"/>
                      <a:pt x="68" y="14"/>
                      <a:pt x="68" y="14"/>
                    </a:cubicBezTo>
                    <a:cubicBezTo>
                      <a:pt x="68" y="12"/>
                      <a:pt x="66" y="11"/>
                      <a:pt x="64" y="11"/>
                    </a:cubicBezTo>
                    <a:cubicBezTo>
                      <a:pt x="62" y="11"/>
                      <a:pt x="61" y="12"/>
                      <a:pt x="61" y="14"/>
                    </a:cubicBezTo>
                    <a:cubicBezTo>
                      <a:pt x="52" y="11"/>
                      <a:pt x="55" y="3"/>
                      <a:pt x="55" y="3"/>
                    </a:cubicBezTo>
                    <a:cubicBezTo>
                      <a:pt x="55" y="3"/>
                      <a:pt x="52" y="0"/>
                      <a:pt x="51" y="3"/>
                    </a:cubicBezTo>
                    <a:cubicBezTo>
                      <a:pt x="50" y="5"/>
                      <a:pt x="49" y="17"/>
                      <a:pt x="61" y="21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4" y="163"/>
                      <a:pt x="4" y="163"/>
                      <a:pt x="4" y="163"/>
                    </a:cubicBezTo>
                    <a:cubicBezTo>
                      <a:pt x="4" y="163"/>
                      <a:pt x="4" y="164"/>
                      <a:pt x="4" y="165"/>
                    </a:cubicBezTo>
                    <a:cubicBezTo>
                      <a:pt x="4" y="165"/>
                      <a:pt x="4" y="165"/>
                      <a:pt x="4" y="165"/>
                    </a:cubicBezTo>
                    <a:cubicBezTo>
                      <a:pt x="1" y="165"/>
                      <a:pt x="0" y="167"/>
                      <a:pt x="2" y="168"/>
                    </a:cubicBezTo>
                    <a:cubicBezTo>
                      <a:pt x="2" y="168"/>
                      <a:pt x="18" y="184"/>
                      <a:pt x="20" y="186"/>
                    </a:cubicBezTo>
                    <a:cubicBezTo>
                      <a:pt x="20" y="186"/>
                      <a:pt x="25" y="191"/>
                      <a:pt x="65" y="191"/>
                    </a:cubicBezTo>
                    <a:cubicBezTo>
                      <a:pt x="104" y="191"/>
                      <a:pt x="109" y="186"/>
                      <a:pt x="109" y="186"/>
                    </a:cubicBezTo>
                    <a:cubicBezTo>
                      <a:pt x="111" y="184"/>
                      <a:pt x="127" y="168"/>
                      <a:pt x="127" y="168"/>
                    </a:cubicBezTo>
                    <a:cubicBezTo>
                      <a:pt x="129" y="167"/>
                      <a:pt x="128" y="165"/>
                      <a:pt x="125" y="165"/>
                    </a:cubicBezTo>
                    <a:close/>
                    <a:moveTo>
                      <a:pt x="71" y="165"/>
                    </a:moveTo>
                    <a:cubicBezTo>
                      <a:pt x="68" y="165"/>
                      <a:pt x="65" y="165"/>
                      <a:pt x="64" y="165"/>
                    </a:cubicBezTo>
                    <a:cubicBezTo>
                      <a:pt x="64" y="165"/>
                      <a:pt x="61" y="165"/>
                      <a:pt x="58" y="165"/>
                    </a:cubicBezTo>
                    <a:cubicBezTo>
                      <a:pt x="11" y="165"/>
                      <a:pt x="11" y="165"/>
                      <a:pt x="11" y="165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118" y="165"/>
                      <a:pt x="118" y="165"/>
                      <a:pt x="118" y="165"/>
                    </a:cubicBezTo>
                    <a:lnTo>
                      <a:pt x="71" y="165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08" name="Freeform 27"/>
              <p:cNvSpPr>
                <a:spLocks noEditPoints="1"/>
              </p:cNvSpPr>
              <p:nvPr/>
            </p:nvSpPr>
            <p:spPr bwMode="auto">
              <a:xfrm>
                <a:off x="6073776" y="2906713"/>
                <a:ext cx="109538" cy="177800"/>
              </a:xfrm>
              <a:custGeom>
                <a:avLst/>
                <a:gdLst>
                  <a:gd name="T0" fmla="*/ 29 w 29"/>
                  <a:gd name="T1" fmla="*/ 0 h 47"/>
                  <a:gd name="T2" fmla="*/ 0 w 29"/>
                  <a:gd name="T3" fmla="*/ 0 h 47"/>
                  <a:gd name="T4" fmla="*/ 0 w 29"/>
                  <a:gd name="T5" fmla="*/ 47 h 47"/>
                  <a:gd name="T6" fmla="*/ 29 w 29"/>
                  <a:gd name="T7" fmla="*/ 47 h 47"/>
                  <a:gd name="T8" fmla="*/ 29 w 29"/>
                  <a:gd name="T9" fmla="*/ 0 h 47"/>
                  <a:gd name="T10" fmla="*/ 14 w 29"/>
                  <a:gd name="T11" fmla="*/ 28 h 47"/>
                  <a:gd name="T12" fmla="*/ 8 w 29"/>
                  <a:gd name="T13" fmla="*/ 21 h 47"/>
                  <a:gd name="T14" fmla="*/ 14 w 29"/>
                  <a:gd name="T15" fmla="*/ 14 h 47"/>
                  <a:gd name="T16" fmla="*/ 21 w 29"/>
                  <a:gd name="T17" fmla="*/ 21 h 47"/>
                  <a:gd name="T18" fmla="*/ 14 w 29"/>
                  <a:gd name="T19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47"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29" y="47"/>
                      <a:pt x="29" y="47"/>
                      <a:pt x="29" y="47"/>
                    </a:cubicBezTo>
                    <a:lnTo>
                      <a:pt x="29" y="0"/>
                    </a:lnTo>
                    <a:close/>
                    <a:moveTo>
                      <a:pt x="14" y="28"/>
                    </a:moveTo>
                    <a:cubicBezTo>
                      <a:pt x="11" y="28"/>
                      <a:pt x="8" y="25"/>
                      <a:pt x="8" y="21"/>
                    </a:cubicBezTo>
                    <a:cubicBezTo>
                      <a:pt x="8" y="17"/>
                      <a:pt x="11" y="14"/>
                      <a:pt x="14" y="14"/>
                    </a:cubicBezTo>
                    <a:cubicBezTo>
                      <a:pt x="18" y="14"/>
                      <a:pt x="21" y="17"/>
                      <a:pt x="21" y="21"/>
                    </a:cubicBezTo>
                    <a:cubicBezTo>
                      <a:pt x="21" y="25"/>
                      <a:pt x="18" y="28"/>
                      <a:pt x="14" y="28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09" name="Freeform 28"/>
              <p:cNvSpPr/>
              <p:nvPr/>
            </p:nvSpPr>
            <p:spPr bwMode="auto">
              <a:xfrm>
                <a:off x="5959476" y="3917951"/>
                <a:ext cx="336550" cy="101600"/>
              </a:xfrm>
              <a:custGeom>
                <a:avLst/>
                <a:gdLst>
                  <a:gd name="T0" fmla="*/ 0 w 89"/>
                  <a:gd name="T1" fmla="*/ 27 h 27"/>
                  <a:gd name="T2" fmla="*/ 89 w 89"/>
                  <a:gd name="T3" fmla="*/ 27 h 27"/>
                  <a:gd name="T4" fmla="*/ 89 w 89"/>
                  <a:gd name="T5" fmla="*/ 19 h 27"/>
                  <a:gd name="T6" fmla="*/ 58 w 89"/>
                  <a:gd name="T7" fmla="*/ 0 h 27"/>
                  <a:gd name="T8" fmla="*/ 31 w 89"/>
                  <a:gd name="T9" fmla="*/ 0 h 27"/>
                  <a:gd name="T10" fmla="*/ 0 w 89"/>
                  <a:gd name="T11" fmla="*/ 19 h 27"/>
                  <a:gd name="T12" fmla="*/ 0 w 89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27">
                    <a:moveTo>
                      <a:pt x="0" y="27"/>
                    </a:moveTo>
                    <a:cubicBezTo>
                      <a:pt x="89" y="27"/>
                      <a:pt x="89" y="27"/>
                      <a:pt x="89" y="27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73" y="12"/>
                      <a:pt x="5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6" y="12"/>
                      <a:pt x="0" y="19"/>
                      <a:pt x="0" y="19"/>
                    </a:cubicBez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10" name="Freeform 29"/>
              <p:cNvSpPr/>
              <p:nvPr/>
            </p:nvSpPr>
            <p:spPr bwMode="auto">
              <a:xfrm>
                <a:off x="6076951" y="3508376"/>
                <a:ext cx="101600" cy="390525"/>
              </a:xfrm>
              <a:custGeom>
                <a:avLst/>
                <a:gdLst>
                  <a:gd name="T0" fmla="*/ 0 w 27"/>
                  <a:gd name="T1" fmla="*/ 9 h 103"/>
                  <a:gd name="T2" fmla="*/ 0 w 27"/>
                  <a:gd name="T3" fmla="*/ 11 h 103"/>
                  <a:gd name="T4" fmla="*/ 0 w 27"/>
                  <a:gd name="T5" fmla="*/ 11 h 103"/>
                  <a:gd name="T6" fmla="*/ 2 w 27"/>
                  <a:gd name="T7" fmla="*/ 103 h 103"/>
                  <a:gd name="T8" fmla="*/ 25 w 27"/>
                  <a:gd name="T9" fmla="*/ 103 h 103"/>
                  <a:gd name="T10" fmla="*/ 27 w 27"/>
                  <a:gd name="T11" fmla="*/ 11 h 103"/>
                  <a:gd name="T12" fmla="*/ 27 w 27"/>
                  <a:gd name="T13" fmla="*/ 11 h 103"/>
                  <a:gd name="T14" fmla="*/ 27 w 27"/>
                  <a:gd name="T15" fmla="*/ 9 h 103"/>
                  <a:gd name="T16" fmla="*/ 24 w 27"/>
                  <a:gd name="T17" fmla="*/ 0 h 103"/>
                  <a:gd name="T18" fmla="*/ 3 w 27"/>
                  <a:gd name="T19" fmla="*/ 0 h 103"/>
                  <a:gd name="T20" fmla="*/ 0 w 27"/>
                  <a:gd name="T21" fmla="*/ 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103">
                    <a:moveTo>
                      <a:pt x="0" y="9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" y="103"/>
                      <a:pt x="2" y="103"/>
                      <a:pt x="2" y="103"/>
                    </a:cubicBezTo>
                    <a:cubicBezTo>
                      <a:pt x="25" y="103"/>
                      <a:pt x="25" y="103"/>
                      <a:pt x="25" y="103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5"/>
                      <a:pt x="2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9"/>
                      <a:pt x="0" y="9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11" name="Freeform 30"/>
              <p:cNvSpPr/>
              <p:nvPr/>
            </p:nvSpPr>
            <p:spPr bwMode="auto">
              <a:xfrm>
                <a:off x="6076951" y="2767013"/>
                <a:ext cx="98425" cy="120650"/>
              </a:xfrm>
              <a:custGeom>
                <a:avLst/>
                <a:gdLst>
                  <a:gd name="T0" fmla="*/ 5 w 26"/>
                  <a:gd name="T1" fmla="*/ 32 h 32"/>
                  <a:gd name="T2" fmla="*/ 12 w 26"/>
                  <a:gd name="T3" fmla="*/ 32 h 32"/>
                  <a:gd name="T4" fmla="*/ 13 w 26"/>
                  <a:gd name="T5" fmla="*/ 32 h 32"/>
                  <a:gd name="T6" fmla="*/ 21 w 26"/>
                  <a:gd name="T7" fmla="*/ 32 h 32"/>
                  <a:gd name="T8" fmla="*/ 26 w 26"/>
                  <a:gd name="T9" fmla="*/ 10 h 32"/>
                  <a:gd name="T10" fmla="*/ 26 w 26"/>
                  <a:gd name="T11" fmla="*/ 4 h 32"/>
                  <a:gd name="T12" fmla="*/ 26 w 26"/>
                  <a:gd name="T13" fmla="*/ 4 h 32"/>
                  <a:gd name="T14" fmla="*/ 19 w 26"/>
                  <a:gd name="T15" fmla="*/ 0 h 32"/>
                  <a:gd name="T16" fmla="*/ 13 w 26"/>
                  <a:gd name="T17" fmla="*/ 0 h 32"/>
                  <a:gd name="T18" fmla="*/ 12 w 26"/>
                  <a:gd name="T19" fmla="*/ 0 h 32"/>
                  <a:gd name="T20" fmla="*/ 7 w 26"/>
                  <a:gd name="T21" fmla="*/ 0 h 32"/>
                  <a:gd name="T22" fmla="*/ 0 w 26"/>
                  <a:gd name="T23" fmla="*/ 4 h 32"/>
                  <a:gd name="T24" fmla="*/ 0 w 26"/>
                  <a:gd name="T25" fmla="*/ 4 h 32"/>
                  <a:gd name="T26" fmla="*/ 0 w 26"/>
                  <a:gd name="T27" fmla="*/ 10 h 32"/>
                  <a:gd name="T28" fmla="*/ 5 w 26"/>
                  <a:gd name="T2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" h="32">
                    <a:moveTo>
                      <a:pt x="5" y="32"/>
                    </a:move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13"/>
                      <a:pt x="26" y="10"/>
                      <a:pt x="26" y="1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5" y="13"/>
                      <a:pt x="5" y="32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12" name="Freeform 31"/>
              <p:cNvSpPr/>
              <p:nvPr/>
            </p:nvSpPr>
            <p:spPr bwMode="auto">
              <a:xfrm>
                <a:off x="6556376" y="3538538"/>
                <a:ext cx="142875" cy="30163"/>
              </a:xfrm>
              <a:custGeom>
                <a:avLst/>
                <a:gdLst>
                  <a:gd name="T0" fmla="*/ 35 w 38"/>
                  <a:gd name="T1" fmla="*/ 8 h 8"/>
                  <a:gd name="T2" fmla="*/ 38 w 38"/>
                  <a:gd name="T3" fmla="*/ 4 h 8"/>
                  <a:gd name="T4" fmla="*/ 35 w 38"/>
                  <a:gd name="T5" fmla="*/ 0 h 8"/>
                  <a:gd name="T6" fmla="*/ 4 w 38"/>
                  <a:gd name="T7" fmla="*/ 0 h 8"/>
                  <a:gd name="T8" fmla="*/ 0 w 38"/>
                  <a:gd name="T9" fmla="*/ 4 h 8"/>
                  <a:gd name="T10" fmla="*/ 4 w 38"/>
                  <a:gd name="T11" fmla="*/ 8 h 8"/>
                  <a:gd name="T12" fmla="*/ 35 w 38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8">
                    <a:moveTo>
                      <a:pt x="35" y="8"/>
                    </a:moveTo>
                    <a:cubicBezTo>
                      <a:pt x="36" y="8"/>
                      <a:pt x="38" y="6"/>
                      <a:pt x="38" y="4"/>
                    </a:cubicBezTo>
                    <a:cubicBezTo>
                      <a:pt x="38" y="2"/>
                      <a:pt x="36" y="0"/>
                      <a:pt x="3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lnTo>
                      <a:pt x="35" y="8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13" name="Freeform 32"/>
              <p:cNvSpPr/>
              <p:nvPr/>
            </p:nvSpPr>
            <p:spPr bwMode="auto">
              <a:xfrm>
                <a:off x="6503988" y="3417887"/>
                <a:ext cx="260350" cy="106363"/>
              </a:xfrm>
              <a:custGeom>
                <a:avLst/>
                <a:gdLst>
                  <a:gd name="T0" fmla="*/ 40 w 69"/>
                  <a:gd name="T1" fmla="*/ 18 h 28"/>
                  <a:gd name="T2" fmla="*/ 44 w 69"/>
                  <a:gd name="T3" fmla="*/ 3 h 28"/>
                  <a:gd name="T4" fmla="*/ 33 w 69"/>
                  <a:gd name="T5" fmla="*/ 0 h 28"/>
                  <a:gd name="T6" fmla="*/ 23 w 69"/>
                  <a:gd name="T7" fmla="*/ 3 h 28"/>
                  <a:gd name="T8" fmla="*/ 27 w 69"/>
                  <a:gd name="T9" fmla="*/ 18 h 28"/>
                  <a:gd name="T10" fmla="*/ 18 w 69"/>
                  <a:gd name="T11" fmla="*/ 5 h 28"/>
                  <a:gd name="T12" fmla="*/ 7 w 69"/>
                  <a:gd name="T13" fmla="*/ 7 h 28"/>
                  <a:gd name="T14" fmla="*/ 16 w 69"/>
                  <a:gd name="T15" fmla="*/ 28 h 28"/>
                  <a:gd name="T16" fmla="*/ 33 w 69"/>
                  <a:gd name="T17" fmla="*/ 28 h 28"/>
                  <a:gd name="T18" fmla="*/ 34 w 69"/>
                  <a:gd name="T19" fmla="*/ 28 h 28"/>
                  <a:gd name="T20" fmla="*/ 51 w 69"/>
                  <a:gd name="T21" fmla="*/ 28 h 28"/>
                  <a:gd name="T22" fmla="*/ 59 w 69"/>
                  <a:gd name="T23" fmla="*/ 7 h 28"/>
                  <a:gd name="T24" fmla="*/ 49 w 69"/>
                  <a:gd name="T25" fmla="*/ 5 h 28"/>
                  <a:gd name="T26" fmla="*/ 40 w 69"/>
                  <a:gd name="T2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9" h="28">
                    <a:moveTo>
                      <a:pt x="40" y="18"/>
                    </a:moveTo>
                    <a:cubicBezTo>
                      <a:pt x="40" y="15"/>
                      <a:pt x="46" y="6"/>
                      <a:pt x="44" y="3"/>
                    </a:cubicBezTo>
                    <a:cubicBezTo>
                      <a:pt x="42" y="0"/>
                      <a:pt x="35" y="0"/>
                      <a:pt x="33" y="0"/>
                    </a:cubicBezTo>
                    <a:cubicBezTo>
                      <a:pt x="32" y="0"/>
                      <a:pt x="24" y="0"/>
                      <a:pt x="23" y="3"/>
                    </a:cubicBezTo>
                    <a:cubicBezTo>
                      <a:pt x="21" y="6"/>
                      <a:pt x="27" y="15"/>
                      <a:pt x="27" y="18"/>
                    </a:cubicBezTo>
                    <a:cubicBezTo>
                      <a:pt x="22" y="17"/>
                      <a:pt x="20" y="7"/>
                      <a:pt x="18" y="5"/>
                    </a:cubicBezTo>
                    <a:cubicBezTo>
                      <a:pt x="16" y="3"/>
                      <a:pt x="10" y="5"/>
                      <a:pt x="7" y="7"/>
                    </a:cubicBezTo>
                    <a:cubicBezTo>
                      <a:pt x="0" y="16"/>
                      <a:pt x="11" y="10"/>
                      <a:pt x="16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6" y="10"/>
                      <a:pt x="69" y="12"/>
                      <a:pt x="59" y="7"/>
                    </a:cubicBezTo>
                    <a:cubicBezTo>
                      <a:pt x="57" y="6"/>
                      <a:pt x="51" y="3"/>
                      <a:pt x="49" y="5"/>
                    </a:cubicBezTo>
                    <a:cubicBezTo>
                      <a:pt x="47" y="7"/>
                      <a:pt x="45" y="17"/>
                      <a:pt x="40" y="18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14" name="Freeform 33"/>
              <p:cNvSpPr>
                <a:spLocks noEditPoints="1"/>
              </p:cNvSpPr>
              <p:nvPr/>
            </p:nvSpPr>
            <p:spPr bwMode="auto">
              <a:xfrm>
                <a:off x="6432551" y="3579813"/>
                <a:ext cx="395288" cy="250825"/>
              </a:xfrm>
              <a:custGeom>
                <a:avLst/>
                <a:gdLst>
                  <a:gd name="T0" fmla="*/ 0 w 105"/>
                  <a:gd name="T1" fmla="*/ 66 h 66"/>
                  <a:gd name="T2" fmla="*/ 44 w 105"/>
                  <a:gd name="T3" fmla="*/ 66 h 66"/>
                  <a:gd name="T4" fmla="*/ 52 w 105"/>
                  <a:gd name="T5" fmla="*/ 66 h 66"/>
                  <a:gd name="T6" fmla="*/ 60 w 105"/>
                  <a:gd name="T7" fmla="*/ 66 h 66"/>
                  <a:gd name="T8" fmla="*/ 104 w 105"/>
                  <a:gd name="T9" fmla="*/ 66 h 66"/>
                  <a:gd name="T10" fmla="*/ 104 w 105"/>
                  <a:gd name="T11" fmla="*/ 62 h 66"/>
                  <a:gd name="T12" fmla="*/ 70 w 105"/>
                  <a:gd name="T13" fmla="*/ 0 h 66"/>
                  <a:gd name="T14" fmla="*/ 53 w 105"/>
                  <a:gd name="T15" fmla="*/ 0 h 66"/>
                  <a:gd name="T16" fmla="*/ 51 w 105"/>
                  <a:gd name="T17" fmla="*/ 0 h 66"/>
                  <a:gd name="T18" fmla="*/ 34 w 105"/>
                  <a:gd name="T19" fmla="*/ 0 h 66"/>
                  <a:gd name="T20" fmla="*/ 0 w 105"/>
                  <a:gd name="T21" fmla="*/ 62 h 66"/>
                  <a:gd name="T22" fmla="*/ 0 w 105"/>
                  <a:gd name="T23" fmla="*/ 66 h 66"/>
                  <a:gd name="T24" fmla="*/ 60 w 105"/>
                  <a:gd name="T25" fmla="*/ 44 h 66"/>
                  <a:gd name="T26" fmla="*/ 56 w 105"/>
                  <a:gd name="T27" fmla="*/ 41 h 66"/>
                  <a:gd name="T28" fmla="*/ 54 w 105"/>
                  <a:gd name="T29" fmla="*/ 41 h 66"/>
                  <a:gd name="T30" fmla="*/ 40 w 105"/>
                  <a:gd name="T31" fmla="*/ 35 h 66"/>
                  <a:gd name="T32" fmla="*/ 35 w 105"/>
                  <a:gd name="T33" fmla="*/ 30 h 66"/>
                  <a:gd name="T34" fmla="*/ 38 w 105"/>
                  <a:gd name="T35" fmla="*/ 17 h 66"/>
                  <a:gd name="T36" fmla="*/ 47 w 105"/>
                  <a:gd name="T37" fmla="*/ 13 h 66"/>
                  <a:gd name="T38" fmla="*/ 47 w 105"/>
                  <a:gd name="T39" fmla="*/ 9 h 66"/>
                  <a:gd name="T40" fmla="*/ 49 w 105"/>
                  <a:gd name="T41" fmla="*/ 8 h 66"/>
                  <a:gd name="T42" fmla="*/ 54 w 105"/>
                  <a:gd name="T43" fmla="*/ 8 h 66"/>
                  <a:gd name="T44" fmla="*/ 55 w 105"/>
                  <a:gd name="T45" fmla="*/ 9 h 66"/>
                  <a:gd name="T46" fmla="*/ 55 w 105"/>
                  <a:gd name="T47" fmla="*/ 13 h 66"/>
                  <a:gd name="T48" fmla="*/ 58 w 105"/>
                  <a:gd name="T49" fmla="*/ 13 h 66"/>
                  <a:gd name="T50" fmla="*/ 69 w 105"/>
                  <a:gd name="T51" fmla="*/ 19 h 66"/>
                  <a:gd name="T52" fmla="*/ 68 w 105"/>
                  <a:gd name="T53" fmla="*/ 22 h 66"/>
                  <a:gd name="T54" fmla="*/ 64 w 105"/>
                  <a:gd name="T55" fmla="*/ 25 h 66"/>
                  <a:gd name="T56" fmla="*/ 61 w 105"/>
                  <a:gd name="T57" fmla="*/ 24 h 66"/>
                  <a:gd name="T58" fmla="*/ 61 w 105"/>
                  <a:gd name="T59" fmla="*/ 23 h 66"/>
                  <a:gd name="T60" fmla="*/ 61 w 105"/>
                  <a:gd name="T61" fmla="*/ 23 h 66"/>
                  <a:gd name="T62" fmla="*/ 60 w 105"/>
                  <a:gd name="T63" fmla="*/ 23 h 66"/>
                  <a:gd name="T64" fmla="*/ 56 w 105"/>
                  <a:gd name="T65" fmla="*/ 20 h 66"/>
                  <a:gd name="T66" fmla="*/ 51 w 105"/>
                  <a:gd name="T67" fmla="*/ 20 h 66"/>
                  <a:gd name="T68" fmla="*/ 45 w 105"/>
                  <a:gd name="T69" fmla="*/ 22 h 66"/>
                  <a:gd name="T70" fmla="*/ 44 w 105"/>
                  <a:gd name="T71" fmla="*/ 27 h 66"/>
                  <a:gd name="T72" fmla="*/ 48 w 105"/>
                  <a:gd name="T73" fmla="*/ 30 h 66"/>
                  <a:gd name="T74" fmla="*/ 48 w 105"/>
                  <a:gd name="T75" fmla="*/ 30 h 66"/>
                  <a:gd name="T76" fmla="*/ 54 w 105"/>
                  <a:gd name="T77" fmla="*/ 32 h 66"/>
                  <a:gd name="T78" fmla="*/ 55 w 105"/>
                  <a:gd name="T79" fmla="*/ 32 h 66"/>
                  <a:gd name="T80" fmla="*/ 70 w 105"/>
                  <a:gd name="T81" fmla="*/ 42 h 66"/>
                  <a:gd name="T82" fmla="*/ 66 w 105"/>
                  <a:gd name="T83" fmla="*/ 54 h 66"/>
                  <a:gd name="T84" fmla="*/ 55 w 105"/>
                  <a:gd name="T85" fmla="*/ 58 h 66"/>
                  <a:gd name="T86" fmla="*/ 55 w 105"/>
                  <a:gd name="T87" fmla="*/ 62 h 66"/>
                  <a:gd name="T88" fmla="*/ 54 w 105"/>
                  <a:gd name="T89" fmla="*/ 63 h 66"/>
                  <a:gd name="T90" fmla="*/ 49 w 105"/>
                  <a:gd name="T91" fmla="*/ 63 h 66"/>
                  <a:gd name="T92" fmla="*/ 47 w 105"/>
                  <a:gd name="T93" fmla="*/ 62 h 66"/>
                  <a:gd name="T94" fmla="*/ 47 w 105"/>
                  <a:gd name="T95" fmla="*/ 57 h 66"/>
                  <a:gd name="T96" fmla="*/ 33 w 105"/>
                  <a:gd name="T97" fmla="*/ 51 h 66"/>
                  <a:gd name="T98" fmla="*/ 33 w 105"/>
                  <a:gd name="T99" fmla="*/ 48 h 66"/>
                  <a:gd name="T100" fmla="*/ 38 w 105"/>
                  <a:gd name="T101" fmla="*/ 45 h 66"/>
                  <a:gd name="T102" fmla="*/ 41 w 105"/>
                  <a:gd name="T103" fmla="*/ 46 h 66"/>
                  <a:gd name="T104" fmla="*/ 41 w 105"/>
                  <a:gd name="T105" fmla="*/ 47 h 66"/>
                  <a:gd name="T106" fmla="*/ 41 w 105"/>
                  <a:gd name="T107" fmla="*/ 47 h 66"/>
                  <a:gd name="T108" fmla="*/ 41 w 105"/>
                  <a:gd name="T109" fmla="*/ 47 h 66"/>
                  <a:gd name="T110" fmla="*/ 42 w 105"/>
                  <a:gd name="T111" fmla="*/ 47 h 66"/>
                  <a:gd name="T112" fmla="*/ 46 w 105"/>
                  <a:gd name="T113" fmla="*/ 49 h 66"/>
                  <a:gd name="T114" fmla="*/ 53 w 105"/>
                  <a:gd name="T115" fmla="*/ 51 h 66"/>
                  <a:gd name="T116" fmla="*/ 59 w 105"/>
                  <a:gd name="T117" fmla="*/ 49 h 66"/>
                  <a:gd name="T118" fmla="*/ 60 w 105"/>
                  <a:gd name="T119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5" h="66">
                    <a:moveTo>
                      <a:pt x="0" y="66"/>
                    </a:moveTo>
                    <a:cubicBezTo>
                      <a:pt x="44" y="66"/>
                      <a:pt x="44" y="66"/>
                      <a:pt x="44" y="66"/>
                    </a:cubicBezTo>
                    <a:cubicBezTo>
                      <a:pt x="48" y="66"/>
                      <a:pt x="51" y="66"/>
                      <a:pt x="52" y="66"/>
                    </a:cubicBezTo>
                    <a:cubicBezTo>
                      <a:pt x="53" y="66"/>
                      <a:pt x="57" y="66"/>
                      <a:pt x="60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65"/>
                      <a:pt x="104" y="63"/>
                      <a:pt x="104" y="62"/>
                    </a:cubicBezTo>
                    <a:cubicBezTo>
                      <a:pt x="105" y="27"/>
                      <a:pt x="75" y="12"/>
                      <a:pt x="70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9" y="12"/>
                      <a:pt x="0" y="27"/>
                      <a:pt x="0" y="62"/>
                    </a:cubicBezTo>
                    <a:cubicBezTo>
                      <a:pt x="0" y="63"/>
                      <a:pt x="0" y="65"/>
                      <a:pt x="0" y="66"/>
                    </a:cubicBezTo>
                    <a:close/>
                    <a:moveTo>
                      <a:pt x="60" y="44"/>
                    </a:moveTo>
                    <a:cubicBezTo>
                      <a:pt x="59" y="43"/>
                      <a:pt x="58" y="42"/>
                      <a:pt x="56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0" y="39"/>
                      <a:pt x="42" y="36"/>
                      <a:pt x="40" y="35"/>
                    </a:cubicBezTo>
                    <a:cubicBezTo>
                      <a:pt x="38" y="34"/>
                      <a:pt x="36" y="32"/>
                      <a:pt x="35" y="30"/>
                    </a:cubicBezTo>
                    <a:cubicBezTo>
                      <a:pt x="32" y="26"/>
                      <a:pt x="33" y="20"/>
                      <a:pt x="38" y="17"/>
                    </a:cubicBezTo>
                    <a:cubicBezTo>
                      <a:pt x="40" y="15"/>
                      <a:pt x="43" y="13"/>
                      <a:pt x="47" y="13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8"/>
                      <a:pt x="48" y="8"/>
                      <a:pt x="49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5" y="8"/>
                      <a:pt x="55" y="9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6" y="13"/>
                      <a:pt x="57" y="13"/>
                      <a:pt x="58" y="13"/>
                    </a:cubicBezTo>
                    <a:cubicBezTo>
                      <a:pt x="62" y="14"/>
                      <a:pt x="66" y="16"/>
                      <a:pt x="69" y="19"/>
                    </a:cubicBezTo>
                    <a:cubicBezTo>
                      <a:pt x="69" y="20"/>
                      <a:pt x="69" y="21"/>
                      <a:pt x="68" y="22"/>
                    </a:cubicBezTo>
                    <a:cubicBezTo>
                      <a:pt x="68" y="24"/>
                      <a:pt x="66" y="25"/>
                      <a:pt x="64" y="25"/>
                    </a:cubicBezTo>
                    <a:cubicBezTo>
                      <a:pt x="63" y="25"/>
                      <a:pt x="62" y="25"/>
                      <a:pt x="61" y="24"/>
                    </a:cubicBezTo>
                    <a:cubicBezTo>
                      <a:pt x="61" y="24"/>
                      <a:pt x="61" y="24"/>
                      <a:pt x="61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3"/>
                      <a:pt x="60" y="23"/>
                      <a:pt x="60" y="23"/>
                    </a:cubicBezTo>
                    <a:cubicBezTo>
                      <a:pt x="59" y="22"/>
                      <a:pt x="57" y="21"/>
                      <a:pt x="56" y="20"/>
                    </a:cubicBezTo>
                    <a:cubicBezTo>
                      <a:pt x="54" y="20"/>
                      <a:pt x="53" y="20"/>
                      <a:pt x="51" y="20"/>
                    </a:cubicBezTo>
                    <a:cubicBezTo>
                      <a:pt x="49" y="20"/>
                      <a:pt x="47" y="20"/>
                      <a:pt x="45" y="22"/>
                    </a:cubicBezTo>
                    <a:cubicBezTo>
                      <a:pt x="43" y="23"/>
                      <a:pt x="43" y="25"/>
                      <a:pt x="44" y="27"/>
                    </a:cubicBezTo>
                    <a:cubicBezTo>
                      <a:pt x="45" y="28"/>
                      <a:pt x="46" y="29"/>
                      <a:pt x="48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9" y="30"/>
                      <a:pt x="52" y="31"/>
                      <a:pt x="54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60" y="34"/>
                      <a:pt x="68" y="37"/>
                      <a:pt x="70" y="42"/>
                    </a:cubicBezTo>
                    <a:cubicBezTo>
                      <a:pt x="72" y="46"/>
                      <a:pt x="70" y="51"/>
                      <a:pt x="66" y="54"/>
                    </a:cubicBezTo>
                    <a:cubicBezTo>
                      <a:pt x="63" y="56"/>
                      <a:pt x="59" y="57"/>
                      <a:pt x="55" y="58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55" y="62"/>
                      <a:pt x="54" y="63"/>
                      <a:pt x="54" y="63"/>
                    </a:cubicBezTo>
                    <a:cubicBezTo>
                      <a:pt x="49" y="63"/>
                      <a:pt x="49" y="63"/>
                      <a:pt x="49" y="63"/>
                    </a:cubicBezTo>
                    <a:cubicBezTo>
                      <a:pt x="48" y="63"/>
                      <a:pt x="47" y="62"/>
                      <a:pt x="47" y="62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2" y="57"/>
                      <a:pt x="36" y="55"/>
                      <a:pt x="33" y="51"/>
                    </a:cubicBezTo>
                    <a:cubicBezTo>
                      <a:pt x="33" y="50"/>
                      <a:pt x="33" y="49"/>
                      <a:pt x="33" y="48"/>
                    </a:cubicBezTo>
                    <a:cubicBezTo>
                      <a:pt x="34" y="46"/>
                      <a:pt x="36" y="45"/>
                      <a:pt x="38" y="45"/>
                    </a:cubicBezTo>
                    <a:cubicBezTo>
                      <a:pt x="39" y="45"/>
                      <a:pt x="40" y="46"/>
                      <a:pt x="41" y="46"/>
                    </a:cubicBezTo>
                    <a:cubicBezTo>
                      <a:pt x="41" y="46"/>
                      <a:pt x="41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7"/>
                      <a:pt x="41" y="47"/>
                      <a:pt x="42" y="47"/>
                    </a:cubicBezTo>
                    <a:cubicBezTo>
                      <a:pt x="43" y="48"/>
                      <a:pt x="45" y="49"/>
                      <a:pt x="46" y="49"/>
                    </a:cubicBezTo>
                    <a:cubicBezTo>
                      <a:pt x="48" y="50"/>
                      <a:pt x="51" y="51"/>
                      <a:pt x="53" y="51"/>
                    </a:cubicBezTo>
                    <a:cubicBezTo>
                      <a:pt x="55" y="51"/>
                      <a:pt x="57" y="50"/>
                      <a:pt x="59" y="49"/>
                    </a:cubicBezTo>
                    <a:cubicBezTo>
                      <a:pt x="60" y="48"/>
                      <a:pt x="61" y="46"/>
                      <a:pt x="60" y="44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15" name="Freeform 34"/>
              <p:cNvSpPr/>
              <p:nvPr/>
            </p:nvSpPr>
            <p:spPr bwMode="auto">
              <a:xfrm>
                <a:off x="6386513" y="3841751"/>
                <a:ext cx="482600" cy="101600"/>
              </a:xfrm>
              <a:custGeom>
                <a:avLst/>
                <a:gdLst>
                  <a:gd name="T0" fmla="*/ 125 w 128"/>
                  <a:gd name="T1" fmla="*/ 0 h 27"/>
                  <a:gd name="T2" fmla="*/ 70 w 128"/>
                  <a:gd name="T3" fmla="*/ 0 h 27"/>
                  <a:gd name="T4" fmla="*/ 64 w 128"/>
                  <a:gd name="T5" fmla="*/ 0 h 27"/>
                  <a:gd name="T6" fmla="*/ 58 w 128"/>
                  <a:gd name="T7" fmla="*/ 0 h 27"/>
                  <a:gd name="T8" fmla="*/ 3 w 128"/>
                  <a:gd name="T9" fmla="*/ 0 h 27"/>
                  <a:gd name="T10" fmla="*/ 2 w 128"/>
                  <a:gd name="T11" fmla="*/ 4 h 27"/>
                  <a:gd name="T12" fmla="*/ 19 w 128"/>
                  <a:gd name="T13" fmla="*/ 21 h 27"/>
                  <a:gd name="T14" fmla="*/ 64 w 128"/>
                  <a:gd name="T15" fmla="*/ 27 h 27"/>
                  <a:gd name="T16" fmla="*/ 109 w 128"/>
                  <a:gd name="T17" fmla="*/ 21 h 27"/>
                  <a:gd name="T18" fmla="*/ 126 w 128"/>
                  <a:gd name="T19" fmla="*/ 4 h 27"/>
                  <a:gd name="T20" fmla="*/ 125 w 128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" h="27">
                    <a:moveTo>
                      <a:pt x="125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68" y="0"/>
                      <a:pt x="65" y="0"/>
                      <a:pt x="64" y="0"/>
                    </a:cubicBezTo>
                    <a:cubicBezTo>
                      <a:pt x="63" y="0"/>
                      <a:pt x="61" y="0"/>
                      <a:pt x="5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2" y="4"/>
                    </a:cubicBezTo>
                    <a:cubicBezTo>
                      <a:pt x="2" y="4"/>
                      <a:pt x="17" y="19"/>
                      <a:pt x="19" y="21"/>
                    </a:cubicBezTo>
                    <a:cubicBezTo>
                      <a:pt x="19" y="21"/>
                      <a:pt x="24" y="27"/>
                      <a:pt x="64" y="27"/>
                    </a:cubicBezTo>
                    <a:cubicBezTo>
                      <a:pt x="103" y="27"/>
                      <a:pt x="109" y="21"/>
                      <a:pt x="109" y="21"/>
                    </a:cubicBezTo>
                    <a:cubicBezTo>
                      <a:pt x="111" y="19"/>
                      <a:pt x="126" y="4"/>
                      <a:pt x="126" y="4"/>
                    </a:cubicBezTo>
                    <a:cubicBezTo>
                      <a:pt x="128" y="2"/>
                      <a:pt x="127" y="0"/>
                      <a:pt x="125" y="0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16" name="Freeform 35"/>
              <p:cNvSpPr/>
              <p:nvPr/>
            </p:nvSpPr>
            <p:spPr bwMode="auto">
              <a:xfrm>
                <a:off x="6194426" y="2967038"/>
                <a:ext cx="498475" cy="458788"/>
              </a:xfrm>
              <a:custGeom>
                <a:avLst/>
                <a:gdLst>
                  <a:gd name="T0" fmla="*/ 99 w 132"/>
                  <a:gd name="T1" fmla="*/ 72 h 121"/>
                  <a:gd name="T2" fmla="*/ 110 w 132"/>
                  <a:gd name="T3" fmla="*/ 86 h 121"/>
                  <a:gd name="T4" fmla="*/ 111 w 132"/>
                  <a:gd name="T5" fmla="*/ 87 h 121"/>
                  <a:gd name="T6" fmla="*/ 111 w 132"/>
                  <a:gd name="T7" fmla="*/ 90 h 121"/>
                  <a:gd name="T8" fmla="*/ 99 w 132"/>
                  <a:gd name="T9" fmla="*/ 120 h 121"/>
                  <a:gd name="T10" fmla="*/ 100 w 132"/>
                  <a:gd name="T11" fmla="*/ 120 h 121"/>
                  <a:gd name="T12" fmla="*/ 101 w 132"/>
                  <a:gd name="T13" fmla="*/ 121 h 121"/>
                  <a:gd name="T14" fmla="*/ 102 w 132"/>
                  <a:gd name="T15" fmla="*/ 120 h 121"/>
                  <a:gd name="T16" fmla="*/ 108 w 132"/>
                  <a:gd name="T17" fmla="*/ 117 h 121"/>
                  <a:gd name="T18" fmla="*/ 114 w 132"/>
                  <a:gd name="T19" fmla="*/ 102 h 121"/>
                  <a:gd name="T20" fmla="*/ 115 w 132"/>
                  <a:gd name="T21" fmla="*/ 102 h 121"/>
                  <a:gd name="T22" fmla="*/ 116 w 132"/>
                  <a:gd name="T23" fmla="*/ 102 h 121"/>
                  <a:gd name="T24" fmla="*/ 121 w 132"/>
                  <a:gd name="T25" fmla="*/ 114 h 121"/>
                  <a:gd name="T26" fmla="*/ 123 w 132"/>
                  <a:gd name="T27" fmla="*/ 117 h 121"/>
                  <a:gd name="T28" fmla="*/ 128 w 132"/>
                  <a:gd name="T29" fmla="*/ 120 h 121"/>
                  <a:gd name="T30" fmla="*/ 130 w 132"/>
                  <a:gd name="T31" fmla="*/ 121 h 121"/>
                  <a:gd name="T32" fmla="*/ 131 w 132"/>
                  <a:gd name="T33" fmla="*/ 121 h 121"/>
                  <a:gd name="T34" fmla="*/ 132 w 132"/>
                  <a:gd name="T35" fmla="*/ 120 h 121"/>
                  <a:gd name="T36" fmla="*/ 128 w 132"/>
                  <a:gd name="T37" fmla="*/ 111 h 121"/>
                  <a:gd name="T38" fmla="*/ 119 w 132"/>
                  <a:gd name="T39" fmla="*/ 90 h 121"/>
                  <a:gd name="T40" fmla="*/ 119 w 132"/>
                  <a:gd name="T41" fmla="*/ 88 h 121"/>
                  <a:gd name="T42" fmla="*/ 131 w 132"/>
                  <a:gd name="T43" fmla="*/ 78 h 121"/>
                  <a:gd name="T44" fmla="*/ 128 w 132"/>
                  <a:gd name="T45" fmla="*/ 76 h 121"/>
                  <a:gd name="T46" fmla="*/ 119 w 132"/>
                  <a:gd name="T47" fmla="*/ 82 h 121"/>
                  <a:gd name="T48" fmla="*/ 119 w 132"/>
                  <a:gd name="T49" fmla="*/ 81 h 121"/>
                  <a:gd name="T50" fmla="*/ 115 w 132"/>
                  <a:gd name="T51" fmla="*/ 77 h 121"/>
                  <a:gd name="T52" fmla="*/ 112 w 132"/>
                  <a:gd name="T53" fmla="*/ 80 h 121"/>
                  <a:gd name="T54" fmla="*/ 106 w 132"/>
                  <a:gd name="T55" fmla="*/ 66 h 121"/>
                  <a:gd name="T56" fmla="*/ 0 w 132"/>
                  <a:gd name="T57" fmla="*/ 0 h 121"/>
                  <a:gd name="T58" fmla="*/ 0 w 132"/>
                  <a:gd name="T59" fmla="*/ 23 h 121"/>
                  <a:gd name="T60" fmla="*/ 99 w 132"/>
                  <a:gd name="T61" fmla="*/ 72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2" h="121">
                    <a:moveTo>
                      <a:pt x="99" y="72"/>
                    </a:moveTo>
                    <a:cubicBezTo>
                      <a:pt x="99" y="72"/>
                      <a:pt x="100" y="81"/>
                      <a:pt x="110" y="86"/>
                    </a:cubicBezTo>
                    <a:cubicBezTo>
                      <a:pt x="110" y="86"/>
                      <a:pt x="111" y="86"/>
                      <a:pt x="111" y="87"/>
                    </a:cubicBezTo>
                    <a:cubicBezTo>
                      <a:pt x="111" y="90"/>
                      <a:pt x="111" y="90"/>
                      <a:pt x="111" y="90"/>
                    </a:cubicBezTo>
                    <a:cubicBezTo>
                      <a:pt x="107" y="100"/>
                      <a:pt x="103" y="110"/>
                      <a:pt x="99" y="120"/>
                    </a:cubicBezTo>
                    <a:cubicBezTo>
                      <a:pt x="99" y="120"/>
                      <a:pt x="100" y="120"/>
                      <a:pt x="100" y="120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01" y="121"/>
                      <a:pt x="102" y="120"/>
                      <a:pt x="102" y="120"/>
                    </a:cubicBezTo>
                    <a:cubicBezTo>
                      <a:pt x="103" y="119"/>
                      <a:pt x="104" y="117"/>
                      <a:pt x="108" y="117"/>
                    </a:cubicBezTo>
                    <a:cubicBezTo>
                      <a:pt x="110" y="112"/>
                      <a:pt x="112" y="107"/>
                      <a:pt x="114" y="102"/>
                    </a:cubicBezTo>
                    <a:cubicBezTo>
                      <a:pt x="114" y="102"/>
                      <a:pt x="115" y="102"/>
                      <a:pt x="115" y="102"/>
                    </a:cubicBezTo>
                    <a:cubicBezTo>
                      <a:pt x="115" y="102"/>
                      <a:pt x="116" y="102"/>
                      <a:pt x="116" y="102"/>
                    </a:cubicBezTo>
                    <a:cubicBezTo>
                      <a:pt x="118" y="106"/>
                      <a:pt x="120" y="110"/>
                      <a:pt x="121" y="114"/>
                    </a:cubicBezTo>
                    <a:cubicBezTo>
                      <a:pt x="122" y="115"/>
                      <a:pt x="122" y="116"/>
                      <a:pt x="123" y="117"/>
                    </a:cubicBezTo>
                    <a:cubicBezTo>
                      <a:pt x="127" y="117"/>
                      <a:pt x="128" y="119"/>
                      <a:pt x="128" y="120"/>
                    </a:cubicBezTo>
                    <a:cubicBezTo>
                      <a:pt x="129" y="120"/>
                      <a:pt x="129" y="121"/>
                      <a:pt x="130" y="121"/>
                    </a:cubicBezTo>
                    <a:cubicBezTo>
                      <a:pt x="130" y="121"/>
                      <a:pt x="130" y="121"/>
                      <a:pt x="131" y="121"/>
                    </a:cubicBezTo>
                    <a:cubicBezTo>
                      <a:pt x="131" y="120"/>
                      <a:pt x="132" y="120"/>
                      <a:pt x="132" y="120"/>
                    </a:cubicBezTo>
                    <a:cubicBezTo>
                      <a:pt x="131" y="117"/>
                      <a:pt x="129" y="114"/>
                      <a:pt x="128" y="111"/>
                    </a:cubicBezTo>
                    <a:cubicBezTo>
                      <a:pt x="124" y="102"/>
                      <a:pt x="120" y="94"/>
                      <a:pt x="119" y="90"/>
                    </a:cubicBezTo>
                    <a:cubicBezTo>
                      <a:pt x="119" y="88"/>
                      <a:pt x="119" y="88"/>
                      <a:pt x="119" y="88"/>
                    </a:cubicBezTo>
                    <a:cubicBezTo>
                      <a:pt x="127" y="87"/>
                      <a:pt x="131" y="80"/>
                      <a:pt x="131" y="78"/>
                    </a:cubicBezTo>
                    <a:cubicBezTo>
                      <a:pt x="132" y="75"/>
                      <a:pt x="128" y="76"/>
                      <a:pt x="128" y="76"/>
                    </a:cubicBezTo>
                    <a:cubicBezTo>
                      <a:pt x="128" y="76"/>
                      <a:pt x="126" y="82"/>
                      <a:pt x="119" y="82"/>
                    </a:cubicBezTo>
                    <a:cubicBezTo>
                      <a:pt x="119" y="81"/>
                      <a:pt x="119" y="81"/>
                      <a:pt x="119" y="81"/>
                    </a:cubicBezTo>
                    <a:cubicBezTo>
                      <a:pt x="119" y="79"/>
                      <a:pt x="117" y="77"/>
                      <a:pt x="115" y="77"/>
                    </a:cubicBezTo>
                    <a:cubicBezTo>
                      <a:pt x="113" y="77"/>
                      <a:pt x="112" y="78"/>
                      <a:pt x="112" y="80"/>
                    </a:cubicBezTo>
                    <a:cubicBezTo>
                      <a:pt x="105" y="75"/>
                      <a:pt x="106" y="66"/>
                      <a:pt x="106" y="66"/>
                    </a:cubicBezTo>
                    <a:cubicBezTo>
                      <a:pt x="67" y="28"/>
                      <a:pt x="21" y="8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94" y="56"/>
                      <a:pt x="99" y="72"/>
                      <a:pt x="99" y="72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</p:grpSp>
      </p:grpSp>
      <p:grpSp>
        <p:nvGrpSpPr>
          <p:cNvPr id="117" name="组合 116"/>
          <p:cNvGrpSpPr/>
          <p:nvPr/>
        </p:nvGrpSpPr>
        <p:grpSpPr>
          <a:xfrm>
            <a:off x="6425843" y="2362095"/>
            <a:ext cx="1540932" cy="1540932"/>
            <a:chOff x="6087724" y="3703254"/>
            <a:chExt cx="1540932" cy="1540932"/>
          </a:xfrm>
        </p:grpSpPr>
        <p:sp>
          <p:nvSpPr>
            <p:cNvPr id="118" name="椭圆 117"/>
            <p:cNvSpPr/>
            <p:nvPr/>
          </p:nvSpPr>
          <p:spPr>
            <a:xfrm>
              <a:off x="6087724" y="3703254"/>
              <a:ext cx="1540932" cy="154093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6540561" y="4013339"/>
              <a:ext cx="728091" cy="920761"/>
              <a:chOff x="5527675" y="2708275"/>
              <a:chExt cx="1139825" cy="1441450"/>
            </a:xfrm>
            <a:solidFill>
              <a:srgbClr val="FF0000"/>
            </a:solidFill>
          </p:grpSpPr>
          <p:sp>
            <p:nvSpPr>
              <p:cNvPr id="120" name="Freeform 13"/>
              <p:cNvSpPr/>
              <p:nvPr/>
            </p:nvSpPr>
            <p:spPr bwMode="auto">
              <a:xfrm>
                <a:off x="6194425" y="3665538"/>
                <a:ext cx="207963" cy="295275"/>
              </a:xfrm>
              <a:custGeom>
                <a:avLst/>
                <a:gdLst>
                  <a:gd name="T0" fmla="*/ 31 w 55"/>
                  <a:gd name="T1" fmla="*/ 35 h 78"/>
                  <a:gd name="T2" fmla="*/ 30 w 55"/>
                  <a:gd name="T3" fmla="*/ 34 h 78"/>
                  <a:gd name="T4" fmla="*/ 22 w 55"/>
                  <a:gd name="T5" fmla="*/ 32 h 78"/>
                  <a:gd name="T6" fmla="*/ 22 w 55"/>
                  <a:gd name="T7" fmla="*/ 31 h 78"/>
                  <a:gd name="T8" fmla="*/ 16 w 55"/>
                  <a:gd name="T9" fmla="*/ 28 h 78"/>
                  <a:gd name="T10" fmla="*/ 17 w 55"/>
                  <a:gd name="T11" fmla="*/ 20 h 78"/>
                  <a:gd name="T12" fmla="*/ 26 w 55"/>
                  <a:gd name="T13" fmla="*/ 18 h 78"/>
                  <a:gd name="T14" fmla="*/ 33 w 55"/>
                  <a:gd name="T15" fmla="*/ 18 h 78"/>
                  <a:gd name="T16" fmla="*/ 39 w 55"/>
                  <a:gd name="T17" fmla="*/ 22 h 78"/>
                  <a:gd name="T18" fmla="*/ 40 w 55"/>
                  <a:gd name="T19" fmla="*/ 23 h 78"/>
                  <a:gd name="T20" fmla="*/ 40 w 55"/>
                  <a:gd name="T21" fmla="*/ 23 h 78"/>
                  <a:gd name="T22" fmla="*/ 40 w 55"/>
                  <a:gd name="T23" fmla="*/ 23 h 78"/>
                  <a:gd name="T24" fmla="*/ 44 w 55"/>
                  <a:gd name="T25" fmla="*/ 25 h 78"/>
                  <a:gd name="T26" fmla="*/ 50 w 55"/>
                  <a:gd name="T27" fmla="*/ 21 h 78"/>
                  <a:gd name="T28" fmla="*/ 50 w 55"/>
                  <a:gd name="T29" fmla="*/ 17 h 78"/>
                  <a:gd name="T30" fmla="*/ 36 w 55"/>
                  <a:gd name="T31" fmla="*/ 8 h 78"/>
                  <a:gd name="T32" fmla="*/ 31 w 55"/>
                  <a:gd name="T33" fmla="*/ 8 h 78"/>
                  <a:gd name="T34" fmla="*/ 31 w 55"/>
                  <a:gd name="T35" fmla="*/ 2 h 78"/>
                  <a:gd name="T36" fmla="*/ 29 w 55"/>
                  <a:gd name="T37" fmla="*/ 0 h 78"/>
                  <a:gd name="T38" fmla="*/ 23 w 55"/>
                  <a:gd name="T39" fmla="*/ 0 h 78"/>
                  <a:gd name="T40" fmla="*/ 21 w 55"/>
                  <a:gd name="T41" fmla="*/ 2 h 78"/>
                  <a:gd name="T42" fmla="*/ 21 w 55"/>
                  <a:gd name="T43" fmla="*/ 8 h 78"/>
                  <a:gd name="T44" fmla="*/ 7 w 55"/>
                  <a:gd name="T45" fmla="*/ 13 h 78"/>
                  <a:gd name="T46" fmla="*/ 3 w 55"/>
                  <a:gd name="T47" fmla="*/ 32 h 78"/>
                  <a:gd name="T48" fmla="*/ 10 w 55"/>
                  <a:gd name="T49" fmla="*/ 38 h 78"/>
                  <a:gd name="T50" fmla="*/ 30 w 55"/>
                  <a:gd name="T51" fmla="*/ 47 h 78"/>
                  <a:gd name="T52" fmla="*/ 33 w 55"/>
                  <a:gd name="T53" fmla="*/ 48 h 78"/>
                  <a:gd name="T54" fmla="*/ 38 w 55"/>
                  <a:gd name="T55" fmla="*/ 51 h 78"/>
                  <a:gd name="T56" fmla="*/ 36 w 55"/>
                  <a:gd name="T57" fmla="*/ 59 h 78"/>
                  <a:gd name="T58" fmla="*/ 29 w 55"/>
                  <a:gd name="T59" fmla="*/ 61 h 78"/>
                  <a:gd name="T60" fmla="*/ 19 w 55"/>
                  <a:gd name="T61" fmla="*/ 59 h 78"/>
                  <a:gd name="T62" fmla="*/ 13 w 55"/>
                  <a:gd name="T63" fmla="*/ 56 h 78"/>
                  <a:gd name="T64" fmla="*/ 12 w 55"/>
                  <a:gd name="T65" fmla="*/ 55 h 78"/>
                  <a:gd name="T66" fmla="*/ 12 w 55"/>
                  <a:gd name="T67" fmla="*/ 55 h 78"/>
                  <a:gd name="T68" fmla="*/ 12 w 55"/>
                  <a:gd name="T69" fmla="*/ 55 h 78"/>
                  <a:gd name="T70" fmla="*/ 12 w 55"/>
                  <a:gd name="T71" fmla="*/ 55 h 78"/>
                  <a:gd name="T72" fmla="*/ 8 w 55"/>
                  <a:gd name="T73" fmla="*/ 53 h 78"/>
                  <a:gd name="T74" fmla="*/ 1 w 55"/>
                  <a:gd name="T75" fmla="*/ 57 h 78"/>
                  <a:gd name="T76" fmla="*/ 1 w 55"/>
                  <a:gd name="T77" fmla="*/ 61 h 78"/>
                  <a:gd name="T78" fmla="*/ 21 w 55"/>
                  <a:gd name="T79" fmla="*/ 70 h 78"/>
                  <a:gd name="T80" fmla="*/ 21 w 55"/>
                  <a:gd name="T81" fmla="*/ 76 h 78"/>
                  <a:gd name="T82" fmla="*/ 23 w 55"/>
                  <a:gd name="T83" fmla="*/ 78 h 78"/>
                  <a:gd name="T84" fmla="*/ 29 w 55"/>
                  <a:gd name="T85" fmla="*/ 78 h 78"/>
                  <a:gd name="T86" fmla="*/ 31 w 55"/>
                  <a:gd name="T87" fmla="*/ 76 h 78"/>
                  <a:gd name="T88" fmla="*/ 31 w 55"/>
                  <a:gd name="T89" fmla="*/ 71 h 78"/>
                  <a:gd name="T90" fmla="*/ 46 w 55"/>
                  <a:gd name="T91" fmla="*/ 66 h 78"/>
                  <a:gd name="T92" fmla="*/ 52 w 55"/>
                  <a:gd name="T93" fmla="*/ 48 h 78"/>
                  <a:gd name="T94" fmla="*/ 31 w 55"/>
                  <a:gd name="T95" fmla="*/ 3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5" h="78">
                    <a:moveTo>
                      <a:pt x="31" y="35"/>
                    </a:moveTo>
                    <a:cubicBezTo>
                      <a:pt x="30" y="34"/>
                      <a:pt x="30" y="34"/>
                      <a:pt x="30" y="34"/>
                    </a:cubicBezTo>
                    <a:cubicBezTo>
                      <a:pt x="27" y="33"/>
                      <a:pt x="23" y="32"/>
                      <a:pt x="22" y="32"/>
                    </a:cubicBezTo>
                    <a:cubicBezTo>
                      <a:pt x="22" y="32"/>
                      <a:pt x="22" y="31"/>
                      <a:pt x="22" y="31"/>
                    </a:cubicBezTo>
                    <a:cubicBezTo>
                      <a:pt x="19" y="30"/>
                      <a:pt x="17" y="30"/>
                      <a:pt x="16" y="28"/>
                    </a:cubicBezTo>
                    <a:cubicBezTo>
                      <a:pt x="14" y="25"/>
                      <a:pt x="15" y="22"/>
                      <a:pt x="17" y="20"/>
                    </a:cubicBezTo>
                    <a:cubicBezTo>
                      <a:pt x="20" y="18"/>
                      <a:pt x="24" y="18"/>
                      <a:pt x="26" y="18"/>
                    </a:cubicBezTo>
                    <a:cubicBezTo>
                      <a:pt x="28" y="18"/>
                      <a:pt x="30" y="18"/>
                      <a:pt x="33" y="18"/>
                    </a:cubicBezTo>
                    <a:cubicBezTo>
                      <a:pt x="34" y="19"/>
                      <a:pt x="37" y="21"/>
                      <a:pt x="39" y="22"/>
                    </a:cubicBezTo>
                    <a:cubicBezTo>
                      <a:pt x="39" y="22"/>
                      <a:pt x="39" y="22"/>
                      <a:pt x="40" y="23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1" y="24"/>
                      <a:pt x="42" y="25"/>
                      <a:pt x="44" y="25"/>
                    </a:cubicBezTo>
                    <a:cubicBezTo>
                      <a:pt x="47" y="25"/>
                      <a:pt x="49" y="23"/>
                      <a:pt x="50" y="21"/>
                    </a:cubicBezTo>
                    <a:cubicBezTo>
                      <a:pt x="51" y="20"/>
                      <a:pt x="51" y="18"/>
                      <a:pt x="50" y="17"/>
                    </a:cubicBezTo>
                    <a:cubicBezTo>
                      <a:pt x="48" y="13"/>
                      <a:pt x="41" y="10"/>
                      <a:pt x="36" y="8"/>
                    </a:cubicBezTo>
                    <a:cubicBezTo>
                      <a:pt x="35" y="8"/>
                      <a:pt x="33" y="8"/>
                      <a:pt x="31" y="8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1"/>
                      <a:pt x="31" y="0"/>
                      <a:pt x="2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21" y="1"/>
                      <a:pt x="21" y="2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15" y="9"/>
                      <a:pt x="11" y="11"/>
                      <a:pt x="7" y="13"/>
                    </a:cubicBezTo>
                    <a:cubicBezTo>
                      <a:pt x="1" y="18"/>
                      <a:pt x="0" y="26"/>
                      <a:pt x="3" y="32"/>
                    </a:cubicBezTo>
                    <a:cubicBezTo>
                      <a:pt x="5" y="35"/>
                      <a:pt x="7" y="37"/>
                      <a:pt x="10" y="38"/>
                    </a:cubicBezTo>
                    <a:cubicBezTo>
                      <a:pt x="13" y="40"/>
                      <a:pt x="24" y="44"/>
                      <a:pt x="30" y="47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5" y="49"/>
                      <a:pt x="37" y="50"/>
                      <a:pt x="38" y="51"/>
                    </a:cubicBezTo>
                    <a:cubicBezTo>
                      <a:pt x="39" y="54"/>
                      <a:pt x="39" y="57"/>
                      <a:pt x="36" y="59"/>
                    </a:cubicBezTo>
                    <a:cubicBezTo>
                      <a:pt x="35" y="60"/>
                      <a:pt x="32" y="61"/>
                      <a:pt x="29" y="61"/>
                    </a:cubicBezTo>
                    <a:cubicBezTo>
                      <a:pt x="26" y="61"/>
                      <a:pt x="22" y="60"/>
                      <a:pt x="19" y="59"/>
                    </a:cubicBezTo>
                    <a:cubicBezTo>
                      <a:pt x="17" y="59"/>
                      <a:pt x="14" y="57"/>
                      <a:pt x="13" y="56"/>
                    </a:cubicBezTo>
                    <a:cubicBezTo>
                      <a:pt x="13" y="56"/>
                      <a:pt x="12" y="56"/>
                      <a:pt x="12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9" y="53"/>
                      <a:pt x="8" y="53"/>
                    </a:cubicBezTo>
                    <a:cubicBezTo>
                      <a:pt x="5" y="53"/>
                      <a:pt x="2" y="55"/>
                      <a:pt x="1" y="57"/>
                    </a:cubicBezTo>
                    <a:cubicBezTo>
                      <a:pt x="0" y="58"/>
                      <a:pt x="0" y="60"/>
                      <a:pt x="1" y="61"/>
                    </a:cubicBezTo>
                    <a:cubicBezTo>
                      <a:pt x="5" y="66"/>
                      <a:pt x="13" y="69"/>
                      <a:pt x="21" y="70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21" y="77"/>
                      <a:pt x="21" y="78"/>
                      <a:pt x="23" y="78"/>
                    </a:cubicBezTo>
                    <a:cubicBezTo>
                      <a:pt x="29" y="78"/>
                      <a:pt x="29" y="78"/>
                      <a:pt x="29" y="78"/>
                    </a:cubicBezTo>
                    <a:cubicBezTo>
                      <a:pt x="31" y="78"/>
                      <a:pt x="31" y="77"/>
                      <a:pt x="31" y="76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8" y="70"/>
                      <a:pt x="43" y="69"/>
                      <a:pt x="46" y="66"/>
                    </a:cubicBezTo>
                    <a:cubicBezTo>
                      <a:pt x="52" y="61"/>
                      <a:pt x="55" y="55"/>
                      <a:pt x="52" y="48"/>
                    </a:cubicBezTo>
                    <a:cubicBezTo>
                      <a:pt x="50" y="41"/>
                      <a:pt x="39" y="38"/>
                      <a:pt x="31" y="35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21" name="Freeform 14"/>
              <p:cNvSpPr/>
              <p:nvPr/>
            </p:nvSpPr>
            <p:spPr bwMode="auto">
              <a:xfrm>
                <a:off x="5549900" y="3348038"/>
                <a:ext cx="277813" cy="393700"/>
              </a:xfrm>
              <a:custGeom>
                <a:avLst/>
                <a:gdLst>
                  <a:gd name="T0" fmla="*/ 52 w 73"/>
                  <a:gd name="T1" fmla="*/ 0 h 104"/>
                  <a:gd name="T2" fmla="*/ 44 w 73"/>
                  <a:gd name="T3" fmla="*/ 39 h 104"/>
                  <a:gd name="T4" fmla="*/ 5 w 73"/>
                  <a:gd name="T5" fmla="*/ 82 h 104"/>
                  <a:gd name="T6" fmla="*/ 5 w 73"/>
                  <a:gd name="T7" fmla="*/ 100 h 104"/>
                  <a:gd name="T8" fmla="*/ 23 w 73"/>
                  <a:gd name="T9" fmla="*/ 99 h 104"/>
                  <a:gd name="T10" fmla="*/ 64 w 73"/>
                  <a:gd name="T11" fmla="*/ 53 h 104"/>
                  <a:gd name="T12" fmla="*/ 67 w 73"/>
                  <a:gd name="T13" fmla="*/ 47 h 104"/>
                  <a:gd name="T14" fmla="*/ 73 w 73"/>
                  <a:gd name="T15" fmla="*/ 19 h 104"/>
                  <a:gd name="T16" fmla="*/ 65 w 73"/>
                  <a:gd name="T17" fmla="*/ 10 h 104"/>
                  <a:gd name="T18" fmla="*/ 52 w 73"/>
                  <a:gd name="T1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104">
                    <a:moveTo>
                      <a:pt x="52" y="0"/>
                    </a:moveTo>
                    <a:cubicBezTo>
                      <a:pt x="44" y="39"/>
                      <a:pt x="44" y="39"/>
                      <a:pt x="44" y="39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0" y="87"/>
                      <a:pt x="0" y="95"/>
                      <a:pt x="5" y="100"/>
                    </a:cubicBezTo>
                    <a:cubicBezTo>
                      <a:pt x="11" y="104"/>
                      <a:pt x="19" y="104"/>
                      <a:pt x="23" y="9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6" y="51"/>
                      <a:pt x="67" y="49"/>
                      <a:pt x="67" y="47"/>
                    </a:cubicBezTo>
                    <a:cubicBezTo>
                      <a:pt x="73" y="19"/>
                      <a:pt x="73" y="19"/>
                      <a:pt x="73" y="19"/>
                    </a:cubicBezTo>
                    <a:cubicBezTo>
                      <a:pt x="71" y="16"/>
                      <a:pt x="68" y="13"/>
                      <a:pt x="65" y="10"/>
                    </a:cubicBezTo>
                    <a:cubicBezTo>
                      <a:pt x="60" y="8"/>
                      <a:pt x="55" y="3"/>
                      <a:pt x="52" y="0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22" name="Freeform 15"/>
              <p:cNvSpPr/>
              <p:nvPr/>
            </p:nvSpPr>
            <p:spPr bwMode="auto">
              <a:xfrm>
                <a:off x="5964238" y="2954338"/>
                <a:ext cx="257175" cy="169863"/>
              </a:xfrm>
              <a:custGeom>
                <a:avLst/>
                <a:gdLst>
                  <a:gd name="T0" fmla="*/ 3 w 68"/>
                  <a:gd name="T1" fmla="*/ 26 h 45"/>
                  <a:gd name="T2" fmla="*/ 0 w 68"/>
                  <a:gd name="T3" fmla="*/ 36 h 45"/>
                  <a:gd name="T4" fmla="*/ 23 w 68"/>
                  <a:gd name="T5" fmla="*/ 44 h 45"/>
                  <a:gd name="T6" fmla="*/ 32 w 68"/>
                  <a:gd name="T7" fmla="*/ 42 h 45"/>
                  <a:gd name="T8" fmla="*/ 62 w 68"/>
                  <a:gd name="T9" fmla="*/ 20 h 45"/>
                  <a:gd name="T10" fmla="*/ 65 w 68"/>
                  <a:gd name="T11" fmla="*/ 6 h 45"/>
                  <a:gd name="T12" fmla="*/ 50 w 68"/>
                  <a:gd name="T13" fmla="*/ 4 h 45"/>
                  <a:gd name="T14" fmla="*/ 24 w 68"/>
                  <a:gd name="T15" fmla="*/ 22 h 45"/>
                  <a:gd name="T16" fmla="*/ 1 w 68"/>
                  <a:gd name="T17" fmla="*/ 15 h 45"/>
                  <a:gd name="T18" fmla="*/ 3 w 68"/>
                  <a:gd name="T19" fmla="*/ 2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45">
                    <a:moveTo>
                      <a:pt x="3" y="26"/>
                    </a:moveTo>
                    <a:cubicBezTo>
                      <a:pt x="2" y="30"/>
                      <a:pt x="0" y="36"/>
                      <a:pt x="0" y="36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26" y="45"/>
                      <a:pt x="30" y="44"/>
                      <a:pt x="32" y="42"/>
                    </a:cubicBezTo>
                    <a:cubicBezTo>
                      <a:pt x="62" y="20"/>
                      <a:pt x="62" y="20"/>
                      <a:pt x="62" y="20"/>
                    </a:cubicBezTo>
                    <a:cubicBezTo>
                      <a:pt x="67" y="17"/>
                      <a:pt x="68" y="11"/>
                      <a:pt x="65" y="6"/>
                    </a:cubicBezTo>
                    <a:cubicBezTo>
                      <a:pt x="61" y="1"/>
                      <a:pt x="55" y="0"/>
                      <a:pt x="50" y="4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3" y="21"/>
                      <a:pt x="3" y="26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23" name="Freeform 16"/>
              <p:cNvSpPr/>
              <p:nvPr/>
            </p:nvSpPr>
            <p:spPr bwMode="auto">
              <a:xfrm>
                <a:off x="5838825" y="2708275"/>
                <a:ext cx="169863" cy="230188"/>
              </a:xfrm>
              <a:custGeom>
                <a:avLst/>
                <a:gdLst>
                  <a:gd name="T0" fmla="*/ 28 w 45"/>
                  <a:gd name="T1" fmla="*/ 59 h 61"/>
                  <a:gd name="T2" fmla="*/ 45 w 45"/>
                  <a:gd name="T3" fmla="*/ 25 h 61"/>
                  <a:gd name="T4" fmla="*/ 25 w 45"/>
                  <a:gd name="T5" fmla="*/ 0 h 61"/>
                  <a:gd name="T6" fmla="*/ 0 w 45"/>
                  <a:gd name="T7" fmla="*/ 25 h 61"/>
                  <a:gd name="T8" fmla="*/ 28 w 45"/>
                  <a:gd name="T9" fmla="*/ 5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61">
                    <a:moveTo>
                      <a:pt x="28" y="59"/>
                    </a:moveTo>
                    <a:cubicBezTo>
                      <a:pt x="41" y="57"/>
                      <a:pt x="44" y="40"/>
                      <a:pt x="45" y="25"/>
                    </a:cubicBezTo>
                    <a:cubicBezTo>
                      <a:pt x="45" y="11"/>
                      <a:pt x="35" y="1"/>
                      <a:pt x="25" y="0"/>
                    </a:cubicBezTo>
                    <a:cubicBezTo>
                      <a:pt x="11" y="0"/>
                      <a:pt x="1" y="11"/>
                      <a:pt x="0" y="25"/>
                    </a:cubicBezTo>
                    <a:cubicBezTo>
                      <a:pt x="2" y="49"/>
                      <a:pt x="18" y="61"/>
                      <a:pt x="28" y="59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24" name="Freeform 17"/>
              <p:cNvSpPr/>
              <p:nvPr/>
            </p:nvSpPr>
            <p:spPr bwMode="auto">
              <a:xfrm>
                <a:off x="5527675" y="2938463"/>
                <a:ext cx="477838" cy="768350"/>
              </a:xfrm>
              <a:custGeom>
                <a:avLst/>
                <a:gdLst>
                  <a:gd name="T0" fmla="*/ 19 w 126"/>
                  <a:gd name="T1" fmla="*/ 47 h 203"/>
                  <a:gd name="T2" fmla="*/ 19 w 126"/>
                  <a:gd name="T3" fmla="*/ 46 h 203"/>
                  <a:gd name="T4" fmla="*/ 48 w 126"/>
                  <a:gd name="T5" fmla="*/ 24 h 203"/>
                  <a:gd name="T6" fmla="*/ 71 w 126"/>
                  <a:gd name="T7" fmla="*/ 24 h 203"/>
                  <a:gd name="T8" fmla="*/ 64 w 126"/>
                  <a:gd name="T9" fmla="*/ 27 h 203"/>
                  <a:gd name="T10" fmla="*/ 49 w 126"/>
                  <a:gd name="T11" fmla="*/ 87 h 203"/>
                  <a:gd name="T12" fmla="*/ 53 w 126"/>
                  <a:gd name="T13" fmla="*/ 91 h 203"/>
                  <a:gd name="T14" fmla="*/ 73 w 126"/>
                  <a:gd name="T15" fmla="*/ 113 h 203"/>
                  <a:gd name="T16" fmla="*/ 99 w 126"/>
                  <a:gd name="T17" fmla="*/ 140 h 203"/>
                  <a:gd name="T18" fmla="*/ 92 w 126"/>
                  <a:gd name="T19" fmla="*/ 187 h 203"/>
                  <a:gd name="T20" fmla="*/ 102 w 126"/>
                  <a:gd name="T21" fmla="*/ 202 h 203"/>
                  <a:gd name="T22" fmla="*/ 117 w 126"/>
                  <a:gd name="T23" fmla="*/ 190 h 203"/>
                  <a:gd name="T24" fmla="*/ 124 w 126"/>
                  <a:gd name="T25" fmla="*/ 140 h 203"/>
                  <a:gd name="T26" fmla="*/ 121 w 126"/>
                  <a:gd name="T27" fmla="*/ 127 h 203"/>
                  <a:gd name="T28" fmla="*/ 96 w 126"/>
                  <a:gd name="T29" fmla="*/ 96 h 203"/>
                  <a:gd name="T30" fmla="*/ 115 w 126"/>
                  <a:gd name="T31" fmla="*/ 28 h 203"/>
                  <a:gd name="T32" fmla="*/ 110 w 126"/>
                  <a:gd name="T33" fmla="*/ 12 h 203"/>
                  <a:gd name="T34" fmla="*/ 110 w 126"/>
                  <a:gd name="T35" fmla="*/ 15 h 203"/>
                  <a:gd name="T36" fmla="*/ 105 w 126"/>
                  <a:gd name="T37" fmla="*/ 43 h 203"/>
                  <a:gd name="T38" fmla="*/ 105 w 126"/>
                  <a:gd name="T39" fmla="*/ 18 h 203"/>
                  <a:gd name="T40" fmla="*/ 107 w 126"/>
                  <a:gd name="T41" fmla="*/ 14 h 203"/>
                  <a:gd name="T42" fmla="*/ 105 w 126"/>
                  <a:gd name="T43" fmla="*/ 9 h 203"/>
                  <a:gd name="T44" fmla="*/ 103 w 126"/>
                  <a:gd name="T45" fmla="*/ 8 h 203"/>
                  <a:gd name="T46" fmla="*/ 99 w 126"/>
                  <a:gd name="T47" fmla="*/ 12 h 203"/>
                  <a:gd name="T48" fmla="*/ 101 w 126"/>
                  <a:gd name="T49" fmla="*/ 17 h 203"/>
                  <a:gd name="T50" fmla="*/ 96 w 126"/>
                  <a:gd name="T51" fmla="*/ 36 h 203"/>
                  <a:gd name="T52" fmla="*/ 89 w 126"/>
                  <a:gd name="T53" fmla="*/ 1 h 203"/>
                  <a:gd name="T54" fmla="*/ 89 w 126"/>
                  <a:gd name="T55" fmla="*/ 1 h 203"/>
                  <a:gd name="T56" fmla="*/ 89 w 126"/>
                  <a:gd name="T57" fmla="*/ 1 h 203"/>
                  <a:gd name="T58" fmla="*/ 79 w 126"/>
                  <a:gd name="T59" fmla="*/ 0 h 203"/>
                  <a:gd name="T60" fmla="*/ 41 w 126"/>
                  <a:gd name="T61" fmla="*/ 4 h 203"/>
                  <a:gd name="T62" fmla="*/ 5 w 126"/>
                  <a:gd name="T63" fmla="*/ 31 h 203"/>
                  <a:gd name="T64" fmla="*/ 4 w 126"/>
                  <a:gd name="T65" fmla="*/ 46 h 203"/>
                  <a:gd name="T66" fmla="*/ 19 w 126"/>
                  <a:gd name="T67" fmla="*/ 47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203">
                    <a:moveTo>
                      <a:pt x="19" y="47"/>
                    </a:move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46" y="24"/>
                      <a:pt x="48" y="24"/>
                    </a:cubicBezTo>
                    <a:cubicBezTo>
                      <a:pt x="49" y="23"/>
                      <a:pt x="71" y="24"/>
                      <a:pt x="71" y="24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0" y="42"/>
                      <a:pt x="50" y="73"/>
                      <a:pt x="49" y="87"/>
                    </a:cubicBezTo>
                    <a:cubicBezTo>
                      <a:pt x="49" y="89"/>
                      <a:pt x="53" y="90"/>
                      <a:pt x="53" y="91"/>
                    </a:cubicBezTo>
                    <a:cubicBezTo>
                      <a:pt x="53" y="94"/>
                      <a:pt x="57" y="105"/>
                      <a:pt x="73" y="113"/>
                    </a:cubicBezTo>
                    <a:cubicBezTo>
                      <a:pt x="77" y="118"/>
                      <a:pt x="98" y="139"/>
                      <a:pt x="99" y="140"/>
                    </a:cubicBezTo>
                    <a:cubicBezTo>
                      <a:pt x="99" y="140"/>
                      <a:pt x="92" y="187"/>
                      <a:pt x="92" y="187"/>
                    </a:cubicBezTo>
                    <a:cubicBezTo>
                      <a:pt x="91" y="195"/>
                      <a:pt x="95" y="201"/>
                      <a:pt x="102" y="202"/>
                    </a:cubicBezTo>
                    <a:cubicBezTo>
                      <a:pt x="109" y="203"/>
                      <a:pt x="115" y="198"/>
                      <a:pt x="117" y="190"/>
                    </a:cubicBezTo>
                    <a:cubicBezTo>
                      <a:pt x="117" y="190"/>
                      <a:pt x="123" y="141"/>
                      <a:pt x="124" y="140"/>
                    </a:cubicBezTo>
                    <a:cubicBezTo>
                      <a:pt x="126" y="132"/>
                      <a:pt x="123" y="129"/>
                      <a:pt x="121" y="127"/>
                    </a:cubicBezTo>
                    <a:cubicBezTo>
                      <a:pt x="120" y="124"/>
                      <a:pt x="96" y="97"/>
                      <a:pt x="96" y="96"/>
                    </a:cubicBezTo>
                    <a:cubicBezTo>
                      <a:pt x="100" y="59"/>
                      <a:pt x="115" y="34"/>
                      <a:pt x="115" y="28"/>
                    </a:cubicBezTo>
                    <a:cubicBezTo>
                      <a:pt x="114" y="17"/>
                      <a:pt x="110" y="12"/>
                      <a:pt x="110" y="12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31"/>
                      <a:pt x="105" y="43"/>
                      <a:pt x="105" y="43"/>
                    </a:cubicBezTo>
                    <a:cubicBezTo>
                      <a:pt x="105" y="43"/>
                      <a:pt x="106" y="24"/>
                      <a:pt x="105" y="18"/>
                    </a:cubicBezTo>
                    <a:cubicBezTo>
                      <a:pt x="106" y="16"/>
                      <a:pt x="107" y="14"/>
                      <a:pt x="107" y="14"/>
                    </a:cubicBezTo>
                    <a:cubicBezTo>
                      <a:pt x="105" y="9"/>
                      <a:pt x="105" y="9"/>
                      <a:pt x="105" y="9"/>
                    </a:cubicBezTo>
                    <a:cubicBezTo>
                      <a:pt x="105" y="9"/>
                      <a:pt x="104" y="9"/>
                      <a:pt x="103" y="8"/>
                    </a:cubicBezTo>
                    <a:cubicBezTo>
                      <a:pt x="101" y="9"/>
                      <a:pt x="99" y="12"/>
                      <a:pt x="99" y="12"/>
                    </a:cubicBezTo>
                    <a:cubicBezTo>
                      <a:pt x="99" y="12"/>
                      <a:pt x="99" y="14"/>
                      <a:pt x="101" y="17"/>
                    </a:cubicBezTo>
                    <a:cubicBezTo>
                      <a:pt x="100" y="18"/>
                      <a:pt x="99" y="26"/>
                      <a:pt x="96" y="36"/>
                    </a:cubicBezTo>
                    <a:cubicBezTo>
                      <a:pt x="96" y="9"/>
                      <a:pt x="91" y="3"/>
                      <a:pt x="89" y="1"/>
                    </a:cubicBezTo>
                    <a:cubicBezTo>
                      <a:pt x="89" y="1"/>
                      <a:pt x="89" y="1"/>
                      <a:pt x="89" y="1"/>
                    </a:cubicBezTo>
                    <a:cubicBezTo>
                      <a:pt x="89" y="1"/>
                      <a:pt x="89" y="1"/>
                      <a:pt x="89" y="1"/>
                    </a:cubicBezTo>
                    <a:cubicBezTo>
                      <a:pt x="87" y="0"/>
                      <a:pt x="79" y="0"/>
                      <a:pt x="79" y="0"/>
                    </a:cubicBezTo>
                    <a:cubicBezTo>
                      <a:pt x="72" y="1"/>
                      <a:pt x="58" y="2"/>
                      <a:pt x="41" y="4"/>
                    </a:cubicBezTo>
                    <a:cubicBezTo>
                      <a:pt x="40" y="4"/>
                      <a:pt x="5" y="31"/>
                      <a:pt x="5" y="31"/>
                    </a:cubicBezTo>
                    <a:cubicBezTo>
                      <a:pt x="0" y="35"/>
                      <a:pt x="0" y="41"/>
                      <a:pt x="4" y="46"/>
                    </a:cubicBezTo>
                    <a:cubicBezTo>
                      <a:pt x="8" y="50"/>
                      <a:pt x="14" y="50"/>
                      <a:pt x="19" y="47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25" name="Freeform 18"/>
              <p:cNvSpPr>
                <a:spLocks noEditPoints="1"/>
              </p:cNvSpPr>
              <p:nvPr/>
            </p:nvSpPr>
            <p:spPr bwMode="auto">
              <a:xfrm>
                <a:off x="5964238" y="3468688"/>
                <a:ext cx="673100" cy="677863"/>
              </a:xfrm>
              <a:custGeom>
                <a:avLst/>
                <a:gdLst>
                  <a:gd name="T0" fmla="*/ 152 w 178"/>
                  <a:gd name="T1" fmla="*/ 51 h 179"/>
                  <a:gd name="T2" fmla="*/ 164 w 178"/>
                  <a:gd name="T3" fmla="*/ 40 h 179"/>
                  <a:gd name="T4" fmla="*/ 144 w 178"/>
                  <a:gd name="T5" fmla="*/ 18 h 179"/>
                  <a:gd name="T6" fmla="*/ 132 w 178"/>
                  <a:gd name="T7" fmla="*/ 30 h 179"/>
                  <a:gd name="T8" fmla="*/ 106 w 178"/>
                  <a:gd name="T9" fmla="*/ 18 h 179"/>
                  <a:gd name="T10" fmla="*/ 107 w 178"/>
                  <a:gd name="T11" fmla="*/ 1 h 179"/>
                  <a:gd name="T12" fmla="*/ 78 w 178"/>
                  <a:gd name="T13" fmla="*/ 0 h 179"/>
                  <a:gd name="T14" fmla="*/ 77 w 178"/>
                  <a:gd name="T15" fmla="*/ 17 h 179"/>
                  <a:gd name="T16" fmla="*/ 51 w 178"/>
                  <a:gd name="T17" fmla="*/ 27 h 179"/>
                  <a:gd name="T18" fmla="*/ 39 w 178"/>
                  <a:gd name="T19" fmla="*/ 15 h 179"/>
                  <a:gd name="T20" fmla="*/ 18 w 178"/>
                  <a:gd name="T21" fmla="*/ 34 h 179"/>
                  <a:gd name="T22" fmla="*/ 30 w 178"/>
                  <a:gd name="T23" fmla="*/ 47 h 179"/>
                  <a:gd name="T24" fmla="*/ 18 w 178"/>
                  <a:gd name="T25" fmla="*/ 72 h 179"/>
                  <a:gd name="T26" fmla="*/ 1 w 178"/>
                  <a:gd name="T27" fmla="*/ 72 h 179"/>
                  <a:gd name="T28" fmla="*/ 0 w 178"/>
                  <a:gd name="T29" fmla="*/ 101 h 179"/>
                  <a:gd name="T30" fmla="*/ 17 w 178"/>
                  <a:gd name="T31" fmla="*/ 101 h 179"/>
                  <a:gd name="T32" fmla="*/ 27 w 178"/>
                  <a:gd name="T33" fmla="*/ 128 h 179"/>
                  <a:gd name="T34" fmla="*/ 14 w 178"/>
                  <a:gd name="T35" fmla="*/ 139 h 179"/>
                  <a:gd name="T36" fmla="*/ 34 w 178"/>
                  <a:gd name="T37" fmla="*/ 160 h 179"/>
                  <a:gd name="T38" fmla="*/ 46 w 178"/>
                  <a:gd name="T39" fmla="*/ 149 h 179"/>
                  <a:gd name="T40" fmla="*/ 72 w 178"/>
                  <a:gd name="T41" fmla="*/ 161 h 179"/>
                  <a:gd name="T42" fmla="*/ 71 w 178"/>
                  <a:gd name="T43" fmla="*/ 178 h 179"/>
                  <a:gd name="T44" fmla="*/ 100 w 178"/>
                  <a:gd name="T45" fmla="*/ 179 h 179"/>
                  <a:gd name="T46" fmla="*/ 101 w 178"/>
                  <a:gd name="T47" fmla="*/ 162 h 179"/>
                  <a:gd name="T48" fmla="*/ 128 w 178"/>
                  <a:gd name="T49" fmla="*/ 152 h 179"/>
                  <a:gd name="T50" fmla="*/ 139 w 178"/>
                  <a:gd name="T51" fmla="*/ 164 h 179"/>
                  <a:gd name="T52" fmla="*/ 160 w 178"/>
                  <a:gd name="T53" fmla="*/ 145 h 179"/>
                  <a:gd name="T54" fmla="*/ 149 w 178"/>
                  <a:gd name="T55" fmla="*/ 132 h 179"/>
                  <a:gd name="T56" fmla="*/ 161 w 178"/>
                  <a:gd name="T57" fmla="*/ 107 h 179"/>
                  <a:gd name="T58" fmla="*/ 177 w 178"/>
                  <a:gd name="T59" fmla="*/ 107 h 179"/>
                  <a:gd name="T60" fmla="*/ 178 w 178"/>
                  <a:gd name="T61" fmla="*/ 78 h 179"/>
                  <a:gd name="T62" fmla="*/ 162 w 178"/>
                  <a:gd name="T63" fmla="*/ 78 h 179"/>
                  <a:gd name="T64" fmla="*/ 152 w 178"/>
                  <a:gd name="T65" fmla="*/ 51 h 179"/>
                  <a:gd name="T66" fmla="*/ 121 w 178"/>
                  <a:gd name="T67" fmla="*/ 124 h 179"/>
                  <a:gd name="T68" fmla="*/ 87 w 178"/>
                  <a:gd name="T69" fmla="*/ 137 h 179"/>
                  <a:gd name="T70" fmla="*/ 55 w 178"/>
                  <a:gd name="T71" fmla="*/ 122 h 179"/>
                  <a:gd name="T72" fmla="*/ 42 w 178"/>
                  <a:gd name="T73" fmla="*/ 88 h 179"/>
                  <a:gd name="T74" fmla="*/ 57 w 178"/>
                  <a:gd name="T75" fmla="*/ 55 h 179"/>
                  <a:gd name="T76" fmla="*/ 91 w 178"/>
                  <a:gd name="T77" fmla="*/ 43 h 179"/>
                  <a:gd name="T78" fmla="*/ 124 w 178"/>
                  <a:gd name="T79" fmla="*/ 58 h 179"/>
                  <a:gd name="T80" fmla="*/ 136 w 178"/>
                  <a:gd name="T81" fmla="*/ 92 h 179"/>
                  <a:gd name="T82" fmla="*/ 121 w 178"/>
                  <a:gd name="T83" fmla="*/ 124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8" h="179">
                    <a:moveTo>
                      <a:pt x="152" y="51"/>
                    </a:moveTo>
                    <a:cubicBezTo>
                      <a:pt x="164" y="40"/>
                      <a:pt x="164" y="40"/>
                      <a:pt x="164" y="40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32" y="30"/>
                      <a:pt x="132" y="30"/>
                      <a:pt x="132" y="30"/>
                    </a:cubicBezTo>
                    <a:cubicBezTo>
                      <a:pt x="124" y="25"/>
                      <a:pt x="116" y="21"/>
                      <a:pt x="106" y="18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68" y="19"/>
                      <a:pt x="59" y="22"/>
                      <a:pt x="51" y="27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4" y="54"/>
                      <a:pt x="20" y="63"/>
                      <a:pt x="18" y="72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8" y="111"/>
                      <a:pt x="22" y="120"/>
                      <a:pt x="27" y="128"/>
                    </a:cubicBezTo>
                    <a:cubicBezTo>
                      <a:pt x="14" y="139"/>
                      <a:pt x="14" y="139"/>
                      <a:pt x="14" y="139"/>
                    </a:cubicBezTo>
                    <a:cubicBezTo>
                      <a:pt x="34" y="160"/>
                      <a:pt x="34" y="160"/>
                      <a:pt x="34" y="160"/>
                    </a:cubicBezTo>
                    <a:cubicBezTo>
                      <a:pt x="46" y="149"/>
                      <a:pt x="46" y="149"/>
                      <a:pt x="46" y="149"/>
                    </a:cubicBezTo>
                    <a:cubicBezTo>
                      <a:pt x="54" y="155"/>
                      <a:pt x="63" y="159"/>
                      <a:pt x="72" y="161"/>
                    </a:cubicBezTo>
                    <a:cubicBezTo>
                      <a:pt x="71" y="178"/>
                      <a:pt x="71" y="178"/>
                      <a:pt x="71" y="178"/>
                    </a:cubicBezTo>
                    <a:cubicBezTo>
                      <a:pt x="100" y="179"/>
                      <a:pt x="100" y="179"/>
                      <a:pt x="100" y="179"/>
                    </a:cubicBezTo>
                    <a:cubicBezTo>
                      <a:pt x="101" y="162"/>
                      <a:pt x="101" y="162"/>
                      <a:pt x="101" y="162"/>
                    </a:cubicBezTo>
                    <a:cubicBezTo>
                      <a:pt x="111" y="161"/>
                      <a:pt x="120" y="157"/>
                      <a:pt x="128" y="152"/>
                    </a:cubicBezTo>
                    <a:cubicBezTo>
                      <a:pt x="139" y="164"/>
                      <a:pt x="139" y="164"/>
                      <a:pt x="139" y="164"/>
                    </a:cubicBezTo>
                    <a:cubicBezTo>
                      <a:pt x="160" y="145"/>
                      <a:pt x="160" y="145"/>
                      <a:pt x="160" y="145"/>
                    </a:cubicBezTo>
                    <a:cubicBezTo>
                      <a:pt x="149" y="132"/>
                      <a:pt x="149" y="132"/>
                      <a:pt x="149" y="132"/>
                    </a:cubicBezTo>
                    <a:cubicBezTo>
                      <a:pt x="154" y="125"/>
                      <a:pt x="158" y="116"/>
                      <a:pt x="161" y="107"/>
                    </a:cubicBezTo>
                    <a:cubicBezTo>
                      <a:pt x="177" y="107"/>
                      <a:pt x="177" y="107"/>
                      <a:pt x="177" y="107"/>
                    </a:cubicBezTo>
                    <a:cubicBezTo>
                      <a:pt x="178" y="78"/>
                      <a:pt x="178" y="78"/>
                      <a:pt x="178" y="78"/>
                    </a:cubicBezTo>
                    <a:cubicBezTo>
                      <a:pt x="162" y="78"/>
                      <a:pt x="162" y="78"/>
                      <a:pt x="162" y="78"/>
                    </a:cubicBezTo>
                    <a:cubicBezTo>
                      <a:pt x="160" y="68"/>
                      <a:pt x="157" y="59"/>
                      <a:pt x="152" y="51"/>
                    </a:cubicBezTo>
                    <a:close/>
                    <a:moveTo>
                      <a:pt x="121" y="124"/>
                    </a:moveTo>
                    <a:cubicBezTo>
                      <a:pt x="112" y="133"/>
                      <a:pt x="101" y="138"/>
                      <a:pt x="87" y="137"/>
                    </a:cubicBezTo>
                    <a:cubicBezTo>
                      <a:pt x="74" y="137"/>
                      <a:pt x="63" y="131"/>
                      <a:pt x="55" y="122"/>
                    </a:cubicBezTo>
                    <a:cubicBezTo>
                      <a:pt x="46" y="113"/>
                      <a:pt x="41" y="101"/>
                      <a:pt x="42" y="88"/>
                    </a:cubicBezTo>
                    <a:cubicBezTo>
                      <a:pt x="42" y="75"/>
                      <a:pt x="48" y="63"/>
                      <a:pt x="57" y="55"/>
                    </a:cubicBezTo>
                    <a:cubicBezTo>
                      <a:pt x="66" y="47"/>
                      <a:pt x="78" y="42"/>
                      <a:pt x="91" y="43"/>
                    </a:cubicBezTo>
                    <a:cubicBezTo>
                      <a:pt x="104" y="43"/>
                      <a:pt x="116" y="49"/>
                      <a:pt x="124" y="58"/>
                    </a:cubicBezTo>
                    <a:cubicBezTo>
                      <a:pt x="132" y="67"/>
                      <a:pt x="137" y="78"/>
                      <a:pt x="136" y="92"/>
                    </a:cubicBezTo>
                    <a:cubicBezTo>
                      <a:pt x="136" y="105"/>
                      <a:pt x="130" y="116"/>
                      <a:pt x="121" y="124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26" name="Freeform 19"/>
              <p:cNvSpPr>
                <a:spLocks noEditPoints="1"/>
              </p:cNvSpPr>
              <p:nvPr/>
            </p:nvSpPr>
            <p:spPr bwMode="auto">
              <a:xfrm>
                <a:off x="5546725" y="3736975"/>
                <a:ext cx="412750" cy="412750"/>
              </a:xfrm>
              <a:custGeom>
                <a:avLst/>
                <a:gdLst>
                  <a:gd name="T0" fmla="*/ 109 w 109"/>
                  <a:gd name="T1" fmla="*/ 59 h 109"/>
                  <a:gd name="T2" fmla="*/ 107 w 109"/>
                  <a:gd name="T3" fmla="*/ 41 h 109"/>
                  <a:gd name="T4" fmla="*/ 97 w 109"/>
                  <a:gd name="T5" fmla="*/ 42 h 109"/>
                  <a:gd name="T6" fmla="*/ 89 w 109"/>
                  <a:gd name="T7" fmla="*/ 27 h 109"/>
                  <a:gd name="T8" fmla="*/ 96 w 109"/>
                  <a:gd name="T9" fmla="*/ 19 h 109"/>
                  <a:gd name="T10" fmla="*/ 82 w 109"/>
                  <a:gd name="T11" fmla="*/ 8 h 109"/>
                  <a:gd name="T12" fmla="*/ 76 w 109"/>
                  <a:gd name="T13" fmla="*/ 16 h 109"/>
                  <a:gd name="T14" fmla="*/ 59 w 109"/>
                  <a:gd name="T15" fmla="*/ 10 h 109"/>
                  <a:gd name="T16" fmla="*/ 58 w 109"/>
                  <a:gd name="T17" fmla="*/ 0 h 109"/>
                  <a:gd name="T18" fmla="*/ 41 w 109"/>
                  <a:gd name="T19" fmla="*/ 1 h 109"/>
                  <a:gd name="T20" fmla="*/ 42 w 109"/>
                  <a:gd name="T21" fmla="*/ 12 h 109"/>
                  <a:gd name="T22" fmla="*/ 27 w 109"/>
                  <a:gd name="T23" fmla="*/ 20 h 109"/>
                  <a:gd name="T24" fmla="*/ 19 w 109"/>
                  <a:gd name="T25" fmla="*/ 13 h 109"/>
                  <a:gd name="T26" fmla="*/ 7 w 109"/>
                  <a:gd name="T27" fmla="*/ 27 h 109"/>
                  <a:gd name="T28" fmla="*/ 15 w 109"/>
                  <a:gd name="T29" fmla="*/ 33 h 109"/>
                  <a:gd name="T30" fmla="*/ 10 w 109"/>
                  <a:gd name="T31" fmla="*/ 50 h 109"/>
                  <a:gd name="T32" fmla="*/ 0 w 109"/>
                  <a:gd name="T33" fmla="*/ 50 h 109"/>
                  <a:gd name="T34" fmla="*/ 1 w 109"/>
                  <a:gd name="T35" fmla="*/ 68 h 109"/>
                  <a:gd name="T36" fmla="*/ 11 w 109"/>
                  <a:gd name="T37" fmla="*/ 67 h 109"/>
                  <a:gd name="T38" fmla="*/ 19 w 109"/>
                  <a:gd name="T39" fmla="*/ 83 h 109"/>
                  <a:gd name="T40" fmla="*/ 13 w 109"/>
                  <a:gd name="T41" fmla="*/ 90 h 109"/>
                  <a:gd name="T42" fmla="*/ 26 w 109"/>
                  <a:gd name="T43" fmla="*/ 102 h 109"/>
                  <a:gd name="T44" fmla="*/ 33 w 109"/>
                  <a:gd name="T45" fmla="*/ 94 h 109"/>
                  <a:gd name="T46" fmla="*/ 49 w 109"/>
                  <a:gd name="T47" fmla="*/ 99 h 109"/>
                  <a:gd name="T48" fmla="*/ 50 w 109"/>
                  <a:gd name="T49" fmla="*/ 109 h 109"/>
                  <a:gd name="T50" fmla="*/ 68 w 109"/>
                  <a:gd name="T51" fmla="*/ 108 h 109"/>
                  <a:gd name="T52" fmla="*/ 67 w 109"/>
                  <a:gd name="T53" fmla="*/ 98 h 109"/>
                  <a:gd name="T54" fmla="*/ 82 w 109"/>
                  <a:gd name="T55" fmla="*/ 90 h 109"/>
                  <a:gd name="T56" fmla="*/ 90 w 109"/>
                  <a:gd name="T57" fmla="*/ 96 h 109"/>
                  <a:gd name="T58" fmla="*/ 101 w 109"/>
                  <a:gd name="T59" fmla="*/ 83 h 109"/>
                  <a:gd name="T60" fmla="*/ 94 w 109"/>
                  <a:gd name="T61" fmla="*/ 76 h 109"/>
                  <a:gd name="T62" fmla="*/ 99 w 109"/>
                  <a:gd name="T63" fmla="*/ 60 h 109"/>
                  <a:gd name="T64" fmla="*/ 109 w 109"/>
                  <a:gd name="T65" fmla="*/ 59 h 109"/>
                  <a:gd name="T66" fmla="*/ 76 w 109"/>
                  <a:gd name="T67" fmla="*/ 73 h 109"/>
                  <a:gd name="T68" fmla="*/ 57 w 109"/>
                  <a:gd name="T69" fmla="*/ 84 h 109"/>
                  <a:gd name="T70" fmla="*/ 36 w 109"/>
                  <a:gd name="T71" fmla="*/ 77 h 109"/>
                  <a:gd name="T72" fmla="*/ 26 w 109"/>
                  <a:gd name="T73" fmla="*/ 57 h 109"/>
                  <a:gd name="T74" fmla="*/ 32 w 109"/>
                  <a:gd name="T75" fmla="*/ 36 h 109"/>
                  <a:gd name="T76" fmla="*/ 52 w 109"/>
                  <a:gd name="T77" fmla="*/ 26 h 109"/>
                  <a:gd name="T78" fmla="*/ 73 w 109"/>
                  <a:gd name="T79" fmla="*/ 33 h 109"/>
                  <a:gd name="T80" fmla="*/ 83 w 109"/>
                  <a:gd name="T81" fmla="*/ 52 h 109"/>
                  <a:gd name="T82" fmla="*/ 76 w 109"/>
                  <a:gd name="T83" fmla="*/ 7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9" h="109">
                    <a:moveTo>
                      <a:pt x="109" y="59"/>
                    </a:moveTo>
                    <a:cubicBezTo>
                      <a:pt x="107" y="41"/>
                      <a:pt x="107" y="41"/>
                      <a:pt x="107" y="41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96" y="36"/>
                      <a:pt x="93" y="31"/>
                      <a:pt x="89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1" y="13"/>
                      <a:pt x="65" y="11"/>
                      <a:pt x="59" y="1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36" y="14"/>
                      <a:pt x="31" y="16"/>
                      <a:pt x="27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8"/>
                      <a:pt x="11" y="44"/>
                      <a:pt x="1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3" y="73"/>
                      <a:pt x="16" y="78"/>
                      <a:pt x="19" y="83"/>
                    </a:cubicBezTo>
                    <a:cubicBezTo>
                      <a:pt x="13" y="90"/>
                      <a:pt x="13" y="90"/>
                      <a:pt x="13" y="90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33" y="94"/>
                      <a:pt x="33" y="94"/>
                      <a:pt x="33" y="94"/>
                    </a:cubicBezTo>
                    <a:cubicBezTo>
                      <a:pt x="38" y="97"/>
                      <a:pt x="43" y="99"/>
                      <a:pt x="49" y="99"/>
                    </a:cubicBezTo>
                    <a:cubicBezTo>
                      <a:pt x="50" y="109"/>
                      <a:pt x="50" y="109"/>
                      <a:pt x="50" y="109"/>
                    </a:cubicBezTo>
                    <a:cubicBezTo>
                      <a:pt x="68" y="108"/>
                      <a:pt x="68" y="108"/>
                      <a:pt x="68" y="108"/>
                    </a:cubicBezTo>
                    <a:cubicBezTo>
                      <a:pt x="67" y="98"/>
                      <a:pt x="67" y="98"/>
                      <a:pt x="67" y="98"/>
                    </a:cubicBezTo>
                    <a:cubicBezTo>
                      <a:pt x="73" y="96"/>
                      <a:pt x="78" y="93"/>
                      <a:pt x="82" y="90"/>
                    </a:cubicBezTo>
                    <a:cubicBezTo>
                      <a:pt x="90" y="96"/>
                      <a:pt x="90" y="96"/>
                      <a:pt x="90" y="96"/>
                    </a:cubicBezTo>
                    <a:cubicBezTo>
                      <a:pt x="101" y="83"/>
                      <a:pt x="101" y="83"/>
                      <a:pt x="101" y="83"/>
                    </a:cubicBezTo>
                    <a:cubicBezTo>
                      <a:pt x="94" y="76"/>
                      <a:pt x="94" y="76"/>
                      <a:pt x="94" y="76"/>
                    </a:cubicBezTo>
                    <a:cubicBezTo>
                      <a:pt x="96" y="71"/>
                      <a:pt x="98" y="66"/>
                      <a:pt x="99" y="60"/>
                    </a:cubicBezTo>
                    <a:lnTo>
                      <a:pt x="109" y="59"/>
                    </a:lnTo>
                    <a:close/>
                    <a:moveTo>
                      <a:pt x="76" y="73"/>
                    </a:moveTo>
                    <a:cubicBezTo>
                      <a:pt x="72" y="79"/>
                      <a:pt x="65" y="83"/>
                      <a:pt x="57" y="84"/>
                    </a:cubicBezTo>
                    <a:cubicBezTo>
                      <a:pt x="49" y="84"/>
                      <a:pt x="41" y="82"/>
                      <a:pt x="36" y="77"/>
                    </a:cubicBezTo>
                    <a:cubicBezTo>
                      <a:pt x="30" y="72"/>
                      <a:pt x="26" y="65"/>
                      <a:pt x="26" y="57"/>
                    </a:cubicBezTo>
                    <a:cubicBezTo>
                      <a:pt x="25" y="49"/>
                      <a:pt x="28" y="42"/>
                      <a:pt x="32" y="36"/>
                    </a:cubicBezTo>
                    <a:cubicBezTo>
                      <a:pt x="37" y="31"/>
                      <a:pt x="44" y="27"/>
                      <a:pt x="52" y="26"/>
                    </a:cubicBezTo>
                    <a:cubicBezTo>
                      <a:pt x="60" y="25"/>
                      <a:pt x="67" y="28"/>
                      <a:pt x="73" y="33"/>
                    </a:cubicBezTo>
                    <a:cubicBezTo>
                      <a:pt x="79" y="38"/>
                      <a:pt x="82" y="44"/>
                      <a:pt x="83" y="52"/>
                    </a:cubicBezTo>
                    <a:cubicBezTo>
                      <a:pt x="84" y="60"/>
                      <a:pt x="81" y="68"/>
                      <a:pt x="76" y="73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27" name="Freeform 20"/>
              <p:cNvSpPr>
                <a:spLocks noEditPoints="1"/>
              </p:cNvSpPr>
              <p:nvPr/>
            </p:nvSpPr>
            <p:spPr bwMode="auto">
              <a:xfrm>
                <a:off x="6254750" y="3060700"/>
                <a:ext cx="412750" cy="415925"/>
              </a:xfrm>
              <a:custGeom>
                <a:avLst/>
                <a:gdLst>
                  <a:gd name="T0" fmla="*/ 99 w 109"/>
                  <a:gd name="T1" fmla="*/ 50 h 110"/>
                  <a:gd name="T2" fmla="*/ 94 w 109"/>
                  <a:gd name="T3" fmla="*/ 34 h 110"/>
                  <a:gd name="T4" fmla="*/ 102 w 109"/>
                  <a:gd name="T5" fmla="*/ 27 h 110"/>
                  <a:gd name="T6" fmla="*/ 91 w 109"/>
                  <a:gd name="T7" fmla="*/ 13 h 110"/>
                  <a:gd name="T8" fmla="*/ 83 w 109"/>
                  <a:gd name="T9" fmla="*/ 20 h 110"/>
                  <a:gd name="T10" fmla="*/ 67 w 109"/>
                  <a:gd name="T11" fmla="*/ 12 h 110"/>
                  <a:gd name="T12" fmla="*/ 68 w 109"/>
                  <a:gd name="T13" fmla="*/ 2 h 110"/>
                  <a:gd name="T14" fmla="*/ 51 w 109"/>
                  <a:gd name="T15" fmla="*/ 0 h 110"/>
                  <a:gd name="T16" fmla="*/ 50 w 109"/>
                  <a:gd name="T17" fmla="*/ 10 h 110"/>
                  <a:gd name="T18" fmla="*/ 33 w 109"/>
                  <a:gd name="T19" fmla="*/ 16 h 110"/>
                  <a:gd name="T20" fmla="*/ 27 w 109"/>
                  <a:gd name="T21" fmla="*/ 7 h 110"/>
                  <a:gd name="T22" fmla="*/ 13 w 109"/>
                  <a:gd name="T23" fmla="*/ 19 h 110"/>
                  <a:gd name="T24" fmla="*/ 20 w 109"/>
                  <a:gd name="T25" fmla="*/ 27 h 110"/>
                  <a:gd name="T26" fmla="*/ 12 w 109"/>
                  <a:gd name="T27" fmla="*/ 42 h 110"/>
                  <a:gd name="T28" fmla="*/ 1 w 109"/>
                  <a:gd name="T29" fmla="*/ 41 h 110"/>
                  <a:gd name="T30" fmla="*/ 0 w 109"/>
                  <a:gd name="T31" fmla="*/ 59 h 110"/>
                  <a:gd name="T32" fmla="*/ 10 w 109"/>
                  <a:gd name="T33" fmla="*/ 60 h 110"/>
                  <a:gd name="T34" fmla="*/ 15 w 109"/>
                  <a:gd name="T35" fmla="*/ 76 h 110"/>
                  <a:gd name="T36" fmla="*/ 7 w 109"/>
                  <a:gd name="T37" fmla="*/ 83 h 110"/>
                  <a:gd name="T38" fmla="*/ 18 w 109"/>
                  <a:gd name="T39" fmla="*/ 96 h 110"/>
                  <a:gd name="T40" fmla="*/ 26 w 109"/>
                  <a:gd name="T41" fmla="*/ 90 h 110"/>
                  <a:gd name="T42" fmla="*/ 42 w 109"/>
                  <a:gd name="T43" fmla="*/ 98 h 110"/>
                  <a:gd name="T44" fmla="*/ 41 w 109"/>
                  <a:gd name="T45" fmla="*/ 108 h 110"/>
                  <a:gd name="T46" fmla="*/ 58 w 109"/>
                  <a:gd name="T47" fmla="*/ 110 h 110"/>
                  <a:gd name="T48" fmla="*/ 59 w 109"/>
                  <a:gd name="T49" fmla="*/ 100 h 110"/>
                  <a:gd name="T50" fmla="*/ 76 w 109"/>
                  <a:gd name="T51" fmla="*/ 94 h 110"/>
                  <a:gd name="T52" fmla="*/ 82 w 109"/>
                  <a:gd name="T53" fmla="*/ 102 h 110"/>
                  <a:gd name="T54" fmla="*/ 96 w 109"/>
                  <a:gd name="T55" fmla="*/ 91 h 110"/>
                  <a:gd name="T56" fmla="*/ 89 w 109"/>
                  <a:gd name="T57" fmla="*/ 83 h 110"/>
                  <a:gd name="T58" fmla="*/ 98 w 109"/>
                  <a:gd name="T59" fmla="*/ 68 h 110"/>
                  <a:gd name="T60" fmla="*/ 108 w 109"/>
                  <a:gd name="T61" fmla="*/ 69 h 110"/>
                  <a:gd name="T62" fmla="*/ 109 w 109"/>
                  <a:gd name="T63" fmla="*/ 51 h 110"/>
                  <a:gd name="T64" fmla="*/ 99 w 109"/>
                  <a:gd name="T65" fmla="*/ 50 h 110"/>
                  <a:gd name="T66" fmla="*/ 83 w 109"/>
                  <a:gd name="T67" fmla="*/ 58 h 110"/>
                  <a:gd name="T68" fmla="*/ 73 w 109"/>
                  <a:gd name="T69" fmla="*/ 77 h 110"/>
                  <a:gd name="T70" fmla="*/ 52 w 109"/>
                  <a:gd name="T71" fmla="*/ 84 h 110"/>
                  <a:gd name="T72" fmla="*/ 32 w 109"/>
                  <a:gd name="T73" fmla="*/ 73 h 110"/>
                  <a:gd name="T74" fmla="*/ 26 w 109"/>
                  <a:gd name="T75" fmla="*/ 52 h 110"/>
                  <a:gd name="T76" fmla="*/ 36 w 109"/>
                  <a:gd name="T77" fmla="*/ 33 h 110"/>
                  <a:gd name="T78" fmla="*/ 57 w 109"/>
                  <a:gd name="T79" fmla="*/ 26 h 110"/>
                  <a:gd name="T80" fmla="*/ 77 w 109"/>
                  <a:gd name="T81" fmla="*/ 37 h 110"/>
                  <a:gd name="T82" fmla="*/ 83 w 109"/>
                  <a:gd name="T83" fmla="*/ 5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9" h="110">
                    <a:moveTo>
                      <a:pt x="99" y="50"/>
                    </a:moveTo>
                    <a:cubicBezTo>
                      <a:pt x="99" y="44"/>
                      <a:pt x="97" y="39"/>
                      <a:pt x="94" y="34"/>
                    </a:cubicBezTo>
                    <a:cubicBezTo>
                      <a:pt x="102" y="27"/>
                      <a:pt x="102" y="27"/>
                      <a:pt x="102" y="27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83" y="20"/>
                      <a:pt x="83" y="20"/>
                      <a:pt x="83" y="20"/>
                    </a:cubicBezTo>
                    <a:cubicBezTo>
                      <a:pt x="78" y="16"/>
                      <a:pt x="73" y="14"/>
                      <a:pt x="67" y="12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4" y="11"/>
                      <a:pt x="39" y="13"/>
                      <a:pt x="33" y="16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6" y="31"/>
                      <a:pt x="13" y="37"/>
                      <a:pt x="12" y="42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10" y="60"/>
                      <a:pt x="10" y="60"/>
                      <a:pt x="10" y="60"/>
                    </a:cubicBezTo>
                    <a:cubicBezTo>
                      <a:pt x="11" y="65"/>
                      <a:pt x="12" y="71"/>
                      <a:pt x="15" y="76"/>
                    </a:cubicBezTo>
                    <a:cubicBezTo>
                      <a:pt x="7" y="83"/>
                      <a:pt x="7" y="83"/>
                      <a:pt x="7" y="83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31" y="93"/>
                      <a:pt x="36" y="96"/>
                      <a:pt x="42" y="98"/>
                    </a:cubicBezTo>
                    <a:cubicBezTo>
                      <a:pt x="41" y="108"/>
                      <a:pt x="41" y="108"/>
                      <a:pt x="41" y="108"/>
                    </a:cubicBezTo>
                    <a:cubicBezTo>
                      <a:pt x="58" y="110"/>
                      <a:pt x="58" y="110"/>
                      <a:pt x="58" y="110"/>
                    </a:cubicBezTo>
                    <a:cubicBezTo>
                      <a:pt x="59" y="100"/>
                      <a:pt x="59" y="100"/>
                      <a:pt x="59" y="100"/>
                    </a:cubicBezTo>
                    <a:cubicBezTo>
                      <a:pt x="65" y="99"/>
                      <a:pt x="71" y="97"/>
                      <a:pt x="76" y="94"/>
                    </a:cubicBezTo>
                    <a:cubicBezTo>
                      <a:pt x="82" y="102"/>
                      <a:pt x="82" y="102"/>
                      <a:pt x="82" y="102"/>
                    </a:cubicBezTo>
                    <a:cubicBezTo>
                      <a:pt x="96" y="91"/>
                      <a:pt x="96" y="91"/>
                      <a:pt x="96" y="91"/>
                    </a:cubicBezTo>
                    <a:cubicBezTo>
                      <a:pt x="89" y="83"/>
                      <a:pt x="89" y="83"/>
                      <a:pt x="89" y="83"/>
                    </a:cubicBezTo>
                    <a:cubicBezTo>
                      <a:pt x="93" y="79"/>
                      <a:pt x="96" y="73"/>
                      <a:pt x="98" y="68"/>
                    </a:cubicBezTo>
                    <a:cubicBezTo>
                      <a:pt x="108" y="69"/>
                      <a:pt x="108" y="69"/>
                      <a:pt x="108" y="69"/>
                    </a:cubicBezTo>
                    <a:cubicBezTo>
                      <a:pt x="109" y="51"/>
                      <a:pt x="109" y="51"/>
                      <a:pt x="109" y="51"/>
                    </a:cubicBezTo>
                    <a:lnTo>
                      <a:pt x="99" y="50"/>
                    </a:lnTo>
                    <a:close/>
                    <a:moveTo>
                      <a:pt x="83" y="58"/>
                    </a:moveTo>
                    <a:cubicBezTo>
                      <a:pt x="83" y="65"/>
                      <a:pt x="79" y="72"/>
                      <a:pt x="73" y="77"/>
                    </a:cubicBezTo>
                    <a:cubicBezTo>
                      <a:pt x="67" y="82"/>
                      <a:pt x="59" y="84"/>
                      <a:pt x="52" y="84"/>
                    </a:cubicBezTo>
                    <a:cubicBezTo>
                      <a:pt x="45" y="83"/>
                      <a:pt x="37" y="80"/>
                      <a:pt x="32" y="73"/>
                    </a:cubicBezTo>
                    <a:cubicBezTo>
                      <a:pt x="27" y="67"/>
                      <a:pt x="25" y="60"/>
                      <a:pt x="26" y="52"/>
                    </a:cubicBezTo>
                    <a:cubicBezTo>
                      <a:pt x="27" y="45"/>
                      <a:pt x="30" y="38"/>
                      <a:pt x="36" y="33"/>
                    </a:cubicBezTo>
                    <a:cubicBezTo>
                      <a:pt x="42" y="28"/>
                      <a:pt x="50" y="26"/>
                      <a:pt x="57" y="26"/>
                    </a:cubicBezTo>
                    <a:cubicBezTo>
                      <a:pt x="65" y="27"/>
                      <a:pt x="72" y="30"/>
                      <a:pt x="77" y="37"/>
                    </a:cubicBezTo>
                    <a:cubicBezTo>
                      <a:pt x="82" y="43"/>
                      <a:pt x="84" y="50"/>
                      <a:pt x="83" y="58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</p:grpSp>
      </p:grpSp>
      <p:grpSp>
        <p:nvGrpSpPr>
          <p:cNvPr id="128" name="组合 127"/>
          <p:cNvGrpSpPr/>
          <p:nvPr/>
        </p:nvGrpSpPr>
        <p:grpSpPr>
          <a:xfrm>
            <a:off x="806389" y="3913095"/>
            <a:ext cx="2620431" cy="400110"/>
            <a:chOff x="8641357" y="2133650"/>
            <a:chExt cx="2620431" cy="400110"/>
          </a:xfrm>
        </p:grpSpPr>
        <p:sp>
          <p:nvSpPr>
            <p:cNvPr id="130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发现问题</a:t>
              </a:r>
              <a:endPara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3285760" y="2323612"/>
            <a:ext cx="2791357" cy="400110"/>
            <a:chOff x="8641357" y="2133650"/>
            <a:chExt cx="2620431" cy="400110"/>
          </a:xfrm>
        </p:grpSpPr>
        <p:sp>
          <p:nvSpPr>
            <p:cNvPr id="134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提出问题</a:t>
              </a:r>
              <a:endPara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6682248" y="4083402"/>
            <a:ext cx="2620431" cy="400110"/>
            <a:chOff x="8641357" y="2133650"/>
            <a:chExt cx="2620431" cy="400110"/>
          </a:xfrm>
        </p:grpSpPr>
        <p:sp>
          <p:nvSpPr>
            <p:cNvPr id="138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解决问题</a:t>
              </a:r>
              <a:endPara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8998963" y="2517224"/>
            <a:ext cx="2620431" cy="400110"/>
            <a:chOff x="8641357" y="2133650"/>
            <a:chExt cx="2620431" cy="400110"/>
          </a:xfrm>
        </p:grpSpPr>
        <p:sp>
          <p:nvSpPr>
            <p:cNvPr id="142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提出建议</a:t>
              </a:r>
              <a:endPara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2" name="Freeform 514">
            <a:extLst>
              <a:ext uri="{FF2B5EF4-FFF2-40B4-BE49-F238E27FC236}">
                <a16:creationId xmlns:a16="http://schemas.microsoft.com/office/drawing/2014/main" id="{5301E583-E10D-3C2D-E168-86719B6477BA}"/>
              </a:ext>
            </a:extLst>
          </p:cNvPr>
          <p:cNvSpPr>
            <a:spLocks noEditPoints="1"/>
          </p:cNvSpPr>
          <p:nvPr/>
        </p:nvSpPr>
        <p:spPr bwMode="auto">
          <a:xfrm>
            <a:off x="3073255" y="333455"/>
            <a:ext cx="358333" cy="360039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13291C6C-0AD0-0843-D0B0-21414E8B7A0A}"/>
              </a:ext>
            </a:extLst>
          </p:cNvPr>
          <p:cNvSpPr txBox="1"/>
          <p:nvPr/>
        </p:nvSpPr>
        <p:spPr>
          <a:xfrm>
            <a:off x="769000" y="189439"/>
            <a:ext cx="230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kern="0" dirty="0">
                <a:solidFill>
                  <a:srgbClr val="0070C0"/>
                </a:solidFill>
              </a:rPr>
              <a:t>研究思路</a:t>
            </a:r>
            <a:endParaRPr kumimoji="0" lang="zh-CN" altLang="zh-CN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6BC730F-9625-44FD-134D-0A1348A6C1C4}"/>
              </a:ext>
            </a:extLst>
          </p:cNvPr>
          <p:cNvGrpSpPr/>
          <p:nvPr/>
        </p:nvGrpSpPr>
        <p:grpSpPr>
          <a:xfrm>
            <a:off x="829103" y="4647669"/>
            <a:ext cx="5377064" cy="307777"/>
            <a:chOff x="8613188" y="2131572"/>
            <a:chExt cx="5377064" cy="307777"/>
          </a:xfrm>
        </p:grpSpPr>
        <p:sp>
          <p:nvSpPr>
            <p:cNvPr id="9" name="Freeform 512">
              <a:extLst>
                <a:ext uri="{FF2B5EF4-FFF2-40B4-BE49-F238E27FC236}">
                  <a16:creationId xmlns:a16="http://schemas.microsoft.com/office/drawing/2014/main" id="{24103034-5564-332B-BE9D-ED76C9597343}"/>
                </a:ext>
              </a:extLst>
            </p:cNvPr>
            <p:cNvSpPr/>
            <p:nvPr/>
          </p:nvSpPr>
          <p:spPr bwMode="auto">
            <a:xfrm>
              <a:off x="8613188" y="2182191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TextBox 73">
              <a:extLst>
                <a:ext uri="{FF2B5EF4-FFF2-40B4-BE49-F238E27FC236}">
                  <a16:creationId xmlns:a16="http://schemas.microsoft.com/office/drawing/2014/main" id="{0983AB8F-68FE-797C-A3B5-72F6BE26A092}"/>
                </a:ext>
              </a:extLst>
            </p:cNvPr>
            <p:cNvSpPr txBox="1"/>
            <p:nvPr/>
          </p:nvSpPr>
          <p:spPr>
            <a:xfrm>
              <a:off x="8672587" y="2131572"/>
              <a:ext cx="5317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中国股价同步性异常高</a:t>
              </a:r>
              <a:endParaRPr kumimoji="0" lang="zh-CN" altLang="zh-CN" sz="14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78CE991-0F75-C554-C9DB-9041BF665DCC}"/>
              </a:ext>
            </a:extLst>
          </p:cNvPr>
          <p:cNvGrpSpPr/>
          <p:nvPr/>
        </p:nvGrpSpPr>
        <p:grpSpPr>
          <a:xfrm>
            <a:off x="827591" y="4376843"/>
            <a:ext cx="5966316" cy="307777"/>
            <a:chOff x="8652486" y="2133650"/>
            <a:chExt cx="5966316" cy="307777"/>
          </a:xfrm>
        </p:grpSpPr>
        <p:sp>
          <p:nvSpPr>
            <p:cNvPr id="12" name="Freeform 512">
              <a:extLst>
                <a:ext uri="{FF2B5EF4-FFF2-40B4-BE49-F238E27FC236}">
                  <a16:creationId xmlns:a16="http://schemas.microsoft.com/office/drawing/2014/main" id="{9CFF4B65-8747-EF7A-3558-DC41ED59B455}"/>
                </a:ext>
              </a:extLst>
            </p:cNvPr>
            <p:cNvSpPr/>
            <p:nvPr/>
          </p:nvSpPr>
          <p:spPr bwMode="auto">
            <a:xfrm>
              <a:off x="8652486" y="2173469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TextBox 73">
              <a:extLst>
                <a:ext uri="{FF2B5EF4-FFF2-40B4-BE49-F238E27FC236}">
                  <a16:creationId xmlns:a16="http://schemas.microsoft.com/office/drawing/2014/main" id="{51CC4684-9133-0FAB-28B1-AEE166AD369E}"/>
                </a:ext>
              </a:extLst>
            </p:cNvPr>
            <p:cNvSpPr txBox="1"/>
            <p:nvPr/>
          </p:nvSpPr>
          <p:spPr>
            <a:xfrm>
              <a:off x="8714181" y="2133650"/>
              <a:ext cx="5904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股权质押存在缺点</a:t>
              </a:r>
              <a:endParaRPr kumimoji="0" lang="zh-CN" altLang="zh-CN" sz="14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6475AD-BC76-5151-B644-2C9E3DA6CCAD}"/>
              </a:ext>
            </a:extLst>
          </p:cNvPr>
          <p:cNvGrpSpPr/>
          <p:nvPr/>
        </p:nvGrpSpPr>
        <p:grpSpPr>
          <a:xfrm>
            <a:off x="3364911" y="2804453"/>
            <a:ext cx="5963865" cy="307777"/>
            <a:chOff x="8654937" y="2133650"/>
            <a:chExt cx="5963865" cy="307777"/>
          </a:xfrm>
        </p:grpSpPr>
        <p:sp>
          <p:nvSpPr>
            <p:cNvPr id="15" name="Freeform 512">
              <a:extLst>
                <a:ext uri="{FF2B5EF4-FFF2-40B4-BE49-F238E27FC236}">
                  <a16:creationId xmlns:a16="http://schemas.microsoft.com/office/drawing/2014/main" id="{EB0E6747-0F63-9F7A-89A1-FEE63B3EA832}"/>
                </a:ext>
              </a:extLst>
            </p:cNvPr>
            <p:cNvSpPr/>
            <p:nvPr/>
          </p:nvSpPr>
          <p:spPr bwMode="auto">
            <a:xfrm>
              <a:off x="8654937" y="2176671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TextBox 73">
              <a:extLst>
                <a:ext uri="{FF2B5EF4-FFF2-40B4-BE49-F238E27FC236}">
                  <a16:creationId xmlns:a16="http://schemas.microsoft.com/office/drawing/2014/main" id="{9E358AA8-6493-8933-79D8-0598A3708B6C}"/>
                </a:ext>
              </a:extLst>
            </p:cNvPr>
            <p:cNvSpPr txBox="1"/>
            <p:nvPr/>
          </p:nvSpPr>
          <p:spPr>
            <a:xfrm>
              <a:off x="8714181" y="2133650"/>
              <a:ext cx="5904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股权质押如何影响股价同步性？</a:t>
              </a:r>
              <a:endParaRPr kumimoji="0" lang="zh-CN" altLang="zh-CN" sz="14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973F15B-D15C-22B0-39E7-C624D530EB38}"/>
              </a:ext>
            </a:extLst>
          </p:cNvPr>
          <p:cNvGrpSpPr/>
          <p:nvPr/>
        </p:nvGrpSpPr>
        <p:grpSpPr>
          <a:xfrm>
            <a:off x="6749242" y="4547578"/>
            <a:ext cx="5962114" cy="307777"/>
            <a:chOff x="8656688" y="2133650"/>
            <a:chExt cx="5962114" cy="307777"/>
          </a:xfrm>
        </p:grpSpPr>
        <p:sp>
          <p:nvSpPr>
            <p:cNvPr id="18" name="Freeform 512">
              <a:extLst>
                <a:ext uri="{FF2B5EF4-FFF2-40B4-BE49-F238E27FC236}">
                  <a16:creationId xmlns:a16="http://schemas.microsoft.com/office/drawing/2014/main" id="{80D432EA-15DB-4771-F7AF-0DEF0362D097}"/>
                </a:ext>
              </a:extLst>
            </p:cNvPr>
            <p:cNvSpPr/>
            <p:nvPr/>
          </p:nvSpPr>
          <p:spPr bwMode="auto">
            <a:xfrm>
              <a:off x="8656688" y="2179385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TextBox 73">
              <a:extLst>
                <a:ext uri="{FF2B5EF4-FFF2-40B4-BE49-F238E27FC236}">
                  <a16:creationId xmlns:a16="http://schemas.microsoft.com/office/drawing/2014/main" id="{85C293E0-7876-140C-D541-A23409D1FA8D}"/>
                </a:ext>
              </a:extLst>
            </p:cNvPr>
            <p:cNvSpPr txBox="1"/>
            <p:nvPr/>
          </p:nvSpPr>
          <p:spPr>
            <a:xfrm>
              <a:off x="8714181" y="2133650"/>
              <a:ext cx="5904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作用机制分析</a:t>
              </a:r>
              <a:endParaRPr kumimoji="0" lang="zh-CN" altLang="zh-CN" sz="14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4F79B28-8BE3-1DC1-4B77-FC62D45C4405}"/>
              </a:ext>
            </a:extLst>
          </p:cNvPr>
          <p:cNvGrpSpPr/>
          <p:nvPr/>
        </p:nvGrpSpPr>
        <p:grpSpPr>
          <a:xfrm>
            <a:off x="9016304" y="3039072"/>
            <a:ext cx="5962114" cy="307777"/>
            <a:chOff x="8656688" y="2133650"/>
            <a:chExt cx="5962114" cy="307777"/>
          </a:xfrm>
        </p:grpSpPr>
        <p:sp>
          <p:nvSpPr>
            <p:cNvPr id="21" name="Freeform 512">
              <a:extLst>
                <a:ext uri="{FF2B5EF4-FFF2-40B4-BE49-F238E27FC236}">
                  <a16:creationId xmlns:a16="http://schemas.microsoft.com/office/drawing/2014/main" id="{5469B272-D932-6DF0-9DD4-E2C882994DFF}"/>
                </a:ext>
              </a:extLst>
            </p:cNvPr>
            <p:cNvSpPr/>
            <p:nvPr/>
          </p:nvSpPr>
          <p:spPr bwMode="auto">
            <a:xfrm>
              <a:off x="8656688" y="2179385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TextBox 73">
              <a:extLst>
                <a:ext uri="{FF2B5EF4-FFF2-40B4-BE49-F238E27FC236}">
                  <a16:creationId xmlns:a16="http://schemas.microsoft.com/office/drawing/2014/main" id="{D90505DB-7A5B-90DD-D228-4AAC2A46A486}"/>
                </a:ext>
              </a:extLst>
            </p:cNvPr>
            <p:cNvSpPr txBox="1"/>
            <p:nvPr/>
          </p:nvSpPr>
          <p:spPr>
            <a:xfrm>
              <a:off x="8714181" y="2133650"/>
              <a:ext cx="5904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提出股权质押融资的政策建议</a:t>
              </a:r>
              <a:endParaRPr kumimoji="0" lang="zh-CN" altLang="zh-CN" sz="14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0779FAD-57C4-5BA4-378C-4940AD5833BD}"/>
              </a:ext>
            </a:extLst>
          </p:cNvPr>
          <p:cNvGrpSpPr/>
          <p:nvPr/>
        </p:nvGrpSpPr>
        <p:grpSpPr>
          <a:xfrm>
            <a:off x="6749288" y="4806138"/>
            <a:ext cx="5962114" cy="307777"/>
            <a:chOff x="8656688" y="2133650"/>
            <a:chExt cx="5962114" cy="307777"/>
          </a:xfrm>
        </p:grpSpPr>
        <p:sp>
          <p:nvSpPr>
            <p:cNvPr id="24" name="Freeform 512">
              <a:extLst>
                <a:ext uri="{FF2B5EF4-FFF2-40B4-BE49-F238E27FC236}">
                  <a16:creationId xmlns:a16="http://schemas.microsoft.com/office/drawing/2014/main" id="{1E9CE499-7CBD-68D5-2DE6-B1613160F95D}"/>
                </a:ext>
              </a:extLst>
            </p:cNvPr>
            <p:cNvSpPr/>
            <p:nvPr/>
          </p:nvSpPr>
          <p:spPr bwMode="auto">
            <a:xfrm>
              <a:off x="8656688" y="2179385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TextBox 73">
              <a:extLst>
                <a:ext uri="{FF2B5EF4-FFF2-40B4-BE49-F238E27FC236}">
                  <a16:creationId xmlns:a16="http://schemas.microsoft.com/office/drawing/2014/main" id="{0D245D10-5B73-BE83-13CB-41010EF4F69B}"/>
                </a:ext>
              </a:extLst>
            </p:cNvPr>
            <p:cNvSpPr txBox="1"/>
            <p:nvPr/>
          </p:nvSpPr>
          <p:spPr>
            <a:xfrm>
              <a:off x="8714181" y="2133650"/>
              <a:ext cx="5904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实证分析</a:t>
              </a:r>
              <a:endParaRPr kumimoji="0" lang="zh-CN" altLang="zh-CN" sz="14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4"/>
  <p:tag name="ISPRING_PRESENTATION_TITLE" val="9999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j0aofr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</TotalTime>
  <Words>102</Words>
  <Application>Microsoft Office PowerPoint</Application>
  <PresentationFormat>Custom</PresentationFormat>
  <Paragraphs>44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ITC Avant Garde Std Md</vt:lpstr>
      <vt:lpstr>ITC Avant Garde Std XLt</vt:lpstr>
      <vt:lpstr>微软雅黑</vt:lpstr>
      <vt:lpstr>方正中等线简体</vt:lpstr>
      <vt:lpstr>Arial</vt:lpstr>
      <vt:lpstr>Calibri</vt:lpstr>
      <vt:lpstr>Impact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Qianqian Yang</cp:lastModifiedBy>
  <cp:revision>486</cp:revision>
  <dcterms:created xsi:type="dcterms:W3CDTF">2020-03-22T14:28:10Z</dcterms:created>
  <dcterms:modified xsi:type="dcterms:W3CDTF">2024-05-23T09:46:24Z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